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8288000" cy="10287000"/>
  <p:notesSz cx="6858000" cy="9144000"/>
  <p:embeddedFontLst>
    <p:embeddedFont>
      <p:font typeface="Finger Paint" panose="020B0604020202020204" charset="0"/>
      <p:regular r:id="rId16"/>
    </p:embeddedFont>
    <p:embeddedFont>
      <p:font typeface="Roboto Condensed Bold" panose="020B0604020202020204" charset="0"/>
      <p:regular r:id="rId17"/>
    </p:embeddedFont>
    <p:embeddedFont>
      <p:font typeface="Roboto Condensed Bold Italics" panose="020B0604020202020204" charset="0"/>
      <p:regular r:id="rId18"/>
    </p:embeddedFont>
    <p:embeddedFont>
      <p:font typeface="Roboto Condensed Italics" panose="020B0604020202020204" charset="0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9" d="100"/>
          <a:sy n="69" d="100"/>
        </p:scale>
        <p:origin x="43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2A03C-FD10-440C-975D-6080CFBA0459}" type="datetimeFigureOut">
              <a:rPr lang="tr-TR" smtClean="0"/>
              <a:t>7.04.2026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7989AC-32A5-4264-87A9-EDD5AF79396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4770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/>
              <a:t>www.Egitimhane.Com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7989AC-32A5-4264-87A9-EDD5AF79396F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45315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11" Type="http://schemas.openxmlformats.org/officeDocument/2006/relationships/image" Target="../media/image9.svg"/><Relationship Id="rId5" Type="http://schemas.openxmlformats.org/officeDocument/2006/relationships/image" Target="../media/image3.sv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svg"/><Relationship Id="rId5" Type="http://schemas.openxmlformats.org/officeDocument/2006/relationships/image" Target="../media/image39.svg"/><Relationship Id="rId4" Type="http://schemas.openxmlformats.org/officeDocument/2006/relationships/image" Target="../media/image34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svg"/><Relationship Id="rId5" Type="http://schemas.openxmlformats.org/officeDocument/2006/relationships/image" Target="../media/image43.svg"/><Relationship Id="rId4" Type="http://schemas.openxmlformats.org/officeDocument/2006/relationships/image" Target="../media/image42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sv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svg"/><Relationship Id="rId4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svg"/><Relationship Id="rId7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svg"/><Relationship Id="rId5" Type="http://schemas.openxmlformats.org/officeDocument/2006/relationships/image" Target="../media/image19.svg"/><Relationship Id="rId4" Type="http://schemas.openxmlformats.org/officeDocument/2006/relationships/image" Target="../media/image18.sv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5" Type="http://schemas.openxmlformats.org/officeDocument/2006/relationships/image" Target="../media/image26.svg"/><Relationship Id="rId4" Type="http://schemas.openxmlformats.org/officeDocument/2006/relationships/image" Target="../media/image2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svg"/><Relationship Id="rId5" Type="http://schemas.openxmlformats.org/officeDocument/2006/relationships/image" Target="../media/image32.svg"/><Relationship Id="rId4" Type="http://schemas.openxmlformats.org/officeDocument/2006/relationships/image" Target="../media/image31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11" Type="http://schemas.openxmlformats.org/officeDocument/2006/relationships/image" Target="../media/image37.png"/><Relationship Id="rId5" Type="http://schemas.openxmlformats.org/officeDocument/2006/relationships/image" Target="../media/image26.svg"/><Relationship Id="rId10" Type="http://schemas.openxmlformats.org/officeDocument/2006/relationships/image" Target="../media/image36.png"/><Relationship Id="rId4" Type="http://schemas.openxmlformats.org/officeDocument/2006/relationships/image" Target="../media/image25.svg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svg"/><Relationship Id="rId5" Type="http://schemas.openxmlformats.org/officeDocument/2006/relationships/image" Target="../media/image32.svg"/><Relationship Id="rId4" Type="http://schemas.openxmlformats.org/officeDocument/2006/relationships/image" Target="../media/image31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svg"/><Relationship Id="rId7" Type="http://schemas.openxmlformats.org/officeDocument/2006/relationships/image" Target="../media/image28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svg"/><Relationship Id="rId5" Type="http://schemas.openxmlformats.org/officeDocument/2006/relationships/image" Target="../media/image26.svg"/><Relationship Id="rId4" Type="http://schemas.openxmlformats.org/officeDocument/2006/relationships/image" Target="../media/image25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9259" b="-9259"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3" name="Freeform 3"/>
          <p:cNvSpPr/>
          <p:nvPr/>
        </p:nvSpPr>
        <p:spPr>
          <a:xfrm>
            <a:off x="8071942" y="7985716"/>
            <a:ext cx="3439515" cy="2013680"/>
          </a:xfrm>
          <a:custGeom>
            <a:avLst/>
            <a:gdLst/>
            <a:ahLst/>
            <a:cxnLst/>
            <a:rect l="l" t="t" r="r" b="b"/>
            <a:pathLst>
              <a:path w="3439515" h="2013680">
                <a:moveTo>
                  <a:pt x="0" y="0"/>
                </a:moveTo>
                <a:lnTo>
                  <a:pt x="3439516" y="0"/>
                </a:lnTo>
                <a:lnTo>
                  <a:pt x="3439516" y="2013680"/>
                </a:lnTo>
                <a:lnTo>
                  <a:pt x="0" y="201368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4" name="Freeform 4"/>
          <p:cNvSpPr/>
          <p:nvPr/>
        </p:nvSpPr>
        <p:spPr>
          <a:xfrm>
            <a:off x="13198164" y="8992556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5" name="Freeform 5"/>
          <p:cNvSpPr/>
          <p:nvPr/>
        </p:nvSpPr>
        <p:spPr>
          <a:xfrm>
            <a:off x="-882650" y="-1019175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6" name="Freeform 6"/>
          <p:cNvSpPr/>
          <p:nvPr/>
        </p:nvSpPr>
        <p:spPr>
          <a:xfrm>
            <a:off x="3059268" y="1028700"/>
            <a:ext cx="12169464" cy="8229600"/>
          </a:xfrm>
          <a:custGeom>
            <a:avLst/>
            <a:gdLst/>
            <a:ahLst/>
            <a:cxnLst/>
            <a:rect l="l" t="t" r="r" b="b"/>
            <a:pathLst>
              <a:path w="12169464" h="8229600">
                <a:moveTo>
                  <a:pt x="0" y="0"/>
                </a:moveTo>
                <a:lnTo>
                  <a:pt x="12169464" y="0"/>
                </a:lnTo>
                <a:lnTo>
                  <a:pt x="1216946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7" name="AutoShape 7"/>
          <p:cNvSpPr/>
          <p:nvPr/>
        </p:nvSpPr>
        <p:spPr>
          <a:xfrm>
            <a:off x="5897880" y="7516053"/>
            <a:ext cx="6492240" cy="0"/>
          </a:xfrm>
          <a:prstGeom prst="line">
            <a:avLst/>
          </a:prstGeom>
          <a:ln w="57150" cap="flat">
            <a:solidFill>
              <a:srgbClr val="FFFFFF"/>
            </a:solidFill>
            <a:prstDash val="solid"/>
            <a:headEnd type="diamond" w="lg" len="lg"/>
            <a:tailEnd type="diamond" w="lg" len="lg"/>
          </a:ln>
        </p:spPr>
        <p:txBody>
          <a:bodyPr/>
          <a:lstStyle/>
          <a:p>
            <a:endParaRPr lang="tr-TR"/>
          </a:p>
        </p:txBody>
      </p:sp>
      <p:sp>
        <p:nvSpPr>
          <p:cNvPr id="8" name="Freeform 8"/>
          <p:cNvSpPr/>
          <p:nvPr/>
        </p:nvSpPr>
        <p:spPr>
          <a:xfrm rot="-586609">
            <a:off x="13261824" y="4566014"/>
            <a:ext cx="5395849" cy="4134569"/>
          </a:xfrm>
          <a:custGeom>
            <a:avLst/>
            <a:gdLst/>
            <a:ahLst/>
            <a:cxnLst/>
            <a:rect l="l" t="t" r="r" b="b"/>
            <a:pathLst>
              <a:path w="5395849" h="4134569">
                <a:moveTo>
                  <a:pt x="0" y="0"/>
                </a:moveTo>
                <a:lnTo>
                  <a:pt x="5395849" y="0"/>
                </a:lnTo>
                <a:lnTo>
                  <a:pt x="5395849" y="4134570"/>
                </a:lnTo>
                <a:lnTo>
                  <a:pt x="0" y="413457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9" name="Freeform 9"/>
          <p:cNvSpPr/>
          <p:nvPr/>
        </p:nvSpPr>
        <p:spPr>
          <a:xfrm>
            <a:off x="17062957" y="4230518"/>
            <a:ext cx="372119" cy="5412639"/>
          </a:xfrm>
          <a:custGeom>
            <a:avLst/>
            <a:gdLst/>
            <a:ahLst/>
            <a:cxnLst/>
            <a:rect l="l" t="t" r="r" b="b"/>
            <a:pathLst>
              <a:path w="372119" h="5412639">
                <a:moveTo>
                  <a:pt x="0" y="0"/>
                </a:moveTo>
                <a:lnTo>
                  <a:pt x="372119" y="0"/>
                </a:lnTo>
                <a:lnTo>
                  <a:pt x="372119" y="5412639"/>
                </a:lnTo>
                <a:lnTo>
                  <a:pt x="0" y="541263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0" name="Freeform 10"/>
          <p:cNvSpPr/>
          <p:nvPr/>
        </p:nvSpPr>
        <p:spPr>
          <a:xfrm>
            <a:off x="16068561" y="-279400"/>
            <a:ext cx="5238750" cy="4114800"/>
          </a:xfrm>
          <a:custGeom>
            <a:avLst/>
            <a:gdLst/>
            <a:ahLst/>
            <a:cxnLst/>
            <a:rect l="l" t="t" r="r" b="b"/>
            <a:pathLst>
              <a:path w="5238750" h="4114800">
                <a:moveTo>
                  <a:pt x="0" y="0"/>
                </a:moveTo>
                <a:lnTo>
                  <a:pt x="5238750" y="0"/>
                </a:lnTo>
                <a:lnTo>
                  <a:pt x="523875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>
          <a:xfrm>
            <a:off x="520700" y="7406910"/>
            <a:ext cx="2049515" cy="2049515"/>
          </a:xfrm>
          <a:custGeom>
            <a:avLst/>
            <a:gdLst/>
            <a:ahLst/>
            <a:cxnLst/>
            <a:rect l="l" t="t" r="r" b="b"/>
            <a:pathLst>
              <a:path w="2049515" h="2049515">
                <a:moveTo>
                  <a:pt x="0" y="0"/>
                </a:moveTo>
                <a:lnTo>
                  <a:pt x="2049515" y="0"/>
                </a:lnTo>
                <a:lnTo>
                  <a:pt x="2049515" y="2049516"/>
                </a:lnTo>
                <a:lnTo>
                  <a:pt x="0" y="204951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2" name="Freeform 12"/>
          <p:cNvSpPr/>
          <p:nvPr/>
        </p:nvSpPr>
        <p:spPr>
          <a:xfrm>
            <a:off x="6152045" y="3298645"/>
            <a:ext cx="5983911" cy="5157156"/>
          </a:xfrm>
          <a:custGeom>
            <a:avLst/>
            <a:gdLst/>
            <a:ahLst/>
            <a:cxnLst/>
            <a:rect l="l" t="t" r="r" b="b"/>
            <a:pathLst>
              <a:path w="5983911" h="5157156">
                <a:moveTo>
                  <a:pt x="0" y="0"/>
                </a:moveTo>
                <a:lnTo>
                  <a:pt x="5983910" y="0"/>
                </a:lnTo>
                <a:lnTo>
                  <a:pt x="5983910" y="5157157"/>
                </a:lnTo>
                <a:lnTo>
                  <a:pt x="0" y="5157157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r="-1841"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3" name="TextBox 13"/>
          <p:cNvSpPr txBox="1"/>
          <p:nvPr/>
        </p:nvSpPr>
        <p:spPr>
          <a:xfrm>
            <a:off x="3990828" y="1968500"/>
            <a:ext cx="10526781" cy="1330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992"/>
              </a:lnSpc>
            </a:pPr>
            <a:r>
              <a:rPr lang="en-US" sz="9992">
                <a:solidFill>
                  <a:srgbClr val="FFFFFF"/>
                </a:solidFill>
                <a:latin typeface="Finger Paint"/>
                <a:ea typeface="Finger Paint"/>
                <a:cs typeface="Finger Paint"/>
                <a:sym typeface="Finger Paint"/>
              </a:rPr>
              <a:t>Kelime Yapıları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tr-TR"/>
          </a:p>
        </p:txBody>
      </p:sp>
      <p:grpSp>
        <p:nvGrpSpPr>
          <p:cNvPr id="3" name="Group 3"/>
          <p:cNvGrpSpPr/>
          <p:nvPr/>
        </p:nvGrpSpPr>
        <p:grpSpPr>
          <a:xfrm rot="-5400000">
            <a:off x="3137890" y="-420931"/>
            <a:ext cx="3433017" cy="8254646"/>
            <a:chOff x="0" y="0"/>
            <a:chExt cx="5875960" cy="14128672"/>
          </a:xfrm>
        </p:grpSpPr>
        <p:sp>
          <p:nvSpPr>
            <p:cNvPr id="4" name="Freeform 4"/>
            <p:cNvSpPr/>
            <p:nvPr/>
          </p:nvSpPr>
          <p:spPr>
            <a:xfrm>
              <a:off x="0" y="1"/>
              <a:ext cx="5875960" cy="14128671"/>
            </a:xfrm>
            <a:custGeom>
              <a:avLst/>
              <a:gdLst/>
              <a:ahLst/>
              <a:cxnLst/>
              <a:rect l="l" t="t" r="r" b="b"/>
              <a:pathLst>
                <a:path w="5875960" h="14128671">
                  <a:moveTo>
                    <a:pt x="4944806" y="14119708"/>
                  </a:moveTo>
                  <a:cubicBezTo>
                    <a:pt x="4944806" y="14119708"/>
                    <a:pt x="4525053" y="14130895"/>
                    <a:pt x="4062468" y="14128273"/>
                  </a:cubicBezTo>
                  <a:cubicBezTo>
                    <a:pt x="2242163" y="14126110"/>
                    <a:pt x="1057073" y="14118286"/>
                    <a:pt x="1057073" y="14118286"/>
                  </a:cubicBezTo>
                  <a:cubicBezTo>
                    <a:pt x="812931" y="14109453"/>
                    <a:pt x="565145" y="14092471"/>
                    <a:pt x="398404" y="14034294"/>
                  </a:cubicBezTo>
                  <a:cubicBezTo>
                    <a:pt x="120505" y="13937331"/>
                    <a:pt x="0" y="13759804"/>
                    <a:pt x="0" y="4279865"/>
                  </a:cubicBezTo>
                  <a:cubicBezTo>
                    <a:pt x="8536" y="436167"/>
                    <a:pt x="34263" y="307039"/>
                    <a:pt x="140291" y="221495"/>
                  </a:cubicBezTo>
                  <a:cubicBezTo>
                    <a:pt x="342602" y="58267"/>
                    <a:pt x="736658" y="3410"/>
                    <a:pt x="1155311" y="3410"/>
                  </a:cubicBezTo>
                  <a:cubicBezTo>
                    <a:pt x="1155311" y="3410"/>
                    <a:pt x="1551711" y="11418"/>
                    <a:pt x="3488862" y="3410"/>
                  </a:cubicBezTo>
                  <a:cubicBezTo>
                    <a:pt x="4306127" y="-4263"/>
                    <a:pt x="4770054" y="3410"/>
                    <a:pt x="4770054" y="3410"/>
                  </a:cubicBezTo>
                  <a:cubicBezTo>
                    <a:pt x="5138362" y="10889"/>
                    <a:pt x="5501674" y="80221"/>
                    <a:pt x="5699415" y="202803"/>
                  </a:cubicBezTo>
                  <a:cubicBezTo>
                    <a:pt x="5850432" y="296420"/>
                    <a:pt x="5883706" y="421095"/>
                    <a:pt x="5874565" y="4279865"/>
                  </a:cubicBezTo>
                  <a:cubicBezTo>
                    <a:pt x="5874565" y="13877769"/>
                    <a:pt x="5591569" y="14091866"/>
                    <a:pt x="4944806" y="14119708"/>
                  </a:cubicBez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5" name="Group 5"/>
          <p:cNvGrpSpPr/>
          <p:nvPr/>
        </p:nvGrpSpPr>
        <p:grpSpPr>
          <a:xfrm rot="-5400000">
            <a:off x="3741140" y="181033"/>
            <a:ext cx="2226517" cy="7952418"/>
            <a:chOff x="0" y="0"/>
            <a:chExt cx="4551822" cy="16257678"/>
          </a:xfrm>
        </p:grpSpPr>
        <p:sp>
          <p:nvSpPr>
            <p:cNvPr id="6" name="Freeform 6"/>
            <p:cNvSpPr/>
            <p:nvPr/>
          </p:nvSpPr>
          <p:spPr>
            <a:xfrm>
              <a:off x="0" y="1"/>
              <a:ext cx="4551822" cy="16257678"/>
            </a:xfrm>
            <a:custGeom>
              <a:avLst/>
              <a:gdLst/>
              <a:ahLst/>
              <a:cxnLst/>
              <a:rect l="l" t="t" r="r" b="b"/>
              <a:pathLst>
                <a:path w="4551822" h="16257678">
                  <a:moveTo>
                    <a:pt x="3620668" y="16248714"/>
                  </a:moveTo>
                  <a:cubicBezTo>
                    <a:pt x="3620668" y="16248714"/>
                    <a:pt x="3200915" y="16259901"/>
                    <a:pt x="2738331" y="16257280"/>
                  </a:cubicBezTo>
                  <a:cubicBezTo>
                    <a:pt x="1885526" y="16255117"/>
                    <a:pt x="1057073" y="16247293"/>
                    <a:pt x="1057073" y="16247293"/>
                  </a:cubicBezTo>
                  <a:cubicBezTo>
                    <a:pt x="812931" y="16238459"/>
                    <a:pt x="565145" y="16221477"/>
                    <a:pt x="398404" y="16163299"/>
                  </a:cubicBezTo>
                  <a:cubicBezTo>
                    <a:pt x="120505" y="16066338"/>
                    <a:pt x="0" y="15888809"/>
                    <a:pt x="0" y="4887395"/>
                  </a:cubicBezTo>
                  <a:cubicBezTo>
                    <a:pt x="8536" y="436167"/>
                    <a:pt x="34263" y="307039"/>
                    <a:pt x="140291" y="221495"/>
                  </a:cubicBezTo>
                  <a:cubicBezTo>
                    <a:pt x="342602" y="58267"/>
                    <a:pt x="736658" y="3410"/>
                    <a:pt x="1155311" y="3410"/>
                  </a:cubicBezTo>
                  <a:cubicBezTo>
                    <a:pt x="1155311" y="3410"/>
                    <a:pt x="1551711" y="11418"/>
                    <a:pt x="2455834" y="3410"/>
                  </a:cubicBezTo>
                  <a:cubicBezTo>
                    <a:pt x="2981989" y="-4263"/>
                    <a:pt x="3445916" y="3410"/>
                    <a:pt x="3445916" y="3410"/>
                  </a:cubicBezTo>
                  <a:cubicBezTo>
                    <a:pt x="3814224" y="10889"/>
                    <a:pt x="4177536" y="80221"/>
                    <a:pt x="4375277" y="202803"/>
                  </a:cubicBezTo>
                  <a:cubicBezTo>
                    <a:pt x="4526294" y="296420"/>
                    <a:pt x="4559568" y="421095"/>
                    <a:pt x="4550428" y="4887395"/>
                  </a:cubicBezTo>
                  <a:cubicBezTo>
                    <a:pt x="4550428" y="16006775"/>
                    <a:pt x="4267431" y="16220872"/>
                    <a:pt x="3620668" y="16248714"/>
                  </a:cubicBezTo>
                  <a:close/>
                </a:path>
              </a:pathLst>
            </a:custGeom>
            <a:solidFill>
              <a:srgbClr val="FEE2BF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7" name="Group 7"/>
          <p:cNvGrpSpPr/>
          <p:nvPr/>
        </p:nvGrpSpPr>
        <p:grpSpPr>
          <a:xfrm rot="5400000">
            <a:off x="11770715" y="-420931"/>
            <a:ext cx="3433017" cy="8254646"/>
            <a:chOff x="0" y="0"/>
            <a:chExt cx="5875960" cy="14128672"/>
          </a:xfrm>
        </p:grpSpPr>
        <p:sp>
          <p:nvSpPr>
            <p:cNvPr id="8" name="Freeform 8"/>
            <p:cNvSpPr/>
            <p:nvPr/>
          </p:nvSpPr>
          <p:spPr>
            <a:xfrm>
              <a:off x="0" y="1"/>
              <a:ext cx="5875960" cy="14128671"/>
            </a:xfrm>
            <a:custGeom>
              <a:avLst/>
              <a:gdLst/>
              <a:ahLst/>
              <a:cxnLst/>
              <a:rect l="l" t="t" r="r" b="b"/>
              <a:pathLst>
                <a:path w="5875960" h="14128671">
                  <a:moveTo>
                    <a:pt x="4944806" y="14119708"/>
                  </a:moveTo>
                  <a:cubicBezTo>
                    <a:pt x="4944806" y="14119708"/>
                    <a:pt x="4525053" y="14130895"/>
                    <a:pt x="4062468" y="14128273"/>
                  </a:cubicBezTo>
                  <a:cubicBezTo>
                    <a:pt x="2242163" y="14126110"/>
                    <a:pt x="1057073" y="14118286"/>
                    <a:pt x="1057073" y="14118286"/>
                  </a:cubicBezTo>
                  <a:cubicBezTo>
                    <a:pt x="812931" y="14109453"/>
                    <a:pt x="565145" y="14092471"/>
                    <a:pt x="398404" y="14034294"/>
                  </a:cubicBezTo>
                  <a:cubicBezTo>
                    <a:pt x="120505" y="13937331"/>
                    <a:pt x="0" y="13759804"/>
                    <a:pt x="0" y="4279865"/>
                  </a:cubicBezTo>
                  <a:cubicBezTo>
                    <a:pt x="8536" y="436167"/>
                    <a:pt x="34263" y="307039"/>
                    <a:pt x="140291" y="221495"/>
                  </a:cubicBezTo>
                  <a:cubicBezTo>
                    <a:pt x="342602" y="58267"/>
                    <a:pt x="736658" y="3410"/>
                    <a:pt x="1155311" y="3410"/>
                  </a:cubicBezTo>
                  <a:cubicBezTo>
                    <a:pt x="1155311" y="3410"/>
                    <a:pt x="1551711" y="11418"/>
                    <a:pt x="3488862" y="3410"/>
                  </a:cubicBezTo>
                  <a:cubicBezTo>
                    <a:pt x="4306127" y="-4263"/>
                    <a:pt x="4770054" y="3410"/>
                    <a:pt x="4770054" y="3410"/>
                  </a:cubicBezTo>
                  <a:cubicBezTo>
                    <a:pt x="5138362" y="10889"/>
                    <a:pt x="5501674" y="80221"/>
                    <a:pt x="5699415" y="202803"/>
                  </a:cubicBezTo>
                  <a:cubicBezTo>
                    <a:pt x="5850432" y="296420"/>
                    <a:pt x="5883706" y="421095"/>
                    <a:pt x="5874565" y="4279865"/>
                  </a:cubicBezTo>
                  <a:cubicBezTo>
                    <a:pt x="5874565" y="13877769"/>
                    <a:pt x="5591569" y="14091866"/>
                    <a:pt x="4944806" y="14119708"/>
                  </a:cubicBez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9" name="Group 9"/>
          <p:cNvGrpSpPr/>
          <p:nvPr/>
        </p:nvGrpSpPr>
        <p:grpSpPr>
          <a:xfrm rot="5400000">
            <a:off x="12373965" y="181033"/>
            <a:ext cx="2226517" cy="7952418"/>
            <a:chOff x="0" y="0"/>
            <a:chExt cx="4551822" cy="16257678"/>
          </a:xfrm>
        </p:grpSpPr>
        <p:sp>
          <p:nvSpPr>
            <p:cNvPr id="10" name="Freeform 10"/>
            <p:cNvSpPr/>
            <p:nvPr/>
          </p:nvSpPr>
          <p:spPr>
            <a:xfrm>
              <a:off x="0" y="1"/>
              <a:ext cx="4551822" cy="16257678"/>
            </a:xfrm>
            <a:custGeom>
              <a:avLst/>
              <a:gdLst/>
              <a:ahLst/>
              <a:cxnLst/>
              <a:rect l="l" t="t" r="r" b="b"/>
              <a:pathLst>
                <a:path w="4551822" h="16257678">
                  <a:moveTo>
                    <a:pt x="3620668" y="16248714"/>
                  </a:moveTo>
                  <a:cubicBezTo>
                    <a:pt x="3620668" y="16248714"/>
                    <a:pt x="3200915" y="16259901"/>
                    <a:pt x="2738331" y="16257280"/>
                  </a:cubicBezTo>
                  <a:cubicBezTo>
                    <a:pt x="1885526" y="16255117"/>
                    <a:pt x="1057073" y="16247293"/>
                    <a:pt x="1057073" y="16247293"/>
                  </a:cubicBezTo>
                  <a:cubicBezTo>
                    <a:pt x="812931" y="16238459"/>
                    <a:pt x="565145" y="16221477"/>
                    <a:pt x="398404" y="16163299"/>
                  </a:cubicBezTo>
                  <a:cubicBezTo>
                    <a:pt x="120505" y="16066338"/>
                    <a:pt x="0" y="15888809"/>
                    <a:pt x="0" y="4887395"/>
                  </a:cubicBezTo>
                  <a:cubicBezTo>
                    <a:pt x="8536" y="436167"/>
                    <a:pt x="34263" y="307039"/>
                    <a:pt x="140291" y="221495"/>
                  </a:cubicBezTo>
                  <a:cubicBezTo>
                    <a:pt x="342602" y="58267"/>
                    <a:pt x="736658" y="3410"/>
                    <a:pt x="1155311" y="3410"/>
                  </a:cubicBezTo>
                  <a:cubicBezTo>
                    <a:pt x="1155311" y="3410"/>
                    <a:pt x="1551711" y="11418"/>
                    <a:pt x="2455834" y="3410"/>
                  </a:cubicBezTo>
                  <a:cubicBezTo>
                    <a:pt x="2981989" y="-4263"/>
                    <a:pt x="3445916" y="3410"/>
                    <a:pt x="3445916" y="3410"/>
                  </a:cubicBezTo>
                  <a:cubicBezTo>
                    <a:pt x="3814224" y="10889"/>
                    <a:pt x="4177536" y="80221"/>
                    <a:pt x="4375277" y="202803"/>
                  </a:cubicBezTo>
                  <a:cubicBezTo>
                    <a:pt x="4526294" y="296420"/>
                    <a:pt x="4559568" y="421095"/>
                    <a:pt x="4550428" y="4887395"/>
                  </a:cubicBezTo>
                  <a:cubicBezTo>
                    <a:pt x="4550428" y="16006775"/>
                    <a:pt x="4267431" y="16220872"/>
                    <a:pt x="3620668" y="16248714"/>
                  </a:cubicBezTo>
                  <a:close/>
                </a:path>
              </a:pathLst>
            </a:custGeom>
            <a:solidFill>
              <a:srgbClr val="FEE2BF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11" name="Group 11"/>
          <p:cNvGrpSpPr/>
          <p:nvPr/>
        </p:nvGrpSpPr>
        <p:grpSpPr>
          <a:xfrm rot="-5400000">
            <a:off x="7014565" y="2773119"/>
            <a:ext cx="3725117" cy="9829446"/>
            <a:chOff x="0" y="0"/>
            <a:chExt cx="6375919" cy="16824104"/>
          </a:xfrm>
        </p:grpSpPr>
        <p:sp>
          <p:nvSpPr>
            <p:cNvPr id="12" name="Freeform 12"/>
            <p:cNvSpPr/>
            <p:nvPr/>
          </p:nvSpPr>
          <p:spPr>
            <a:xfrm>
              <a:off x="0" y="1"/>
              <a:ext cx="6375919" cy="16824104"/>
            </a:xfrm>
            <a:custGeom>
              <a:avLst/>
              <a:gdLst/>
              <a:ahLst/>
              <a:cxnLst/>
              <a:rect l="l" t="t" r="r" b="b"/>
              <a:pathLst>
                <a:path w="6375919" h="16824104">
                  <a:moveTo>
                    <a:pt x="5444765" y="16815139"/>
                  </a:moveTo>
                  <a:cubicBezTo>
                    <a:pt x="5444765" y="16815139"/>
                    <a:pt x="5025012" y="16826327"/>
                    <a:pt x="4562427" y="16823705"/>
                  </a:cubicBezTo>
                  <a:cubicBezTo>
                    <a:pt x="2376820" y="16821543"/>
                    <a:pt x="1057073" y="16813718"/>
                    <a:pt x="1057073" y="16813718"/>
                  </a:cubicBezTo>
                  <a:cubicBezTo>
                    <a:pt x="812931" y="16804883"/>
                    <a:pt x="565145" y="16787903"/>
                    <a:pt x="398404" y="16729725"/>
                  </a:cubicBezTo>
                  <a:cubicBezTo>
                    <a:pt x="120505" y="16632764"/>
                    <a:pt x="0" y="16455235"/>
                    <a:pt x="0" y="5049030"/>
                  </a:cubicBezTo>
                  <a:cubicBezTo>
                    <a:pt x="8536" y="436167"/>
                    <a:pt x="34263" y="307039"/>
                    <a:pt x="140291" y="221495"/>
                  </a:cubicBezTo>
                  <a:cubicBezTo>
                    <a:pt x="342602" y="58267"/>
                    <a:pt x="736658" y="3410"/>
                    <a:pt x="1155311" y="3410"/>
                  </a:cubicBezTo>
                  <a:cubicBezTo>
                    <a:pt x="1155311" y="3410"/>
                    <a:pt x="1551711" y="11418"/>
                    <a:pt x="3878906" y="3410"/>
                  </a:cubicBezTo>
                  <a:cubicBezTo>
                    <a:pt x="4806086" y="-4263"/>
                    <a:pt x="5270013" y="3410"/>
                    <a:pt x="5270013" y="3410"/>
                  </a:cubicBezTo>
                  <a:cubicBezTo>
                    <a:pt x="5638321" y="10889"/>
                    <a:pt x="6001633" y="80221"/>
                    <a:pt x="6199374" y="202803"/>
                  </a:cubicBezTo>
                  <a:cubicBezTo>
                    <a:pt x="6350391" y="296420"/>
                    <a:pt x="6383665" y="421095"/>
                    <a:pt x="6374524" y="5049030"/>
                  </a:cubicBezTo>
                  <a:cubicBezTo>
                    <a:pt x="6374524" y="16573200"/>
                    <a:pt x="6091528" y="16787298"/>
                    <a:pt x="5444765" y="16815139"/>
                  </a:cubicBez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13" name="Group 13"/>
          <p:cNvGrpSpPr/>
          <p:nvPr/>
        </p:nvGrpSpPr>
        <p:grpSpPr>
          <a:xfrm rot="-5400000">
            <a:off x="7655915" y="3425883"/>
            <a:ext cx="2442417" cy="9476418"/>
            <a:chOff x="0" y="0"/>
            <a:chExt cx="4993201" cy="19373297"/>
          </a:xfrm>
        </p:grpSpPr>
        <p:sp>
          <p:nvSpPr>
            <p:cNvPr id="14" name="Freeform 14"/>
            <p:cNvSpPr/>
            <p:nvPr/>
          </p:nvSpPr>
          <p:spPr>
            <a:xfrm>
              <a:off x="0" y="1"/>
              <a:ext cx="4993201" cy="19373297"/>
            </a:xfrm>
            <a:custGeom>
              <a:avLst/>
              <a:gdLst/>
              <a:ahLst/>
              <a:cxnLst/>
              <a:rect l="l" t="t" r="r" b="b"/>
              <a:pathLst>
                <a:path w="4993201" h="19373297">
                  <a:moveTo>
                    <a:pt x="4062047" y="19364332"/>
                  </a:moveTo>
                  <a:cubicBezTo>
                    <a:pt x="4062047" y="19364332"/>
                    <a:pt x="3642295" y="19375520"/>
                    <a:pt x="3179710" y="19372899"/>
                  </a:cubicBezTo>
                  <a:cubicBezTo>
                    <a:pt x="2004405" y="19370736"/>
                    <a:pt x="1057073" y="19362912"/>
                    <a:pt x="1057073" y="19362912"/>
                  </a:cubicBezTo>
                  <a:cubicBezTo>
                    <a:pt x="812931" y="19354077"/>
                    <a:pt x="565145" y="19337096"/>
                    <a:pt x="398404" y="19278918"/>
                  </a:cubicBezTo>
                  <a:cubicBezTo>
                    <a:pt x="120505" y="19181957"/>
                    <a:pt x="0" y="19004428"/>
                    <a:pt x="0" y="5776464"/>
                  </a:cubicBezTo>
                  <a:cubicBezTo>
                    <a:pt x="8536" y="436167"/>
                    <a:pt x="34263" y="307039"/>
                    <a:pt x="140291" y="221495"/>
                  </a:cubicBezTo>
                  <a:cubicBezTo>
                    <a:pt x="342602" y="58267"/>
                    <a:pt x="736658" y="3410"/>
                    <a:pt x="1155311" y="3410"/>
                  </a:cubicBezTo>
                  <a:cubicBezTo>
                    <a:pt x="1155311" y="3410"/>
                    <a:pt x="1551711" y="11418"/>
                    <a:pt x="2800177" y="3410"/>
                  </a:cubicBezTo>
                  <a:cubicBezTo>
                    <a:pt x="3423368" y="-4263"/>
                    <a:pt x="3887295" y="3410"/>
                    <a:pt x="3887295" y="3410"/>
                  </a:cubicBezTo>
                  <a:cubicBezTo>
                    <a:pt x="4255603" y="10889"/>
                    <a:pt x="4618916" y="80221"/>
                    <a:pt x="4816656" y="202803"/>
                  </a:cubicBezTo>
                  <a:cubicBezTo>
                    <a:pt x="4967673" y="296420"/>
                    <a:pt x="5000947" y="421095"/>
                    <a:pt x="4991807" y="5776464"/>
                  </a:cubicBezTo>
                  <a:cubicBezTo>
                    <a:pt x="4991807" y="19122393"/>
                    <a:pt x="4708810" y="19336492"/>
                    <a:pt x="4062047" y="19364332"/>
                  </a:cubicBezTo>
                  <a:close/>
                </a:path>
              </a:pathLst>
            </a:custGeom>
            <a:solidFill>
              <a:srgbClr val="FEE2BF"/>
            </a:solid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5" name="Freeform 15"/>
          <p:cNvSpPr/>
          <p:nvPr/>
        </p:nvSpPr>
        <p:spPr>
          <a:xfrm>
            <a:off x="-850900" y="310434"/>
            <a:ext cx="7315200" cy="1157132"/>
          </a:xfrm>
          <a:custGeom>
            <a:avLst/>
            <a:gdLst/>
            <a:ahLst/>
            <a:cxnLst/>
            <a:rect l="l" t="t" r="r" b="b"/>
            <a:pathLst>
              <a:path w="7315200" h="1157132">
                <a:moveTo>
                  <a:pt x="0" y="0"/>
                </a:moveTo>
                <a:lnTo>
                  <a:pt x="7315200" y="0"/>
                </a:lnTo>
                <a:lnTo>
                  <a:pt x="7315200" y="1157132"/>
                </a:lnTo>
                <a:lnTo>
                  <a:pt x="0" y="115713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6" name="Freeform 16"/>
          <p:cNvSpPr/>
          <p:nvPr/>
        </p:nvSpPr>
        <p:spPr>
          <a:xfrm>
            <a:off x="15020867" y="6370986"/>
            <a:ext cx="1899929" cy="2721252"/>
          </a:xfrm>
          <a:custGeom>
            <a:avLst/>
            <a:gdLst/>
            <a:ahLst/>
            <a:cxnLst/>
            <a:rect l="l" t="t" r="r" b="b"/>
            <a:pathLst>
              <a:path w="1899929" h="2721252">
                <a:moveTo>
                  <a:pt x="0" y="0"/>
                </a:moveTo>
                <a:lnTo>
                  <a:pt x="1899929" y="0"/>
                </a:lnTo>
                <a:lnTo>
                  <a:pt x="1899929" y="2721252"/>
                </a:lnTo>
                <a:lnTo>
                  <a:pt x="0" y="272125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7" name="Freeform 17"/>
          <p:cNvSpPr/>
          <p:nvPr/>
        </p:nvSpPr>
        <p:spPr>
          <a:xfrm>
            <a:off x="390133" y="7061200"/>
            <a:ext cx="2766150" cy="1790453"/>
          </a:xfrm>
          <a:custGeom>
            <a:avLst/>
            <a:gdLst/>
            <a:ahLst/>
            <a:cxnLst/>
            <a:rect l="l" t="t" r="r" b="b"/>
            <a:pathLst>
              <a:path w="2766150" h="1790453">
                <a:moveTo>
                  <a:pt x="0" y="0"/>
                </a:moveTo>
                <a:lnTo>
                  <a:pt x="2766150" y="0"/>
                </a:lnTo>
                <a:lnTo>
                  <a:pt x="2766150" y="1790453"/>
                </a:lnTo>
                <a:lnTo>
                  <a:pt x="0" y="179045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8" name="Freeform 18"/>
          <p:cNvSpPr/>
          <p:nvPr/>
        </p:nvSpPr>
        <p:spPr>
          <a:xfrm>
            <a:off x="12577139" y="1367510"/>
            <a:ext cx="5224122" cy="493917"/>
          </a:xfrm>
          <a:custGeom>
            <a:avLst/>
            <a:gdLst/>
            <a:ahLst/>
            <a:cxnLst/>
            <a:rect l="l" t="t" r="r" b="b"/>
            <a:pathLst>
              <a:path w="5224122" h="493917">
                <a:moveTo>
                  <a:pt x="0" y="0"/>
                </a:moveTo>
                <a:lnTo>
                  <a:pt x="5224122" y="0"/>
                </a:lnTo>
                <a:lnTo>
                  <a:pt x="5224122" y="493917"/>
                </a:lnTo>
                <a:lnTo>
                  <a:pt x="0" y="49391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9" name="TextBox 19"/>
          <p:cNvSpPr txBox="1"/>
          <p:nvPr/>
        </p:nvSpPr>
        <p:spPr>
          <a:xfrm>
            <a:off x="2220790" y="833532"/>
            <a:ext cx="13846420" cy="8570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295"/>
              </a:lnSpc>
            </a:pPr>
            <a:r>
              <a:rPr lang="en-US" sz="6995" spc="104">
                <a:solidFill>
                  <a:srgbClr val="000000"/>
                </a:solidFill>
                <a:latin typeface="Finger Paint"/>
                <a:ea typeface="Finger Paint"/>
                <a:cs typeface="Finger Paint"/>
                <a:sym typeface="Finger Paint"/>
              </a:rPr>
              <a:t>Alıştırma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576689" y="2153061"/>
            <a:ext cx="6598965" cy="7017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498" lvl="1" indent="-215749" algn="ctr">
              <a:lnSpc>
                <a:spcPts val="2798"/>
              </a:lnSpc>
              <a:buAutoNum type="arabicPeriod"/>
            </a:pPr>
            <a:r>
              <a:rPr lang="en-US" sz="1998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Soru: "Denizci" kelimesi hangi türdedir?</a:t>
            </a:r>
          </a:p>
          <a:p>
            <a:pPr marL="431498" lvl="1" indent="-215749" algn="ctr">
              <a:lnSpc>
                <a:spcPts val="2798"/>
              </a:lnSpc>
              <a:buAutoNum type="arabicPeriod"/>
            </a:pPr>
            <a:r>
              <a:rPr lang="en-US" sz="1998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(Basit / Türemiş / Birleşik)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4910630" y="5970909"/>
            <a:ext cx="7932985" cy="7334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496" lvl="1" indent="-215748" algn="ctr">
              <a:lnSpc>
                <a:spcPts val="2997"/>
              </a:lnSpc>
              <a:buAutoNum type="arabicPeriod"/>
            </a:pPr>
            <a:r>
              <a:rPr lang="en-US" sz="1998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Soru: "Dağ" kelimesi hangi türdedir?</a:t>
            </a:r>
          </a:p>
          <a:p>
            <a:pPr marL="431496" lvl="1" indent="-215748" algn="ctr">
              <a:lnSpc>
                <a:spcPts val="2997"/>
              </a:lnSpc>
              <a:buAutoNum type="arabicPeriod"/>
            </a:pPr>
            <a:r>
              <a:rPr lang="en-US" sz="1998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(Basit / Türemiş / Birleşik)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10188672" y="2111702"/>
            <a:ext cx="6597101" cy="7334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498" lvl="1" indent="-215749" algn="ctr">
              <a:lnSpc>
                <a:spcPts val="2997"/>
              </a:lnSpc>
              <a:buAutoNum type="arabicPeriod"/>
            </a:pPr>
            <a:r>
              <a:rPr lang="en-US" sz="1998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Soru: "Karatavuk" kelimesi hangi türdedir?</a:t>
            </a:r>
          </a:p>
          <a:p>
            <a:pPr marL="431498" lvl="1" indent="-215749" algn="ctr">
              <a:lnSpc>
                <a:spcPts val="2997"/>
              </a:lnSpc>
              <a:buAutoNum type="arabicPeriod"/>
            </a:pPr>
            <a:r>
              <a:rPr lang="en-US" sz="1998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(Basit / Türemiş / Birleşik)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tr-TR"/>
          </a:p>
        </p:txBody>
      </p:sp>
      <p:grpSp>
        <p:nvGrpSpPr>
          <p:cNvPr id="3" name="Group 3"/>
          <p:cNvGrpSpPr/>
          <p:nvPr/>
        </p:nvGrpSpPr>
        <p:grpSpPr>
          <a:xfrm rot="4030324">
            <a:off x="3870144" y="-9898995"/>
            <a:ext cx="7386989" cy="20647643"/>
            <a:chOff x="0" y="0"/>
            <a:chExt cx="2694794" cy="753231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694794" cy="7532316"/>
            </a:xfrm>
            <a:custGeom>
              <a:avLst/>
              <a:gdLst/>
              <a:ahLst/>
              <a:cxnLst/>
              <a:rect l="l" t="t" r="r" b="b"/>
              <a:pathLst>
                <a:path w="2694794" h="7532316">
                  <a:moveTo>
                    <a:pt x="0" y="0"/>
                  </a:moveTo>
                  <a:lnTo>
                    <a:pt x="2694794" y="0"/>
                  </a:lnTo>
                  <a:lnTo>
                    <a:pt x="2694794" y="7532316"/>
                  </a:lnTo>
                  <a:lnTo>
                    <a:pt x="0" y="7532316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5" name="Freeform 5"/>
          <p:cNvSpPr/>
          <p:nvPr/>
        </p:nvSpPr>
        <p:spPr>
          <a:xfrm rot="-10800000">
            <a:off x="7369489" y="0"/>
            <a:ext cx="4578456" cy="1581649"/>
          </a:xfrm>
          <a:custGeom>
            <a:avLst/>
            <a:gdLst/>
            <a:ahLst/>
            <a:cxnLst/>
            <a:rect l="l" t="t" r="r" b="b"/>
            <a:pathLst>
              <a:path w="4578456" h="1581649">
                <a:moveTo>
                  <a:pt x="0" y="0"/>
                </a:moveTo>
                <a:lnTo>
                  <a:pt x="4578457" y="0"/>
                </a:lnTo>
                <a:lnTo>
                  <a:pt x="4578457" y="1581649"/>
                </a:lnTo>
                <a:lnTo>
                  <a:pt x="0" y="1581649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6" name="Freeform 6"/>
          <p:cNvSpPr/>
          <p:nvPr/>
        </p:nvSpPr>
        <p:spPr>
          <a:xfrm>
            <a:off x="863600" y="7834305"/>
            <a:ext cx="3707242" cy="2271529"/>
          </a:xfrm>
          <a:custGeom>
            <a:avLst/>
            <a:gdLst/>
            <a:ahLst/>
            <a:cxnLst/>
            <a:rect l="l" t="t" r="r" b="b"/>
            <a:pathLst>
              <a:path w="3707242" h="2271529">
                <a:moveTo>
                  <a:pt x="0" y="0"/>
                </a:moveTo>
                <a:lnTo>
                  <a:pt x="3707242" y="0"/>
                </a:lnTo>
                <a:lnTo>
                  <a:pt x="3707242" y="2271528"/>
                </a:lnTo>
                <a:lnTo>
                  <a:pt x="0" y="227152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7" name="Freeform 7"/>
          <p:cNvSpPr/>
          <p:nvPr/>
        </p:nvSpPr>
        <p:spPr>
          <a:xfrm>
            <a:off x="15680575" y="1676400"/>
            <a:ext cx="1279492" cy="2270066"/>
          </a:xfrm>
          <a:custGeom>
            <a:avLst/>
            <a:gdLst/>
            <a:ahLst/>
            <a:cxnLst/>
            <a:rect l="l" t="t" r="r" b="b"/>
            <a:pathLst>
              <a:path w="1279492" h="2270066">
                <a:moveTo>
                  <a:pt x="0" y="0"/>
                </a:moveTo>
                <a:lnTo>
                  <a:pt x="1279491" y="0"/>
                </a:lnTo>
                <a:lnTo>
                  <a:pt x="1279491" y="2270066"/>
                </a:lnTo>
                <a:lnTo>
                  <a:pt x="0" y="227006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8" name="Freeform 8"/>
          <p:cNvSpPr/>
          <p:nvPr/>
        </p:nvSpPr>
        <p:spPr>
          <a:xfrm rot="-2700000">
            <a:off x="16335340" y="5394060"/>
            <a:ext cx="3905319" cy="4114800"/>
          </a:xfrm>
          <a:custGeom>
            <a:avLst/>
            <a:gdLst/>
            <a:ahLst/>
            <a:cxnLst/>
            <a:rect l="l" t="t" r="r" b="b"/>
            <a:pathLst>
              <a:path w="3905319" h="4114800">
                <a:moveTo>
                  <a:pt x="0" y="0"/>
                </a:moveTo>
                <a:lnTo>
                  <a:pt x="3905320" y="0"/>
                </a:lnTo>
                <a:lnTo>
                  <a:pt x="390532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9" name="TextBox 9"/>
          <p:cNvSpPr txBox="1"/>
          <p:nvPr/>
        </p:nvSpPr>
        <p:spPr>
          <a:xfrm>
            <a:off x="1549400" y="1663315"/>
            <a:ext cx="7594600" cy="2746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0694"/>
              </a:lnSpc>
            </a:pPr>
            <a:r>
              <a:rPr lang="en-US" sz="9994" spc="149">
                <a:solidFill>
                  <a:srgbClr val="FFFFFF"/>
                </a:solidFill>
                <a:latin typeface="Finger Paint"/>
                <a:ea typeface="Finger Paint"/>
                <a:cs typeface="Finger Paint"/>
                <a:sym typeface="Finger Paint"/>
              </a:rPr>
              <a:t>Etkinlik Zamanı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138101" y="7393298"/>
            <a:ext cx="10612738" cy="14828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997"/>
              </a:lnSpc>
            </a:pPr>
            <a:r>
              <a:rPr lang="en-US" sz="2498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Kökler: göz, el, baş, ev, yol</a:t>
            </a:r>
          </a:p>
          <a:p>
            <a:pPr marL="0" lvl="0" indent="0" algn="ctr">
              <a:lnSpc>
                <a:spcPts val="3997"/>
              </a:lnSpc>
            </a:pPr>
            <a:r>
              <a:rPr lang="en-US" sz="2498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Örnek: "göz" kökünden → gözlük (türemiş), gözkapağı (birleşik)</a:t>
            </a:r>
          </a:p>
          <a:p>
            <a:pPr marL="0" lvl="0" indent="0" algn="ctr">
              <a:lnSpc>
                <a:spcPts val="3997"/>
              </a:lnSpc>
            </a:pPr>
            <a:r>
              <a:rPr lang="en-US" sz="2498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Şimdi siz deneyin! Defterinize yazın ve sınıfla paylaşın.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138101" y="5249617"/>
            <a:ext cx="10612738" cy="10206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153"/>
              </a:lnSpc>
            </a:pPr>
            <a:r>
              <a:rPr lang="en-US" sz="2595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Aşağıdaki kök kelimelerden türemiş ve birleşik kelimeler türetin. Her kök için en az 2 kelime yazın.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tr-TR"/>
          </a:p>
        </p:txBody>
      </p:sp>
      <p:grpSp>
        <p:nvGrpSpPr>
          <p:cNvPr id="3" name="Group 3"/>
          <p:cNvGrpSpPr/>
          <p:nvPr/>
        </p:nvGrpSpPr>
        <p:grpSpPr>
          <a:xfrm>
            <a:off x="0" y="4368317"/>
            <a:ext cx="3683620" cy="1550367"/>
            <a:chOff x="0" y="0"/>
            <a:chExt cx="1343795" cy="56557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43795" cy="565578"/>
            </a:xfrm>
            <a:custGeom>
              <a:avLst/>
              <a:gdLst/>
              <a:ahLst/>
              <a:cxnLst/>
              <a:rect l="l" t="t" r="r" b="b"/>
              <a:pathLst>
                <a:path w="1343795" h="565578">
                  <a:moveTo>
                    <a:pt x="0" y="0"/>
                  </a:moveTo>
                  <a:lnTo>
                    <a:pt x="1343795" y="0"/>
                  </a:lnTo>
                  <a:lnTo>
                    <a:pt x="1343795" y="565578"/>
                  </a:lnTo>
                  <a:lnTo>
                    <a:pt x="0" y="565578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614435" y="1028700"/>
            <a:ext cx="4719814" cy="4019550"/>
            <a:chOff x="0" y="0"/>
            <a:chExt cx="2070470" cy="176328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70470" cy="1763281"/>
            </a:xfrm>
            <a:custGeom>
              <a:avLst/>
              <a:gdLst/>
              <a:ahLst/>
              <a:cxnLst/>
              <a:rect l="l" t="t" r="r" b="b"/>
              <a:pathLst>
                <a:path w="2070470" h="1763281">
                  <a:moveTo>
                    <a:pt x="0" y="0"/>
                  </a:moveTo>
                  <a:lnTo>
                    <a:pt x="2070470" y="0"/>
                  </a:lnTo>
                  <a:lnTo>
                    <a:pt x="2070470" y="1763281"/>
                  </a:lnTo>
                  <a:lnTo>
                    <a:pt x="0" y="1763281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2524749" y="1028700"/>
            <a:ext cx="4719814" cy="4019550"/>
            <a:chOff x="0" y="0"/>
            <a:chExt cx="2070470" cy="176328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70470" cy="1763281"/>
            </a:xfrm>
            <a:custGeom>
              <a:avLst/>
              <a:gdLst/>
              <a:ahLst/>
              <a:cxnLst/>
              <a:rect l="l" t="t" r="r" b="b"/>
              <a:pathLst>
                <a:path w="2070470" h="1763281">
                  <a:moveTo>
                    <a:pt x="0" y="0"/>
                  </a:moveTo>
                  <a:lnTo>
                    <a:pt x="2070470" y="0"/>
                  </a:lnTo>
                  <a:lnTo>
                    <a:pt x="2070470" y="1763281"/>
                  </a:lnTo>
                  <a:lnTo>
                    <a:pt x="0" y="1763281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614435" y="5238750"/>
            <a:ext cx="4719814" cy="4019550"/>
            <a:chOff x="0" y="0"/>
            <a:chExt cx="2070470" cy="176328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070470" cy="1763281"/>
            </a:xfrm>
            <a:custGeom>
              <a:avLst/>
              <a:gdLst/>
              <a:ahLst/>
              <a:cxnLst/>
              <a:rect l="l" t="t" r="r" b="b"/>
              <a:pathLst>
                <a:path w="2070470" h="1763281">
                  <a:moveTo>
                    <a:pt x="0" y="0"/>
                  </a:moveTo>
                  <a:lnTo>
                    <a:pt x="2070470" y="0"/>
                  </a:lnTo>
                  <a:lnTo>
                    <a:pt x="2070470" y="1763281"/>
                  </a:lnTo>
                  <a:lnTo>
                    <a:pt x="0" y="1763281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2524749" y="5238750"/>
            <a:ext cx="4719814" cy="4019550"/>
            <a:chOff x="0" y="0"/>
            <a:chExt cx="2070470" cy="176328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70470" cy="1763281"/>
            </a:xfrm>
            <a:custGeom>
              <a:avLst/>
              <a:gdLst/>
              <a:ahLst/>
              <a:cxnLst/>
              <a:rect l="l" t="t" r="r" b="b"/>
              <a:pathLst>
                <a:path w="2070470" h="1763281">
                  <a:moveTo>
                    <a:pt x="0" y="0"/>
                  </a:moveTo>
                  <a:lnTo>
                    <a:pt x="2070470" y="0"/>
                  </a:lnTo>
                  <a:lnTo>
                    <a:pt x="2070470" y="1763281"/>
                  </a:lnTo>
                  <a:lnTo>
                    <a:pt x="0" y="1763281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3" name="Freeform 13"/>
          <p:cNvSpPr/>
          <p:nvPr/>
        </p:nvSpPr>
        <p:spPr>
          <a:xfrm>
            <a:off x="6461663" y="8273994"/>
            <a:ext cx="1623495" cy="1446387"/>
          </a:xfrm>
          <a:custGeom>
            <a:avLst/>
            <a:gdLst/>
            <a:ahLst/>
            <a:cxnLst/>
            <a:rect l="l" t="t" r="r" b="b"/>
            <a:pathLst>
              <a:path w="1623495" h="1446387">
                <a:moveTo>
                  <a:pt x="0" y="0"/>
                </a:moveTo>
                <a:lnTo>
                  <a:pt x="1623496" y="0"/>
                </a:lnTo>
                <a:lnTo>
                  <a:pt x="1623496" y="1446387"/>
                </a:lnTo>
                <a:lnTo>
                  <a:pt x="0" y="144638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4" name="Freeform 14"/>
          <p:cNvSpPr/>
          <p:nvPr/>
        </p:nvSpPr>
        <p:spPr>
          <a:xfrm>
            <a:off x="-480727" y="-982948"/>
            <a:ext cx="6601533" cy="2304535"/>
          </a:xfrm>
          <a:custGeom>
            <a:avLst/>
            <a:gdLst/>
            <a:ahLst/>
            <a:cxnLst/>
            <a:rect l="l" t="t" r="r" b="b"/>
            <a:pathLst>
              <a:path w="6601533" h="2304535">
                <a:moveTo>
                  <a:pt x="0" y="0"/>
                </a:moveTo>
                <a:lnTo>
                  <a:pt x="6601533" y="0"/>
                </a:lnTo>
                <a:lnTo>
                  <a:pt x="6601533" y="2304535"/>
                </a:lnTo>
                <a:lnTo>
                  <a:pt x="0" y="230453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5" name="Freeform 15"/>
          <p:cNvSpPr/>
          <p:nvPr/>
        </p:nvSpPr>
        <p:spPr>
          <a:xfrm>
            <a:off x="14884656" y="421270"/>
            <a:ext cx="4501588" cy="900318"/>
          </a:xfrm>
          <a:custGeom>
            <a:avLst/>
            <a:gdLst/>
            <a:ahLst/>
            <a:cxnLst/>
            <a:rect l="l" t="t" r="r" b="b"/>
            <a:pathLst>
              <a:path w="4501588" h="900318">
                <a:moveTo>
                  <a:pt x="0" y="0"/>
                </a:moveTo>
                <a:lnTo>
                  <a:pt x="4501587" y="0"/>
                </a:lnTo>
                <a:lnTo>
                  <a:pt x="4501587" y="900317"/>
                </a:lnTo>
                <a:lnTo>
                  <a:pt x="0" y="90031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6" name="TextBox 16"/>
          <p:cNvSpPr txBox="1"/>
          <p:nvPr/>
        </p:nvSpPr>
        <p:spPr>
          <a:xfrm>
            <a:off x="1028700" y="4814981"/>
            <a:ext cx="2777971" cy="857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5"/>
              </a:lnSpc>
            </a:pPr>
            <a:r>
              <a:rPr lang="en-US" sz="6995">
                <a:solidFill>
                  <a:srgbClr val="FFFFFF"/>
                </a:solidFill>
                <a:latin typeface="Finger Paint"/>
                <a:ea typeface="Finger Paint"/>
                <a:cs typeface="Finger Paint"/>
                <a:sym typeface="Finger Paint"/>
              </a:rPr>
              <a:t>Ders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880502" y="4814981"/>
            <a:ext cx="3277204" cy="857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6295"/>
              </a:lnSpc>
            </a:pPr>
            <a:r>
              <a:rPr lang="en-US" sz="6995" spc="104">
                <a:solidFill>
                  <a:srgbClr val="000000"/>
                </a:solidFill>
                <a:latin typeface="Finger Paint"/>
                <a:ea typeface="Finger Paint"/>
                <a:cs typeface="Finger Paint"/>
                <a:sym typeface="Finger Paint"/>
              </a:rPr>
              <a:t>Özeti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085159" y="2306476"/>
            <a:ext cx="3778367" cy="1349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46"/>
              </a:lnSpc>
            </a:pPr>
            <a:r>
              <a:rPr lang="en-US" sz="2144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Basit Kelimeler: Kök halindedir, ek almamıştır. Anlamı tek başına tamdır. Örnek: ev, su, göz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921280" y="2306476"/>
            <a:ext cx="3926752" cy="1349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46"/>
              </a:lnSpc>
            </a:pPr>
            <a:r>
              <a:rPr lang="en-US" sz="2144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Türemiş Kelimeler: Köke yapım eki gelmiştir. Yeni anlam kazanır. Örnek: evli, sulak, gözcü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085159" y="6516526"/>
            <a:ext cx="3778367" cy="1349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46"/>
              </a:lnSpc>
            </a:pPr>
            <a:r>
              <a:rPr lang="en-US" sz="2144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Birleşik Kelimeler: İki veya daha fazla kelime birleşir. Yeni bir anlam oluşur. Örnek: ayakkabı, hanımeli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2921280" y="6516526"/>
            <a:ext cx="3926752" cy="13496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646"/>
              </a:lnSpc>
            </a:pPr>
            <a:r>
              <a:rPr lang="en-US" sz="2144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Hatırla: Basit kelimelere gelen çekim ekleri anlamı değiştirmez. Yapım ekleri ise yeni kelime türetir!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3597279">
            <a:off x="1706234" y="-10079314"/>
            <a:ext cx="10053791" cy="21678782"/>
            <a:chOff x="0" y="0"/>
            <a:chExt cx="3667650" cy="790847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67650" cy="7908479"/>
            </a:xfrm>
            <a:custGeom>
              <a:avLst/>
              <a:gdLst/>
              <a:ahLst/>
              <a:cxnLst/>
              <a:rect l="l" t="t" r="r" b="b"/>
              <a:pathLst>
                <a:path w="3667650" h="7908479">
                  <a:moveTo>
                    <a:pt x="0" y="0"/>
                  </a:moveTo>
                  <a:lnTo>
                    <a:pt x="3667650" y="0"/>
                  </a:lnTo>
                  <a:lnTo>
                    <a:pt x="3667650" y="7908479"/>
                  </a:lnTo>
                  <a:lnTo>
                    <a:pt x="0" y="7908479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4946377" y="4189818"/>
            <a:ext cx="8395245" cy="1447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975"/>
              </a:lnSpc>
            </a:pPr>
            <a:r>
              <a:rPr lang="en-US" sz="13125" spc="196">
                <a:solidFill>
                  <a:srgbClr val="000000"/>
                </a:solidFill>
                <a:latin typeface="Finger Paint"/>
                <a:ea typeface="Finger Paint"/>
                <a:cs typeface="Finger Paint"/>
                <a:sym typeface="Finger Paint"/>
              </a:rPr>
              <a:t>Tebrikler!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645881" y="7494574"/>
            <a:ext cx="5225635" cy="9715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897"/>
              </a:lnSpc>
              <a:spcBef>
                <a:spcPct val="0"/>
              </a:spcBef>
            </a:pPr>
            <a:r>
              <a:rPr lang="en-US" sz="2997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Kelime yapılarını öğrendiniz! Bol bol alıştırma yapmayı unutmayın!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tr-TR"/>
          </a:p>
        </p:txBody>
      </p:sp>
      <p:grpSp>
        <p:nvGrpSpPr>
          <p:cNvPr id="3" name="Group 3"/>
          <p:cNvGrpSpPr/>
          <p:nvPr/>
        </p:nvGrpSpPr>
        <p:grpSpPr>
          <a:xfrm>
            <a:off x="0" y="4368317"/>
            <a:ext cx="3683620" cy="1550367"/>
            <a:chOff x="0" y="0"/>
            <a:chExt cx="1343795" cy="56557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343795" cy="565578"/>
            </a:xfrm>
            <a:custGeom>
              <a:avLst/>
              <a:gdLst/>
              <a:ahLst/>
              <a:cxnLst/>
              <a:rect l="l" t="t" r="r" b="b"/>
              <a:pathLst>
                <a:path w="1343795" h="565578">
                  <a:moveTo>
                    <a:pt x="0" y="0"/>
                  </a:moveTo>
                  <a:lnTo>
                    <a:pt x="1343795" y="0"/>
                  </a:lnTo>
                  <a:lnTo>
                    <a:pt x="1343795" y="565578"/>
                  </a:lnTo>
                  <a:lnTo>
                    <a:pt x="0" y="565578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7614435" y="1028700"/>
            <a:ext cx="4719814" cy="4019550"/>
            <a:chOff x="0" y="0"/>
            <a:chExt cx="2070470" cy="176328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70470" cy="1763281"/>
            </a:xfrm>
            <a:custGeom>
              <a:avLst/>
              <a:gdLst/>
              <a:ahLst/>
              <a:cxnLst/>
              <a:rect l="l" t="t" r="r" b="b"/>
              <a:pathLst>
                <a:path w="2070470" h="1763281">
                  <a:moveTo>
                    <a:pt x="0" y="0"/>
                  </a:moveTo>
                  <a:lnTo>
                    <a:pt x="2070470" y="0"/>
                  </a:lnTo>
                  <a:lnTo>
                    <a:pt x="2070470" y="1763281"/>
                  </a:lnTo>
                  <a:lnTo>
                    <a:pt x="0" y="1763281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2524749" y="1028700"/>
            <a:ext cx="4719814" cy="4019550"/>
            <a:chOff x="0" y="0"/>
            <a:chExt cx="2070470" cy="1763281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2070470" cy="1763281"/>
            </a:xfrm>
            <a:custGeom>
              <a:avLst/>
              <a:gdLst/>
              <a:ahLst/>
              <a:cxnLst/>
              <a:rect l="l" t="t" r="r" b="b"/>
              <a:pathLst>
                <a:path w="2070470" h="1763281">
                  <a:moveTo>
                    <a:pt x="0" y="0"/>
                  </a:moveTo>
                  <a:lnTo>
                    <a:pt x="2070470" y="0"/>
                  </a:lnTo>
                  <a:lnTo>
                    <a:pt x="2070470" y="1763281"/>
                  </a:lnTo>
                  <a:lnTo>
                    <a:pt x="0" y="1763281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614435" y="5238750"/>
            <a:ext cx="4719814" cy="4019550"/>
            <a:chOff x="0" y="0"/>
            <a:chExt cx="2070470" cy="1763281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070470" cy="1763281"/>
            </a:xfrm>
            <a:custGeom>
              <a:avLst/>
              <a:gdLst/>
              <a:ahLst/>
              <a:cxnLst/>
              <a:rect l="l" t="t" r="r" b="b"/>
              <a:pathLst>
                <a:path w="2070470" h="1763281">
                  <a:moveTo>
                    <a:pt x="0" y="0"/>
                  </a:moveTo>
                  <a:lnTo>
                    <a:pt x="2070470" y="0"/>
                  </a:lnTo>
                  <a:lnTo>
                    <a:pt x="2070470" y="1763281"/>
                  </a:lnTo>
                  <a:lnTo>
                    <a:pt x="0" y="1763281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2524749" y="5238750"/>
            <a:ext cx="4719814" cy="4019550"/>
            <a:chOff x="0" y="0"/>
            <a:chExt cx="2070470" cy="1763281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2070470" cy="1763281"/>
            </a:xfrm>
            <a:custGeom>
              <a:avLst/>
              <a:gdLst/>
              <a:ahLst/>
              <a:cxnLst/>
              <a:rect l="l" t="t" r="r" b="b"/>
              <a:pathLst>
                <a:path w="2070470" h="1763281">
                  <a:moveTo>
                    <a:pt x="0" y="0"/>
                  </a:moveTo>
                  <a:lnTo>
                    <a:pt x="2070470" y="0"/>
                  </a:lnTo>
                  <a:lnTo>
                    <a:pt x="2070470" y="1763281"/>
                  </a:lnTo>
                  <a:lnTo>
                    <a:pt x="0" y="1763281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3" name="Freeform 13"/>
          <p:cNvSpPr/>
          <p:nvPr/>
        </p:nvSpPr>
        <p:spPr>
          <a:xfrm>
            <a:off x="6461663" y="8273994"/>
            <a:ext cx="1623495" cy="1446387"/>
          </a:xfrm>
          <a:custGeom>
            <a:avLst/>
            <a:gdLst/>
            <a:ahLst/>
            <a:cxnLst/>
            <a:rect l="l" t="t" r="r" b="b"/>
            <a:pathLst>
              <a:path w="1623495" h="1446387">
                <a:moveTo>
                  <a:pt x="0" y="0"/>
                </a:moveTo>
                <a:lnTo>
                  <a:pt x="1623496" y="0"/>
                </a:lnTo>
                <a:lnTo>
                  <a:pt x="1623496" y="1446387"/>
                </a:lnTo>
                <a:lnTo>
                  <a:pt x="0" y="144638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4" name="Freeform 14"/>
          <p:cNvSpPr/>
          <p:nvPr/>
        </p:nvSpPr>
        <p:spPr>
          <a:xfrm>
            <a:off x="-480727" y="-982948"/>
            <a:ext cx="6601533" cy="2304535"/>
          </a:xfrm>
          <a:custGeom>
            <a:avLst/>
            <a:gdLst/>
            <a:ahLst/>
            <a:cxnLst/>
            <a:rect l="l" t="t" r="r" b="b"/>
            <a:pathLst>
              <a:path w="6601533" h="2304535">
                <a:moveTo>
                  <a:pt x="0" y="0"/>
                </a:moveTo>
                <a:lnTo>
                  <a:pt x="6601533" y="0"/>
                </a:lnTo>
                <a:lnTo>
                  <a:pt x="6601533" y="2304535"/>
                </a:lnTo>
                <a:lnTo>
                  <a:pt x="0" y="230453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5" name="Freeform 15"/>
          <p:cNvSpPr/>
          <p:nvPr/>
        </p:nvSpPr>
        <p:spPr>
          <a:xfrm>
            <a:off x="14884656" y="421270"/>
            <a:ext cx="4501588" cy="900318"/>
          </a:xfrm>
          <a:custGeom>
            <a:avLst/>
            <a:gdLst/>
            <a:ahLst/>
            <a:cxnLst/>
            <a:rect l="l" t="t" r="r" b="b"/>
            <a:pathLst>
              <a:path w="4501588" h="900318">
                <a:moveTo>
                  <a:pt x="0" y="0"/>
                </a:moveTo>
                <a:lnTo>
                  <a:pt x="4501587" y="0"/>
                </a:lnTo>
                <a:lnTo>
                  <a:pt x="4501587" y="900317"/>
                </a:lnTo>
                <a:lnTo>
                  <a:pt x="0" y="90031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6" name="TextBox 16"/>
          <p:cNvSpPr txBox="1"/>
          <p:nvPr/>
        </p:nvSpPr>
        <p:spPr>
          <a:xfrm>
            <a:off x="1028700" y="4859655"/>
            <a:ext cx="2777971" cy="748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535"/>
              </a:lnSpc>
            </a:pPr>
            <a:r>
              <a:rPr lang="en-US" sz="6150">
                <a:solidFill>
                  <a:srgbClr val="FFFFFF"/>
                </a:solidFill>
                <a:latin typeface="Finger Paint"/>
                <a:ea typeface="Finger Paint"/>
                <a:cs typeface="Finger Paint"/>
                <a:sym typeface="Finger Paint"/>
              </a:rPr>
              <a:t>Kelime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3880502" y="4859655"/>
            <a:ext cx="3277204" cy="748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5535"/>
              </a:lnSpc>
            </a:pPr>
            <a:r>
              <a:rPr lang="en-US" sz="6150" spc="92">
                <a:solidFill>
                  <a:srgbClr val="000000"/>
                </a:solidFill>
                <a:latin typeface="Finger Paint"/>
                <a:ea typeface="Finger Paint"/>
                <a:cs typeface="Finger Paint"/>
                <a:sym typeface="Finger Paint"/>
              </a:rPr>
              <a:t>Yapıları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085159" y="2219889"/>
            <a:ext cx="3778367" cy="1541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090"/>
              </a:lnSpc>
            </a:pPr>
            <a:r>
              <a:rPr lang="en-US" sz="1817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Basit Kelime</a:t>
            </a:r>
          </a:p>
          <a:p>
            <a:pPr marL="0" lvl="0" indent="0" algn="ctr">
              <a:lnSpc>
                <a:spcPts val="3090"/>
              </a:lnSpc>
            </a:pPr>
            <a:r>
              <a:rPr lang="en-US" sz="1817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Tek başına anlamı olan, ek almamış kelimelerdir.</a:t>
            </a:r>
          </a:p>
          <a:p>
            <a:pPr marL="0" lvl="0" indent="0" algn="ctr">
              <a:lnSpc>
                <a:spcPts val="3090"/>
              </a:lnSpc>
            </a:pPr>
            <a:r>
              <a:rPr lang="en-US" sz="1817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Örnek: ev, su, göz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2921280" y="2219889"/>
            <a:ext cx="3926752" cy="1541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090"/>
              </a:lnSpc>
            </a:pPr>
            <a:r>
              <a:rPr lang="en-US" sz="1817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Türemiş Kelime</a:t>
            </a:r>
          </a:p>
          <a:p>
            <a:pPr marL="0" lvl="0" indent="0" algn="ctr">
              <a:lnSpc>
                <a:spcPts val="3090"/>
              </a:lnSpc>
            </a:pPr>
            <a:r>
              <a:rPr lang="en-US" sz="1817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Bir köke yapım eki eklenerek oluşan kelimelerdir.</a:t>
            </a:r>
          </a:p>
          <a:p>
            <a:pPr marL="0" lvl="0" indent="0" algn="ctr">
              <a:lnSpc>
                <a:spcPts val="3090"/>
              </a:lnSpc>
            </a:pPr>
            <a:r>
              <a:rPr lang="en-US" sz="1817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Örnek: evli, sulu, gözcü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8085159" y="6429939"/>
            <a:ext cx="3778367" cy="15419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090"/>
              </a:lnSpc>
            </a:pPr>
            <a:r>
              <a:rPr lang="en-US" sz="1817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Birleşik Kelime</a:t>
            </a:r>
          </a:p>
          <a:p>
            <a:pPr marL="0" lvl="0" indent="0" algn="ctr">
              <a:lnSpc>
                <a:spcPts val="3090"/>
              </a:lnSpc>
            </a:pPr>
            <a:r>
              <a:rPr lang="en-US" sz="1817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İki veya daha fazla kelimenin birleşmesiyle oluşur.</a:t>
            </a:r>
          </a:p>
          <a:p>
            <a:pPr marL="0" lvl="0" indent="0" algn="ctr">
              <a:lnSpc>
                <a:spcPts val="3090"/>
              </a:lnSpc>
            </a:pPr>
            <a:r>
              <a:rPr lang="en-US" sz="1817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Örnek: hanımeli, ayakkabı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2921280" y="6625202"/>
            <a:ext cx="3926752" cy="11513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090"/>
              </a:lnSpc>
            </a:pPr>
            <a:r>
              <a:rPr lang="en-US" sz="1817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Özet Tablosu</a:t>
            </a:r>
          </a:p>
          <a:p>
            <a:pPr marL="0" lvl="0" indent="0" algn="ctr">
              <a:lnSpc>
                <a:spcPts val="3090"/>
              </a:lnSpc>
            </a:pPr>
            <a:r>
              <a:rPr lang="en-US" sz="1817" b="1" i="1">
                <a:solidFill>
                  <a:srgbClr val="FFFFFF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Bu üç kelime türünü öğrenerek kelimelerin yapısını anlayacağız!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3" name="Freeform 3"/>
          <p:cNvSpPr/>
          <p:nvPr/>
        </p:nvSpPr>
        <p:spPr>
          <a:xfrm rot="-5400000">
            <a:off x="-200164" y="124602"/>
            <a:ext cx="2056925" cy="2693592"/>
          </a:xfrm>
          <a:custGeom>
            <a:avLst/>
            <a:gdLst/>
            <a:ahLst/>
            <a:cxnLst/>
            <a:rect l="l" t="t" r="r" b="b"/>
            <a:pathLst>
              <a:path w="2056925" h="2693592">
                <a:moveTo>
                  <a:pt x="0" y="0"/>
                </a:moveTo>
                <a:lnTo>
                  <a:pt x="2056925" y="0"/>
                </a:lnTo>
                <a:lnTo>
                  <a:pt x="2056925" y="2693592"/>
                </a:lnTo>
                <a:lnTo>
                  <a:pt x="0" y="269359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grpSp>
        <p:nvGrpSpPr>
          <p:cNvPr id="4" name="Group 4"/>
          <p:cNvGrpSpPr/>
          <p:nvPr/>
        </p:nvGrpSpPr>
        <p:grpSpPr>
          <a:xfrm rot="-655684">
            <a:off x="8789053" y="-370053"/>
            <a:ext cx="2166061" cy="11066042"/>
            <a:chOff x="0" y="0"/>
            <a:chExt cx="790185" cy="403692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790185" cy="4036922"/>
            </a:xfrm>
            <a:custGeom>
              <a:avLst/>
              <a:gdLst/>
              <a:ahLst/>
              <a:cxnLst/>
              <a:rect l="l" t="t" r="r" b="b"/>
              <a:pathLst>
                <a:path w="790185" h="4036922">
                  <a:moveTo>
                    <a:pt x="0" y="0"/>
                  </a:moveTo>
                  <a:lnTo>
                    <a:pt x="790185" y="0"/>
                  </a:lnTo>
                  <a:lnTo>
                    <a:pt x="790185" y="4036922"/>
                  </a:lnTo>
                  <a:lnTo>
                    <a:pt x="0" y="4036922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8100338" y="0"/>
            <a:ext cx="10287000" cy="10287000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6350000" y="0"/>
                  </a:moveTo>
                  <a:lnTo>
                    <a:pt x="6350000" y="6350000"/>
                  </a:lnTo>
                  <a:lnTo>
                    <a:pt x="1224280" y="6350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 l="-23765" r="-26234"/>
              </a:stretch>
            </a:blip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8" name="Freeform 8"/>
          <p:cNvSpPr/>
          <p:nvPr/>
        </p:nvSpPr>
        <p:spPr>
          <a:xfrm>
            <a:off x="-518497" y="8309808"/>
            <a:ext cx="5987421" cy="2068382"/>
          </a:xfrm>
          <a:custGeom>
            <a:avLst/>
            <a:gdLst/>
            <a:ahLst/>
            <a:cxnLst/>
            <a:rect l="l" t="t" r="r" b="b"/>
            <a:pathLst>
              <a:path w="5987421" h="2068382">
                <a:moveTo>
                  <a:pt x="0" y="0"/>
                </a:moveTo>
                <a:lnTo>
                  <a:pt x="5987421" y="0"/>
                </a:lnTo>
                <a:lnTo>
                  <a:pt x="5987421" y="2068382"/>
                </a:lnTo>
                <a:lnTo>
                  <a:pt x="0" y="2068382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9" name="TextBox 9"/>
          <p:cNvSpPr txBox="1"/>
          <p:nvPr/>
        </p:nvSpPr>
        <p:spPr>
          <a:xfrm>
            <a:off x="1028700" y="2253347"/>
            <a:ext cx="7233563" cy="2384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343"/>
              </a:lnSpc>
              <a:spcBef>
                <a:spcPct val="0"/>
              </a:spcBef>
            </a:pPr>
            <a:r>
              <a:rPr lang="en-US" sz="8494" spc="127">
                <a:solidFill>
                  <a:srgbClr val="000000"/>
                </a:solidFill>
                <a:latin typeface="Finger Paint"/>
                <a:ea typeface="Finger Paint"/>
                <a:cs typeface="Finger Paint"/>
                <a:sym typeface="Finger Paint"/>
              </a:rPr>
              <a:t>Basit Kelimeler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28700" y="5421742"/>
            <a:ext cx="7233563" cy="24490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3264"/>
              </a:lnSpc>
            </a:pPr>
            <a:r>
              <a:rPr lang="en-US" sz="2040" b="1">
                <a:solidFill>
                  <a:srgbClr val="000000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Basit kelimeler, hiçbir ek almamış, kök halindeki kelimelerdir. Bu kelimeler tek başlarına anlam taşır ve başka kelimelerden türememiştir.</a:t>
            </a:r>
          </a:p>
          <a:p>
            <a:pPr marL="0" lvl="0" indent="0" algn="ctr">
              <a:lnSpc>
                <a:spcPts val="3264"/>
              </a:lnSpc>
            </a:pPr>
            <a:r>
              <a:rPr lang="en-US" sz="2040" b="1">
                <a:solidFill>
                  <a:srgbClr val="000000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Örnekler: ev, göz, su, el, kapı, masa, kitap, kalem</a:t>
            </a:r>
          </a:p>
          <a:p>
            <a:pPr marL="0" lvl="0" indent="0" algn="ctr">
              <a:lnSpc>
                <a:spcPts val="3264"/>
              </a:lnSpc>
            </a:pPr>
            <a:r>
              <a:rPr lang="en-US" sz="2040" b="1">
                <a:solidFill>
                  <a:srgbClr val="000000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Önemli: Basit kelimelere gelen çekim ekleri (evler, gözüm, suyu gibi) kelimenin anlamını değiştirmez. Kelime yine basit kelime olarak kalır!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tr-TR"/>
          </a:p>
        </p:txBody>
      </p:sp>
      <p:grpSp>
        <p:nvGrpSpPr>
          <p:cNvPr id="3" name="Group 3"/>
          <p:cNvGrpSpPr/>
          <p:nvPr/>
        </p:nvGrpSpPr>
        <p:grpSpPr>
          <a:xfrm rot="-5400000">
            <a:off x="6530461" y="-5687972"/>
            <a:ext cx="2540698" cy="16368553"/>
            <a:chOff x="0" y="0"/>
            <a:chExt cx="4088862" cy="26342665"/>
          </a:xfrm>
        </p:grpSpPr>
        <p:sp>
          <p:nvSpPr>
            <p:cNvPr id="4" name="Freeform 4"/>
            <p:cNvSpPr/>
            <p:nvPr/>
          </p:nvSpPr>
          <p:spPr>
            <a:xfrm>
              <a:off x="0" y="1"/>
              <a:ext cx="4088862" cy="26342665"/>
            </a:xfrm>
            <a:custGeom>
              <a:avLst/>
              <a:gdLst/>
              <a:ahLst/>
              <a:cxnLst/>
              <a:rect l="l" t="t" r="r" b="b"/>
              <a:pathLst>
                <a:path w="4088862" h="26342665">
                  <a:moveTo>
                    <a:pt x="3157708" y="26333700"/>
                  </a:moveTo>
                  <a:cubicBezTo>
                    <a:pt x="3157708" y="26333700"/>
                    <a:pt x="2737955" y="26344887"/>
                    <a:pt x="2275370" y="26342267"/>
                  </a:cubicBezTo>
                  <a:cubicBezTo>
                    <a:pt x="1760834" y="26340103"/>
                    <a:pt x="1057073" y="26332280"/>
                    <a:pt x="1057073" y="26332280"/>
                  </a:cubicBezTo>
                  <a:cubicBezTo>
                    <a:pt x="812931" y="26323447"/>
                    <a:pt x="565145" y="26306465"/>
                    <a:pt x="398404" y="26248285"/>
                  </a:cubicBezTo>
                  <a:cubicBezTo>
                    <a:pt x="120505" y="26151324"/>
                    <a:pt x="0" y="25973797"/>
                    <a:pt x="0" y="7765234"/>
                  </a:cubicBezTo>
                  <a:cubicBezTo>
                    <a:pt x="8536" y="436167"/>
                    <a:pt x="34263" y="307039"/>
                    <a:pt x="140291" y="221495"/>
                  </a:cubicBezTo>
                  <a:cubicBezTo>
                    <a:pt x="342602" y="58267"/>
                    <a:pt x="736658" y="3410"/>
                    <a:pt x="1155311" y="3410"/>
                  </a:cubicBezTo>
                  <a:cubicBezTo>
                    <a:pt x="1155311" y="3410"/>
                    <a:pt x="1551711" y="11418"/>
                    <a:pt x="2094655" y="3410"/>
                  </a:cubicBezTo>
                  <a:cubicBezTo>
                    <a:pt x="2519029" y="-4263"/>
                    <a:pt x="2982956" y="3410"/>
                    <a:pt x="2982956" y="3410"/>
                  </a:cubicBezTo>
                  <a:cubicBezTo>
                    <a:pt x="3351264" y="10889"/>
                    <a:pt x="3714576" y="80221"/>
                    <a:pt x="3912317" y="202803"/>
                  </a:cubicBezTo>
                  <a:cubicBezTo>
                    <a:pt x="4063334" y="296420"/>
                    <a:pt x="4096608" y="421095"/>
                    <a:pt x="4087468" y="7765234"/>
                  </a:cubicBezTo>
                  <a:cubicBezTo>
                    <a:pt x="4087468" y="26091761"/>
                    <a:pt x="3804471" y="26305860"/>
                    <a:pt x="3157708" y="26333700"/>
                  </a:cubicBez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5" name="Freeform 5"/>
          <p:cNvSpPr/>
          <p:nvPr/>
        </p:nvSpPr>
        <p:spPr>
          <a:xfrm>
            <a:off x="16089360" y="5246162"/>
            <a:ext cx="1489693" cy="2490368"/>
          </a:xfrm>
          <a:custGeom>
            <a:avLst/>
            <a:gdLst/>
            <a:ahLst/>
            <a:cxnLst/>
            <a:rect l="l" t="t" r="r" b="b"/>
            <a:pathLst>
              <a:path w="1489693" h="2490368">
                <a:moveTo>
                  <a:pt x="0" y="0"/>
                </a:moveTo>
                <a:lnTo>
                  <a:pt x="1489692" y="0"/>
                </a:lnTo>
                <a:lnTo>
                  <a:pt x="1489692" y="2490368"/>
                </a:lnTo>
                <a:lnTo>
                  <a:pt x="0" y="24903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6" name="Freeform 6"/>
          <p:cNvSpPr/>
          <p:nvPr/>
        </p:nvSpPr>
        <p:spPr>
          <a:xfrm>
            <a:off x="11432752" y="4221528"/>
            <a:ext cx="5911347" cy="5911347"/>
          </a:xfrm>
          <a:custGeom>
            <a:avLst/>
            <a:gdLst/>
            <a:ahLst/>
            <a:cxnLst/>
            <a:rect l="l" t="t" r="r" b="b"/>
            <a:pathLst>
              <a:path w="5911347" h="5911347">
                <a:moveTo>
                  <a:pt x="0" y="0"/>
                </a:moveTo>
                <a:lnTo>
                  <a:pt x="5911347" y="0"/>
                </a:lnTo>
                <a:lnTo>
                  <a:pt x="5911347" y="5911347"/>
                </a:lnTo>
                <a:lnTo>
                  <a:pt x="0" y="591134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7" name="Freeform 7"/>
          <p:cNvSpPr/>
          <p:nvPr/>
        </p:nvSpPr>
        <p:spPr>
          <a:xfrm>
            <a:off x="0" y="6784400"/>
            <a:ext cx="5003714" cy="3502600"/>
          </a:xfrm>
          <a:custGeom>
            <a:avLst/>
            <a:gdLst/>
            <a:ahLst/>
            <a:cxnLst/>
            <a:rect l="l" t="t" r="r" b="b"/>
            <a:pathLst>
              <a:path w="5003714" h="3502600">
                <a:moveTo>
                  <a:pt x="0" y="0"/>
                </a:moveTo>
                <a:lnTo>
                  <a:pt x="5003714" y="0"/>
                </a:lnTo>
                <a:lnTo>
                  <a:pt x="5003714" y="3502600"/>
                </a:lnTo>
                <a:lnTo>
                  <a:pt x="0" y="35026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8" name="Freeform 8"/>
          <p:cNvSpPr/>
          <p:nvPr/>
        </p:nvSpPr>
        <p:spPr>
          <a:xfrm>
            <a:off x="781375" y="3201966"/>
            <a:ext cx="1918337" cy="1918337"/>
          </a:xfrm>
          <a:custGeom>
            <a:avLst/>
            <a:gdLst/>
            <a:ahLst/>
            <a:cxnLst/>
            <a:rect l="l" t="t" r="r" b="b"/>
            <a:pathLst>
              <a:path w="1918337" h="1918337">
                <a:moveTo>
                  <a:pt x="0" y="0"/>
                </a:moveTo>
                <a:lnTo>
                  <a:pt x="1918337" y="0"/>
                </a:lnTo>
                <a:lnTo>
                  <a:pt x="1918337" y="1918337"/>
                </a:lnTo>
                <a:lnTo>
                  <a:pt x="0" y="191833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9" name="Freeform 9"/>
          <p:cNvSpPr/>
          <p:nvPr/>
        </p:nvSpPr>
        <p:spPr>
          <a:xfrm>
            <a:off x="6609417" y="7469261"/>
            <a:ext cx="2553552" cy="2407634"/>
          </a:xfrm>
          <a:custGeom>
            <a:avLst/>
            <a:gdLst/>
            <a:ahLst/>
            <a:cxnLst/>
            <a:rect l="l" t="t" r="r" b="b"/>
            <a:pathLst>
              <a:path w="2553552" h="2407634">
                <a:moveTo>
                  <a:pt x="0" y="0"/>
                </a:moveTo>
                <a:lnTo>
                  <a:pt x="2553552" y="0"/>
                </a:lnTo>
                <a:lnTo>
                  <a:pt x="2553552" y="2407634"/>
                </a:lnTo>
                <a:lnTo>
                  <a:pt x="0" y="240763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0" name="Freeform 10"/>
          <p:cNvSpPr/>
          <p:nvPr/>
        </p:nvSpPr>
        <p:spPr>
          <a:xfrm>
            <a:off x="13336994" y="4755008"/>
            <a:ext cx="2871199" cy="3472675"/>
          </a:xfrm>
          <a:custGeom>
            <a:avLst/>
            <a:gdLst/>
            <a:ahLst/>
            <a:cxnLst/>
            <a:rect l="l" t="t" r="r" b="b"/>
            <a:pathLst>
              <a:path w="2871199" h="3472675">
                <a:moveTo>
                  <a:pt x="0" y="0"/>
                </a:moveTo>
                <a:lnTo>
                  <a:pt x="2871199" y="0"/>
                </a:lnTo>
                <a:lnTo>
                  <a:pt x="2871199" y="3472675"/>
                </a:lnTo>
                <a:lnTo>
                  <a:pt x="0" y="347267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>
          <a:xfrm>
            <a:off x="413219" y="5246162"/>
            <a:ext cx="2654649" cy="3236993"/>
          </a:xfrm>
          <a:custGeom>
            <a:avLst/>
            <a:gdLst/>
            <a:ahLst/>
            <a:cxnLst/>
            <a:rect l="l" t="t" r="r" b="b"/>
            <a:pathLst>
              <a:path w="2654649" h="3236993">
                <a:moveTo>
                  <a:pt x="0" y="0"/>
                </a:moveTo>
                <a:lnTo>
                  <a:pt x="2654649" y="0"/>
                </a:lnTo>
                <a:lnTo>
                  <a:pt x="2654649" y="3236993"/>
                </a:lnTo>
                <a:lnTo>
                  <a:pt x="0" y="323699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2" name="TextBox 12"/>
          <p:cNvSpPr txBox="1"/>
          <p:nvPr/>
        </p:nvSpPr>
        <p:spPr>
          <a:xfrm>
            <a:off x="2542083" y="2097904"/>
            <a:ext cx="13203833" cy="930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995"/>
              </a:lnSpc>
            </a:pPr>
            <a:r>
              <a:rPr lang="en-US" sz="6995" spc="104">
                <a:solidFill>
                  <a:srgbClr val="FFFFFF"/>
                </a:solidFill>
                <a:latin typeface="Finger Paint"/>
                <a:ea typeface="Finger Paint"/>
                <a:cs typeface="Finger Paint"/>
                <a:sym typeface="Finger Paint"/>
              </a:rPr>
              <a:t>Önemli Not!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2909805" y="3825352"/>
            <a:ext cx="11478620" cy="3518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051"/>
              </a:lnSpc>
            </a:pPr>
            <a:r>
              <a:rPr lang="en-US" sz="2250" i="1">
                <a:solidFill>
                  <a:srgbClr val="000000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Köke gelen bazı ekler kelimenin anlamını değiştirmez!</a:t>
            </a:r>
          </a:p>
          <a:p>
            <a:pPr marL="0" lvl="0" indent="0" algn="ctr">
              <a:lnSpc>
                <a:spcPts val="4051"/>
              </a:lnSpc>
            </a:pPr>
            <a:r>
              <a:rPr lang="en-US" sz="2250" i="1">
                <a:solidFill>
                  <a:srgbClr val="000000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Bu ekler sadece çoğul, iyelik veya hal bildiren eklerdir.</a:t>
            </a:r>
          </a:p>
          <a:p>
            <a:pPr marL="0" lvl="0" indent="0" algn="ctr">
              <a:lnSpc>
                <a:spcPts val="4051"/>
              </a:lnSpc>
            </a:pPr>
            <a:r>
              <a:rPr lang="en-US" sz="2250" i="1">
                <a:solidFill>
                  <a:srgbClr val="000000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Örnekler:</a:t>
            </a:r>
          </a:p>
          <a:p>
            <a:pPr marL="0" lvl="0" indent="0" algn="ctr">
              <a:lnSpc>
                <a:spcPts val="4051"/>
              </a:lnSpc>
            </a:pPr>
            <a:r>
              <a:rPr lang="en-US" sz="2250" i="1">
                <a:solidFill>
                  <a:srgbClr val="000000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• ev → evler (çoğul eki, anlam aynı)</a:t>
            </a:r>
          </a:p>
          <a:p>
            <a:pPr marL="0" lvl="0" indent="0" algn="ctr">
              <a:lnSpc>
                <a:spcPts val="4051"/>
              </a:lnSpc>
            </a:pPr>
            <a:r>
              <a:rPr lang="en-US" sz="2250" i="1">
                <a:solidFill>
                  <a:srgbClr val="000000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• göz → gözüm (iyelik eki, anlam aynı)</a:t>
            </a:r>
          </a:p>
          <a:p>
            <a:pPr marL="0" lvl="0" indent="0" algn="ctr">
              <a:lnSpc>
                <a:spcPts val="4051"/>
              </a:lnSpc>
            </a:pPr>
            <a:r>
              <a:rPr lang="en-US" sz="2250" i="1">
                <a:solidFill>
                  <a:srgbClr val="000000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• su → suyu (hal eki, anlam aynı)</a:t>
            </a:r>
          </a:p>
          <a:p>
            <a:pPr marL="0" lvl="0" indent="0" algn="ctr">
              <a:lnSpc>
                <a:spcPts val="4051"/>
              </a:lnSpc>
            </a:pPr>
            <a:r>
              <a:rPr lang="en-US" sz="2250" i="1">
                <a:solidFill>
                  <a:srgbClr val="000000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Bu kelimeler hâlâ BASİT KELİME olarak kalır!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tr-TR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7722870" cy="10287000"/>
            <a:chOff x="0" y="0"/>
            <a:chExt cx="2817324" cy="375272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17324" cy="3752726"/>
            </a:xfrm>
            <a:custGeom>
              <a:avLst/>
              <a:gdLst/>
              <a:ahLst/>
              <a:cxnLst/>
              <a:rect l="l" t="t" r="r" b="b"/>
              <a:pathLst>
                <a:path w="2817324" h="3752726">
                  <a:moveTo>
                    <a:pt x="0" y="0"/>
                  </a:moveTo>
                  <a:lnTo>
                    <a:pt x="2817324" y="0"/>
                  </a:lnTo>
                  <a:lnTo>
                    <a:pt x="2817324" y="3752726"/>
                  </a:lnTo>
                  <a:lnTo>
                    <a:pt x="0" y="3752726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7399655" y="1766855"/>
            <a:ext cx="646430" cy="646430"/>
            <a:chOff x="0" y="0"/>
            <a:chExt cx="1708150" cy="17081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706883" cy="1708150"/>
            </a:xfrm>
            <a:custGeom>
              <a:avLst/>
              <a:gdLst/>
              <a:ahLst/>
              <a:cxnLst/>
              <a:rect l="l" t="t" r="r" b="b"/>
              <a:pathLst>
                <a:path w="1706883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7399655" y="4776755"/>
            <a:ext cx="646430" cy="646430"/>
            <a:chOff x="0" y="0"/>
            <a:chExt cx="1708150" cy="170815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06883" cy="1708150"/>
            </a:xfrm>
            <a:custGeom>
              <a:avLst/>
              <a:gdLst/>
              <a:ahLst/>
              <a:cxnLst/>
              <a:rect l="l" t="t" r="r" b="b"/>
              <a:pathLst>
                <a:path w="1706883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7399655" y="7786655"/>
            <a:ext cx="646430" cy="646430"/>
            <a:chOff x="0" y="0"/>
            <a:chExt cx="1708150" cy="170815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706883" cy="1708150"/>
            </a:xfrm>
            <a:custGeom>
              <a:avLst/>
              <a:gdLst/>
              <a:ahLst/>
              <a:cxnLst/>
              <a:rect l="l" t="t" r="r" b="b"/>
              <a:pathLst>
                <a:path w="1706883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1" name="Freeform 11"/>
          <p:cNvSpPr/>
          <p:nvPr/>
        </p:nvSpPr>
        <p:spPr>
          <a:xfrm>
            <a:off x="16118378" y="203200"/>
            <a:ext cx="2281844" cy="4114800"/>
          </a:xfrm>
          <a:custGeom>
            <a:avLst/>
            <a:gdLst/>
            <a:ahLst/>
            <a:cxnLst/>
            <a:rect l="l" t="t" r="r" b="b"/>
            <a:pathLst>
              <a:path w="2281844" h="4114800">
                <a:moveTo>
                  <a:pt x="0" y="0"/>
                </a:moveTo>
                <a:lnTo>
                  <a:pt x="2281844" y="0"/>
                </a:lnTo>
                <a:lnTo>
                  <a:pt x="228184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grpSp>
        <p:nvGrpSpPr>
          <p:cNvPr id="12" name="Group 12"/>
          <p:cNvGrpSpPr/>
          <p:nvPr/>
        </p:nvGrpSpPr>
        <p:grpSpPr>
          <a:xfrm rot="-5400000">
            <a:off x="11013027" y="-1557472"/>
            <a:ext cx="3740499" cy="8342153"/>
            <a:chOff x="0" y="0"/>
            <a:chExt cx="6019758" cy="13425410"/>
          </a:xfrm>
        </p:grpSpPr>
        <p:sp>
          <p:nvSpPr>
            <p:cNvPr id="13" name="Freeform 13"/>
            <p:cNvSpPr/>
            <p:nvPr/>
          </p:nvSpPr>
          <p:spPr>
            <a:xfrm>
              <a:off x="0" y="1"/>
              <a:ext cx="6019758" cy="13425410"/>
            </a:xfrm>
            <a:custGeom>
              <a:avLst/>
              <a:gdLst/>
              <a:ahLst/>
              <a:cxnLst/>
              <a:rect l="l" t="t" r="r" b="b"/>
              <a:pathLst>
                <a:path w="6019758" h="13425410">
                  <a:moveTo>
                    <a:pt x="5088604" y="13416445"/>
                  </a:moveTo>
                  <a:cubicBezTo>
                    <a:pt x="5088604" y="13416445"/>
                    <a:pt x="4668851" y="13427634"/>
                    <a:pt x="4206267" y="13425012"/>
                  </a:cubicBezTo>
                  <a:cubicBezTo>
                    <a:pt x="2280893" y="13422849"/>
                    <a:pt x="1057073" y="13415025"/>
                    <a:pt x="1057073" y="13415025"/>
                  </a:cubicBezTo>
                  <a:cubicBezTo>
                    <a:pt x="812931" y="13406190"/>
                    <a:pt x="565145" y="13389210"/>
                    <a:pt x="398404" y="13331032"/>
                  </a:cubicBezTo>
                  <a:cubicBezTo>
                    <a:pt x="120505" y="13234070"/>
                    <a:pt x="0" y="13056542"/>
                    <a:pt x="0" y="4079183"/>
                  </a:cubicBezTo>
                  <a:cubicBezTo>
                    <a:pt x="8536" y="436167"/>
                    <a:pt x="34263" y="307039"/>
                    <a:pt x="140291" y="221495"/>
                  </a:cubicBezTo>
                  <a:cubicBezTo>
                    <a:pt x="342602" y="58267"/>
                    <a:pt x="736658" y="3410"/>
                    <a:pt x="1155311" y="3410"/>
                  </a:cubicBezTo>
                  <a:cubicBezTo>
                    <a:pt x="1155311" y="3410"/>
                    <a:pt x="1551711" y="11418"/>
                    <a:pt x="3601046" y="3410"/>
                  </a:cubicBezTo>
                  <a:cubicBezTo>
                    <a:pt x="4449925" y="-4263"/>
                    <a:pt x="4913852" y="3410"/>
                    <a:pt x="4913852" y="3410"/>
                  </a:cubicBezTo>
                  <a:cubicBezTo>
                    <a:pt x="5282160" y="10889"/>
                    <a:pt x="5645472" y="80221"/>
                    <a:pt x="5843213" y="202803"/>
                  </a:cubicBezTo>
                  <a:cubicBezTo>
                    <a:pt x="5994230" y="296420"/>
                    <a:pt x="6027504" y="421095"/>
                    <a:pt x="6018364" y="4079183"/>
                  </a:cubicBezTo>
                  <a:cubicBezTo>
                    <a:pt x="6018364" y="13174506"/>
                    <a:pt x="5735367" y="13388605"/>
                    <a:pt x="5088604" y="13416445"/>
                  </a:cubicBezTo>
                  <a:close/>
                </a:path>
              </a:pathLst>
            </a:custGeom>
            <a:solidFill>
              <a:srgbClr val="FEE2BF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14" name="Group 14"/>
          <p:cNvGrpSpPr/>
          <p:nvPr/>
        </p:nvGrpSpPr>
        <p:grpSpPr>
          <a:xfrm rot="-5400000">
            <a:off x="11089787" y="2970600"/>
            <a:ext cx="3553120" cy="8785906"/>
            <a:chOff x="0" y="0"/>
            <a:chExt cx="5429388" cy="13425410"/>
          </a:xfrm>
        </p:grpSpPr>
        <p:sp>
          <p:nvSpPr>
            <p:cNvPr id="15" name="Freeform 15"/>
            <p:cNvSpPr/>
            <p:nvPr/>
          </p:nvSpPr>
          <p:spPr>
            <a:xfrm>
              <a:off x="0" y="1"/>
              <a:ext cx="5429388" cy="13425410"/>
            </a:xfrm>
            <a:custGeom>
              <a:avLst/>
              <a:gdLst/>
              <a:ahLst/>
              <a:cxnLst/>
              <a:rect l="l" t="t" r="r" b="b"/>
              <a:pathLst>
                <a:path w="5429388" h="13425410">
                  <a:moveTo>
                    <a:pt x="4498234" y="13416445"/>
                  </a:moveTo>
                  <a:cubicBezTo>
                    <a:pt x="4498234" y="13416445"/>
                    <a:pt x="4078482" y="13427634"/>
                    <a:pt x="3615897" y="13425012"/>
                  </a:cubicBezTo>
                  <a:cubicBezTo>
                    <a:pt x="2121886" y="13422849"/>
                    <a:pt x="1057073" y="13415025"/>
                    <a:pt x="1057073" y="13415025"/>
                  </a:cubicBezTo>
                  <a:cubicBezTo>
                    <a:pt x="812931" y="13406190"/>
                    <a:pt x="565145" y="13389210"/>
                    <a:pt x="398404" y="13331032"/>
                  </a:cubicBezTo>
                  <a:cubicBezTo>
                    <a:pt x="120505" y="13234070"/>
                    <a:pt x="0" y="13056542"/>
                    <a:pt x="0" y="4079183"/>
                  </a:cubicBezTo>
                  <a:cubicBezTo>
                    <a:pt x="8536" y="436167"/>
                    <a:pt x="34263" y="307039"/>
                    <a:pt x="140291" y="221495"/>
                  </a:cubicBezTo>
                  <a:cubicBezTo>
                    <a:pt x="342602" y="58267"/>
                    <a:pt x="736658" y="3410"/>
                    <a:pt x="1155311" y="3410"/>
                  </a:cubicBezTo>
                  <a:cubicBezTo>
                    <a:pt x="1155311" y="3410"/>
                    <a:pt x="1551711" y="11418"/>
                    <a:pt x="3140469" y="3410"/>
                  </a:cubicBezTo>
                  <a:cubicBezTo>
                    <a:pt x="3859555" y="-4263"/>
                    <a:pt x="4323482" y="3410"/>
                    <a:pt x="4323482" y="3410"/>
                  </a:cubicBezTo>
                  <a:cubicBezTo>
                    <a:pt x="4691790" y="10889"/>
                    <a:pt x="5055103" y="80221"/>
                    <a:pt x="5252843" y="202803"/>
                  </a:cubicBezTo>
                  <a:cubicBezTo>
                    <a:pt x="5403860" y="296420"/>
                    <a:pt x="5437134" y="421095"/>
                    <a:pt x="5427994" y="4079183"/>
                  </a:cubicBezTo>
                  <a:cubicBezTo>
                    <a:pt x="5427994" y="13174506"/>
                    <a:pt x="5144997" y="13388605"/>
                    <a:pt x="4498234" y="13416445"/>
                  </a:cubicBezTo>
                  <a:close/>
                </a:path>
              </a:pathLst>
            </a:custGeom>
            <a:solidFill>
              <a:srgbClr val="FEE2BF"/>
            </a:solid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6" name="Freeform 16"/>
          <p:cNvSpPr/>
          <p:nvPr/>
        </p:nvSpPr>
        <p:spPr>
          <a:xfrm>
            <a:off x="14139002" y="8560984"/>
            <a:ext cx="4091848" cy="1726016"/>
          </a:xfrm>
          <a:custGeom>
            <a:avLst/>
            <a:gdLst/>
            <a:ahLst/>
            <a:cxnLst/>
            <a:rect l="l" t="t" r="r" b="b"/>
            <a:pathLst>
              <a:path w="4091848" h="1726016">
                <a:moveTo>
                  <a:pt x="0" y="0"/>
                </a:moveTo>
                <a:lnTo>
                  <a:pt x="4091848" y="0"/>
                </a:lnTo>
                <a:lnTo>
                  <a:pt x="4091848" y="1726016"/>
                </a:lnTo>
                <a:lnTo>
                  <a:pt x="0" y="172601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7" name="Freeform 17"/>
          <p:cNvSpPr/>
          <p:nvPr/>
        </p:nvSpPr>
        <p:spPr>
          <a:xfrm>
            <a:off x="787400" y="7786655"/>
            <a:ext cx="1955515" cy="1955515"/>
          </a:xfrm>
          <a:custGeom>
            <a:avLst/>
            <a:gdLst/>
            <a:ahLst/>
            <a:cxnLst/>
            <a:rect l="l" t="t" r="r" b="b"/>
            <a:pathLst>
              <a:path w="1955515" h="1955515">
                <a:moveTo>
                  <a:pt x="0" y="0"/>
                </a:moveTo>
                <a:lnTo>
                  <a:pt x="1955515" y="0"/>
                </a:lnTo>
                <a:lnTo>
                  <a:pt x="1955515" y="1955515"/>
                </a:lnTo>
                <a:lnTo>
                  <a:pt x="0" y="195551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8" name="Freeform 18"/>
          <p:cNvSpPr/>
          <p:nvPr/>
        </p:nvSpPr>
        <p:spPr>
          <a:xfrm>
            <a:off x="5505294" y="1383928"/>
            <a:ext cx="1441106" cy="1412284"/>
          </a:xfrm>
          <a:custGeom>
            <a:avLst/>
            <a:gdLst/>
            <a:ahLst/>
            <a:cxnLst/>
            <a:rect l="l" t="t" r="r" b="b"/>
            <a:pathLst>
              <a:path w="1441106" h="1412284">
                <a:moveTo>
                  <a:pt x="0" y="0"/>
                </a:moveTo>
                <a:lnTo>
                  <a:pt x="1441106" y="0"/>
                </a:lnTo>
                <a:lnTo>
                  <a:pt x="1441106" y="1412283"/>
                </a:lnTo>
                <a:lnTo>
                  <a:pt x="0" y="141228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9" name="Freeform 19"/>
          <p:cNvSpPr/>
          <p:nvPr/>
        </p:nvSpPr>
        <p:spPr>
          <a:xfrm>
            <a:off x="313478" y="299769"/>
            <a:ext cx="2073186" cy="2597386"/>
          </a:xfrm>
          <a:custGeom>
            <a:avLst/>
            <a:gdLst/>
            <a:ahLst/>
            <a:cxnLst/>
            <a:rect l="l" t="t" r="r" b="b"/>
            <a:pathLst>
              <a:path w="2073186" h="2597386">
                <a:moveTo>
                  <a:pt x="0" y="0"/>
                </a:moveTo>
                <a:lnTo>
                  <a:pt x="2073187" y="0"/>
                </a:lnTo>
                <a:lnTo>
                  <a:pt x="2073187" y="2597386"/>
                </a:lnTo>
                <a:lnTo>
                  <a:pt x="0" y="259738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20" name="Freeform 20"/>
          <p:cNvSpPr/>
          <p:nvPr/>
        </p:nvSpPr>
        <p:spPr>
          <a:xfrm>
            <a:off x="3440386" y="6446684"/>
            <a:ext cx="4129818" cy="4114800"/>
          </a:xfrm>
          <a:custGeom>
            <a:avLst/>
            <a:gdLst/>
            <a:ahLst/>
            <a:cxnLst/>
            <a:rect l="l" t="t" r="r" b="b"/>
            <a:pathLst>
              <a:path w="4129818" h="4114800">
                <a:moveTo>
                  <a:pt x="0" y="0"/>
                </a:moveTo>
                <a:lnTo>
                  <a:pt x="4129817" y="0"/>
                </a:lnTo>
                <a:lnTo>
                  <a:pt x="412981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21" name="TextBox 21"/>
          <p:cNvSpPr txBox="1"/>
          <p:nvPr/>
        </p:nvSpPr>
        <p:spPr>
          <a:xfrm>
            <a:off x="650388" y="4143348"/>
            <a:ext cx="6422093" cy="1943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794"/>
              </a:lnSpc>
            </a:pPr>
            <a:r>
              <a:rPr lang="en-US" sz="5995" spc="89">
                <a:solidFill>
                  <a:srgbClr val="FFFFFF"/>
                </a:solidFill>
                <a:latin typeface="Finger Paint"/>
                <a:ea typeface="Finger Paint"/>
                <a:cs typeface="Finger Paint"/>
                <a:sym typeface="Finger Paint"/>
              </a:rPr>
              <a:t>Basit Kelime Örnekleri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978320" y="1021342"/>
            <a:ext cx="7441392" cy="24087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800"/>
              </a:lnSpc>
            </a:pPr>
            <a:r>
              <a:rPr lang="en-US" sz="3429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İ</a:t>
            </a:r>
            <a:r>
              <a:rPr lang="en-US" sz="3429" b="1" i="1">
                <a:solidFill>
                  <a:srgbClr val="E96129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simler (Adlar)İsimler (Adlar):</a:t>
            </a:r>
            <a:r>
              <a:rPr lang="en-US" sz="3429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 kitap–kitabı, kalem–kalemi, ev–evi, okul–okulu, masa–masası, kuş–kuşu, bardak–bardağı, çiçek–çiçeği, araba–arabası, defter–defteri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8919587" y="6019827"/>
            <a:ext cx="7893521" cy="31895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272"/>
              </a:lnSpc>
              <a:spcBef>
                <a:spcPct val="0"/>
              </a:spcBef>
            </a:pPr>
            <a:r>
              <a:rPr lang="en-US" sz="3051" b="1" i="1" u="none" strike="noStrike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Fiiller (Eylemler): koşmak, yazmak, okumak, düşünmek, almak, vermek, gelmek, gitmek, sevmek, beklemek, başlamak</a:t>
            </a:r>
          </a:p>
          <a:p>
            <a:pPr marL="0" lvl="0" indent="0" algn="l">
              <a:lnSpc>
                <a:spcPts val="4272"/>
              </a:lnSpc>
              <a:spcBef>
                <a:spcPct val="0"/>
              </a:spcBef>
            </a:pPr>
            <a:r>
              <a:rPr lang="en-US" sz="3051" b="1" i="1" u="none" strike="noStrike">
                <a:solidFill>
                  <a:srgbClr val="5E17EB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 Koşar, yazar, okur, düşünür, alır, verir, gelir, gider, sever, bekle, başlar</a:t>
            </a:r>
          </a:p>
          <a:p>
            <a:pPr marL="0" lvl="0" indent="0" algn="l">
              <a:lnSpc>
                <a:spcPts val="4272"/>
              </a:lnSpc>
              <a:spcBef>
                <a:spcPct val="0"/>
              </a:spcBef>
            </a:pPr>
            <a:endParaRPr lang="en-US" sz="3051" b="1" i="1" u="none" strike="noStrike">
              <a:solidFill>
                <a:srgbClr val="5E17EB"/>
              </a:solidFill>
              <a:latin typeface="Roboto Condensed Bold Italics"/>
              <a:ea typeface="Roboto Condensed Bold Italics"/>
              <a:cs typeface="Roboto Condensed Bold Italics"/>
              <a:sym typeface="Roboto Condensed Bold Itali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tr-TR"/>
          </a:p>
        </p:txBody>
      </p:sp>
      <p:grpSp>
        <p:nvGrpSpPr>
          <p:cNvPr id="3" name="Group 3"/>
          <p:cNvGrpSpPr/>
          <p:nvPr/>
        </p:nvGrpSpPr>
        <p:grpSpPr>
          <a:xfrm rot="2014718">
            <a:off x="-1977535" y="-4101114"/>
            <a:ext cx="10132989" cy="15288538"/>
            <a:chOff x="0" y="0"/>
            <a:chExt cx="3696542" cy="55773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96542" cy="5577300"/>
            </a:xfrm>
            <a:custGeom>
              <a:avLst/>
              <a:gdLst/>
              <a:ahLst/>
              <a:cxnLst/>
              <a:rect l="l" t="t" r="r" b="b"/>
              <a:pathLst>
                <a:path w="3696542" h="5577300">
                  <a:moveTo>
                    <a:pt x="0" y="0"/>
                  </a:moveTo>
                  <a:lnTo>
                    <a:pt x="3696542" y="0"/>
                  </a:lnTo>
                  <a:lnTo>
                    <a:pt x="3696542" y="5577300"/>
                  </a:lnTo>
                  <a:lnTo>
                    <a:pt x="0" y="5577300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5" name="Freeform 5"/>
          <p:cNvSpPr/>
          <p:nvPr/>
        </p:nvSpPr>
        <p:spPr>
          <a:xfrm rot="-10800000">
            <a:off x="4932670" y="9514031"/>
            <a:ext cx="7315200" cy="1545938"/>
          </a:xfrm>
          <a:custGeom>
            <a:avLst/>
            <a:gdLst/>
            <a:ahLst/>
            <a:cxnLst/>
            <a:rect l="l" t="t" r="r" b="b"/>
            <a:pathLst>
              <a:path w="7315200" h="1545938">
                <a:moveTo>
                  <a:pt x="0" y="0"/>
                </a:moveTo>
                <a:lnTo>
                  <a:pt x="7315200" y="0"/>
                </a:lnTo>
                <a:lnTo>
                  <a:pt x="7315200" y="1545938"/>
                </a:lnTo>
                <a:lnTo>
                  <a:pt x="0" y="154593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grpSp>
        <p:nvGrpSpPr>
          <p:cNvPr id="6" name="Group 6"/>
          <p:cNvGrpSpPr/>
          <p:nvPr/>
        </p:nvGrpSpPr>
        <p:grpSpPr>
          <a:xfrm>
            <a:off x="8812643" y="3211798"/>
            <a:ext cx="662714" cy="66271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6093212" y="7290311"/>
            <a:ext cx="662714" cy="66271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5424150" y="7048500"/>
            <a:ext cx="3788317" cy="3030654"/>
          </a:xfrm>
          <a:custGeom>
            <a:avLst/>
            <a:gdLst/>
            <a:ahLst/>
            <a:cxnLst/>
            <a:rect l="l" t="t" r="r" b="b"/>
            <a:pathLst>
              <a:path w="3788317" h="3030654">
                <a:moveTo>
                  <a:pt x="0" y="0"/>
                </a:moveTo>
                <a:lnTo>
                  <a:pt x="3788317" y="0"/>
                </a:lnTo>
                <a:lnTo>
                  <a:pt x="3788317" y="3030654"/>
                </a:lnTo>
                <a:lnTo>
                  <a:pt x="0" y="303065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>
          <a:xfrm>
            <a:off x="-559274" y="-762000"/>
            <a:ext cx="7315200" cy="2766476"/>
          </a:xfrm>
          <a:custGeom>
            <a:avLst/>
            <a:gdLst/>
            <a:ahLst/>
            <a:cxnLst/>
            <a:rect l="l" t="t" r="r" b="b"/>
            <a:pathLst>
              <a:path w="7315200" h="2766476">
                <a:moveTo>
                  <a:pt x="0" y="0"/>
                </a:moveTo>
                <a:lnTo>
                  <a:pt x="7315200" y="0"/>
                </a:lnTo>
                <a:lnTo>
                  <a:pt x="7315200" y="2766476"/>
                </a:lnTo>
                <a:lnTo>
                  <a:pt x="0" y="276647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2" name="Freeform 12"/>
          <p:cNvSpPr/>
          <p:nvPr/>
        </p:nvSpPr>
        <p:spPr>
          <a:xfrm>
            <a:off x="279400" y="8474141"/>
            <a:ext cx="5224122" cy="493917"/>
          </a:xfrm>
          <a:custGeom>
            <a:avLst/>
            <a:gdLst/>
            <a:ahLst/>
            <a:cxnLst/>
            <a:rect l="l" t="t" r="r" b="b"/>
            <a:pathLst>
              <a:path w="5224122" h="493917">
                <a:moveTo>
                  <a:pt x="0" y="0"/>
                </a:moveTo>
                <a:lnTo>
                  <a:pt x="5224122" y="0"/>
                </a:lnTo>
                <a:lnTo>
                  <a:pt x="5224122" y="493917"/>
                </a:lnTo>
                <a:lnTo>
                  <a:pt x="0" y="49391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3" name="Freeform 13"/>
          <p:cNvSpPr/>
          <p:nvPr/>
        </p:nvSpPr>
        <p:spPr>
          <a:xfrm>
            <a:off x="16267786" y="159096"/>
            <a:ext cx="1405792" cy="2013504"/>
          </a:xfrm>
          <a:custGeom>
            <a:avLst/>
            <a:gdLst/>
            <a:ahLst/>
            <a:cxnLst/>
            <a:rect l="l" t="t" r="r" b="b"/>
            <a:pathLst>
              <a:path w="1405792" h="2013504">
                <a:moveTo>
                  <a:pt x="0" y="0"/>
                </a:moveTo>
                <a:lnTo>
                  <a:pt x="1405791" y="0"/>
                </a:lnTo>
                <a:lnTo>
                  <a:pt x="1405791" y="2013503"/>
                </a:lnTo>
                <a:lnTo>
                  <a:pt x="0" y="201350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4" name="TextBox 14"/>
          <p:cNvSpPr txBox="1"/>
          <p:nvPr/>
        </p:nvSpPr>
        <p:spPr>
          <a:xfrm>
            <a:off x="10233607" y="2492230"/>
            <a:ext cx="6939881" cy="1997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00"/>
              </a:lnSpc>
            </a:pPr>
            <a:r>
              <a:rPr lang="en-US" sz="2500" i="1">
                <a:solidFill>
                  <a:srgbClr val="000000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Türemiş kelimeler, bir kök kelimeye yapım eki eklenerek oluşan yeni anlamlı kelimelerdir. Yapım ekleri, kelimenin anlamını veya türünü değiştirir. Örneğin: göz → gözlük, sevgi → sevgili.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067955" y="6570743"/>
            <a:ext cx="6939881" cy="1997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00"/>
              </a:lnSpc>
            </a:pPr>
            <a:r>
              <a:rPr lang="en-US" sz="2500" i="1">
                <a:solidFill>
                  <a:srgbClr val="000000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Yapım Eki Nedir? Yapım ekleri, kök kelimelere eklenerek yeni kelimeler türeten eklerdir. Bu ekler kelimenin anlamını tamamen değiştirebilir. Örnek: oku (fiil) → okul (isim), güzel (sıfat) → güzellik (isim).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28700" y="3254642"/>
            <a:ext cx="6167301" cy="2254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00"/>
              </a:lnSpc>
            </a:pPr>
            <a:r>
              <a:rPr lang="en-US" sz="8000" spc="120">
                <a:solidFill>
                  <a:srgbClr val="FFFFFF"/>
                </a:solidFill>
                <a:latin typeface="Finger Paint"/>
                <a:ea typeface="Finger Paint"/>
                <a:cs typeface="Finger Paint"/>
                <a:sym typeface="Finger Paint"/>
              </a:rPr>
              <a:t>Türemiş Kelimeler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tr-TR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7722870" cy="10287000"/>
            <a:chOff x="0" y="0"/>
            <a:chExt cx="2817324" cy="375272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17324" cy="3752726"/>
            </a:xfrm>
            <a:custGeom>
              <a:avLst/>
              <a:gdLst/>
              <a:ahLst/>
              <a:cxnLst/>
              <a:rect l="l" t="t" r="r" b="b"/>
              <a:pathLst>
                <a:path w="2817324" h="3752726">
                  <a:moveTo>
                    <a:pt x="0" y="0"/>
                  </a:moveTo>
                  <a:lnTo>
                    <a:pt x="2817324" y="0"/>
                  </a:lnTo>
                  <a:lnTo>
                    <a:pt x="2817324" y="3752726"/>
                  </a:lnTo>
                  <a:lnTo>
                    <a:pt x="0" y="3752726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7399655" y="1766855"/>
            <a:ext cx="646430" cy="646430"/>
            <a:chOff x="0" y="0"/>
            <a:chExt cx="1708150" cy="17081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706883" cy="1708150"/>
            </a:xfrm>
            <a:custGeom>
              <a:avLst/>
              <a:gdLst/>
              <a:ahLst/>
              <a:cxnLst/>
              <a:rect l="l" t="t" r="r" b="b"/>
              <a:pathLst>
                <a:path w="1706883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7399655" y="4776755"/>
            <a:ext cx="646430" cy="646430"/>
            <a:chOff x="0" y="0"/>
            <a:chExt cx="1708150" cy="170815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06883" cy="1708150"/>
            </a:xfrm>
            <a:custGeom>
              <a:avLst/>
              <a:gdLst/>
              <a:ahLst/>
              <a:cxnLst/>
              <a:rect l="l" t="t" r="r" b="b"/>
              <a:pathLst>
                <a:path w="1706883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7399655" y="7786655"/>
            <a:ext cx="646430" cy="646430"/>
            <a:chOff x="0" y="0"/>
            <a:chExt cx="1708150" cy="170815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706883" cy="1708150"/>
            </a:xfrm>
            <a:custGeom>
              <a:avLst/>
              <a:gdLst/>
              <a:ahLst/>
              <a:cxnLst/>
              <a:rect l="l" t="t" r="r" b="b"/>
              <a:pathLst>
                <a:path w="1706883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1" name="Freeform 11"/>
          <p:cNvSpPr/>
          <p:nvPr/>
        </p:nvSpPr>
        <p:spPr>
          <a:xfrm>
            <a:off x="16118378" y="203200"/>
            <a:ext cx="2281844" cy="4114800"/>
          </a:xfrm>
          <a:custGeom>
            <a:avLst/>
            <a:gdLst/>
            <a:ahLst/>
            <a:cxnLst/>
            <a:rect l="l" t="t" r="r" b="b"/>
            <a:pathLst>
              <a:path w="2281844" h="4114800">
                <a:moveTo>
                  <a:pt x="0" y="0"/>
                </a:moveTo>
                <a:lnTo>
                  <a:pt x="2281844" y="0"/>
                </a:lnTo>
                <a:lnTo>
                  <a:pt x="228184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2" name="Freeform 12"/>
          <p:cNvSpPr/>
          <p:nvPr/>
        </p:nvSpPr>
        <p:spPr>
          <a:xfrm>
            <a:off x="14139002" y="8560984"/>
            <a:ext cx="4091848" cy="1726016"/>
          </a:xfrm>
          <a:custGeom>
            <a:avLst/>
            <a:gdLst/>
            <a:ahLst/>
            <a:cxnLst/>
            <a:rect l="l" t="t" r="r" b="b"/>
            <a:pathLst>
              <a:path w="4091848" h="1726016">
                <a:moveTo>
                  <a:pt x="0" y="0"/>
                </a:moveTo>
                <a:lnTo>
                  <a:pt x="4091848" y="0"/>
                </a:lnTo>
                <a:lnTo>
                  <a:pt x="4091848" y="1726016"/>
                </a:lnTo>
                <a:lnTo>
                  <a:pt x="0" y="172601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3" name="Freeform 13"/>
          <p:cNvSpPr/>
          <p:nvPr/>
        </p:nvSpPr>
        <p:spPr>
          <a:xfrm>
            <a:off x="787400" y="7786655"/>
            <a:ext cx="1955515" cy="1955515"/>
          </a:xfrm>
          <a:custGeom>
            <a:avLst/>
            <a:gdLst/>
            <a:ahLst/>
            <a:cxnLst/>
            <a:rect l="l" t="t" r="r" b="b"/>
            <a:pathLst>
              <a:path w="1955515" h="1955515">
                <a:moveTo>
                  <a:pt x="0" y="0"/>
                </a:moveTo>
                <a:lnTo>
                  <a:pt x="1955515" y="0"/>
                </a:lnTo>
                <a:lnTo>
                  <a:pt x="1955515" y="1955515"/>
                </a:lnTo>
                <a:lnTo>
                  <a:pt x="0" y="195551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4" name="Freeform 14"/>
          <p:cNvSpPr/>
          <p:nvPr/>
        </p:nvSpPr>
        <p:spPr>
          <a:xfrm>
            <a:off x="5505294" y="1383928"/>
            <a:ext cx="1441106" cy="1412284"/>
          </a:xfrm>
          <a:custGeom>
            <a:avLst/>
            <a:gdLst/>
            <a:ahLst/>
            <a:cxnLst/>
            <a:rect l="l" t="t" r="r" b="b"/>
            <a:pathLst>
              <a:path w="1441106" h="1412284">
                <a:moveTo>
                  <a:pt x="0" y="0"/>
                </a:moveTo>
                <a:lnTo>
                  <a:pt x="1441106" y="0"/>
                </a:lnTo>
                <a:lnTo>
                  <a:pt x="1441106" y="1412283"/>
                </a:lnTo>
                <a:lnTo>
                  <a:pt x="0" y="141228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5" name="Freeform 15"/>
          <p:cNvSpPr/>
          <p:nvPr/>
        </p:nvSpPr>
        <p:spPr>
          <a:xfrm>
            <a:off x="313478" y="299769"/>
            <a:ext cx="2073186" cy="2597386"/>
          </a:xfrm>
          <a:custGeom>
            <a:avLst/>
            <a:gdLst/>
            <a:ahLst/>
            <a:cxnLst/>
            <a:rect l="l" t="t" r="r" b="b"/>
            <a:pathLst>
              <a:path w="2073186" h="2597386">
                <a:moveTo>
                  <a:pt x="0" y="0"/>
                </a:moveTo>
                <a:lnTo>
                  <a:pt x="2073187" y="0"/>
                </a:lnTo>
                <a:lnTo>
                  <a:pt x="2073187" y="2597386"/>
                </a:lnTo>
                <a:lnTo>
                  <a:pt x="0" y="259738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6" name="Freeform 16"/>
          <p:cNvSpPr/>
          <p:nvPr/>
        </p:nvSpPr>
        <p:spPr>
          <a:xfrm>
            <a:off x="3440386" y="6446684"/>
            <a:ext cx="4129818" cy="4114800"/>
          </a:xfrm>
          <a:custGeom>
            <a:avLst/>
            <a:gdLst/>
            <a:ahLst/>
            <a:cxnLst/>
            <a:rect l="l" t="t" r="r" b="b"/>
            <a:pathLst>
              <a:path w="4129818" h="4114800">
                <a:moveTo>
                  <a:pt x="0" y="0"/>
                </a:moveTo>
                <a:lnTo>
                  <a:pt x="4129817" y="0"/>
                </a:lnTo>
                <a:lnTo>
                  <a:pt x="412981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7" name="Freeform 17"/>
          <p:cNvSpPr/>
          <p:nvPr/>
        </p:nvSpPr>
        <p:spPr>
          <a:xfrm>
            <a:off x="8211212" y="203200"/>
            <a:ext cx="10076788" cy="5091270"/>
          </a:xfrm>
          <a:custGeom>
            <a:avLst/>
            <a:gdLst/>
            <a:ahLst/>
            <a:cxnLst/>
            <a:rect l="l" t="t" r="r" b="b"/>
            <a:pathLst>
              <a:path w="10076788" h="5091270">
                <a:moveTo>
                  <a:pt x="0" y="0"/>
                </a:moveTo>
                <a:lnTo>
                  <a:pt x="10076788" y="0"/>
                </a:lnTo>
                <a:lnTo>
                  <a:pt x="10076788" y="5091270"/>
                </a:lnTo>
                <a:lnTo>
                  <a:pt x="0" y="5091270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b="-1930"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8" name="Freeform 18"/>
          <p:cNvSpPr/>
          <p:nvPr/>
        </p:nvSpPr>
        <p:spPr>
          <a:xfrm>
            <a:off x="8194403" y="5175867"/>
            <a:ext cx="10036447" cy="5385617"/>
          </a:xfrm>
          <a:custGeom>
            <a:avLst/>
            <a:gdLst/>
            <a:ahLst/>
            <a:cxnLst/>
            <a:rect l="l" t="t" r="r" b="b"/>
            <a:pathLst>
              <a:path w="10036447" h="5385617">
                <a:moveTo>
                  <a:pt x="0" y="0"/>
                </a:moveTo>
                <a:lnTo>
                  <a:pt x="10036447" y="0"/>
                </a:lnTo>
                <a:lnTo>
                  <a:pt x="10036447" y="5385617"/>
                </a:lnTo>
                <a:lnTo>
                  <a:pt x="0" y="538561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-267" r="-267"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9" name="Freeform 19"/>
          <p:cNvSpPr/>
          <p:nvPr/>
        </p:nvSpPr>
        <p:spPr>
          <a:xfrm>
            <a:off x="8211212" y="5294470"/>
            <a:ext cx="4693366" cy="1691889"/>
          </a:xfrm>
          <a:custGeom>
            <a:avLst/>
            <a:gdLst/>
            <a:ahLst/>
            <a:cxnLst/>
            <a:rect l="l" t="t" r="r" b="b"/>
            <a:pathLst>
              <a:path w="4693366" h="1691889">
                <a:moveTo>
                  <a:pt x="0" y="0"/>
                </a:moveTo>
                <a:lnTo>
                  <a:pt x="4693366" y="0"/>
                </a:lnTo>
                <a:lnTo>
                  <a:pt x="4693366" y="1691889"/>
                </a:lnTo>
                <a:lnTo>
                  <a:pt x="0" y="169188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20" name="TextBox 20"/>
          <p:cNvSpPr txBox="1"/>
          <p:nvPr/>
        </p:nvSpPr>
        <p:spPr>
          <a:xfrm>
            <a:off x="650388" y="4143348"/>
            <a:ext cx="6422093" cy="1943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794"/>
              </a:lnSpc>
            </a:pPr>
            <a:r>
              <a:rPr lang="en-US" sz="5995" spc="89">
                <a:solidFill>
                  <a:srgbClr val="FFFFFF"/>
                </a:solidFill>
                <a:latin typeface="Finger Paint"/>
                <a:ea typeface="Finger Paint"/>
                <a:cs typeface="Finger Paint"/>
                <a:sym typeface="Finger Paint"/>
              </a:rPr>
              <a:t>Türemiş Kelime Örnekleri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tr-TR"/>
          </a:p>
        </p:txBody>
      </p:sp>
      <p:grpSp>
        <p:nvGrpSpPr>
          <p:cNvPr id="3" name="Group 3"/>
          <p:cNvGrpSpPr/>
          <p:nvPr/>
        </p:nvGrpSpPr>
        <p:grpSpPr>
          <a:xfrm rot="2014718">
            <a:off x="-1977535" y="-4101114"/>
            <a:ext cx="10132989" cy="15288538"/>
            <a:chOff x="0" y="0"/>
            <a:chExt cx="3696542" cy="55773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3696542" cy="5577300"/>
            </a:xfrm>
            <a:custGeom>
              <a:avLst/>
              <a:gdLst/>
              <a:ahLst/>
              <a:cxnLst/>
              <a:rect l="l" t="t" r="r" b="b"/>
              <a:pathLst>
                <a:path w="3696542" h="5577300">
                  <a:moveTo>
                    <a:pt x="0" y="0"/>
                  </a:moveTo>
                  <a:lnTo>
                    <a:pt x="3696542" y="0"/>
                  </a:lnTo>
                  <a:lnTo>
                    <a:pt x="3696542" y="5577300"/>
                  </a:lnTo>
                  <a:lnTo>
                    <a:pt x="0" y="5577300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5" name="Freeform 5"/>
          <p:cNvSpPr/>
          <p:nvPr/>
        </p:nvSpPr>
        <p:spPr>
          <a:xfrm rot="-10800000">
            <a:off x="4932670" y="9514031"/>
            <a:ext cx="7315200" cy="1545938"/>
          </a:xfrm>
          <a:custGeom>
            <a:avLst/>
            <a:gdLst/>
            <a:ahLst/>
            <a:cxnLst/>
            <a:rect l="l" t="t" r="r" b="b"/>
            <a:pathLst>
              <a:path w="7315200" h="1545938">
                <a:moveTo>
                  <a:pt x="0" y="0"/>
                </a:moveTo>
                <a:lnTo>
                  <a:pt x="7315200" y="0"/>
                </a:lnTo>
                <a:lnTo>
                  <a:pt x="7315200" y="1545938"/>
                </a:lnTo>
                <a:lnTo>
                  <a:pt x="0" y="154593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grpSp>
        <p:nvGrpSpPr>
          <p:cNvPr id="6" name="Group 6"/>
          <p:cNvGrpSpPr/>
          <p:nvPr/>
        </p:nvGrpSpPr>
        <p:grpSpPr>
          <a:xfrm>
            <a:off x="8812643" y="3211798"/>
            <a:ext cx="662714" cy="66271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6093212" y="7290311"/>
            <a:ext cx="662714" cy="66271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0" name="Freeform 10"/>
          <p:cNvSpPr/>
          <p:nvPr/>
        </p:nvSpPr>
        <p:spPr>
          <a:xfrm>
            <a:off x="15424150" y="7048500"/>
            <a:ext cx="3788317" cy="3030654"/>
          </a:xfrm>
          <a:custGeom>
            <a:avLst/>
            <a:gdLst/>
            <a:ahLst/>
            <a:cxnLst/>
            <a:rect l="l" t="t" r="r" b="b"/>
            <a:pathLst>
              <a:path w="3788317" h="3030654">
                <a:moveTo>
                  <a:pt x="0" y="0"/>
                </a:moveTo>
                <a:lnTo>
                  <a:pt x="3788317" y="0"/>
                </a:lnTo>
                <a:lnTo>
                  <a:pt x="3788317" y="3030654"/>
                </a:lnTo>
                <a:lnTo>
                  <a:pt x="0" y="303065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1" name="Freeform 11"/>
          <p:cNvSpPr/>
          <p:nvPr/>
        </p:nvSpPr>
        <p:spPr>
          <a:xfrm>
            <a:off x="-559274" y="-762000"/>
            <a:ext cx="7315200" cy="2766476"/>
          </a:xfrm>
          <a:custGeom>
            <a:avLst/>
            <a:gdLst/>
            <a:ahLst/>
            <a:cxnLst/>
            <a:rect l="l" t="t" r="r" b="b"/>
            <a:pathLst>
              <a:path w="7315200" h="2766476">
                <a:moveTo>
                  <a:pt x="0" y="0"/>
                </a:moveTo>
                <a:lnTo>
                  <a:pt x="7315200" y="0"/>
                </a:lnTo>
                <a:lnTo>
                  <a:pt x="7315200" y="2766476"/>
                </a:lnTo>
                <a:lnTo>
                  <a:pt x="0" y="276647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2" name="Freeform 12"/>
          <p:cNvSpPr/>
          <p:nvPr/>
        </p:nvSpPr>
        <p:spPr>
          <a:xfrm>
            <a:off x="279400" y="8474141"/>
            <a:ext cx="5224122" cy="493917"/>
          </a:xfrm>
          <a:custGeom>
            <a:avLst/>
            <a:gdLst/>
            <a:ahLst/>
            <a:cxnLst/>
            <a:rect l="l" t="t" r="r" b="b"/>
            <a:pathLst>
              <a:path w="5224122" h="493917">
                <a:moveTo>
                  <a:pt x="0" y="0"/>
                </a:moveTo>
                <a:lnTo>
                  <a:pt x="5224122" y="0"/>
                </a:lnTo>
                <a:lnTo>
                  <a:pt x="5224122" y="493917"/>
                </a:lnTo>
                <a:lnTo>
                  <a:pt x="0" y="49391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3" name="Freeform 13"/>
          <p:cNvSpPr/>
          <p:nvPr/>
        </p:nvSpPr>
        <p:spPr>
          <a:xfrm>
            <a:off x="16267786" y="159096"/>
            <a:ext cx="1405792" cy="2013504"/>
          </a:xfrm>
          <a:custGeom>
            <a:avLst/>
            <a:gdLst/>
            <a:ahLst/>
            <a:cxnLst/>
            <a:rect l="l" t="t" r="r" b="b"/>
            <a:pathLst>
              <a:path w="1405792" h="2013504">
                <a:moveTo>
                  <a:pt x="0" y="0"/>
                </a:moveTo>
                <a:lnTo>
                  <a:pt x="1405791" y="0"/>
                </a:lnTo>
                <a:lnTo>
                  <a:pt x="1405791" y="2013503"/>
                </a:lnTo>
                <a:lnTo>
                  <a:pt x="0" y="201350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4" name="TextBox 14"/>
          <p:cNvSpPr txBox="1"/>
          <p:nvPr/>
        </p:nvSpPr>
        <p:spPr>
          <a:xfrm>
            <a:off x="10233607" y="2492230"/>
            <a:ext cx="6939881" cy="1997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00"/>
              </a:lnSpc>
            </a:pPr>
            <a:r>
              <a:rPr lang="en-US" sz="2500" i="1">
                <a:solidFill>
                  <a:srgbClr val="000000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Birleşik kelimeler, iki veya daha fazla kelimenin bir araya gelerek yepyeni bir anlam oluşturmasıyla meydana gelir. Birleşen kelimeler tek başlarına farklı anlamlar taşır, ancak birleşince bambaşka bir kavramı ifade ederler.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067955" y="6318330"/>
            <a:ext cx="6939881" cy="2501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00"/>
              </a:lnSpc>
            </a:pPr>
            <a:r>
              <a:rPr lang="en-US" sz="2500" i="1">
                <a:solidFill>
                  <a:srgbClr val="000000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Birleşik Kelime Oluşum Yolları:</a:t>
            </a:r>
          </a:p>
          <a:p>
            <a:pPr marL="0" lvl="0" indent="0" algn="l">
              <a:lnSpc>
                <a:spcPts val="4000"/>
              </a:lnSpc>
            </a:pPr>
            <a:r>
              <a:rPr lang="en-US" sz="2500" i="1">
                <a:solidFill>
                  <a:srgbClr val="000000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• Anlam kayması ile: hanımeli, aslanağzı, devetabanı</a:t>
            </a:r>
          </a:p>
          <a:p>
            <a:pPr marL="0" lvl="0" indent="0" algn="l">
              <a:lnSpc>
                <a:spcPts val="4000"/>
              </a:lnSpc>
            </a:pPr>
            <a:r>
              <a:rPr lang="en-US" sz="2500" i="1">
                <a:solidFill>
                  <a:srgbClr val="000000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• Ses düşmesi ile: kahvaltı (kahve altı), pazartesi</a:t>
            </a:r>
          </a:p>
          <a:p>
            <a:pPr marL="0" lvl="0" indent="0" algn="l">
              <a:lnSpc>
                <a:spcPts val="4000"/>
              </a:lnSpc>
            </a:pPr>
            <a:r>
              <a:rPr lang="en-US" sz="2500" i="1">
                <a:solidFill>
                  <a:srgbClr val="000000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• Ses türemesi ile: hissetmek, affetmek</a:t>
            </a:r>
          </a:p>
          <a:p>
            <a:pPr marL="0" lvl="0" indent="0" algn="l">
              <a:lnSpc>
                <a:spcPts val="4000"/>
              </a:lnSpc>
            </a:pPr>
            <a:r>
              <a:rPr lang="en-US" sz="2500" i="1">
                <a:solidFill>
                  <a:srgbClr val="000000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• Her iki kelimenin anlamını koruyarak: ayakkabı, gözlük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028700" y="3254642"/>
            <a:ext cx="6167301" cy="2254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8800"/>
              </a:lnSpc>
            </a:pPr>
            <a:r>
              <a:rPr lang="en-US" sz="8000" spc="120">
                <a:solidFill>
                  <a:srgbClr val="FFFFFF"/>
                </a:solidFill>
                <a:latin typeface="Finger Paint"/>
                <a:ea typeface="Finger Paint"/>
                <a:cs typeface="Finger Paint"/>
                <a:sym typeface="Finger Paint"/>
              </a:rPr>
              <a:t>Birleşik Kelimeler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259" b="-9259"/>
            </a:stretch>
          </a:blipFill>
        </p:spPr>
        <p:txBody>
          <a:bodyPr/>
          <a:lstStyle/>
          <a:p>
            <a:endParaRPr lang="tr-TR"/>
          </a:p>
        </p:txBody>
      </p:sp>
      <p:grpSp>
        <p:nvGrpSpPr>
          <p:cNvPr id="3" name="Group 3"/>
          <p:cNvGrpSpPr/>
          <p:nvPr/>
        </p:nvGrpSpPr>
        <p:grpSpPr>
          <a:xfrm>
            <a:off x="0" y="0"/>
            <a:ext cx="7722870" cy="10287000"/>
            <a:chOff x="0" y="0"/>
            <a:chExt cx="2817324" cy="3752725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817324" cy="3752726"/>
            </a:xfrm>
            <a:custGeom>
              <a:avLst/>
              <a:gdLst/>
              <a:ahLst/>
              <a:cxnLst/>
              <a:rect l="l" t="t" r="r" b="b"/>
              <a:pathLst>
                <a:path w="2817324" h="3752726">
                  <a:moveTo>
                    <a:pt x="0" y="0"/>
                  </a:moveTo>
                  <a:lnTo>
                    <a:pt x="2817324" y="0"/>
                  </a:lnTo>
                  <a:lnTo>
                    <a:pt x="2817324" y="3752726"/>
                  </a:lnTo>
                  <a:lnTo>
                    <a:pt x="0" y="3752726"/>
                  </a:lnTo>
                  <a:close/>
                </a:path>
              </a:pathLst>
            </a:custGeom>
            <a:solidFill>
              <a:srgbClr val="E96129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7399655" y="1766855"/>
            <a:ext cx="646430" cy="646430"/>
            <a:chOff x="0" y="0"/>
            <a:chExt cx="1708150" cy="17081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706883" cy="1708150"/>
            </a:xfrm>
            <a:custGeom>
              <a:avLst/>
              <a:gdLst/>
              <a:ahLst/>
              <a:cxnLst/>
              <a:rect l="l" t="t" r="r" b="b"/>
              <a:pathLst>
                <a:path w="1706883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7399655" y="4776755"/>
            <a:ext cx="646430" cy="646430"/>
            <a:chOff x="0" y="0"/>
            <a:chExt cx="1708150" cy="170815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06883" cy="1708150"/>
            </a:xfrm>
            <a:custGeom>
              <a:avLst/>
              <a:gdLst/>
              <a:ahLst/>
              <a:cxnLst/>
              <a:rect l="l" t="t" r="r" b="b"/>
              <a:pathLst>
                <a:path w="1706883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9" name="Group 9"/>
          <p:cNvGrpSpPr>
            <a:grpSpLocks noChangeAspect="1"/>
          </p:cNvGrpSpPr>
          <p:nvPr/>
        </p:nvGrpSpPr>
        <p:grpSpPr>
          <a:xfrm>
            <a:off x="7399655" y="7786655"/>
            <a:ext cx="646430" cy="646430"/>
            <a:chOff x="0" y="0"/>
            <a:chExt cx="1708150" cy="170815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1706883" cy="1708150"/>
            </a:xfrm>
            <a:custGeom>
              <a:avLst/>
              <a:gdLst/>
              <a:ahLst/>
              <a:cxnLst/>
              <a:rect l="l" t="t" r="r" b="b"/>
              <a:pathLst>
                <a:path w="1706883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000000"/>
            </a:solid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1" name="Freeform 11"/>
          <p:cNvSpPr/>
          <p:nvPr/>
        </p:nvSpPr>
        <p:spPr>
          <a:xfrm>
            <a:off x="16118378" y="203200"/>
            <a:ext cx="2281844" cy="4114800"/>
          </a:xfrm>
          <a:custGeom>
            <a:avLst/>
            <a:gdLst/>
            <a:ahLst/>
            <a:cxnLst/>
            <a:rect l="l" t="t" r="r" b="b"/>
            <a:pathLst>
              <a:path w="2281844" h="4114800">
                <a:moveTo>
                  <a:pt x="0" y="0"/>
                </a:moveTo>
                <a:lnTo>
                  <a:pt x="2281844" y="0"/>
                </a:lnTo>
                <a:lnTo>
                  <a:pt x="228184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grpSp>
        <p:nvGrpSpPr>
          <p:cNvPr id="12" name="Group 12"/>
          <p:cNvGrpSpPr/>
          <p:nvPr/>
        </p:nvGrpSpPr>
        <p:grpSpPr>
          <a:xfrm rot="-5400000">
            <a:off x="11536562" y="-2081007"/>
            <a:ext cx="2693429" cy="8342153"/>
            <a:chOff x="0" y="0"/>
            <a:chExt cx="4334659" cy="13425410"/>
          </a:xfrm>
        </p:grpSpPr>
        <p:sp>
          <p:nvSpPr>
            <p:cNvPr id="13" name="Freeform 13"/>
            <p:cNvSpPr/>
            <p:nvPr/>
          </p:nvSpPr>
          <p:spPr>
            <a:xfrm>
              <a:off x="0" y="1"/>
              <a:ext cx="4334659" cy="13425410"/>
            </a:xfrm>
            <a:custGeom>
              <a:avLst/>
              <a:gdLst/>
              <a:ahLst/>
              <a:cxnLst/>
              <a:rect l="l" t="t" r="r" b="b"/>
              <a:pathLst>
                <a:path w="4334659" h="13425410">
                  <a:moveTo>
                    <a:pt x="3403505" y="13416445"/>
                  </a:moveTo>
                  <a:cubicBezTo>
                    <a:pt x="3403505" y="13416445"/>
                    <a:pt x="2983753" y="13427634"/>
                    <a:pt x="2521168" y="13425012"/>
                  </a:cubicBezTo>
                  <a:cubicBezTo>
                    <a:pt x="1827036" y="13422849"/>
                    <a:pt x="1057073" y="13415025"/>
                    <a:pt x="1057073" y="13415025"/>
                  </a:cubicBezTo>
                  <a:cubicBezTo>
                    <a:pt x="812931" y="13406190"/>
                    <a:pt x="565145" y="13389210"/>
                    <a:pt x="398404" y="13331032"/>
                  </a:cubicBezTo>
                  <a:cubicBezTo>
                    <a:pt x="120505" y="13234070"/>
                    <a:pt x="0" y="13056542"/>
                    <a:pt x="0" y="4079183"/>
                  </a:cubicBezTo>
                  <a:cubicBezTo>
                    <a:pt x="8536" y="436167"/>
                    <a:pt x="34263" y="307039"/>
                    <a:pt x="140291" y="221495"/>
                  </a:cubicBezTo>
                  <a:cubicBezTo>
                    <a:pt x="342602" y="58267"/>
                    <a:pt x="736658" y="3410"/>
                    <a:pt x="1155311" y="3410"/>
                  </a:cubicBezTo>
                  <a:cubicBezTo>
                    <a:pt x="1155311" y="3410"/>
                    <a:pt x="1551711" y="11418"/>
                    <a:pt x="2286414" y="3410"/>
                  </a:cubicBezTo>
                  <a:cubicBezTo>
                    <a:pt x="2764826" y="-4263"/>
                    <a:pt x="3228753" y="3410"/>
                    <a:pt x="3228753" y="3410"/>
                  </a:cubicBezTo>
                  <a:cubicBezTo>
                    <a:pt x="3597061" y="10889"/>
                    <a:pt x="3960373" y="80221"/>
                    <a:pt x="4158114" y="202803"/>
                  </a:cubicBezTo>
                  <a:cubicBezTo>
                    <a:pt x="4309131" y="296420"/>
                    <a:pt x="4342405" y="421095"/>
                    <a:pt x="4333265" y="4079183"/>
                  </a:cubicBezTo>
                  <a:cubicBezTo>
                    <a:pt x="4333265" y="13174506"/>
                    <a:pt x="4050268" y="13388605"/>
                    <a:pt x="3403505" y="13416445"/>
                  </a:cubicBezTo>
                  <a:close/>
                </a:path>
              </a:pathLst>
            </a:custGeom>
            <a:solidFill>
              <a:srgbClr val="FEE2BF"/>
            </a:solidFill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14" name="Group 14"/>
          <p:cNvGrpSpPr/>
          <p:nvPr/>
        </p:nvGrpSpPr>
        <p:grpSpPr>
          <a:xfrm rot="-5400000">
            <a:off x="10455189" y="2781889"/>
            <a:ext cx="4352422" cy="8342153"/>
            <a:chOff x="0" y="0"/>
            <a:chExt cx="7004552" cy="13425410"/>
          </a:xfrm>
        </p:grpSpPr>
        <p:sp>
          <p:nvSpPr>
            <p:cNvPr id="15" name="Freeform 15"/>
            <p:cNvSpPr/>
            <p:nvPr/>
          </p:nvSpPr>
          <p:spPr>
            <a:xfrm>
              <a:off x="0" y="1"/>
              <a:ext cx="7004552" cy="13425410"/>
            </a:xfrm>
            <a:custGeom>
              <a:avLst/>
              <a:gdLst/>
              <a:ahLst/>
              <a:cxnLst/>
              <a:rect l="l" t="t" r="r" b="b"/>
              <a:pathLst>
                <a:path w="7004552" h="13425410">
                  <a:moveTo>
                    <a:pt x="6073399" y="13416445"/>
                  </a:moveTo>
                  <a:cubicBezTo>
                    <a:pt x="6073399" y="13416445"/>
                    <a:pt x="5653646" y="13427634"/>
                    <a:pt x="5191061" y="13425012"/>
                  </a:cubicBezTo>
                  <a:cubicBezTo>
                    <a:pt x="2546134" y="13422849"/>
                    <a:pt x="1057073" y="13415025"/>
                    <a:pt x="1057073" y="13415025"/>
                  </a:cubicBezTo>
                  <a:cubicBezTo>
                    <a:pt x="812931" y="13406190"/>
                    <a:pt x="565145" y="13389210"/>
                    <a:pt x="398404" y="13331032"/>
                  </a:cubicBezTo>
                  <a:cubicBezTo>
                    <a:pt x="120505" y="13234070"/>
                    <a:pt x="0" y="13056542"/>
                    <a:pt x="0" y="4079183"/>
                  </a:cubicBezTo>
                  <a:cubicBezTo>
                    <a:pt x="8536" y="436167"/>
                    <a:pt x="34263" y="307039"/>
                    <a:pt x="140291" y="221495"/>
                  </a:cubicBezTo>
                  <a:cubicBezTo>
                    <a:pt x="342602" y="58267"/>
                    <a:pt x="736658" y="3410"/>
                    <a:pt x="1155311" y="3410"/>
                  </a:cubicBezTo>
                  <a:cubicBezTo>
                    <a:pt x="1155311" y="3410"/>
                    <a:pt x="1551711" y="11418"/>
                    <a:pt x="4369335" y="3410"/>
                  </a:cubicBezTo>
                  <a:cubicBezTo>
                    <a:pt x="5434719" y="-4263"/>
                    <a:pt x="5898647" y="3410"/>
                    <a:pt x="5898647" y="3410"/>
                  </a:cubicBezTo>
                  <a:cubicBezTo>
                    <a:pt x="6266954" y="10889"/>
                    <a:pt x="6630267" y="80221"/>
                    <a:pt x="6828007" y="202803"/>
                  </a:cubicBezTo>
                  <a:cubicBezTo>
                    <a:pt x="6979024" y="296420"/>
                    <a:pt x="7012298" y="421095"/>
                    <a:pt x="7003158" y="4079183"/>
                  </a:cubicBezTo>
                  <a:cubicBezTo>
                    <a:pt x="7003158" y="13174506"/>
                    <a:pt x="6720161" y="13388605"/>
                    <a:pt x="6073399" y="13416445"/>
                  </a:cubicBezTo>
                  <a:close/>
                </a:path>
              </a:pathLst>
            </a:custGeom>
            <a:solidFill>
              <a:srgbClr val="FEE2BF"/>
            </a:solidFill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16" name="Freeform 16"/>
          <p:cNvSpPr/>
          <p:nvPr/>
        </p:nvSpPr>
        <p:spPr>
          <a:xfrm>
            <a:off x="14139002" y="8560984"/>
            <a:ext cx="4091848" cy="1726016"/>
          </a:xfrm>
          <a:custGeom>
            <a:avLst/>
            <a:gdLst/>
            <a:ahLst/>
            <a:cxnLst/>
            <a:rect l="l" t="t" r="r" b="b"/>
            <a:pathLst>
              <a:path w="4091848" h="1726016">
                <a:moveTo>
                  <a:pt x="0" y="0"/>
                </a:moveTo>
                <a:lnTo>
                  <a:pt x="4091848" y="0"/>
                </a:lnTo>
                <a:lnTo>
                  <a:pt x="4091848" y="1726016"/>
                </a:lnTo>
                <a:lnTo>
                  <a:pt x="0" y="172601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7" name="Freeform 17"/>
          <p:cNvSpPr/>
          <p:nvPr/>
        </p:nvSpPr>
        <p:spPr>
          <a:xfrm>
            <a:off x="787400" y="7786655"/>
            <a:ext cx="1955515" cy="1955515"/>
          </a:xfrm>
          <a:custGeom>
            <a:avLst/>
            <a:gdLst/>
            <a:ahLst/>
            <a:cxnLst/>
            <a:rect l="l" t="t" r="r" b="b"/>
            <a:pathLst>
              <a:path w="1955515" h="1955515">
                <a:moveTo>
                  <a:pt x="0" y="0"/>
                </a:moveTo>
                <a:lnTo>
                  <a:pt x="1955515" y="0"/>
                </a:lnTo>
                <a:lnTo>
                  <a:pt x="1955515" y="1955515"/>
                </a:lnTo>
                <a:lnTo>
                  <a:pt x="0" y="195551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8" name="Freeform 18"/>
          <p:cNvSpPr/>
          <p:nvPr/>
        </p:nvSpPr>
        <p:spPr>
          <a:xfrm>
            <a:off x="5505294" y="1383928"/>
            <a:ext cx="1441106" cy="1412284"/>
          </a:xfrm>
          <a:custGeom>
            <a:avLst/>
            <a:gdLst/>
            <a:ahLst/>
            <a:cxnLst/>
            <a:rect l="l" t="t" r="r" b="b"/>
            <a:pathLst>
              <a:path w="1441106" h="1412284">
                <a:moveTo>
                  <a:pt x="0" y="0"/>
                </a:moveTo>
                <a:lnTo>
                  <a:pt x="1441106" y="0"/>
                </a:lnTo>
                <a:lnTo>
                  <a:pt x="1441106" y="1412283"/>
                </a:lnTo>
                <a:lnTo>
                  <a:pt x="0" y="1412283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19" name="Freeform 19"/>
          <p:cNvSpPr/>
          <p:nvPr/>
        </p:nvSpPr>
        <p:spPr>
          <a:xfrm>
            <a:off x="313478" y="299769"/>
            <a:ext cx="2073186" cy="2597386"/>
          </a:xfrm>
          <a:custGeom>
            <a:avLst/>
            <a:gdLst/>
            <a:ahLst/>
            <a:cxnLst/>
            <a:rect l="l" t="t" r="r" b="b"/>
            <a:pathLst>
              <a:path w="2073186" h="2597386">
                <a:moveTo>
                  <a:pt x="0" y="0"/>
                </a:moveTo>
                <a:lnTo>
                  <a:pt x="2073187" y="0"/>
                </a:lnTo>
                <a:lnTo>
                  <a:pt x="2073187" y="2597386"/>
                </a:lnTo>
                <a:lnTo>
                  <a:pt x="0" y="259738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20" name="Freeform 20"/>
          <p:cNvSpPr/>
          <p:nvPr/>
        </p:nvSpPr>
        <p:spPr>
          <a:xfrm>
            <a:off x="3440386" y="6446684"/>
            <a:ext cx="4129818" cy="4114800"/>
          </a:xfrm>
          <a:custGeom>
            <a:avLst/>
            <a:gdLst/>
            <a:ahLst/>
            <a:cxnLst/>
            <a:rect l="l" t="t" r="r" b="b"/>
            <a:pathLst>
              <a:path w="4129818" h="4114800">
                <a:moveTo>
                  <a:pt x="0" y="0"/>
                </a:moveTo>
                <a:lnTo>
                  <a:pt x="4129817" y="0"/>
                </a:lnTo>
                <a:lnTo>
                  <a:pt x="412981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tr-TR"/>
          </a:p>
        </p:txBody>
      </p:sp>
      <p:sp>
        <p:nvSpPr>
          <p:cNvPr id="21" name="TextBox 21"/>
          <p:cNvSpPr txBox="1"/>
          <p:nvPr/>
        </p:nvSpPr>
        <p:spPr>
          <a:xfrm>
            <a:off x="650388" y="4143348"/>
            <a:ext cx="6422093" cy="19431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794"/>
              </a:lnSpc>
            </a:pPr>
            <a:r>
              <a:rPr lang="en-US" sz="5995" spc="89">
                <a:solidFill>
                  <a:srgbClr val="FFFFFF"/>
                </a:solidFill>
                <a:latin typeface="Finger Paint"/>
                <a:ea typeface="Finger Paint"/>
                <a:cs typeface="Finger Paint"/>
                <a:sym typeface="Finger Paint"/>
              </a:rPr>
              <a:t>Birleşik Kelime Örnekleri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8978320" y="804631"/>
            <a:ext cx="6554711" cy="30512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3497"/>
              </a:lnSpc>
            </a:pPr>
            <a:r>
              <a:rPr lang="en-US" sz="2498" b="1" i="1">
                <a:solidFill>
                  <a:srgbClr val="FF3131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                         Ay + çiçeği = İsim + İsim</a:t>
            </a:r>
          </a:p>
          <a:p>
            <a:pPr marL="539371" lvl="1" indent="-269685" algn="l">
              <a:lnSpc>
                <a:spcPts val="3497"/>
              </a:lnSpc>
              <a:buAutoNum type="arabicPeriod"/>
            </a:pPr>
            <a:r>
              <a:rPr lang="en-US" sz="2498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gökkuşağı   </a:t>
            </a:r>
          </a:p>
          <a:p>
            <a:pPr marL="539371" lvl="1" indent="-269685" algn="l">
              <a:lnSpc>
                <a:spcPts val="3497"/>
              </a:lnSpc>
              <a:buAutoNum type="arabicPeriod"/>
            </a:pPr>
            <a:r>
              <a:rPr lang="en-US" sz="2498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ayçiçeği</a:t>
            </a:r>
          </a:p>
          <a:p>
            <a:pPr marL="539371" lvl="1" indent="-269685" algn="l">
              <a:lnSpc>
                <a:spcPts val="3497"/>
              </a:lnSpc>
              <a:buAutoNum type="arabicPeriod"/>
            </a:pPr>
            <a:r>
              <a:rPr lang="en-US" sz="2498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başöğretmen</a:t>
            </a:r>
          </a:p>
          <a:p>
            <a:pPr marL="539371" lvl="1" indent="-269685" algn="l">
              <a:lnSpc>
                <a:spcPts val="3497"/>
              </a:lnSpc>
              <a:buAutoNum type="arabicPeriod"/>
            </a:pPr>
            <a:r>
              <a:rPr lang="en-US" sz="2498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hanımeli</a:t>
            </a:r>
          </a:p>
          <a:p>
            <a:pPr marL="539371" lvl="1" indent="-269685" algn="l">
              <a:lnSpc>
                <a:spcPts val="3497"/>
              </a:lnSpc>
              <a:buAutoNum type="arabicPeriod"/>
            </a:pPr>
            <a:r>
              <a:rPr lang="en-US" sz="2498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denizaltı</a:t>
            </a:r>
          </a:p>
          <a:p>
            <a:pPr marL="0" lvl="0" indent="0" algn="l">
              <a:lnSpc>
                <a:spcPts val="3497"/>
              </a:lnSpc>
            </a:pPr>
            <a:endParaRPr lang="en-US" sz="2498" b="1" i="1">
              <a:solidFill>
                <a:srgbClr val="000000"/>
              </a:solidFill>
              <a:latin typeface="Roboto Condensed Bold Italics"/>
              <a:ea typeface="Roboto Condensed Bold Italics"/>
              <a:cs typeface="Roboto Condensed Bold Italics"/>
              <a:sym typeface="Roboto Condensed Bold Italics"/>
            </a:endParaRPr>
          </a:p>
        </p:txBody>
      </p:sp>
      <p:sp>
        <p:nvSpPr>
          <p:cNvPr id="23" name="TextBox 23"/>
          <p:cNvSpPr txBox="1"/>
          <p:nvPr/>
        </p:nvSpPr>
        <p:spPr>
          <a:xfrm>
            <a:off x="12392594" y="1503307"/>
            <a:ext cx="3725784" cy="556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477"/>
              </a:lnSpc>
            </a:pPr>
            <a:r>
              <a:rPr lang="en-US" sz="3198" b="1" i="1">
                <a:solidFill>
                  <a:srgbClr val="CB6CE6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Hanım + eli = Hanımeli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2631400" y="2651004"/>
            <a:ext cx="3486978" cy="507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057"/>
              </a:lnSpc>
            </a:pPr>
            <a:r>
              <a:rPr lang="en-US" sz="2898" b="1" i="1">
                <a:solidFill>
                  <a:srgbClr val="5E17EB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Kara + göz = Karagöz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8369935" y="4915863"/>
            <a:ext cx="4042489" cy="40075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177"/>
              </a:lnSpc>
            </a:pPr>
            <a:r>
              <a:rPr lang="en-US" sz="3698" b="1" i="1">
                <a:solidFill>
                  <a:srgbClr val="E96129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karabiber</a:t>
            </a:r>
          </a:p>
          <a:p>
            <a:pPr algn="ctr">
              <a:lnSpc>
                <a:spcPts val="5177"/>
              </a:lnSpc>
              <a:spcBef>
                <a:spcPct val="0"/>
              </a:spcBef>
            </a:pPr>
            <a:r>
              <a:rPr lang="en-US" sz="3698" b="1" i="1">
                <a:solidFill>
                  <a:srgbClr val="E96129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gecekondu</a:t>
            </a:r>
          </a:p>
          <a:p>
            <a:pPr algn="ctr">
              <a:lnSpc>
                <a:spcPts val="5177"/>
              </a:lnSpc>
              <a:spcBef>
                <a:spcPct val="0"/>
              </a:spcBef>
            </a:pPr>
            <a:r>
              <a:rPr lang="en-US" sz="3698" b="1" i="1">
                <a:solidFill>
                  <a:srgbClr val="E96129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kaptıkaçtı</a:t>
            </a:r>
          </a:p>
          <a:p>
            <a:pPr algn="ctr">
              <a:lnSpc>
                <a:spcPts val="5177"/>
              </a:lnSpc>
              <a:spcBef>
                <a:spcPct val="0"/>
              </a:spcBef>
            </a:pPr>
            <a:r>
              <a:rPr lang="en-US" sz="3698" b="1" i="1">
                <a:solidFill>
                  <a:srgbClr val="E96129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cankurtaran</a:t>
            </a:r>
          </a:p>
          <a:p>
            <a:pPr algn="ctr">
              <a:lnSpc>
                <a:spcPts val="5597"/>
              </a:lnSpc>
              <a:spcBef>
                <a:spcPct val="0"/>
              </a:spcBef>
            </a:pPr>
            <a:r>
              <a:rPr lang="en-US" sz="3998" b="1" i="1">
                <a:solidFill>
                  <a:srgbClr val="E96129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gelgit</a:t>
            </a:r>
          </a:p>
          <a:p>
            <a:pPr algn="ctr">
              <a:lnSpc>
                <a:spcPts val="5597"/>
              </a:lnSpc>
              <a:spcBef>
                <a:spcPct val="0"/>
              </a:spcBef>
            </a:pPr>
            <a:r>
              <a:rPr lang="en-US" sz="3998" b="1" i="1">
                <a:solidFill>
                  <a:srgbClr val="E96129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ateşböceği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3867322" y="5023770"/>
            <a:ext cx="2135684" cy="34061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57"/>
              </a:lnSpc>
              <a:spcBef>
                <a:spcPct val="0"/>
              </a:spcBef>
            </a:pPr>
            <a:r>
              <a:rPr lang="en-US" sz="3898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bilgisayar</a:t>
            </a:r>
          </a:p>
          <a:p>
            <a:pPr algn="ctr">
              <a:lnSpc>
                <a:spcPts val="5457"/>
              </a:lnSpc>
              <a:spcBef>
                <a:spcPct val="0"/>
              </a:spcBef>
            </a:pPr>
            <a:r>
              <a:rPr lang="en-US" sz="3898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dalgakıran</a:t>
            </a:r>
          </a:p>
          <a:p>
            <a:pPr algn="ctr">
              <a:lnSpc>
                <a:spcPts val="5457"/>
              </a:lnSpc>
              <a:spcBef>
                <a:spcPct val="0"/>
              </a:spcBef>
            </a:pPr>
            <a:r>
              <a:rPr lang="en-US" sz="3898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anayasa</a:t>
            </a:r>
          </a:p>
          <a:p>
            <a:pPr algn="ctr">
              <a:lnSpc>
                <a:spcPts val="5457"/>
              </a:lnSpc>
              <a:spcBef>
                <a:spcPct val="0"/>
              </a:spcBef>
            </a:pPr>
            <a:r>
              <a:rPr lang="en-US" sz="3898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ateşböceği</a:t>
            </a:r>
          </a:p>
          <a:p>
            <a:pPr algn="ctr">
              <a:lnSpc>
                <a:spcPts val="5457"/>
              </a:lnSpc>
              <a:spcBef>
                <a:spcPct val="0"/>
              </a:spcBef>
            </a:pPr>
            <a:r>
              <a:rPr lang="en-US" sz="3898" b="1" i="1">
                <a:solidFill>
                  <a:srgbClr val="000000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kuşburnu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9732538" y="3761060"/>
            <a:ext cx="5800494" cy="556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4477"/>
              </a:lnSpc>
            </a:pPr>
            <a:r>
              <a:rPr lang="en-US" sz="3198" b="1" i="1">
                <a:solidFill>
                  <a:srgbClr val="CB6CE6"/>
                </a:solidFill>
                <a:latin typeface="Roboto Condensed Bold Italics"/>
                <a:ea typeface="Roboto Condensed Bold Italics"/>
                <a:cs typeface="Roboto Condensed Bold Italics"/>
                <a:sym typeface="Roboto Condensed Bold Italics"/>
              </a:rPr>
              <a:t>İsim + eylem  = imambayıldı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698</Words>
  <Application>Microsoft Office PowerPoint</Application>
  <PresentationFormat>Özel</PresentationFormat>
  <Paragraphs>84</Paragraphs>
  <Slides>13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21" baseType="lpstr">
      <vt:lpstr>Arial</vt:lpstr>
      <vt:lpstr>Roboto Condensed Bold</vt:lpstr>
      <vt:lpstr>Aptos</vt:lpstr>
      <vt:lpstr>Roboto Condensed Italics</vt:lpstr>
      <vt:lpstr>Roboto Condensed Bold Italics</vt:lpstr>
      <vt:lpstr>Finger Paint</vt:lpstr>
      <vt:lpstr>Calibri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Kelime Yapıları: Basit ve Türemiş Birleşik Kelimeler Sunumu</dc:title>
  <cp:lastModifiedBy>Lenovo</cp:lastModifiedBy>
  <cp:revision>2</cp:revision>
  <dcterms:created xsi:type="dcterms:W3CDTF">2006-08-16T00:00:00Z</dcterms:created>
  <dcterms:modified xsi:type="dcterms:W3CDTF">2026-04-07T14:31:19Z</dcterms:modified>
  <dc:identifier>DAHGHDoXl4k</dc:identifier>
</cp:coreProperties>
</file>