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57" r:id="rId3"/>
    <p:sldId id="258" r:id="rId4"/>
    <p:sldId id="277" r:id="rId5"/>
    <p:sldId id="278" r:id="rId6"/>
    <p:sldId id="280" r:id="rId7"/>
    <p:sldId id="281" r:id="rId8"/>
    <p:sldId id="260" r:id="rId9"/>
    <p:sldId id="282" r:id="rId10"/>
    <p:sldId id="283" r:id="rId11"/>
    <p:sldId id="284" r:id="rId12"/>
    <p:sldId id="285" r:id="rId13"/>
    <p:sldId id="287" r:id="rId14"/>
    <p:sldId id="286"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1" d="100"/>
          <a:sy n="81" d="100"/>
        </p:scale>
        <p:origin x="1498" y="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tr-TR"/>
              <a:t>Asıl başlık stilini düzenlemek için tıklayın</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55442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567827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1FF6DA9-008F-8B48-92A6-B652298478BF}" type="slidenum">
              <a:rPr lang="en-US" smtClean="0"/>
              <a:t>‹#›</a:t>
            </a:fld>
            <a:endParaRPr lang="en-US"/>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660521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tr-TR"/>
              <a:t>Asıl başlık stilini düzenlemek için tıklayın</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5BCAD085-E8A6-8845-BD4E-CB4CCA059FC4}" type="datetimeFigureOut">
              <a:rPr lang="en-US" smtClean="0"/>
              <a:t>6/24/2025</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4556419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5BCAD085-E8A6-8845-BD4E-CB4CCA059FC4}" type="datetimeFigureOut">
              <a:rPr lang="en-US" smtClean="0"/>
              <a:t>6/24/2025</a:t>
            </a:fld>
            <a:endParaRPr lang="en-US"/>
          </a:p>
        </p:txBody>
      </p:sp>
      <p:sp>
        <p:nvSpPr>
          <p:cNvPr id="6" name="Footer Placeholder 5"/>
          <p:cNvSpPr>
            <a:spLocks noGrp="1"/>
          </p:cNvSpPr>
          <p:nvPr>
            <p:ph type="ftr" sz="quarter" idx="11"/>
          </p:nvPr>
        </p:nvSpPr>
        <p:spPr/>
        <p:txBody>
          <a:bodyPr/>
          <a:lstStyle/>
          <a:p>
            <a:endParaRPr lang="en-US"/>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1FF6DA9-008F-8B48-92A6-B652298478BF}" type="slidenum">
              <a:rPr lang="en-US" smtClean="0"/>
              <a:t>‹#›</a:t>
            </a:fld>
            <a:endParaRPr lang="en-US"/>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636407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tr-TR"/>
              <a:t>Asıl başlık stilini düzenlemek için tıklayın</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a:t>Asıl metin stillerini düzenle</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a:t>Asıl metin stillerini düzenle</a:t>
            </a:r>
          </a:p>
        </p:txBody>
      </p:sp>
      <p:sp>
        <p:nvSpPr>
          <p:cNvPr id="5" name="Date Placeholder 4"/>
          <p:cNvSpPr>
            <a:spLocks noGrp="1"/>
          </p:cNvSpPr>
          <p:nvPr>
            <p:ph type="dt" sz="half" idx="10"/>
          </p:nvPr>
        </p:nvSpPr>
        <p:spPr/>
        <p:txBody>
          <a:bodyPr/>
          <a:lstStyle/>
          <a:p>
            <a:fld id="{5BCAD085-E8A6-8845-BD4E-CB4CCA059FC4}" type="datetimeFigureOut">
              <a:rPr lang="en-US" smtClean="0"/>
              <a:t>6/24/2025</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422941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ncho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5626941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5585220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tr-TR"/>
              <a:t>Asıl başlık stilini düzenlemek için tıklayın</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4960461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tr-TR"/>
              <a:t>Asıl başlık stilini düzenlemek için tıklayın</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a:t>
            </a:r>
          </a:p>
        </p:txBody>
      </p:sp>
      <p:sp>
        <p:nvSpPr>
          <p:cNvPr id="4" name="Date Placeholder 3"/>
          <p:cNvSpPr>
            <a:spLocks noGrp="1"/>
          </p:cNvSpPr>
          <p:nvPr>
            <p:ph type="dt" sz="half" idx="10"/>
          </p:nvPr>
        </p:nvSpPr>
        <p:spPr/>
        <p:txBody>
          <a:bodyPr/>
          <a:lstStyle/>
          <a:p>
            <a:fld id="{5BCAD085-E8A6-8845-BD4E-CB4CCA059FC4}" type="datetimeFigureOut">
              <a:rPr lang="en-US" smtClean="0"/>
              <a:t>6/24/2025</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5503113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Date Placeholder 4"/>
          <p:cNvSpPr>
            <a:spLocks noGrp="1"/>
          </p:cNvSpPr>
          <p:nvPr>
            <p:ph type="dt" sz="half" idx="10"/>
          </p:nvPr>
        </p:nvSpPr>
        <p:spPr/>
        <p:txBody>
          <a:bodyPr/>
          <a:lstStyle/>
          <a:p>
            <a:fld id="{5BCAD085-E8A6-8845-BD4E-CB4CCA059FC4}" type="datetimeFigureOut">
              <a:rPr lang="en-US" smtClean="0"/>
              <a:t>6/24/2025</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0373115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7" name="Date Placeholder 6"/>
          <p:cNvSpPr>
            <a:spLocks noGrp="1"/>
          </p:cNvSpPr>
          <p:nvPr>
            <p:ph type="dt" sz="half" idx="10"/>
          </p:nvPr>
        </p:nvSpPr>
        <p:spPr/>
        <p:txBody>
          <a:bodyPr/>
          <a:lstStyle/>
          <a:p>
            <a:fld id="{5BCAD085-E8A6-8845-BD4E-CB4CCA059FC4}" type="datetimeFigureOut">
              <a:rPr lang="en-US" smtClean="0"/>
              <a:t>6/24/2025</a:t>
            </a:fld>
            <a:endParaRPr lang="en-US"/>
          </a:p>
        </p:txBody>
      </p:sp>
      <p:sp>
        <p:nvSpPr>
          <p:cNvPr id="8" name="Footer Placeholder 7"/>
          <p:cNvSpPr>
            <a:spLocks noGrp="1"/>
          </p:cNvSpPr>
          <p:nvPr>
            <p:ph type="ftr" sz="quarter" idx="11"/>
          </p:nvPr>
        </p:nvSpPr>
        <p:spPr/>
        <p:txBody>
          <a:bodyPr/>
          <a:lstStyle/>
          <a:p>
            <a:endParaRPr lang="en-US"/>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1347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5BCAD085-E8A6-8845-BD4E-CB4CCA059FC4}" type="datetimeFigureOut">
              <a:rPr lang="en-US" smtClean="0"/>
              <a:t>6/24/2025</a:t>
            </a:fld>
            <a:endParaRPr lang="en-US"/>
          </a:p>
        </p:txBody>
      </p:sp>
      <p:sp>
        <p:nvSpPr>
          <p:cNvPr id="4" name="Footer Placeholder 3"/>
          <p:cNvSpPr>
            <a:spLocks noGrp="1"/>
          </p:cNvSpPr>
          <p:nvPr>
            <p:ph type="ftr" sz="quarter" idx="11"/>
          </p:nvPr>
        </p:nvSpPr>
        <p:spPr/>
        <p:txBody>
          <a:bodyPr/>
          <a:lstStyle/>
          <a:p>
            <a:endParaRPr lang="en-US"/>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1408412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6/24/2025</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4007641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tr-TR"/>
              <a:t>Asıl başlık stilini düzenlemek için tıklayın</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5BCAD085-E8A6-8845-BD4E-CB4CCA059FC4}" type="datetimeFigureOut">
              <a:rPr lang="en-US" smtClean="0"/>
              <a:t>6/24/2025</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142534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a:t>Resim eklemek için simgeye tıklayın</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a:t>
            </a:r>
          </a:p>
        </p:txBody>
      </p:sp>
      <p:sp>
        <p:nvSpPr>
          <p:cNvPr id="5" name="Date Placeholder 4"/>
          <p:cNvSpPr>
            <a:spLocks noGrp="1"/>
          </p:cNvSpPr>
          <p:nvPr>
            <p:ph type="dt" sz="half" idx="10"/>
          </p:nvPr>
        </p:nvSpPr>
        <p:spPr/>
        <p:txBody>
          <a:bodyPr/>
          <a:lstStyle/>
          <a:p>
            <a:fld id="{5BCAD085-E8A6-8845-BD4E-CB4CCA059FC4}" type="datetimeFigureOut">
              <a:rPr lang="en-US" smtClean="0"/>
              <a:t>6/24/2025</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29258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5BCAD085-E8A6-8845-BD4E-CB4CCA059FC4}" type="datetimeFigureOut">
              <a:rPr lang="en-US" smtClean="0"/>
              <a:t>6/24/2025</a:t>
            </a:fld>
            <a:endParaRPr lang="en-US"/>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400689847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65807" y="3214475"/>
            <a:ext cx="7772400" cy="1752600"/>
          </a:xfrm>
        </p:spPr>
        <p:txBody>
          <a:bodyPr>
            <a:normAutofit fontScale="90000"/>
          </a:bodyPr>
          <a:lstStyle/>
          <a:p>
            <a:r>
              <a:rPr lang="tr-TR" dirty="0"/>
              <a:t>2025 YILI HAZİRAN DÖNEMİ MESLEKİ ÇALIŞMA PROGRAMI</a:t>
            </a:r>
            <a:br>
              <a:rPr lang="tr-TR" dirty="0"/>
            </a:br>
            <a:r>
              <a:rPr lang="tr-TR" dirty="0"/>
              <a:t>AİLE EĞİTİMİ</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848E6CC-6BDD-4CF3-956C-9D1E7D373147}"/>
              </a:ext>
            </a:extLst>
          </p:cNvPr>
          <p:cNvSpPr>
            <a:spLocks noGrp="1"/>
          </p:cNvSpPr>
          <p:nvPr>
            <p:ph type="title"/>
          </p:nvPr>
        </p:nvSpPr>
        <p:spPr/>
        <p:txBody>
          <a:bodyPr>
            <a:normAutofit fontScale="90000"/>
          </a:bodyPr>
          <a:lstStyle/>
          <a:p>
            <a:pPr algn="ctr"/>
            <a:r>
              <a:rPr lang="tr-TR" b="1" dirty="0"/>
              <a:t>2. Aile Katılımının Amaçları ve Önemi</a:t>
            </a:r>
            <a:br>
              <a:rPr lang="tr-TR" dirty="0"/>
            </a:br>
            <a:endParaRPr lang="tr-TR" dirty="0"/>
          </a:p>
        </p:txBody>
      </p:sp>
      <p:sp>
        <p:nvSpPr>
          <p:cNvPr id="3" name="İçerik Yer Tutucusu 2">
            <a:extLst>
              <a:ext uri="{FF2B5EF4-FFF2-40B4-BE49-F238E27FC236}">
                <a16:creationId xmlns:a16="http://schemas.microsoft.com/office/drawing/2014/main" id="{D4C8C697-650D-4F22-8825-B69BB76B549D}"/>
              </a:ext>
            </a:extLst>
          </p:cNvPr>
          <p:cNvSpPr>
            <a:spLocks noGrp="1"/>
          </p:cNvSpPr>
          <p:nvPr>
            <p:ph idx="1"/>
          </p:nvPr>
        </p:nvSpPr>
        <p:spPr>
          <a:xfrm>
            <a:off x="1527636" y="2174449"/>
            <a:ext cx="6591985" cy="3777622"/>
          </a:xfrm>
        </p:spPr>
        <p:txBody>
          <a:bodyPr>
            <a:normAutofit fontScale="85000" lnSpcReduction="10000"/>
          </a:bodyPr>
          <a:lstStyle/>
          <a:p>
            <a:r>
              <a:rPr lang="tr-TR" b="1" dirty="0"/>
              <a:t>Amaçlar:</a:t>
            </a:r>
            <a:endParaRPr lang="tr-TR" dirty="0"/>
          </a:p>
          <a:p>
            <a:pPr lvl="0"/>
            <a:r>
              <a:rPr lang="tr-TR" dirty="0"/>
              <a:t>Öğrencinin </a:t>
            </a:r>
            <a:r>
              <a:rPr lang="tr-TR" b="1" dirty="0"/>
              <a:t>akademik, sosyal ve duygusal gelişimini desteklemek</a:t>
            </a:r>
            <a:endParaRPr lang="tr-TR" dirty="0"/>
          </a:p>
          <a:p>
            <a:pPr lvl="0"/>
            <a:r>
              <a:rPr lang="tr-TR" dirty="0"/>
              <a:t>Ailelerin, çocuğun </a:t>
            </a:r>
            <a:r>
              <a:rPr lang="tr-TR" b="1" dirty="0"/>
              <a:t>öğrenme sürecine aktif katılımını sağlamak</a:t>
            </a:r>
            <a:endParaRPr lang="tr-TR" dirty="0"/>
          </a:p>
          <a:p>
            <a:pPr lvl="0"/>
            <a:r>
              <a:rPr lang="tr-TR" b="1" dirty="0"/>
              <a:t>Ev-okul iş birliğini güçlendirmek</a:t>
            </a:r>
            <a:endParaRPr lang="tr-TR" dirty="0"/>
          </a:p>
          <a:p>
            <a:pPr lvl="0"/>
            <a:r>
              <a:rPr lang="tr-TR" dirty="0"/>
              <a:t>Eğitime yönelik </a:t>
            </a:r>
            <a:r>
              <a:rPr lang="tr-TR" b="1" dirty="0"/>
              <a:t>ortak tutum ve değerler</a:t>
            </a:r>
            <a:r>
              <a:rPr lang="tr-TR" dirty="0"/>
              <a:t> geliştirmek</a:t>
            </a:r>
          </a:p>
          <a:p>
            <a:r>
              <a:rPr lang="tr-TR" b="1" dirty="0"/>
              <a:t>Önemi:</a:t>
            </a:r>
            <a:endParaRPr lang="tr-TR" dirty="0"/>
          </a:p>
          <a:p>
            <a:pPr lvl="0"/>
            <a:r>
              <a:rPr lang="tr-TR" dirty="0"/>
              <a:t>Öğrencinin </a:t>
            </a:r>
            <a:r>
              <a:rPr lang="tr-TR" b="1" dirty="0"/>
              <a:t>özgüveni ve başarı motivasyonu artar.</a:t>
            </a:r>
            <a:endParaRPr lang="tr-TR" dirty="0"/>
          </a:p>
          <a:p>
            <a:pPr lvl="0"/>
            <a:r>
              <a:rPr lang="tr-TR" dirty="0"/>
              <a:t>Aileler, çocuklarının </a:t>
            </a:r>
            <a:r>
              <a:rPr lang="tr-TR" b="1" dirty="0"/>
              <a:t>gelişim süreçlerini daha yakından izleyebilir.</a:t>
            </a:r>
            <a:endParaRPr lang="tr-TR" dirty="0"/>
          </a:p>
          <a:p>
            <a:pPr lvl="0"/>
            <a:r>
              <a:rPr lang="tr-TR" dirty="0"/>
              <a:t>Okul, velilerin desteğiyle daha </a:t>
            </a:r>
            <a:r>
              <a:rPr lang="tr-TR" b="1" dirty="0"/>
              <a:t>kapsayıcı ve güçlü bir topluluk haline gelir.</a:t>
            </a:r>
            <a:endParaRPr lang="tr-TR" dirty="0"/>
          </a:p>
          <a:p>
            <a:endParaRPr lang="tr-TR" dirty="0"/>
          </a:p>
        </p:txBody>
      </p:sp>
    </p:spTree>
    <p:extLst>
      <p:ext uri="{BB962C8B-B14F-4D97-AF65-F5344CB8AC3E}">
        <p14:creationId xmlns:p14="http://schemas.microsoft.com/office/powerpoint/2010/main" val="2524043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578A14F-3395-4BA4-A794-51981144D843}"/>
              </a:ext>
            </a:extLst>
          </p:cNvPr>
          <p:cNvSpPr>
            <a:spLocks noGrp="1"/>
          </p:cNvSpPr>
          <p:nvPr>
            <p:ph type="title"/>
          </p:nvPr>
        </p:nvSpPr>
        <p:spPr/>
        <p:txBody>
          <a:bodyPr>
            <a:normAutofit fontScale="90000"/>
          </a:bodyPr>
          <a:lstStyle/>
          <a:p>
            <a:r>
              <a:rPr lang="tr-TR" b="1" dirty="0"/>
              <a:t>3. Aile Katılımında Kullanılan Yöntem ve Teknikler</a:t>
            </a:r>
            <a:br>
              <a:rPr lang="tr-TR" dirty="0"/>
            </a:br>
            <a:endParaRPr lang="tr-TR" dirty="0"/>
          </a:p>
        </p:txBody>
      </p:sp>
      <p:sp>
        <p:nvSpPr>
          <p:cNvPr id="3" name="İçerik Yer Tutucusu 2">
            <a:extLst>
              <a:ext uri="{FF2B5EF4-FFF2-40B4-BE49-F238E27FC236}">
                <a16:creationId xmlns:a16="http://schemas.microsoft.com/office/drawing/2014/main" id="{E6A525AE-D3A4-4115-BA51-ED4F44398F08}"/>
              </a:ext>
            </a:extLst>
          </p:cNvPr>
          <p:cNvSpPr>
            <a:spLocks noGrp="1"/>
          </p:cNvSpPr>
          <p:nvPr>
            <p:ph idx="1"/>
          </p:nvPr>
        </p:nvSpPr>
        <p:spPr/>
        <p:txBody>
          <a:bodyPr anchor="ctr"/>
          <a:lstStyle/>
          <a:p>
            <a:r>
              <a:rPr lang="tr-TR" dirty="0"/>
              <a:t>Türkiye Yüzyılı Maarif Modeli, aile katılımını desteklemek amacıyla </a:t>
            </a:r>
            <a:r>
              <a:rPr lang="tr-TR" b="1" dirty="0"/>
              <a:t>etkileşimli, sürekli ve öğrenci merkezli yöntem ve tekniklerin</a:t>
            </a:r>
            <a:r>
              <a:rPr lang="tr-TR" dirty="0"/>
              <a:t> kullanılmasını teşvik eder.</a:t>
            </a:r>
          </a:p>
          <a:p>
            <a:endParaRPr lang="tr-TR" dirty="0"/>
          </a:p>
        </p:txBody>
      </p:sp>
    </p:spTree>
    <p:extLst>
      <p:ext uri="{BB962C8B-B14F-4D97-AF65-F5344CB8AC3E}">
        <p14:creationId xmlns:p14="http://schemas.microsoft.com/office/powerpoint/2010/main" val="9906513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89C10CD-99A3-49AB-813E-45F2D4CF7E13}"/>
              </a:ext>
            </a:extLst>
          </p:cNvPr>
          <p:cNvSpPr>
            <a:spLocks noGrp="1"/>
          </p:cNvSpPr>
          <p:nvPr>
            <p:ph type="title"/>
          </p:nvPr>
        </p:nvSpPr>
        <p:spPr/>
        <p:txBody>
          <a:bodyPr>
            <a:normAutofit fontScale="90000"/>
          </a:bodyPr>
          <a:lstStyle/>
          <a:p>
            <a:r>
              <a:rPr lang="tr-TR" b="1" dirty="0"/>
              <a:t>1. Bilgilendirme Toplantıları ve Seminerler</a:t>
            </a:r>
            <a:br>
              <a:rPr lang="tr-TR" dirty="0"/>
            </a:br>
            <a:endParaRPr lang="tr-TR" dirty="0"/>
          </a:p>
        </p:txBody>
      </p:sp>
      <p:sp>
        <p:nvSpPr>
          <p:cNvPr id="3" name="İçerik Yer Tutucusu 2">
            <a:extLst>
              <a:ext uri="{FF2B5EF4-FFF2-40B4-BE49-F238E27FC236}">
                <a16:creationId xmlns:a16="http://schemas.microsoft.com/office/drawing/2014/main" id="{6F4B3451-ACA0-428E-8B7F-995576648AB4}"/>
              </a:ext>
            </a:extLst>
          </p:cNvPr>
          <p:cNvSpPr>
            <a:spLocks noGrp="1"/>
          </p:cNvSpPr>
          <p:nvPr>
            <p:ph idx="1"/>
          </p:nvPr>
        </p:nvSpPr>
        <p:spPr/>
        <p:txBody>
          <a:bodyPr anchor="ctr"/>
          <a:lstStyle/>
          <a:p>
            <a:r>
              <a:rPr lang="tr-TR" b="1" dirty="0"/>
              <a:t>Tanım:</a:t>
            </a:r>
            <a:r>
              <a:rPr lang="tr-TR" dirty="0"/>
              <a:t> Okul yönetimi ve öğretmenler tarafından düzenlenen, eğitsel içerikli sunum ve bilgilendirme etkinlikleridir.</a:t>
            </a:r>
          </a:p>
          <a:p>
            <a:r>
              <a:rPr lang="tr-TR" b="1" dirty="0"/>
              <a:t>Amaç:</a:t>
            </a:r>
            <a:r>
              <a:rPr lang="tr-TR" dirty="0"/>
              <a:t> Aileleri yeni müfredat, değerler eğitimi, çocuk gelişimi gibi konularda bilinçlendirmek</a:t>
            </a:r>
            <a:br>
              <a:rPr lang="tr-TR" dirty="0"/>
            </a:br>
            <a:r>
              <a:rPr lang="tr-TR" b="1" dirty="0"/>
              <a:t>Teknik:</a:t>
            </a:r>
            <a:r>
              <a:rPr lang="tr-TR" dirty="0"/>
              <a:t> Yüz yüze sunum, dijital bilgilendirme videoları, rehberlik bültenleri</a:t>
            </a:r>
          </a:p>
          <a:p>
            <a:endParaRPr lang="tr-TR" dirty="0"/>
          </a:p>
        </p:txBody>
      </p:sp>
    </p:spTree>
    <p:extLst>
      <p:ext uri="{BB962C8B-B14F-4D97-AF65-F5344CB8AC3E}">
        <p14:creationId xmlns:p14="http://schemas.microsoft.com/office/powerpoint/2010/main" val="4146180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B34022F-A553-4500-918C-98F662C3791F}"/>
              </a:ext>
            </a:extLst>
          </p:cNvPr>
          <p:cNvSpPr>
            <a:spLocks noGrp="1"/>
          </p:cNvSpPr>
          <p:nvPr>
            <p:ph type="title"/>
          </p:nvPr>
        </p:nvSpPr>
        <p:spPr/>
        <p:txBody>
          <a:bodyPr/>
          <a:lstStyle/>
          <a:p>
            <a:r>
              <a:rPr lang="tr-TR" b="1" dirty="0"/>
              <a:t>2. Ev Ödevlerine Aile Katılımı</a:t>
            </a:r>
            <a:br>
              <a:rPr lang="tr-TR" dirty="0"/>
            </a:br>
            <a:endParaRPr lang="tr-TR" dirty="0"/>
          </a:p>
        </p:txBody>
      </p:sp>
      <p:sp>
        <p:nvSpPr>
          <p:cNvPr id="3" name="İçerik Yer Tutucusu 2">
            <a:extLst>
              <a:ext uri="{FF2B5EF4-FFF2-40B4-BE49-F238E27FC236}">
                <a16:creationId xmlns:a16="http://schemas.microsoft.com/office/drawing/2014/main" id="{7C0DBF1E-47A1-46CF-9A28-2E5D47020B70}"/>
              </a:ext>
            </a:extLst>
          </p:cNvPr>
          <p:cNvSpPr>
            <a:spLocks noGrp="1"/>
          </p:cNvSpPr>
          <p:nvPr>
            <p:ph idx="1"/>
          </p:nvPr>
        </p:nvSpPr>
        <p:spPr/>
        <p:txBody>
          <a:bodyPr anchor="ctr"/>
          <a:lstStyle/>
          <a:p>
            <a:r>
              <a:rPr lang="tr-TR" b="1" dirty="0"/>
              <a:t>Tanım:</a:t>
            </a:r>
            <a:r>
              <a:rPr lang="tr-TR" dirty="0"/>
              <a:t> Öğrencinin evde yapacağı bazı görevlerde ailesiyle birlikte çalışması sağlanır.</a:t>
            </a:r>
          </a:p>
          <a:p>
            <a:r>
              <a:rPr lang="tr-TR" dirty="0"/>
              <a:t>🔹 </a:t>
            </a:r>
            <a:r>
              <a:rPr lang="tr-TR" b="1" dirty="0"/>
              <a:t>Amaç:</a:t>
            </a:r>
            <a:r>
              <a:rPr lang="tr-TR" dirty="0"/>
              <a:t> Aile içinde iletişimi güçlendirmek, öğrenmeyi ev ortamına taşımak</a:t>
            </a:r>
            <a:br>
              <a:rPr lang="tr-TR" dirty="0"/>
            </a:br>
            <a:r>
              <a:rPr lang="tr-TR" dirty="0"/>
              <a:t>🔹 </a:t>
            </a:r>
            <a:r>
              <a:rPr lang="tr-TR" b="1" dirty="0"/>
              <a:t>Teknik:</a:t>
            </a:r>
            <a:r>
              <a:rPr lang="tr-TR" dirty="0"/>
              <a:t> Birlikte kitap okuma, aile ağacı çizimi, alışveriş listesi hazırlama, sofra adabı posteri hazırlama gibi ödevler</a:t>
            </a:r>
          </a:p>
          <a:p>
            <a:endParaRPr lang="tr-TR" dirty="0"/>
          </a:p>
        </p:txBody>
      </p:sp>
    </p:spTree>
    <p:extLst>
      <p:ext uri="{BB962C8B-B14F-4D97-AF65-F5344CB8AC3E}">
        <p14:creationId xmlns:p14="http://schemas.microsoft.com/office/powerpoint/2010/main" val="21199683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F437630-2072-4F05-B567-FFEA829D3B89}"/>
              </a:ext>
            </a:extLst>
          </p:cNvPr>
          <p:cNvSpPr>
            <a:spLocks noGrp="1"/>
          </p:cNvSpPr>
          <p:nvPr>
            <p:ph type="title"/>
          </p:nvPr>
        </p:nvSpPr>
        <p:spPr/>
        <p:txBody>
          <a:bodyPr>
            <a:normAutofit fontScale="90000"/>
          </a:bodyPr>
          <a:lstStyle/>
          <a:p>
            <a:r>
              <a:rPr lang="tr-TR" b="1" dirty="0"/>
              <a:t>3. Gözlem ve Katılım Günleri (Açık Sınıf Uygulamaları)</a:t>
            </a:r>
            <a:br>
              <a:rPr lang="tr-TR" dirty="0"/>
            </a:br>
            <a:endParaRPr lang="tr-TR" dirty="0"/>
          </a:p>
        </p:txBody>
      </p:sp>
      <p:sp>
        <p:nvSpPr>
          <p:cNvPr id="3" name="İçerik Yer Tutucusu 2">
            <a:extLst>
              <a:ext uri="{FF2B5EF4-FFF2-40B4-BE49-F238E27FC236}">
                <a16:creationId xmlns:a16="http://schemas.microsoft.com/office/drawing/2014/main" id="{642AD3F0-58D5-47D7-A917-33EF6FF9B4FD}"/>
              </a:ext>
            </a:extLst>
          </p:cNvPr>
          <p:cNvSpPr>
            <a:spLocks noGrp="1"/>
          </p:cNvSpPr>
          <p:nvPr>
            <p:ph idx="1"/>
          </p:nvPr>
        </p:nvSpPr>
        <p:spPr/>
        <p:txBody>
          <a:bodyPr anchor="ctr"/>
          <a:lstStyle/>
          <a:p>
            <a:r>
              <a:rPr lang="tr-TR" b="1" dirty="0"/>
              <a:t>Tanım:</a:t>
            </a:r>
            <a:r>
              <a:rPr lang="tr-TR" dirty="0"/>
              <a:t> Veliler belirli günlerde sınıfa katılır; dersleri izleyebilir ya da etkinliğe dâhil olabilir.</a:t>
            </a:r>
          </a:p>
          <a:p>
            <a:r>
              <a:rPr lang="tr-TR" b="1" dirty="0"/>
              <a:t>Amaç:</a:t>
            </a:r>
            <a:r>
              <a:rPr lang="tr-TR" dirty="0"/>
              <a:t> Ailenin okul ortamını tanımasını ve öğretim sürecine güven duymasını sağlamak</a:t>
            </a:r>
            <a:br>
              <a:rPr lang="tr-TR" dirty="0"/>
            </a:br>
            <a:r>
              <a:rPr lang="tr-TR" b="1" dirty="0"/>
              <a:t>Teknik:</a:t>
            </a:r>
            <a:r>
              <a:rPr lang="tr-TR" dirty="0"/>
              <a:t> Gözlemci veli, ders anlatımına eşlik etme, hikâye anlatma, deney sunma</a:t>
            </a:r>
          </a:p>
          <a:p>
            <a:endParaRPr lang="tr-TR" dirty="0"/>
          </a:p>
        </p:txBody>
      </p:sp>
    </p:spTree>
    <p:extLst>
      <p:ext uri="{BB962C8B-B14F-4D97-AF65-F5344CB8AC3E}">
        <p14:creationId xmlns:p14="http://schemas.microsoft.com/office/powerpoint/2010/main" val="35636512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508AE7D1-7505-4ABC-9FE5-61A282099A11}"/>
              </a:ext>
            </a:extLst>
          </p:cNvPr>
          <p:cNvSpPr>
            <a:spLocks noGrp="1"/>
          </p:cNvSpPr>
          <p:nvPr>
            <p:ph type="title"/>
          </p:nvPr>
        </p:nvSpPr>
        <p:spPr/>
        <p:txBody>
          <a:bodyPr/>
          <a:lstStyle/>
          <a:p>
            <a:r>
              <a:rPr lang="tr-TR" b="1" dirty="0"/>
              <a:t>4. Ev Ziyaretleri</a:t>
            </a:r>
            <a:endParaRPr lang="tr-TR" dirty="0"/>
          </a:p>
        </p:txBody>
      </p:sp>
      <p:sp>
        <p:nvSpPr>
          <p:cNvPr id="3" name="İçerik Yer Tutucusu 2">
            <a:extLst>
              <a:ext uri="{FF2B5EF4-FFF2-40B4-BE49-F238E27FC236}">
                <a16:creationId xmlns:a16="http://schemas.microsoft.com/office/drawing/2014/main" id="{ED7E85CC-7B5A-4261-B57D-FB49768F6E5F}"/>
              </a:ext>
            </a:extLst>
          </p:cNvPr>
          <p:cNvSpPr>
            <a:spLocks noGrp="1"/>
          </p:cNvSpPr>
          <p:nvPr>
            <p:ph idx="1"/>
          </p:nvPr>
        </p:nvSpPr>
        <p:spPr/>
        <p:txBody>
          <a:bodyPr anchor="ctr"/>
          <a:lstStyle/>
          <a:p>
            <a:r>
              <a:rPr lang="tr-TR" b="1" dirty="0"/>
              <a:t>Tanım:</a:t>
            </a:r>
            <a:r>
              <a:rPr lang="tr-TR" dirty="0"/>
              <a:t> Öğretmenlerin, öğrencinin yaşadığı ortamı tanımak ve aileyle samimi bağ kurmak için evi ziyaret etmesidir.</a:t>
            </a:r>
          </a:p>
          <a:p>
            <a:r>
              <a:rPr lang="tr-TR" dirty="0"/>
              <a:t> </a:t>
            </a:r>
            <a:r>
              <a:rPr lang="tr-TR" b="1" dirty="0"/>
              <a:t>Amaç:</a:t>
            </a:r>
            <a:r>
              <a:rPr lang="tr-TR" dirty="0"/>
              <a:t> Aileyle doğrudan iletişim kurarak eğitim sürecini desteklemek</a:t>
            </a:r>
            <a:br>
              <a:rPr lang="tr-TR" dirty="0"/>
            </a:br>
            <a:r>
              <a:rPr lang="tr-TR" b="1" dirty="0"/>
              <a:t>Teknik:</a:t>
            </a:r>
            <a:r>
              <a:rPr lang="tr-TR" dirty="0"/>
              <a:t> Planlı kısa ziyaret, ziyaret sonrası veli geri bildirim formu</a:t>
            </a:r>
          </a:p>
          <a:p>
            <a:endParaRPr lang="tr-TR" dirty="0"/>
          </a:p>
        </p:txBody>
      </p:sp>
    </p:spTree>
    <p:extLst>
      <p:ext uri="{BB962C8B-B14F-4D97-AF65-F5344CB8AC3E}">
        <p14:creationId xmlns:p14="http://schemas.microsoft.com/office/powerpoint/2010/main" val="33493815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A79F191-6A72-4BAC-B5F3-53D583D8B100}"/>
              </a:ext>
            </a:extLst>
          </p:cNvPr>
          <p:cNvSpPr>
            <a:spLocks noGrp="1"/>
          </p:cNvSpPr>
          <p:nvPr>
            <p:ph type="title"/>
          </p:nvPr>
        </p:nvSpPr>
        <p:spPr/>
        <p:txBody>
          <a:bodyPr>
            <a:normAutofit fontScale="90000"/>
          </a:bodyPr>
          <a:lstStyle/>
          <a:p>
            <a:r>
              <a:rPr lang="tr-TR" b="1" dirty="0"/>
              <a:t>5. Ortak Ürün Hazırlama (Aile-Öğrenci Etkinliği)</a:t>
            </a:r>
            <a:br>
              <a:rPr lang="tr-TR" dirty="0"/>
            </a:br>
            <a:endParaRPr lang="tr-TR" dirty="0"/>
          </a:p>
        </p:txBody>
      </p:sp>
      <p:sp>
        <p:nvSpPr>
          <p:cNvPr id="3" name="İçerik Yer Tutucusu 2">
            <a:extLst>
              <a:ext uri="{FF2B5EF4-FFF2-40B4-BE49-F238E27FC236}">
                <a16:creationId xmlns:a16="http://schemas.microsoft.com/office/drawing/2014/main" id="{9C36CCC3-3229-4A53-A577-74A56BC9FCD8}"/>
              </a:ext>
            </a:extLst>
          </p:cNvPr>
          <p:cNvSpPr>
            <a:spLocks noGrp="1"/>
          </p:cNvSpPr>
          <p:nvPr>
            <p:ph idx="1"/>
          </p:nvPr>
        </p:nvSpPr>
        <p:spPr/>
        <p:txBody>
          <a:bodyPr anchor="ctr"/>
          <a:lstStyle/>
          <a:p>
            <a:r>
              <a:rPr lang="tr-TR" b="1" dirty="0"/>
              <a:t>Tanım:</a:t>
            </a:r>
            <a:r>
              <a:rPr lang="tr-TR" dirty="0"/>
              <a:t> Aile ve öğrenci birlikte bir ürün geliştirir (poster, afiş, proje çalışması vb.)</a:t>
            </a:r>
          </a:p>
          <a:p>
            <a:r>
              <a:rPr lang="tr-TR" b="1" dirty="0"/>
              <a:t>Amaç:</a:t>
            </a:r>
            <a:r>
              <a:rPr lang="tr-TR" dirty="0"/>
              <a:t> İş birliği duygusu, üretme alışkanlığı ve paylaşım kültürü kazandırmak</a:t>
            </a:r>
            <a:br>
              <a:rPr lang="tr-TR" dirty="0"/>
            </a:br>
            <a:r>
              <a:rPr lang="tr-TR" b="1" dirty="0"/>
              <a:t>Teknik:</a:t>
            </a:r>
            <a:r>
              <a:rPr lang="tr-TR" dirty="0"/>
              <a:t> “Aile Değerleri Posteri”, “Birlikte Kitap Yazalım” projesi, “Mesleğimi Tanıtıyorum” afişi</a:t>
            </a:r>
          </a:p>
        </p:txBody>
      </p:sp>
    </p:spTree>
    <p:extLst>
      <p:ext uri="{BB962C8B-B14F-4D97-AF65-F5344CB8AC3E}">
        <p14:creationId xmlns:p14="http://schemas.microsoft.com/office/powerpoint/2010/main" val="12308454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9A761B88-9D84-4D76-96BC-F2F2F654A6CD}"/>
              </a:ext>
            </a:extLst>
          </p:cNvPr>
          <p:cNvSpPr>
            <a:spLocks noGrp="1"/>
          </p:cNvSpPr>
          <p:nvPr>
            <p:ph type="title"/>
          </p:nvPr>
        </p:nvSpPr>
        <p:spPr/>
        <p:txBody>
          <a:bodyPr>
            <a:normAutofit fontScale="90000"/>
          </a:bodyPr>
          <a:lstStyle/>
          <a:p>
            <a:r>
              <a:rPr lang="tr-TR" b="1" dirty="0"/>
              <a:t>6. Aile Panoları / Aile Katılım Köşesi</a:t>
            </a:r>
            <a:br>
              <a:rPr lang="tr-TR" dirty="0"/>
            </a:br>
            <a:endParaRPr lang="tr-TR" dirty="0"/>
          </a:p>
        </p:txBody>
      </p:sp>
      <p:sp>
        <p:nvSpPr>
          <p:cNvPr id="3" name="İçerik Yer Tutucusu 2">
            <a:extLst>
              <a:ext uri="{FF2B5EF4-FFF2-40B4-BE49-F238E27FC236}">
                <a16:creationId xmlns:a16="http://schemas.microsoft.com/office/drawing/2014/main" id="{4A606C64-2D43-47D5-BFD9-324AEEA3C2F6}"/>
              </a:ext>
            </a:extLst>
          </p:cNvPr>
          <p:cNvSpPr>
            <a:spLocks noGrp="1"/>
          </p:cNvSpPr>
          <p:nvPr>
            <p:ph idx="1"/>
          </p:nvPr>
        </p:nvSpPr>
        <p:spPr/>
        <p:txBody>
          <a:bodyPr anchor="ctr"/>
          <a:lstStyle/>
          <a:p>
            <a:r>
              <a:rPr lang="tr-TR" b="1" dirty="0"/>
              <a:t>Tanım:</a:t>
            </a:r>
            <a:r>
              <a:rPr lang="tr-TR" dirty="0"/>
              <a:t> Sınıf ya da okul panolarında, ailelerin katkı sunduğu çalışmalar sergilenir.</a:t>
            </a:r>
          </a:p>
          <a:p>
            <a:r>
              <a:rPr lang="tr-TR" b="1" dirty="0"/>
              <a:t>Amaç:</a:t>
            </a:r>
            <a:r>
              <a:rPr lang="tr-TR" dirty="0"/>
              <a:t> Ailelerin okuldaki varlığını görünür kılmak</a:t>
            </a:r>
            <a:br>
              <a:rPr lang="tr-TR" dirty="0"/>
            </a:br>
            <a:r>
              <a:rPr lang="tr-TR" b="1" dirty="0"/>
              <a:t>Teknik:</a:t>
            </a:r>
            <a:r>
              <a:rPr lang="tr-TR" dirty="0"/>
              <a:t> Ailelerin yazdığı hikâyeler, fotoğraflar, öneri kutuları, değer haftası katkıları</a:t>
            </a:r>
          </a:p>
          <a:p>
            <a:endParaRPr lang="tr-TR" dirty="0"/>
          </a:p>
        </p:txBody>
      </p:sp>
    </p:spTree>
    <p:extLst>
      <p:ext uri="{BB962C8B-B14F-4D97-AF65-F5344CB8AC3E}">
        <p14:creationId xmlns:p14="http://schemas.microsoft.com/office/powerpoint/2010/main" val="5337290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F8B98B6-9E3F-41F2-8104-C2E4D92572E7}"/>
              </a:ext>
            </a:extLst>
          </p:cNvPr>
          <p:cNvSpPr>
            <a:spLocks noGrp="1"/>
          </p:cNvSpPr>
          <p:nvPr>
            <p:ph type="title"/>
          </p:nvPr>
        </p:nvSpPr>
        <p:spPr/>
        <p:txBody>
          <a:bodyPr>
            <a:normAutofit fontScale="90000"/>
          </a:bodyPr>
          <a:lstStyle/>
          <a:p>
            <a:r>
              <a:rPr lang="tr-TR" b="1" dirty="0"/>
              <a:t>7. Ortak Değer Eğitimi Çalışmaları</a:t>
            </a:r>
            <a:br>
              <a:rPr lang="tr-TR" dirty="0"/>
            </a:br>
            <a:endParaRPr lang="tr-TR" dirty="0"/>
          </a:p>
        </p:txBody>
      </p:sp>
      <p:sp>
        <p:nvSpPr>
          <p:cNvPr id="3" name="İçerik Yer Tutucusu 2">
            <a:extLst>
              <a:ext uri="{FF2B5EF4-FFF2-40B4-BE49-F238E27FC236}">
                <a16:creationId xmlns:a16="http://schemas.microsoft.com/office/drawing/2014/main" id="{7F0F6F41-5FC2-4C1D-BC3B-67015031698A}"/>
              </a:ext>
            </a:extLst>
          </p:cNvPr>
          <p:cNvSpPr>
            <a:spLocks noGrp="1"/>
          </p:cNvSpPr>
          <p:nvPr>
            <p:ph idx="1"/>
          </p:nvPr>
        </p:nvSpPr>
        <p:spPr/>
        <p:txBody>
          <a:bodyPr anchor="ctr"/>
          <a:lstStyle/>
          <a:p>
            <a:r>
              <a:rPr lang="tr-TR" b="1" dirty="0"/>
              <a:t>Tanım:</a:t>
            </a:r>
            <a:r>
              <a:rPr lang="tr-TR" dirty="0"/>
              <a:t> Okulda işlenen değer temalı etkinliklerin, evde de aile tarafından desteklenmesidir.</a:t>
            </a:r>
          </a:p>
          <a:p>
            <a:r>
              <a:rPr lang="tr-TR" b="1" dirty="0"/>
              <a:t>Amaç:</a:t>
            </a:r>
            <a:r>
              <a:rPr lang="tr-TR" dirty="0"/>
              <a:t> Değerlerin kalıcı ve davranışa dönüşen yapıya ulaşmasını sağlamak</a:t>
            </a:r>
            <a:br>
              <a:rPr lang="tr-TR" dirty="0"/>
            </a:br>
            <a:r>
              <a:rPr lang="tr-TR" b="1" dirty="0"/>
              <a:t>Teknik:</a:t>
            </a:r>
            <a:r>
              <a:rPr lang="tr-TR" dirty="0"/>
              <a:t> “Bu hafta ailemle saygılı bir davranış gerçekleştirdim” günlüğü, “Ailemde sorumluluk örneği” sunumu</a:t>
            </a:r>
          </a:p>
          <a:p>
            <a:endParaRPr lang="tr-TR" dirty="0"/>
          </a:p>
        </p:txBody>
      </p:sp>
    </p:spTree>
    <p:extLst>
      <p:ext uri="{BB962C8B-B14F-4D97-AF65-F5344CB8AC3E}">
        <p14:creationId xmlns:p14="http://schemas.microsoft.com/office/powerpoint/2010/main" val="14453200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7DFA519-857A-4E4D-83C5-29CB8B69A40E}"/>
              </a:ext>
            </a:extLst>
          </p:cNvPr>
          <p:cNvSpPr>
            <a:spLocks noGrp="1"/>
          </p:cNvSpPr>
          <p:nvPr>
            <p:ph type="title"/>
          </p:nvPr>
        </p:nvSpPr>
        <p:spPr/>
        <p:txBody>
          <a:bodyPr>
            <a:normAutofit fontScale="90000"/>
          </a:bodyPr>
          <a:lstStyle/>
          <a:p>
            <a:r>
              <a:rPr lang="tr-TR" b="1" dirty="0"/>
              <a:t>8. Aile Katılımı Günlükleri veya Defterleri</a:t>
            </a:r>
            <a:br>
              <a:rPr lang="tr-TR" dirty="0"/>
            </a:br>
            <a:endParaRPr lang="tr-TR" dirty="0"/>
          </a:p>
        </p:txBody>
      </p:sp>
      <p:sp>
        <p:nvSpPr>
          <p:cNvPr id="3" name="İçerik Yer Tutucusu 2">
            <a:extLst>
              <a:ext uri="{FF2B5EF4-FFF2-40B4-BE49-F238E27FC236}">
                <a16:creationId xmlns:a16="http://schemas.microsoft.com/office/drawing/2014/main" id="{9D6B4945-3A97-49DB-9E6B-9977AD591CCC}"/>
              </a:ext>
            </a:extLst>
          </p:cNvPr>
          <p:cNvSpPr>
            <a:spLocks noGrp="1"/>
          </p:cNvSpPr>
          <p:nvPr>
            <p:ph idx="1"/>
          </p:nvPr>
        </p:nvSpPr>
        <p:spPr/>
        <p:txBody>
          <a:bodyPr anchor="ctr"/>
          <a:lstStyle/>
          <a:p>
            <a:r>
              <a:rPr lang="tr-TR" b="1" dirty="0"/>
              <a:t>Tanım:</a:t>
            </a:r>
            <a:r>
              <a:rPr lang="tr-TR" dirty="0"/>
              <a:t> Öğrencilerin aileleriyle yaşadığı öğrenme deneyimlerini yazdığı defterlerdir.</a:t>
            </a:r>
          </a:p>
          <a:p>
            <a:r>
              <a:rPr lang="tr-TR" b="1" dirty="0"/>
              <a:t>Amaç:</a:t>
            </a:r>
            <a:r>
              <a:rPr lang="tr-TR" dirty="0"/>
              <a:t> Etkileşim izlemek ve veli katılımını yazılı hale getirmek</a:t>
            </a:r>
            <a:br>
              <a:rPr lang="tr-TR" dirty="0"/>
            </a:br>
            <a:r>
              <a:rPr lang="tr-TR" b="1" dirty="0"/>
              <a:t>Teknik:</a:t>
            </a:r>
            <a:r>
              <a:rPr lang="tr-TR" dirty="0"/>
              <a:t> Haftalık değerlendirme sayfası, aile etkinliği raporu, öğrenci-veli ortak yorum bölümü</a:t>
            </a:r>
          </a:p>
          <a:p>
            <a:endParaRPr lang="tr-TR" dirty="0"/>
          </a:p>
        </p:txBody>
      </p:sp>
    </p:spTree>
    <p:extLst>
      <p:ext uri="{BB962C8B-B14F-4D97-AF65-F5344CB8AC3E}">
        <p14:creationId xmlns:p14="http://schemas.microsoft.com/office/powerpoint/2010/main" val="1982773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err="1"/>
              <a:t>Aile</a:t>
            </a:r>
            <a:r>
              <a:rPr dirty="0"/>
              <a:t> </a:t>
            </a:r>
            <a:r>
              <a:rPr dirty="0" err="1"/>
              <a:t>Eğitiminin</a:t>
            </a:r>
            <a:r>
              <a:rPr dirty="0"/>
              <a:t> </a:t>
            </a:r>
            <a:r>
              <a:rPr dirty="0" err="1"/>
              <a:t>Amacı</a:t>
            </a:r>
            <a:endParaRPr dirty="0"/>
          </a:p>
        </p:txBody>
      </p:sp>
      <p:sp>
        <p:nvSpPr>
          <p:cNvPr id="3" name="Content Placeholder 2"/>
          <p:cNvSpPr>
            <a:spLocks noGrp="1"/>
          </p:cNvSpPr>
          <p:nvPr>
            <p:ph idx="1"/>
          </p:nvPr>
        </p:nvSpPr>
        <p:spPr>
          <a:xfrm>
            <a:off x="457200" y="1600200"/>
            <a:ext cx="8229600" cy="3235751"/>
          </a:xfrm>
        </p:spPr>
        <p:txBody>
          <a:bodyPr anchor="ctr"/>
          <a:lstStyle/>
          <a:p>
            <a:pPr algn="just"/>
            <a:r>
              <a:rPr lang="tr-TR" dirty="0"/>
              <a:t>Ebeveynlerin çocuk gelişimi, eğitimi ve aile içi ilişkiler konusunda bilinçlenmelerini sağlamak.</a:t>
            </a:r>
          </a:p>
          <a:p>
            <a:pPr algn="just"/>
            <a:r>
              <a:rPr lang="tr-TR" dirty="0"/>
              <a:t>Ailelerin çocuklarının eğitim ve gelişim süreçlerine etkili bir şekilde katılımlarını desteklemek ve okul-aile iş birliğini güçlendirmektir.</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203F3DC2-1723-47F4-A95F-E0A75C0549B5}"/>
              </a:ext>
            </a:extLst>
          </p:cNvPr>
          <p:cNvSpPr>
            <a:spLocks noGrp="1"/>
          </p:cNvSpPr>
          <p:nvPr>
            <p:ph type="title"/>
          </p:nvPr>
        </p:nvSpPr>
        <p:spPr/>
        <p:txBody>
          <a:bodyPr>
            <a:normAutofit fontScale="90000"/>
          </a:bodyPr>
          <a:lstStyle/>
          <a:p>
            <a:r>
              <a:rPr lang="tr-TR" b="1" dirty="0"/>
              <a:t>TOPLUM KATILIMININ ÖNEMİ VE TOPLUM KATILIM ETKİNLİKLERİ</a:t>
            </a:r>
            <a:br>
              <a:rPr lang="tr-TR" dirty="0"/>
            </a:br>
            <a:endParaRPr lang="tr-TR" dirty="0"/>
          </a:p>
        </p:txBody>
      </p:sp>
      <p:sp>
        <p:nvSpPr>
          <p:cNvPr id="3" name="İçerik Yer Tutucusu 2">
            <a:extLst>
              <a:ext uri="{FF2B5EF4-FFF2-40B4-BE49-F238E27FC236}">
                <a16:creationId xmlns:a16="http://schemas.microsoft.com/office/drawing/2014/main" id="{747DB5F0-130A-4EFE-909D-54DD070F4606}"/>
              </a:ext>
            </a:extLst>
          </p:cNvPr>
          <p:cNvSpPr>
            <a:spLocks noGrp="1"/>
          </p:cNvSpPr>
          <p:nvPr>
            <p:ph idx="1"/>
          </p:nvPr>
        </p:nvSpPr>
        <p:spPr/>
        <p:txBody>
          <a:bodyPr anchor="ctr"/>
          <a:lstStyle/>
          <a:p>
            <a:r>
              <a:rPr lang="tr-TR" b="1" dirty="0"/>
              <a:t>Türkiye Yüzyılı Maarif </a:t>
            </a:r>
            <a:r>
              <a:rPr lang="tr-TR" b="1" dirty="0" err="1"/>
              <a:t>Modeli’nde</a:t>
            </a:r>
            <a:r>
              <a:rPr lang="tr-TR" b="1" dirty="0"/>
              <a:t> toplum katılımı</a:t>
            </a:r>
            <a:r>
              <a:rPr lang="tr-TR" dirty="0"/>
              <a:t>, öğrencilere sadece bilgi değil, </a:t>
            </a:r>
            <a:r>
              <a:rPr lang="tr-TR" b="1" dirty="0"/>
              <a:t>yaşayan deneyim kazandırmayı</a:t>
            </a:r>
            <a:r>
              <a:rPr lang="tr-TR" dirty="0"/>
              <a:t> hedefler.</a:t>
            </a:r>
            <a:br>
              <a:rPr lang="tr-TR" dirty="0"/>
            </a:br>
            <a:r>
              <a:rPr lang="tr-TR" dirty="0"/>
              <a:t>Bu sayede çocuklar, toplumsal yaşamın bir parçası olduklarını hisseder, </a:t>
            </a:r>
            <a:r>
              <a:rPr lang="tr-TR" b="1" dirty="0"/>
              <a:t>sorumluluk bilinci</a:t>
            </a:r>
            <a:r>
              <a:rPr lang="tr-TR" dirty="0"/>
              <a:t>, </a:t>
            </a:r>
            <a:r>
              <a:rPr lang="tr-TR" b="1" dirty="0"/>
              <a:t>değer farkındalığı</a:t>
            </a:r>
            <a:r>
              <a:rPr lang="tr-TR" dirty="0"/>
              <a:t> ve </a:t>
            </a:r>
            <a:r>
              <a:rPr lang="tr-TR" b="1" dirty="0"/>
              <a:t>aktif vatandaşlık</a:t>
            </a:r>
            <a:r>
              <a:rPr lang="tr-TR" dirty="0"/>
              <a:t> becerisi geliştirir.</a:t>
            </a:r>
          </a:p>
          <a:p>
            <a:endParaRPr lang="tr-TR" dirty="0"/>
          </a:p>
        </p:txBody>
      </p:sp>
    </p:spTree>
    <p:extLst>
      <p:ext uri="{BB962C8B-B14F-4D97-AF65-F5344CB8AC3E}">
        <p14:creationId xmlns:p14="http://schemas.microsoft.com/office/powerpoint/2010/main" val="36429858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40B9B5B0-91E1-48EF-ADAD-16E5EDA87232}"/>
              </a:ext>
            </a:extLst>
          </p:cNvPr>
          <p:cNvSpPr>
            <a:spLocks noGrp="1"/>
          </p:cNvSpPr>
          <p:nvPr>
            <p:ph type="title"/>
          </p:nvPr>
        </p:nvSpPr>
        <p:spPr/>
        <p:txBody>
          <a:bodyPr/>
          <a:lstStyle/>
          <a:p>
            <a:r>
              <a:rPr lang="tr-TR" b="1" dirty="0"/>
              <a:t>1. Toplum Katılımı Nedir?</a:t>
            </a:r>
            <a:endParaRPr lang="tr-TR" dirty="0"/>
          </a:p>
        </p:txBody>
      </p:sp>
      <p:sp>
        <p:nvSpPr>
          <p:cNvPr id="3" name="İçerik Yer Tutucusu 2">
            <a:extLst>
              <a:ext uri="{FF2B5EF4-FFF2-40B4-BE49-F238E27FC236}">
                <a16:creationId xmlns:a16="http://schemas.microsoft.com/office/drawing/2014/main" id="{63CAD53C-9B59-45BF-A0BA-6383510E316D}"/>
              </a:ext>
            </a:extLst>
          </p:cNvPr>
          <p:cNvSpPr>
            <a:spLocks noGrp="1"/>
          </p:cNvSpPr>
          <p:nvPr>
            <p:ph idx="1"/>
          </p:nvPr>
        </p:nvSpPr>
        <p:spPr/>
        <p:txBody>
          <a:bodyPr/>
          <a:lstStyle/>
          <a:p>
            <a:r>
              <a:rPr lang="tr-TR" b="1" dirty="0"/>
              <a:t>Toplum katılımı</a:t>
            </a:r>
            <a:r>
              <a:rPr lang="tr-TR" dirty="0"/>
              <a:t>, okulların sadece ailelerle değil; </a:t>
            </a:r>
            <a:r>
              <a:rPr lang="tr-TR" b="1" dirty="0"/>
              <a:t>yerel yönetimler, sivil toplum kuruluşları (STK’lar), meslek odaları, üniversiteler, esnaf, gönüllüler ve mahalle halkı gibi toplumun diğer paydaşlarıyla da etkileşim içinde olmasıdır.</a:t>
            </a:r>
            <a:endParaRPr lang="tr-TR" dirty="0"/>
          </a:p>
          <a:p>
            <a:r>
              <a:rPr lang="tr-TR" b="1" dirty="0"/>
              <a:t>Türkiye Yüzyılı Maarif Modeli</a:t>
            </a:r>
            <a:r>
              <a:rPr lang="tr-TR" dirty="0"/>
              <a:t>, eğitimi bireyin değil toplumun ortak sorumluluğu olarak görür. Eğitim kurumları, toplumla iş birliği içinde olduğunda öğrenciler hem </a:t>
            </a:r>
            <a:r>
              <a:rPr lang="tr-TR" b="1" dirty="0"/>
              <a:t>sosyal sorumluluk</a:t>
            </a:r>
            <a:r>
              <a:rPr lang="tr-TR" dirty="0"/>
              <a:t> hem de </a:t>
            </a:r>
            <a:r>
              <a:rPr lang="tr-TR" b="1" dirty="0"/>
              <a:t>değer temelli</a:t>
            </a:r>
            <a:r>
              <a:rPr lang="tr-TR" dirty="0"/>
              <a:t> gelişim açısından daha güçlü bireyler hâline gelir.</a:t>
            </a:r>
          </a:p>
          <a:p>
            <a:endParaRPr lang="tr-TR" dirty="0"/>
          </a:p>
        </p:txBody>
      </p:sp>
    </p:spTree>
    <p:extLst>
      <p:ext uri="{BB962C8B-B14F-4D97-AF65-F5344CB8AC3E}">
        <p14:creationId xmlns:p14="http://schemas.microsoft.com/office/powerpoint/2010/main" val="8163906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4B10094-C660-4012-BD93-FE7B5CC09A5F}"/>
              </a:ext>
            </a:extLst>
          </p:cNvPr>
          <p:cNvSpPr>
            <a:spLocks noGrp="1"/>
          </p:cNvSpPr>
          <p:nvPr>
            <p:ph type="title"/>
          </p:nvPr>
        </p:nvSpPr>
        <p:spPr/>
        <p:txBody>
          <a:bodyPr/>
          <a:lstStyle/>
          <a:p>
            <a:r>
              <a:rPr lang="tr-TR" dirty="0"/>
              <a:t>TOPLUM KATILIMININ ÖNEMİ</a:t>
            </a:r>
          </a:p>
        </p:txBody>
      </p:sp>
      <p:graphicFrame>
        <p:nvGraphicFramePr>
          <p:cNvPr id="4" name="İçerik Yer Tutucusu 3">
            <a:extLst>
              <a:ext uri="{FF2B5EF4-FFF2-40B4-BE49-F238E27FC236}">
                <a16:creationId xmlns:a16="http://schemas.microsoft.com/office/drawing/2014/main" id="{9026942C-2D70-46E6-9FBD-8F8CF93B0CB7}"/>
              </a:ext>
            </a:extLst>
          </p:cNvPr>
          <p:cNvGraphicFramePr>
            <a:graphicFrameLocks noGrp="1"/>
          </p:cNvGraphicFramePr>
          <p:nvPr>
            <p:ph idx="1"/>
            <p:extLst>
              <p:ext uri="{D42A27DB-BD31-4B8C-83A1-F6EECF244321}">
                <p14:modId xmlns:p14="http://schemas.microsoft.com/office/powerpoint/2010/main" val="501035469"/>
              </p:ext>
            </p:extLst>
          </p:nvPr>
        </p:nvGraphicFramePr>
        <p:xfrm>
          <a:off x="1132644" y="1691540"/>
          <a:ext cx="7737979" cy="4680982"/>
        </p:xfrm>
        <a:graphic>
          <a:graphicData uri="http://schemas.openxmlformats.org/drawingml/2006/table">
            <a:tbl>
              <a:tblPr firstRow="1" firstCol="1" bandRow="1"/>
              <a:tblGrid>
                <a:gridCol w="1843572">
                  <a:extLst>
                    <a:ext uri="{9D8B030D-6E8A-4147-A177-3AD203B41FA5}">
                      <a16:colId xmlns:a16="http://schemas.microsoft.com/office/drawing/2014/main" val="2990399961"/>
                    </a:ext>
                  </a:extLst>
                </a:gridCol>
                <a:gridCol w="5894407">
                  <a:extLst>
                    <a:ext uri="{9D8B030D-6E8A-4147-A177-3AD203B41FA5}">
                      <a16:colId xmlns:a16="http://schemas.microsoft.com/office/drawing/2014/main" val="1728059146"/>
                    </a:ext>
                  </a:extLst>
                </a:gridCol>
              </a:tblGrid>
              <a:tr h="455523">
                <a:tc>
                  <a:txBody>
                    <a:bodyPr/>
                    <a:lstStyle/>
                    <a:p>
                      <a:pPr algn="ctr">
                        <a:lnSpc>
                          <a:spcPct val="115000"/>
                        </a:lnSpc>
                        <a:spcAft>
                          <a:spcPts val="0"/>
                        </a:spcAft>
                      </a:pPr>
                      <a:r>
                        <a:rPr lang="tr-TR" sz="1400" b="1" dirty="0">
                          <a:effectLst/>
                          <a:latin typeface="Segoe UI" panose="020B0502040204020203" pitchFamily="34" charset="0"/>
                          <a:ea typeface="Times New Roman" panose="02020603050405020304" pitchFamily="18" charset="0"/>
                          <a:cs typeface="Times New Roman" panose="02020603050405020304" pitchFamily="18" charset="0"/>
                        </a:rPr>
                        <a:t>Alan</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28575" cap="flat" cmpd="sng" algn="ctr">
                      <a:solidFill>
                        <a:srgbClr val="F79646"/>
                      </a:solidFill>
                      <a:prstDash val="solid"/>
                      <a:round/>
                      <a:headEnd type="none" w="med" len="med"/>
                      <a:tailEnd type="none" w="med" len="med"/>
                    </a:lnB>
                  </a:tcPr>
                </a:tc>
                <a:tc>
                  <a:txBody>
                    <a:bodyPr/>
                    <a:lstStyle/>
                    <a:p>
                      <a:pPr algn="ctr">
                        <a:lnSpc>
                          <a:spcPct val="115000"/>
                        </a:lnSpc>
                        <a:spcAft>
                          <a:spcPts val="0"/>
                        </a:spcAft>
                      </a:pPr>
                      <a:r>
                        <a:rPr lang="tr-TR" sz="1400" b="1">
                          <a:effectLst/>
                          <a:latin typeface="Segoe UI" panose="020B0502040204020203" pitchFamily="34" charset="0"/>
                          <a:ea typeface="Times New Roman" panose="02020603050405020304" pitchFamily="18" charset="0"/>
                          <a:cs typeface="Times New Roman" panose="02020603050405020304" pitchFamily="18" charset="0"/>
                        </a:rPr>
                        <a:t>Katkısı</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28575" cap="flat" cmpd="sng" algn="ctr">
                      <a:solidFill>
                        <a:srgbClr val="F79646"/>
                      </a:solidFill>
                      <a:prstDash val="solid"/>
                      <a:round/>
                      <a:headEnd type="none" w="med" len="med"/>
                      <a:tailEnd type="none" w="med" len="med"/>
                    </a:lnB>
                  </a:tcPr>
                </a:tc>
                <a:extLst>
                  <a:ext uri="{0D108BD9-81ED-4DB2-BD59-A6C34878D82A}">
                    <a16:rowId xmlns:a16="http://schemas.microsoft.com/office/drawing/2014/main" val="605315662"/>
                  </a:ext>
                </a:extLst>
              </a:tr>
              <a:tr h="942484">
                <a:tc>
                  <a:txBody>
                    <a:bodyPr/>
                    <a:lstStyle/>
                    <a:p>
                      <a:pPr>
                        <a:lnSpc>
                          <a:spcPct val="115000"/>
                        </a:lnSpc>
                        <a:spcAft>
                          <a:spcPts val="0"/>
                        </a:spcAft>
                      </a:pPr>
                      <a:r>
                        <a:rPr lang="tr-TR" sz="1400" b="1">
                          <a:effectLst/>
                          <a:latin typeface="Segoe UI" panose="020B0502040204020203" pitchFamily="34" charset="0"/>
                          <a:ea typeface="Times New Roman" panose="02020603050405020304" pitchFamily="18" charset="0"/>
                          <a:cs typeface="Times New Roman" panose="02020603050405020304" pitchFamily="18" charset="0"/>
                        </a:rPr>
                        <a:t>Eğitimde Kalite</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28575"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DE4D0"/>
                    </a:solidFill>
                  </a:tcPr>
                </a:tc>
                <a:tc>
                  <a:txBody>
                    <a:bodyPr/>
                    <a:lstStyle/>
                    <a:p>
                      <a:pPr>
                        <a:lnSpc>
                          <a:spcPct val="115000"/>
                        </a:lnSpc>
                        <a:spcAft>
                          <a:spcPts val="0"/>
                        </a:spcAft>
                      </a:pPr>
                      <a:r>
                        <a:rPr lang="tr-TR" sz="1400">
                          <a:effectLst/>
                          <a:latin typeface="Segoe UI" panose="020B0502040204020203" pitchFamily="34" charset="0"/>
                          <a:ea typeface="Times New Roman" panose="02020603050405020304" pitchFamily="18" charset="0"/>
                          <a:cs typeface="Times New Roman" panose="02020603050405020304" pitchFamily="18" charset="0"/>
                        </a:rPr>
                        <a:t>Yerel kaynakların kullanımı, deneyim aktarımı ve uygulamalı öğrenme sağlanır.</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28575"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DE4D0"/>
                    </a:solidFill>
                  </a:tcPr>
                </a:tc>
                <a:extLst>
                  <a:ext uri="{0D108BD9-81ED-4DB2-BD59-A6C34878D82A}">
                    <a16:rowId xmlns:a16="http://schemas.microsoft.com/office/drawing/2014/main" val="2543399165"/>
                  </a:ext>
                </a:extLst>
              </a:tr>
              <a:tr h="942484">
                <a:tc>
                  <a:txBody>
                    <a:bodyPr/>
                    <a:lstStyle/>
                    <a:p>
                      <a:pPr>
                        <a:lnSpc>
                          <a:spcPct val="115000"/>
                        </a:lnSpc>
                        <a:spcAft>
                          <a:spcPts val="0"/>
                        </a:spcAft>
                      </a:pPr>
                      <a:r>
                        <a:rPr lang="tr-TR" sz="1400" b="1">
                          <a:effectLst/>
                          <a:latin typeface="Segoe UI" panose="020B0502040204020203" pitchFamily="34" charset="0"/>
                          <a:ea typeface="Times New Roman" panose="02020603050405020304" pitchFamily="18" charset="0"/>
                          <a:cs typeface="Times New Roman" panose="02020603050405020304" pitchFamily="18" charset="0"/>
                        </a:rPr>
                        <a:t>Değerler Eğitimi</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tr-TR" sz="1400">
                          <a:effectLst/>
                          <a:latin typeface="Segoe UI" panose="020B0502040204020203" pitchFamily="34" charset="0"/>
                          <a:ea typeface="Times New Roman" panose="02020603050405020304" pitchFamily="18" charset="0"/>
                          <a:cs typeface="Times New Roman" panose="02020603050405020304" pitchFamily="18" charset="0"/>
                        </a:rPr>
                        <a:t>Öğrenciler toplumsal rollerini, görev ve sorumluluklarını yerinde gözlemleme şansı bulur.</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extLst>
                  <a:ext uri="{0D108BD9-81ED-4DB2-BD59-A6C34878D82A}">
                    <a16:rowId xmlns:a16="http://schemas.microsoft.com/office/drawing/2014/main" val="2674017323"/>
                  </a:ext>
                </a:extLst>
              </a:tr>
              <a:tr h="455523">
                <a:tc>
                  <a:txBody>
                    <a:bodyPr/>
                    <a:lstStyle/>
                    <a:p>
                      <a:pPr>
                        <a:lnSpc>
                          <a:spcPct val="115000"/>
                        </a:lnSpc>
                        <a:spcAft>
                          <a:spcPts val="0"/>
                        </a:spcAft>
                      </a:pPr>
                      <a:r>
                        <a:rPr lang="tr-TR" sz="1400" b="1">
                          <a:effectLst/>
                          <a:latin typeface="Segoe UI" panose="020B0502040204020203" pitchFamily="34" charset="0"/>
                          <a:ea typeface="Times New Roman" panose="02020603050405020304" pitchFamily="18" charset="0"/>
                          <a:cs typeface="Times New Roman" panose="02020603050405020304" pitchFamily="18" charset="0"/>
                        </a:rPr>
                        <a:t>Sosyal Duyarlılık</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DE4D0"/>
                    </a:solidFill>
                  </a:tcPr>
                </a:tc>
                <a:tc>
                  <a:txBody>
                    <a:bodyPr/>
                    <a:lstStyle/>
                    <a:p>
                      <a:pPr>
                        <a:lnSpc>
                          <a:spcPct val="115000"/>
                        </a:lnSpc>
                        <a:spcAft>
                          <a:spcPts val="0"/>
                        </a:spcAft>
                      </a:pPr>
                      <a:r>
                        <a:rPr lang="tr-TR" sz="1400">
                          <a:effectLst/>
                          <a:latin typeface="Segoe UI" panose="020B0502040204020203" pitchFamily="34" charset="0"/>
                          <a:ea typeface="Times New Roman" panose="02020603050405020304" pitchFamily="18" charset="0"/>
                          <a:cs typeface="Times New Roman" panose="02020603050405020304" pitchFamily="18" charset="0"/>
                        </a:rPr>
                        <a:t>Toplumsal sorunlara karşı bilinçlenme, empati ve gönüllülük gelişir.</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DE4D0"/>
                    </a:solidFill>
                  </a:tcPr>
                </a:tc>
                <a:extLst>
                  <a:ext uri="{0D108BD9-81ED-4DB2-BD59-A6C34878D82A}">
                    <a16:rowId xmlns:a16="http://schemas.microsoft.com/office/drawing/2014/main" val="1275208217"/>
                  </a:ext>
                </a:extLst>
              </a:tr>
              <a:tr h="942484">
                <a:tc>
                  <a:txBody>
                    <a:bodyPr/>
                    <a:lstStyle/>
                    <a:p>
                      <a:pPr>
                        <a:lnSpc>
                          <a:spcPct val="115000"/>
                        </a:lnSpc>
                        <a:spcAft>
                          <a:spcPts val="0"/>
                        </a:spcAft>
                      </a:pPr>
                      <a:r>
                        <a:rPr lang="tr-TR" sz="1400" b="1">
                          <a:effectLst/>
                          <a:latin typeface="Segoe UI" panose="020B0502040204020203" pitchFamily="34" charset="0"/>
                          <a:ea typeface="Times New Roman" panose="02020603050405020304" pitchFamily="18" charset="0"/>
                          <a:cs typeface="Times New Roman" panose="02020603050405020304" pitchFamily="18" charset="0"/>
                        </a:rPr>
                        <a:t>Yerel Kültüre Bağlılık</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tc>
                  <a:txBody>
                    <a:bodyPr/>
                    <a:lstStyle/>
                    <a:p>
                      <a:pPr>
                        <a:lnSpc>
                          <a:spcPct val="115000"/>
                        </a:lnSpc>
                        <a:spcAft>
                          <a:spcPts val="0"/>
                        </a:spcAft>
                      </a:pPr>
                      <a:r>
                        <a:rPr lang="tr-TR" sz="1400">
                          <a:effectLst/>
                          <a:latin typeface="Segoe UI" panose="020B0502040204020203" pitchFamily="34" charset="0"/>
                          <a:ea typeface="Times New Roman" panose="02020603050405020304" pitchFamily="18" charset="0"/>
                          <a:cs typeface="Times New Roman" panose="02020603050405020304" pitchFamily="18" charset="0"/>
                        </a:rPr>
                        <a:t>Öğrenciler kendi çevresini, tarihini ve geleneklerini tanır.</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tcPr>
                </a:tc>
                <a:extLst>
                  <a:ext uri="{0D108BD9-81ED-4DB2-BD59-A6C34878D82A}">
                    <a16:rowId xmlns:a16="http://schemas.microsoft.com/office/drawing/2014/main" val="4203487026"/>
                  </a:ext>
                </a:extLst>
              </a:tr>
              <a:tr h="942484">
                <a:tc>
                  <a:txBody>
                    <a:bodyPr/>
                    <a:lstStyle/>
                    <a:p>
                      <a:pPr>
                        <a:lnSpc>
                          <a:spcPct val="115000"/>
                        </a:lnSpc>
                        <a:spcAft>
                          <a:spcPts val="0"/>
                        </a:spcAft>
                      </a:pPr>
                      <a:r>
                        <a:rPr lang="tr-TR" sz="1400" b="1">
                          <a:effectLst/>
                          <a:latin typeface="Segoe UI" panose="020B0502040204020203" pitchFamily="34" charset="0"/>
                          <a:ea typeface="Times New Roman" panose="02020603050405020304" pitchFamily="18" charset="0"/>
                          <a:cs typeface="Times New Roman" panose="02020603050405020304" pitchFamily="18" charset="0"/>
                        </a:rPr>
                        <a:t>Dayanışma ve Paylaşma</a:t>
                      </a: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DE4D0"/>
                    </a:solidFill>
                  </a:tcPr>
                </a:tc>
                <a:tc>
                  <a:txBody>
                    <a:bodyPr/>
                    <a:lstStyle/>
                    <a:p>
                      <a:pPr>
                        <a:lnSpc>
                          <a:spcPct val="115000"/>
                        </a:lnSpc>
                        <a:spcAft>
                          <a:spcPts val="0"/>
                        </a:spcAft>
                      </a:pPr>
                      <a:r>
                        <a:rPr lang="tr-TR" sz="1400" dirty="0">
                          <a:effectLst/>
                          <a:latin typeface="Segoe UI" panose="020B0502040204020203" pitchFamily="34" charset="0"/>
                          <a:ea typeface="Times New Roman" panose="02020603050405020304" pitchFamily="18" charset="0"/>
                          <a:cs typeface="Times New Roman" panose="02020603050405020304" pitchFamily="18" charset="0"/>
                        </a:rPr>
                        <a:t>Okulun toplumla ilişkisi güçlenir; güven, destek ve iş birliği artar.</a:t>
                      </a: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F79646"/>
                      </a:solidFill>
                      <a:prstDash val="solid"/>
                      <a:round/>
                      <a:headEnd type="none" w="med" len="med"/>
                      <a:tailEnd type="none" w="med" len="med"/>
                    </a:lnL>
                    <a:lnR w="12700" cap="flat" cmpd="sng" algn="ctr">
                      <a:solidFill>
                        <a:srgbClr val="F79646"/>
                      </a:solidFill>
                      <a:prstDash val="solid"/>
                      <a:round/>
                      <a:headEnd type="none" w="med" len="med"/>
                      <a:tailEnd type="none" w="med" len="med"/>
                    </a:lnR>
                    <a:lnT w="12700" cap="flat" cmpd="sng" algn="ctr">
                      <a:solidFill>
                        <a:srgbClr val="F79646"/>
                      </a:solidFill>
                      <a:prstDash val="solid"/>
                      <a:round/>
                      <a:headEnd type="none" w="med" len="med"/>
                      <a:tailEnd type="none" w="med" len="med"/>
                    </a:lnT>
                    <a:lnB w="12700" cap="flat" cmpd="sng" algn="ctr">
                      <a:solidFill>
                        <a:srgbClr val="F79646"/>
                      </a:solidFill>
                      <a:prstDash val="solid"/>
                      <a:round/>
                      <a:headEnd type="none" w="med" len="med"/>
                      <a:tailEnd type="none" w="med" len="med"/>
                    </a:lnB>
                    <a:solidFill>
                      <a:srgbClr val="FDE4D0"/>
                    </a:solidFill>
                  </a:tcPr>
                </a:tc>
                <a:extLst>
                  <a:ext uri="{0D108BD9-81ED-4DB2-BD59-A6C34878D82A}">
                    <a16:rowId xmlns:a16="http://schemas.microsoft.com/office/drawing/2014/main" val="749917674"/>
                  </a:ext>
                </a:extLst>
              </a:tr>
            </a:tbl>
          </a:graphicData>
        </a:graphic>
      </p:graphicFrame>
    </p:spTree>
    <p:extLst>
      <p:ext uri="{BB962C8B-B14F-4D97-AF65-F5344CB8AC3E}">
        <p14:creationId xmlns:p14="http://schemas.microsoft.com/office/powerpoint/2010/main" val="29702059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999BFCD-3091-4744-80D3-AFB9A4E015C6}"/>
              </a:ext>
            </a:extLst>
          </p:cNvPr>
          <p:cNvSpPr>
            <a:spLocks noGrp="1"/>
          </p:cNvSpPr>
          <p:nvPr>
            <p:ph type="title"/>
          </p:nvPr>
        </p:nvSpPr>
        <p:spPr/>
        <p:txBody>
          <a:bodyPr>
            <a:normAutofit fontScale="90000"/>
          </a:bodyPr>
          <a:lstStyle/>
          <a:p>
            <a:r>
              <a:rPr lang="tr-TR" b="1" dirty="0"/>
              <a:t>Toplum Katılımına Yönelik </a:t>
            </a:r>
            <a:br>
              <a:rPr lang="tr-TR" b="1" dirty="0"/>
            </a:br>
            <a:r>
              <a:rPr lang="tr-TR" b="1" dirty="0"/>
              <a:t>Örnek Etkinlikler</a:t>
            </a:r>
            <a:br>
              <a:rPr lang="tr-TR" dirty="0"/>
            </a:br>
            <a:endParaRPr lang="tr-TR" dirty="0"/>
          </a:p>
        </p:txBody>
      </p:sp>
      <p:sp>
        <p:nvSpPr>
          <p:cNvPr id="3" name="İçerik Yer Tutucusu 2">
            <a:extLst>
              <a:ext uri="{FF2B5EF4-FFF2-40B4-BE49-F238E27FC236}">
                <a16:creationId xmlns:a16="http://schemas.microsoft.com/office/drawing/2014/main" id="{B22BC2F7-24BC-4D37-959F-99971BACE655}"/>
              </a:ext>
            </a:extLst>
          </p:cNvPr>
          <p:cNvSpPr>
            <a:spLocks noGrp="1"/>
          </p:cNvSpPr>
          <p:nvPr>
            <p:ph idx="1"/>
          </p:nvPr>
        </p:nvSpPr>
        <p:spPr/>
        <p:txBody>
          <a:bodyPr anchor="ctr"/>
          <a:lstStyle/>
          <a:p>
            <a:r>
              <a:rPr lang="tr-TR" b="1" dirty="0"/>
              <a:t>1. "Mesleğim Okulumda" – Meslek Tanıtım Günü</a:t>
            </a:r>
            <a:endParaRPr lang="tr-TR" dirty="0"/>
          </a:p>
          <a:p>
            <a:pPr marL="0" indent="0">
              <a:buNone/>
            </a:pPr>
            <a:r>
              <a:rPr lang="tr-TR" b="1" dirty="0"/>
              <a:t>Amaç:</a:t>
            </a:r>
            <a:r>
              <a:rPr lang="tr-TR" dirty="0"/>
              <a:t> Öğrencilerin farklı meslekleri tanıması ve toplumdaki rolleri anlaması</a:t>
            </a:r>
            <a:br>
              <a:rPr lang="tr-TR" dirty="0"/>
            </a:br>
            <a:r>
              <a:rPr lang="tr-TR" b="1" dirty="0"/>
              <a:t>Katılımcı:</a:t>
            </a:r>
            <a:r>
              <a:rPr lang="tr-TR" dirty="0"/>
              <a:t> Esnaf, doktor, polis, çiftçi, mimar gibi meslek sahibi bireyler</a:t>
            </a:r>
            <a:br>
              <a:rPr lang="tr-TR" dirty="0"/>
            </a:br>
            <a:r>
              <a:rPr lang="tr-TR" b="1" dirty="0"/>
              <a:t>Etkinlik:</a:t>
            </a:r>
            <a:r>
              <a:rPr lang="tr-TR" dirty="0"/>
              <a:t> Gönüllü katılımcılar sınıfa gelerek mesleklerini tanıtır, öğrencilerle uygulamalı mini etkinlik yapar.</a:t>
            </a:r>
            <a:br>
              <a:rPr lang="tr-TR" dirty="0"/>
            </a:br>
            <a:r>
              <a:rPr lang="tr-TR" b="1" dirty="0"/>
              <a:t>Ders Bağı:</a:t>
            </a:r>
            <a:r>
              <a:rPr lang="tr-TR" dirty="0"/>
              <a:t> Sosyal Bilgiler / Rehberlik</a:t>
            </a:r>
          </a:p>
          <a:p>
            <a:endParaRPr lang="tr-TR" dirty="0"/>
          </a:p>
        </p:txBody>
      </p:sp>
    </p:spTree>
    <p:extLst>
      <p:ext uri="{BB962C8B-B14F-4D97-AF65-F5344CB8AC3E}">
        <p14:creationId xmlns:p14="http://schemas.microsoft.com/office/powerpoint/2010/main" val="13824418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009BFE4D-6A98-4E87-8D17-053150D6AF9F}"/>
              </a:ext>
            </a:extLst>
          </p:cNvPr>
          <p:cNvSpPr>
            <a:spLocks noGrp="1"/>
          </p:cNvSpPr>
          <p:nvPr>
            <p:ph type="title"/>
          </p:nvPr>
        </p:nvSpPr>
        <p:spPr/>
        <p:txBody>
          <a:bodyPr>
            <a:normAutofit fontScale="90000"/>
          </a:bodyPr>
          <a:lstStyle/>
          <a:p>
            <a:r>
              <a:rPr lang="tr-TR" b="1" dirty="0"/>
              <a:t>2. "Mahallemizi Tanıyoruz" – Yerel Gezi ve Gözlem</a:t>
            </a:r>
            <a:br>
              <a:rPr lang="tr-TR" dirty="0"/>
            </a:br>
            <a:endParaRPr lang="tr-TR" dirty="0"/>
          </a:p>
        </p:txBody>
      </p:sp>
      <p:sp>
        <p:nvSpPr>
          <p:cNvPr id="3" name="İçerik Yer Tutucusu 2">
            <a:extLst>
              <a:ext uri="{FF2B5EF4-FFF2-40B4-BE49-F238E27FC236}">
                <a16:creationId xmlns:a16="http://schemas.microsoft.com/office/drawing/2014/main" id="{6F91EB02-159C-4A7C-B61A-4072307C4898}"/>
              </a:ext>
            </a:extLst>
          </p:cNvPr>
          <p:cNvSpPr>
            <a:spLocks noGrp="1"/>
          </p:cNvSpPr>
          <p:nvPr>
            <p:ph idx="1"/>
          </p:nvPr>
        </p:nvSpPr>
        <p:spPr/>
        <p:txBody>
          <a:bodyPr anchor="ctr"/>
          <a:lstStyle/>
          <a:p>
            <a:pPr marL="0" indent="0">
              <a:buNone/>
            </a:pPr>
            <a:r>
              <a:rPr lang="tr-TR" b="1" dirty="0"/>
              <a:t>Amaç:</a:t>
            </a:r>
            <a:r>
              <a:rPr lang="tr-TR" dirty="0"/>
              <a:t> Öğrencilerin yaşadıkları çevrenin tarihî, kültürel ve ekonomik özelliklerini tanıması</a:t>
            </a:r>
            <a:br>
              <a:rPr lang="tr-TR" dirty="0"/>
            </a:br>
            <a:r>
              <a:rPr lang="tr-TR" b="1" dirty="0"/>
              <a:t>Katılımcı:</a:t>
            </a:r>
            <a:r>
              <a:rPr lang="tr-TR" dirty="0"/>
              <a:t> Mahalle muhtarı, yerel esnaf, yaşlı bir mahalle sakini</a:t>
            </a:r>
            <a:br>
              <a:rPr lang="tr-TR" dirty="0"/>
            </a:br>
            <a:r>
              <a:rPr lang="tr-TR" b="1" dirty="0"/>
              <a:t>Etkinlik:</a:t>
            </a:r>
            <a:r>
              <a:rPr lang="tr-TR" dirty="0"/>
              <a:t> Öğrenciler, öğretmen eşliğinde mahalle turuna çıkar; önemli noktaları keşfeder, fotoğraflar çeker, gözlem raporu yazar.</a:t>
            </a:r>
            <a:br>
              <a:rPr lang="tr-TR" dirty="0"/>
            </a:br>
            <a:r>
              <a:rPr lang="tr-TR" b="1" dirty="0"/>
              <a:t>Ders Bağı:</a:t>
            </a:r>
            <a:r>
              <a:rPr lang="tr-TR" dirty="0"/>
              <a:t> Hayat Bilgisi / Sosyal Bilgiler / Türkçe</a:t>
            </a:r>
          </a:p>
          <a:p>
            <a:endParaRPr lang="tr-TR" dirty="0"/>
          </a:p>
        </p:txBody>
      </p:sp>
    </p:spTree>
    <p:extLst>
      <p:ext uri="{BB962C8B-B14F-4D97-AF65-F5344CB8AC3E}">
        <p14:creationId xmlns:p14="http://schemas.microsoft.com/office/powerpoint/2010/main" val="28268972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B49D7333-05AD-427D-81ED-6D559DB3DFDA}"/>
              </a:ext>
            </a:extLst>
          </p:cNvPr>
          <p:cNvSpPr>
            <a:spLocks noGrp="1"/>
          </p:cNvSpPr>
          <p:nvPr>
            <p:ph type="title"/>
          </p:nvPr>
        </p:nvSpPr>
        <p:spPr/>
        <p:txBody>
          <a:bodyPr>
            <a:normAutofit fontScale="90000"/>
          </a:bodyPr>
          <a:lstStyle/>
          <a:p>
            <a:r>
              <a:rPr lang="tr-TR" b="1" dirty="0"/>
              <a:t>3. "Toplum Hizmeti Projesi" – Gönüllülük Etkinlikleri</a:t>
            </a:r>
            <a:br>
              <a:rPr lang="tr-TR" dirty="0"/>
            </a:br>
            <a:endParaRPr lang="tr-TR" dirty="0"/>
          </a:p>
        </p:txBody>
      </p:sp>
      <p:sp>
        <p:nvSpPr>
          <p:cNvPr id="3" name="İçerik Yer Tutucusu 2">
            <a:extLst>
              <a:ext uri="{FF2B5EF4-FFF2-40B4-BE49-F238E27FC236}">
                <a16:creationId xmlns:a16="http://schemas.microsoft.com/office/drawing/2014/main" id="{075DBC30-50DD-4E65-B0AF-3FCD6BA16D3C}"/>
              </a:ext>
            </a:extLst>
          </p:cNvPr>
          <p:cNvSpPr>
            <a:spLocks noGrp="1"/>
          </p:cNvSpPr>
          <p:nvPr>
            <p:ph idx="1"/>
          </p:nvPr>
        </p:nvSpPr>
        <p:spPr/>
        <p:txBody>
          <a:bodyPr/>
          <a:lstStyle/>
          <a:p>
            <a:pPr marL="0" indent="0">
              <a:buNone/>
            </a:pPr>
            <a:r>
              <a:rPr lang="tr-TR" b="1" dirty="0"/>
              <a:t>3. "Toplum Hizmeti Projesi" – Gönüllülük Etkinlikleri</a:t>
            </a:r>
            <a:endParaRPr lang="tr-TR" dirty="0"/>
          </a:p>
          <a:p>
            <a:r>
              <a:rPr lang="tr-TR" b="1" dirty="0"/>
              <a:t>Amaç:</a:t>
            </a:r>
            <a:r>
              <a:rPr lang="tr-TR" dirty="0"/>
              <a:t> Öğrencilerin sorumluluk alması ve toplum hizmetinde gönüllü olma bilincini kazanması</a:t>
            </a:r>
            <a:br>
              <a:rPr lang="tr-TR" dirty="0"/>
            </a:br>
            <a:r>
              <a:rPr lang="tr-TR" b="1" dirty="0"/>
              <a:t>Katılımcı:</a:t>
            </a:r>
            <a:r>
              <a:rPr lang="tr-TR" dirty="0"/>
              <a:t> Belediyeler, Kızılay, TEMA, LÖSEV, yerel STK’lar</a:t>
            </a:r>
            <a:br>
              <a:rPr lang="tr-TR" dirty="0"/>
            </a:br>
            <a:r>
              <a:rPr lang="tr-TR" b="1" dirty="0"/>
              <a:t>Etkinlik Örnekleri:</a:t>
            </a:r>
            <a:endParaRPr lang="tr-TR" dirty="0"/>
          </a:p>
          <a:p>
            <a:pPr lvl="0"/>
            <a:r>
              <a:rPr lang="tr-TR" dirty="0"/>
              <a:t>Okul çevresi temizlik kampanyası</a:t>
            </a:r>
          </a:p>
          <a:p>
            <a:pPr lvl="0"/>
            <a:r>
              <a:rPr lang="tr-TR" dirty="0"/>
              <a:t>Kitap toplama kampanyası</a:t>
            </a:r>
          </a:p>
          <a:p>
            <a:pPr lvl="0"/>
            <a:r>
              <a:rPr lang="tr-TR" dirty="0"/>
              <a:t>Fidan dikimi</a:t>
            </a:r>
          </a:p>
          <a:p>
            <a:pPr lvl="0"/>
            <a:r>
              <a:rPr lang="tr-TR" dirty="0"/>
              <a:t>Kimsesiz çocuklar için oyuncak hazırlama</a:t>
            </a:r>
            <a:br>
              <a:rPr lang="tr-TR" dirty="0"/>
            </a:br>
            <a:r>
              <a:rPr lang="tr-TR" b="1" dirty="0"/>
              <a:t>Ders Bağı:</a:t>
            </a:r>
            <a:r>
              <a:rPr lang="tr-TR" dirty="0"/>
              <a:t> Sosyal Bilgiler / Rehberlik / Görsel Sanatlar</a:t>
            </a:r>
          </a:p>
          <a:p>
            <a:endParaRPr lang="tr-TR" dirty="0"/>
          </a:p>
        </p:txBody>
      </p:sp>
    </p:spTree>
    <p:extLst>
      <p:ext uri="{BB962C8B-B14F-4D97-AF65-F5344CB8AC3E}">
        <p14:creationId xmlns:p14="http://schemas.microsoft.com/office/powerpoint/2010/main" val="32432623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9D3FF51-8FA0-4090-98FF-BBD32F9BF9D8}"/>
              </a:ext>
            </a:extLst>
          </p:cNvPr>
          <p:cNvSpPr>
            <a:spLocks noGrp="1"/>
          </p:cNvSpPr>
          <p:nvPr>
            <p:ph type="title"/>
          </p:nvPr>
        </p:nvSpPr>
        <p:spPr/>
        <p:txBody>
          <a:bodyPr>
            <a:normAutofit fontScale="90000"/>
          </a:bodyPr>
          <a:lstStyle/>
          <a:p>
            <a:r>
              <a:rPr lang="tr-TR" b="1" dirty="0"/>
              <a:t>4. "Usta Eller Okulda" – Zanaatkâr ile Atölye Çalışması</a:t>
            </a:r>
            <a:br>
              <a:rPr lang="tr-TR" dirty="0"/>
            </a:br>
            <a:endParaRPr lang="tr-TR" dirty="0"/>
          </a:p>
        </p:txBody>
      </p:sp>
      <p:sp>
        <p:nvSpPr>
          <p:cNvPr id="3" name="İçerik Yer Tutucusu 2">
            <a:extLst>
              <a:ext uri="{FF2B5EF4-FFF2-40B4-BE49-F238E27FC236}">
                <a16:creationId xmlns:a16="http://schemas.microsoft.com/office/drawing/2014/main" id="{7CD838C9-5E90-49BD-9DEA-B0DA1DA1B050}"/>
              </a:ext>
            </a:extLst>
          </p:cNvPr>
          <p:cNvSpPr>
            <a:spLocks noGrp="1"/>
          </p:cNvSpPr>
          <p:nvPr>
            <p:ph idx="1"/>
          </p:nvPr>
        </p:nvSpPr>
        <p:spPr/>
        <p:txBody>
          <a:bodyPr anchor="ctr"/>
          <a:lstStyle/>
          <a:p>
            <a:r>
              <a:rPr lang="tr-TR" b="1" dirty="0"/>
              <a:t>Amaç:</a:t>
            </a:r>
            <a:r>
              <a:rPr lang="tr-TR" dirty="0"/>
              <a:t> Somut olmayan kültürel mirasın aktarımı, geleneksel el sanatlarının tanıtımı</a:t>
            </a:r>
            <a:br>
              <a:rPr lang="tr-TR" dirty="0"/>
            </a:br>
            <a:r>
              <a:rPr lang="tr-TR" b="1" dirty="0"/>
              <a:t>Katılımcı:</a:t>
            </a:r>
            <a:r>
              <a:rPr lang="tr-TR" dirty="0"/>
              <a:t> Terzi, marangoz, ebru sanatçısı, çömlek ustası</a:t>
            </a:r>
            <a:br>
              <a:rPr lang="tr-TR" dirty="0"/>
            </a:br>
            <a:r>
              <a:rPr lang="tr-TR" b="1" dirty="0"/>
              <a:t>Etkinlik:</a:t>
            </a:r>
            <a:r>
              <a:rPr lang="tr-TR" dirty="0"/>
              <a:t> Usta bir isim okulda canlı uygulama yapar. Öğrenciler basit ürünler üretir.</a:t>
            </a:r>
            <a:br>
              <a:rPr lang="tr-TR" dirty="0"/>
            </a:br>
            <a:r>
              <a:rPr lang="tr-TR" b="1" dirty="0"/>
              <a:t>Ders Bağı:</a:t>
            </a:r>
            <a:r>
              <a:rPr lang="tr-TR" dirty="0"/>
              <a:t> Görsel Sanatlar / Teknoloji ve Tasarım</a:t>
            </a:r>
          </a:p>
          <a:p>
            <a:endParaRPr lang="tr-TR" dirty="0"/>
          </a:p>
        </p:txBody>
      </p:sp>
    </p:spTree>
    <p:extLst>
      <p:ext uri="{BB962C8B-B14F-4D97-AF65-F5344CB8AC3E}">
        <p14:creationId xmlns:p14="http://schemas.microsoft.com/office/powerpoint/2010/main" val="6204978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882DC4CE-791C-4536-8C7E-D5E5AB2034ED}"/>
              </a:ext>
            </a:extLst>
          </p:cNvPr>
          <p:cNvSpPr>
            <a:spLocks noGrp="1"/>
          </p:cNvSpPr>
          <p:nvPr>
            <p:ph type="title"/>
          </p:nvPr>
        </p:nvSpPr>
        <p:spPr/>
        <p:txBody>
          <a:bodyPr>
            <a:normAutofit fontScale="90000"/>
          </a:bodyPr>
          <a:lstStyle/>
          <a:p>
            <a:r>
              <a:rPr lang="tr-TR" b="1" dirty="0"/>
              <a:t>5. "Geçmişten Günümüze Yaşam" – Yaşlılarla Söyleşi</a:t>
            </a:r>
            <a:br>
              <a:rPr lang="tr-TR" dirty="0"/>
            </a:br>
            <a:endParaRPr lang="tr-TR" dirty="0"/>
          </a:p>
        </p:txBody>
      </p:sp>
      <p:sp>
        <p:nvSpPr>
          <p:cNvPr id="3" name="İçerik Yer Tutucusu 2">
            <a:extLst>
              <a:ext uri="{FF2B5EF4-FFF2-40B4-BE49-F238E27FC236}">
                <a16:creationId xmlns:a16="http://schemas.microsoft.com/office/drawing/2014/main" id="{41D83BB7-8661-44A8-9544-2E8C15154A55}"/>
              </a:ext>
            </a:extLst>
          </p:cNvPr>
          <p:cNvSpPr>
            <a:spLocks noGrp="1"/>
          </p:cNvSpPr>
          <p:nvPr>
            <p:ph idx="1"/>
          </p:nvPr>
        </p:nvSpPr>
        <p:spPr/>
        <p:txBody>
          <a:bodyPr anchor="ctr"/>
          <a:lstStyle/>
          <a:p>
            <a:pPr marL="0" indent="0">
              <a:buNone/>
            </a:pPr>
            <a:r>
              <a:rPr lang="tr-TR" b="1" dirty="0"/>
              <a:t>5. "Geçmişten Günümüze Yaşam" – Yaşlılarla Söyleşi</a:t>
            </a:r>
            <a:endParaRPr lang="tr-TR" dirty="0"/>
          </a:p>
          <a:p>
            <a:r>
              <a:rPr lang="tr-TR" b="1" dirty="0"/>
              <a:t>Amaç:</a:t>
            </a:r>
            <a:r>
              <a:rPr lang="tr-TR" dirty="0"/>
              <a:t> Nesiller arası iletişimi güçlendirmek, tarihî ve kültürel belleği canlı tutmak</a:t>
            </a:r>
            <a:br>
              <a:rPr lang="tr-TR" dirty="0"/>
            </a:br>
            <a:r>
              <a:rPr lang="tr-TR" b="1" dirty="0"/>
              <a:t>Katılımcı:</a:t>
            </a:r>
            <a:r>
              <a:rPr lang="tr-TR" dirty="0"/>
              <a:t> Yaşlı bireyler, dede-nineler</a:t>
            </a:r>
            <a:br>
              <a:rPr lang="tr-TR" dirty="0"/>
            </a:br>
            <a:r>
              <a:rPr lang="tr-TR" b="1" dirty="0"/>
              <a:t>Etkinlik:</a:t>
            </a:r>
            <a:r>
              <a:rPr lang="tr-TR" dirty="0"/>
              <a:t> Emekli bir büyüğün anlatımıyla “Bizim zamanımızda okul nasıldı?” temalı söyleşi</a:t>
            </a:r>
            <a:br>
              <a:rPr lang="tr-TR" dirty="0"/>
            </a:br>
            <a:r>
              <a:rPr lang="tr-TR" b="1" dirty="0"/>
              <a:t>Ders Bağı:</a:t>
            </a:r>
            <a:r>
              <a:rPr lang="tr-TR" dirty="0"/>
              <a:t> Türkçe / Sosyal Bilgiler / Değerler Eğitimi</a:t>
            </a:r>
          </a:p>
          <a:p>
            <a:endParaRPr lang="tr-TR" dirty="0"/>
          </a:p>
        </p:txBody>
      </p:sp>
    </p:spTree>
    <p:extLst>
      <p:ext uri="{BB962C8B-B14F-4D97-AF65-F5344CB8AC3E}">
        <p14:creationId xmlns:p14="http://schemas.microsoft.com/office/powerpoint/2010/main" val="2438167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F62CA46-B884-4BB4-ABE2-C8BE9DDB2CAF}"/>
              </a:ext>
            </a:extLst>
          </p:cNvPr>
          <p:cNvSpPr>
            <a:spLocks noGrp="1"/>
          </p:cNvSpPr>
          <p:nvPr>
            <p:ph type="title"/>
          </p:nvPr>
        </p:nvSpPr>
        <p:spPr/>
        <p:txBody>
          <a:bodyPr>
            <a:normAutofit/>
          </a:bodyPr>
          <a:lstStyle/>
          <a:p>
            <a:r>
              <a:rPr lang="tr-TR" b="1" dirty="0"/>
              <a:t>6. "Mahallemize Mektup" – Yerel İyilik Projesi</a:t>
            </a:r>
            <a:endParaRPr lang="tr-TR" dirty="0"/>
          </a:p>
        </p:txBody>
      </p:sp>
      <p:sp>
        <p:nvSpPr>
          <p:cNvPr id="3" name="İçerik Yer Tutucusu 2">
            <a:extLst>
              <a:ext uri="{FF2B5EF4-FFF2-40B4-BE49-F238E27FC236}">
                <a16:creationId xmlns:a16="http://schemas.microsoft.com/office/drawing/2014/main" id="{936B3D5B-0F07-4105-B880-6E053D1AE4E2}"/>
              </a:ext>
            </a:extLst>
          </p:cNvPr>
          <p:cNvSpPr>
            <a:spLocks noGrp="1"/>
          </p:cNvSpPr>
          <p:nvPr>
            <p:ph idx="1"/>
          </p:nvPr>
        </p:nvSpPr>
        <p:spPr/>
        <p:txBody>
          <a:bodyPr anchor="ctr"/>
          <a:lstStyle/>
          <a:p>
            <a:r>
              <a:rPr lang="tr-TR" b="1" dirty="0"/>
              <a:t>Amaç:</a:t>
            </a:r>
            <a:r>
              <a:rPr lang="tr-TR" dirty="0"/>
              <a:t> Öğrencilerin toplum içindeki olumlu davranışları fark edip takdir etmesi</a:t>
            </a:r>
            <a:br>
              <a:rPr lang="tr-TR" dirty="0"/>
            </a:br>
            <a:r>
              <a:rPr lang="tr-TR" b="1" dirty="0"/>
              <a:t>Etkinlik:</a:t>
            </a:r>
            <a:r>
              <a:rPr lang="tr-TR" dirty="0"/>
              <a:t> Öğrenciler, okul çevresinde örnek davranış sergileyen kişilere teşekkür mektubu yazar (örneğin: temizlik görevlisi, fırıncı, posta çalışanı)</a:t>
            </a:r>
            <a:br>
              <a:rPr lang="tr-TR" dirty="0"/>
            </a:br>
            <a:r>
              <a:rPr lang="tr-TR" b="1" dirty="0"/>
              <a:t>Ders Bağı:</a:t>
            </a:r>
            <a:r>
              <a:rPr lang="tr-TR" dirty="0"/>
              <a:t> Türkçe / Sosyal Bilgiler</a:t>
            </a:r>
          </a:p>
          <a:p>
            <a:endParaRPr lang="tr-TR" dirty="0"/>
          </a:p>
        </p:txBody>
      </p:sp>
    </p:spTree>
    <p:extLst>
      <p:ext uri="{BB962C8B-B14F-4D97-AF65-F5344CB8AC3E}">
        <p14:creationId xmlns:p14="http://schemas.microsoft.com/office/powerpoint/2010/main" val="10119072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0E90858-C1D5-4457-B9F6-91927B2B5A1C}"/>
              </a:ext>
            </a:extLst>
          </p:cNvPr>
          <p:cNvSpPr>
            <a:spLocks noGrp="1"/>
          </p:cNvSpPr>
          <p:nvPr>
            <p:ph type="title"/>
          </p:nvPr>
        </p:nvSpPr>
        <p:spPr/>
        <p:txBody>
          <a:bodyPr>
            <a:normAutofit fontScale="90000"/>
          </a:bodyPr>
          <a:lstStyle/>
          <a:p>
            <a:r>
              <a:rPr lang="tr-TR" b="1" dirty="0"/>
              <a:t>ÖRNEK AİLE VE TOPLUM KATILIMI İÇERİKLERİNİN OLUŞTURULMASI</a:t>
            </a:r>
            <a:endParaRPr lang="tr-TR" dirty="0"/>
          </a:p>
        </p:txBody>
      </p:sp>
      <p:sp>
        <p:nvSpPr>
          <p:cNvPr id="3" name="İçerik Yer Tutucusu 2">
            <a:extLst>
              <a:ext uri="{FF2B5EF4-FFF2-40B4-BE49-F238E27FC236}">
                <a16:creationId xmlns:a16="http://schemas.microsoft.com/office/drawing/2014/main" id="{6160F3FC-70F9-4FDD-8976-23B702CC2FE9}"/>
              </a:ext>
            </a:extLst>
          </p:cNvPr>
          <p:cNvSpPr>
            <a:spLocks noGrp="1"/>
          </p:cNvSpPr>
          <p:nvPr>
            <p:ph idx="1"/>
          </p:nvPr>
        </p:nvSpPr>
        <p:spPr/>
        <p:txBody>
          <a:bodyPr anchor="ctr"/>
          <a:lstStyle/>
          <a:p>
            <a:r>
              <a:rPr lang="tr-TR" b="1" dirty="0"/>
              <a:t>1. Kavramsal Temel: Neden Örnek İçerik Oluşturulmalı?</a:t>
            </a:r>
            <a:endParaRPr lang="tr-TR" dirty="0"/>
          </a:p>
          <a:p>
            <a:r>
              <a:rPr lang="tr-TR" b="1" dirty="0"/>
              <a:t>Türkiye Yüzyılı Maarif Modeli</a:t>
            </a:r>
            <a:r>
              <a:rPr lang="tr-TR" dirty="0"/>
              <a:t>, eğitimde aileyi ve toplumu sadece “izleyici” değil, </a:t>
            </a:r>
            <a:r>
              <a:rPr lang="tr-TR" b="1" dirty="0"/>
              <a:t>öğrenme sürecinin aktif paydaşı</a:t>
            </a:r>
            <a:r>
              <a:rPr lang="tr-TR" dirty="0"/>
              <a:t> olarak görür.</a:t>
            </a:r>
          </a:p>
          <a:p>
            <a:r>
              <a:rPr lang="tr-TR" dirty="0"/>
              <a:t>Bu anlayış doğrultusunda </a:t>
            </a:r>
            <a:r>
              <a:rPr lang="tr-TR" b="1" dirty="0"/>
              <a:t>planlı, değer temelli, disiplinler arası, öğrenciyi ve çevresini geliştiren katılım içerikleri</a:t>
            </a:r>
            <a:r>
              <a:rPr lang="tr-TR" dirty="0"/>
              <a:t> oluşturulmalıdır.</a:t>
            </a:r>
          </a:p>
          <a:p>
            <a:endParaRPr lang="tr-TR" dirty="0"/>
          </a:p>
        </p:txBody>
      </p:sp>
    </p:spTree>
    <p:extLst>
      <p:ext uri="{BB962C8B-B14F-4D97-AF65-F5344CB8AC3E}">
        <p14:creationId xmlns:p14="http://schemas.microsoft.com/office/powerpoint/2010/main" val="42453866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Aile Eğitiminin Önemi</a:t>
            </a:r>
          </a:p>
        </p:txBody>
      </p:sp>
      <p:sp>
        <p:nvSpPr>
          <p:cNvPr id="3" name="Content Placeholder 2"/>
          <p:cNvSpPr>
            <a:spLocks noGrp="1"/>
          </p:cNvSpPr>
          <p:nvPr>
            <p:ph idx="1"/>
          </p:nvPr>
        </p:nvSpPr>
        <p:spPr/>
        <p:txBody>
          <a:bodyPr>
            <a:normAutofit fontScale="92500" lnSpcReduction="10000"/>
          </a:bodyPr>
          <a:lstStyle/>
          <a:p>
            <a:pPr lvl="0"/>
            <a:r>
              <a:rPr lang="tr-TR" b="1" dirty="0"/>
              <a:t>Çocukların gelişimini destekler:</a:t>
            </a:r>
            <a:r>
              <a:rPr lang="tr-TR" dirty="0"/>
              <a:t> Aile eğitimi, ebeveynlerin çocuklarının fiziksel, bilişsel, sosyal ve duygusal gelişimlerine katkıda bulunmalarını sağlar.</a:t>
            </a:r>
          </a:p>
          <a:p>
            <a:pPr lvl="0"/>
            <a:r>
              <a:rPr lang="tr-TR" b="1" dirty="0"/>
              <a:t>Eğitimde süreklilik sağlar:</a:t>
            </a:r>
            <a:r>
              <a:rPr lang="tr-TR" dirty="0"/>
              <a:t> Okulda kazanılan bilgi ve becerilerin evde pekiştirilmesini mümkün kılar.</a:t>
            </a:r>
          </a:p>
          <a:p>
            <a:pPr lvl="0"/>
            <a:r>
              <a:rPr lang="tr-TR" b="1" dirty="0"/>
              <a:t>Aile içi iletişimi geliştirir:</a:t>
            </a:r>
            <a:r>
              <a:rPr lang="tr-TR" dirty="0"/>
              <a:t> Aile üyeleri arasındaki iletişimi artırarak sağlıklı aile ilişkileri kurmaya yardımcı olur.</a:t>
            </a:r>
          </a:p>
          <a:p>
            <a:pPr lvl="0"/>
            <a:r>
              <a:rPr lang="tr-TR" b="1" dirty="0"/>
              <a:t>Davranış sorunlarını azaltır:</a:t>
            </a:r>
            <a:r>
              <a:rPr lang="tr-TR" dirty="0"/>
              <a:t> Çocukların ev ortamında olumlu davranışlar geliştirmelerini sağlar ve davranış sorunlarını azaltır.</a:t>
            </a:r>
          </a:p>
          <a:p>
            <a:pPr lvl="0"/>
            <a:r>
              <a:rPr lang="tr-TR" b="1" dirty="0"/>
              <a:t>Toplumsal fayda sağlar:</a:t>
            </a:r>
            <a:r>
              <a:rPr lang="tr-TR" dirty="0"/>
              <a:t> Sağlıklı ve eğitimli aile yapısı, toplumun genel gelişimine ve refahına doğrudan katkıda bulunur.</a:t>
            </a:r>
          </a:p>
          <a:p>
            <a:pPr marL="0" indent="0">
              <a:buNone/>
            </a:pPr>
            <a:endParaRPr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3CB7BBE0-FA16-43DA-B951-DD9C5CE60170}"/>
              </a:ext>
            </a:extLst>
          </p:cNvPr>
          <p:cNvSpPr>
            <a:spLocks noGrp="1"/>
          </p:cNvSpPr>
          <p:nvPr>
            <p:ph type="title"/>
          </p:nvPr>
        </p:nvSpPr>
        <p:spPr/>
        <p:txBody>
          <a:bodyPr/>
          <a:lstStyle/>
          <a:p>
            <a:r>
              <a:rPr lang="tr-TR" b="1" dirty="0"/>
              <a:t>1. Ailemle Birlikte Okuyorum</a:t>
            </a:r>
            <a:endParaRPr lang="tr-TR" dirty="0"/>
          </a:p>
        </p:txBody>
      </p:sp>
      <p:sp>
        <p:nvSpPr>
          <p:cNvPr id="3" name="İçerik Yer Tutucusu 2">
            <a:extLst>
              <a:ext uri="{FF2B5EF4-FFF2-40B4-BE49-F238E27FC236}">
                <a16:creationId xmlns:a16="http://schemas.microsoft.com/office/drawing/2014/main" id="{96F8132F-9475-4450-AAF4-9C1599AB0A2B}"/>
              </a:ext>
            </a:extLst>
          </p:cNvPr>
          <p:cNvSpPr>
            <a:spLocks noGrp="1"/>
          </p:cNvSpPr>
          <p:nvPr>
            <p:ph idx="1"/>
          </p:nvPr>
        </p:nvSpPr>
        <p:spPr/>
        <p:txBody>
          <a:bodyPr/>
          <a:lstStyle/>
          <a:p>
            <a:r>
              <a:rPr lang="tr-TR" b="1" dirty="0"/>
              <a:t>Amaç:</a:t>
            </a:r>
            <a:r>
              <a:rPr lang="tr-TR" dirty="0"/>
              <a:t> Aile içinde kitap okuma alışkanlığı kazandırmak ve sözel iletişimi güçlendirmek</a:t>
            </a:r>
            <a:br>
              <a:rPr lang="tr-TR" dirty="0"/>
            </a:br>
            <a:r>
              <a:rPr lang="tr-TR" b="1" dirty="0"/>
              <a:t>İçerik:</a:t>
            </a:r>
            <a:endParaRPr lang="tr-TR" dirty="0"/>
          </a:p>
          <a:p>
            <a:pPr lvl="0"/>
            <a:r>
              <a:rPr lang="tr-TR" dirty="0"/>
              <a:t>Haftada bir akşam belirlenir → 20 dakikalık ortak kitap okuma</a:t>
            </a:r>
          </a:p>
          <a:p>
            <a:pPr lvl="0"/>
            <a:r>
              <a:rPr lang="tr-TR" dirty="0"/>
              <a:t>Sonrasında kısa sohbet: “Ne anladım, en çok nereyi sevdim?”</a:t>
            </a:r>
          </a:p>
          <a:p>
            <a:pPr lvl="0"/>
            <a:r>
              <a:rPr lang="tr-TR" dirty="0"/>
              <a:t>Öğrenci bu deneyimi haftalık okuma günlüğüne yazar.</a:t>
            </a:r>
          </a:p>
          <a:p>
            <a:pPr lvl="0"/>
            <a:r>
              <a:rPr lang="tr-TR" dirty="0"/>
              <a:t>Sınıfta paylaşılır, kitap panosu oluşturulur.</a:t>
            </a:r>
          </a:p>
          <a:p>
            <a:endParaRPr lang="tr-TR" dirty="0"/>
          </a:p>
        </p:txBody>
      </p:sp>
    </p:spTree>
    <p:extLst>
      <p:ext uri="{BB962C8B-B14F-4D97-AF65-F5344CB8AC3E}">
        <p14:creationId xmlns:p14="http://schemas.microsoft.com/office/powerpoint/2010/main" val="1260158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74BB529-6E1D-4A05-91E7-4E9980806980}"/>
              </a:ext>
            </a:extLst>
          </p:cNvPr>
          <p:cNvSpPr>
            <a:spLocks noGrp="1"/>
          </p:cNvSpPr>
          <p:nvPr>
            <p:ph type="title"/>
          </p:nvPr>
        </p:nvSpPr>
        <p:spPr/>
        <p:txBody>
          <a:bodyPr>
            <a:normAutofit fontScale="90000"/>
          </a:bodyPr>
          <a:lstStyle/>
          <a:p>
            <a:r>
              <a:rPr lang="tr-TR" b="1" dirty="0"/>
              <a:t>2. Değer Haftası: Evde Uygulama Görevi</a:t>
            </a:r>
            <a:br>
              <a:rPr lang="tr-TR" dirty="0"/>
            </a:br>
            <a:endParaRPr lang="tr-TR" dirty="0"/>
          </a:p>
        </p:txBody>
      </p:sp>
      <p:sp>
        <p:nvSpPr>
          <p:cNvPr id="3" name="İçerik Yer Tutucusu 2">
            <a:extLst>
              <a:ext uri="{FF2B5EF4-FFF2-40B4-BE49-F238E27FC236}">
                <a16:creationId xmlns:a16="http://schemas.microsoft.com/office/drawing/2014/main" id="{FA9A36B4-0893-4856-82D7-3A157C66A074}"/>
              </a:ext>
            </a:extLst>
          </p:cNvPr>
          <p:cNvSpPr>
            <a:spLocks noGrp="1"/>
          </p:cNvSpPr>
          <p:nvPr>
            <p:ph idx="1"/>
          </p:nvPr>
        </p:nvSpPr>
        <p:spPr/>
        <p:txBody>
          <a:bodyPr anchor="ctr"/>
          <a:lstStyle/>
          <a:p>
            <a:r>
              <a:rPr lang="tr-TR" b="1" dirty="0"/>
              <a:t>Amaç:</a:t>
            </a:r>
            <a:r>
              <a:rPr lang="tr-TR" dirty="0"/>
              <a:t> Değer eğitimini ev ortamına taşımak</a:t>
            </a:r>
            <a:br>
              <a:rPr lang="tr-TR" dirty="0"/>
            </a:br>
            <a:r>
              <a:rPr lang="tr-TR" b="1" dirty="0"/>
              <a:t>İçerik:</a:t>
            </a:r>
            <a:endParaRPr lang="tr-TR" dirty="0"/>
          </a:p>
          <a:p>
            <a:pPr lvl="0"/>
            <a:r>
              <a:rPr lang="tr-TR" dirty="0"/>
              <a:t>Okulda işlenen değere göre ailece bir görev belirlenir</a:t>
            </a:r>
          </a:p>
          <a:p>
            <a:pPr lvl="1"/>
            <a:r>
              <a:rPr lang="tr-TR" dirty="0"/>
              <a:t>Örnek: </a:t>
            </a:r>
            <a:r>
              <a:rPr lang="tr-TR" i="1" dirty="0"/>
              <a:t>“Bu hafta evde sorumlulukla ilgili bir görev üstlendik.”</a:t>
            </a:r>
            <a:endParaRPr lang="tr-TR" dirty="0"/>
          </a:p>
          <a:p>
            <a:pPr lvl="0"/>
            <a:r>
              <a:rPr lang="tr-TR" dirty="0"/>
              <a:t>Öğrenci aileyle uygulamasını yazar ya da fotoğrafla gösterir</a:t>
            </a:r>
          </a:p>
          <a:p>
            <a:pPr lvl="0"/>
            <a:r>
              <a:rPr lang="tr-TR" dirty="0"/>
              <a:t>Panoda sergilenir: “</a:t>
            </a:r>
            <a:r>
              <a:rPr lang="tr-TR" u="sng" dirty="0"/>
              <a:t>Ailemin Değerli Anları</a:t>
            </a:r>
            <a:r>
              <a:rPr lang="tr-TR" dirty="0"/>
              <a:t>” köşesi</a:t>
            </a:r>
          </a:p>
        </p:txBody>
      </p:sp>
    </p:spTree>
    <p:extLst>
      <p:ext uri="{BB962C8B-B14F-4D97-AF65-F5344CB8AC3E}">
        <p14:creationId xmlns:p14="http://schemas.microsoft.com/office/powerpoint/2010/main" val="10638617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F7EED96-495E-46C8-9540-CC7A15BF0C12}"/>
              </a:ext>
            </a:extLst>
          </p:cNvPr>
          <p:cNvSpPr>
            <a:spLocks noGrp="1"/>
          </p:cNvSpPr>
          <p:nvPr>
            <p:ph type="title"/>
          </p:nvPr>
        </p:nvSpPr>
        <p:spPr/>
        <p:txBody>
          <a:bodyPr>
            <a:normAutofit/>
          </a:bodyPr>
          <a:lstStyle/>
          <a:p>
            <a:r>
              <a:rPr lang="tr-TR" b="1" dirty="0"/>
              <a:t>3. Mesleğimi Tanıtıyorum – Aile Sunumları</a:t>
            </a:r>
            <a:endParaRPr lang="tr-TR" dirty="0"/>
          </a:p>
        </p:txBody>
      </p:sp>
      <p:sp>
        <p:nvSpPr>
          <p:cNvPr id="3" name="İçerik Yer Tutucusu 2">
            <a:extLst>
              <a:ext uri="{FF2B5EF4-FFF2-40B4-BE49-F238E27FC236}">
                <a16:creationId xmlns:a16="http://schemas.microsoft.com/office/drawing/2014/main" id="{189971AE-725D-468B-890F-8F5BDBB45B6D}"/>
              </a:ext>
            </a:extLst>
          </p:cNvPr>
          <p:cNvSpPr>
            <a:spLocks noGrp="1"/>
          </p:cNvSpPr>
          <p:nvPr>
            <p:ph idx="1"/>
          </p:nvPr>
        </p:nvSpPr>
        <p:spPr/>
        <p:txBody>
          <a:bodyPr anchor="ctr"/>
          <a:lstStyle/>
          <a:p>
            <a:r>
              <a:rPr lang="tr-TR" b="1" dirty="0"/>
              <a:t>Amaç:</a:t>
            </a:r>
            <a:r>
              <a:rPr lang="tr-TR" dirty="0"/>
              <a:t> Aile bireylerinin mesleklerini öğrencilere tanıtması, iş dünyasını keşfetme</a:t>
            </a:r>
            <a:br>
              <a:rPr lang="tr-TR" dirty="0"/>
            </a:br>
            <a:r>
              <a:rPr lang="tr-TR" b="1" dirty="0"/>
              <a:t>İçerik:</a:t>
            </a:r>
            <a:endParaRPr lang="tr-TR" dirty="0"/>
          </a:p>
          <a:p>
            <a:pPr lvl="0"/>
            <a:r>
              <a:rPr lang="tr-TR" dirty="0"/>
              <a:t>Veli sınıfa gelir ya da video gönderir</a:t>
            </a:r>
          </a:p>
          <a:p>
            <a:pPr lvl="0"/>
            <a:r>
              <a:rPr lang="tr-TR" dirty="0"/>
              <a:t>Mesleğini anlatır, araç-gereç tanıtır, öğrencilere kısa uygulama yaptırır</a:t>
            </a:r>
          </a:p>
          <a:p>
            <a:pPr lvl="1"/>
            <a:r>
              <a:rPr lang="tr-TR" dirty="0"/>
              <a:t>Örnek: Hemşire, marangoz, mühendis, avukat</a:t>
            </a:r>
          </a:p>
          <a:p>
            <a:pPr lvl="0"/>
            <a:r>
              <a:rPr lang="tr-TR" dirty="0"/>
              <a:t>Öğrenciler soru yazar ve sunum sonunda sınıfta paylaşır</a:t>
            </a:r>
          </a:p>
          <a:p>
            <a:endParaRPr lang="tr-TR" dirty="0"/>
          </a:p>
        </p:txBody>
      </p:sp>
    </p:spTree>
    <p:extLst>
      <p:ext uri="{BB962C8B-B14F-4D97-AF65-F5344CB8AC3E}">
        <p14:creationId xmlns:p14="http://schemas.microsoft.com/office/powerpoint/2010/main" val="8076558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A9BA6B03-8F4A-4DA4-9DD2-7DCA645E245D}"/>
              </a:ext>
            </a:extLst>
          </p:cNvPr>
          <p:cNvSpPr>
            <a:spLocks noGrp="1"/>
          </p:cNvSpPr>
          <p:nvPr>
            <p:ph type="title"/>
          </p:nvPr>
        </p:nvSpPr>
        <p:spPr/>
        <p:txBody>
          <a:bodyPr>
            <a:normAutofit fontScale="90000"/>
          </a:bodyPr>
          <a:lstStyle/>
          <a:p>
            <a:r>
              <a:rPr lang="tr-TR" b="1" dirty="0"/>
              <a:t>4. Bir İyilik Yap – Topluma Katkı Günü</a:t>
            </a:r>
            <a:br>
              <a:rPr lang="tr-TR" dirty="0"/>
            </a:br>
            <a:endParaRPr lang="tr-TR" dirty="0"/>
          </a:p>
        </p:txBody>
      </p:sp>
      <p:sp>
        <p:nvSpPr>
          <p:cNvPr id="3" name="İçerik Yer Tutucusu 2">
            <a:extLst>
              <a:ext uri="{FF2B5EF4-FFF2-40B4-BE49-F238E27FC236}">
                <a16:creationId xmlns:a16="http://schemas.microsoft.com/office/drawing/2014/main" id="{C375F3B4-758A-49E8-890D-03445B91036B}"/>
              </a:ext>
            </a:extLst>
          </p:cNvPr>
          <p:cNvSpPr>
            <a:spLocks noGrp="1"/>
          </p:cNvSpPr>
          <p:nvPr>
            <p:ph idx="1"/>
          </p:nvPr>
        </p:nvSpPr>
        <p:spPr/>
        <p:txBody>
          <a:bodyPr/>
          <a:lstStyle/>
          <a:p>
            <a:r>
              <a:rPr lang="tr-TR" b="1" dirty="0"/>
              <a:t>Amaç:</a:t>
            </a:r>
            <a:r>
              <a:rPr lang="tr-TR" dirty="0"/>
              <a:t> Toplum hizmeti ve gönüllülük bilincini geliştirmek</a:t>
            </a:r>
            <a:br>
              <a:rPr lang="tr-TR" dirty="0"/>
            </a:br>
            <a:r>
              <a:rPr lang="tr-TR" b="1" dirty="0"/>
              <a:t>İçerik:</a:t>
            </a:r>
            <a:endParaRPr lang="tr-TR" dirty="0"/>
          </a:p>
          <a:p>
            <a:pPr lvl="0"/>
            <a:r>
              <a:rPr lang="tr-TR" dirty="0"/>
              <a:t>Öğrencilere aşağıdaki gibi küçük görevler verilir:</a:t>
            </a:r>
          </a:p>
          <a:p>
            <a:pPr lvl="1"/>
            <a:r>
              <a:rPr lang="tr-TR" dirty="0"/>
              <a:t>Okul bahçesini temizle</a:t>
            </a:r>
          </a:p>
          <a:p>
            <a:pPr lvl="1"/>
            <a:r>
              <a:rPr lang="tr-TR" dirty="0"/>
              <a:t>Yaşlı bir komşuna yardım et</a:t>
            </a:r>
          </a:p>
          <a:p>
            <a:pPr lvl="1"/>
            <a:r>
              <a:rPr lang="tr-TR" dirty="0"/>
              <a:t>Parktaki çöpleri topla</a:t>
            </a:r>
          </a:p>
          <a:p>
            <a:pPr lvl="1"/>
            <a:r>
              <a:rPr lang="tr-TR" dirty="0"/>
              <a:t>Kitap bağışı hazırla</a:t>
            </a:r>
          </a:p>
          <a:p>
            <a:pPr lvl="0"/>
            <a:r>
              <a:rPr lang="tr-TR" dirty="0"/>
              <a:t>Her öğrenci yaptığı iyiliği “İyilik </a:t>
            </a:r>
            <a:r>
              <a:rPr lang="tr-TR" dirty="0" err="1"/>
              <a:t>Günlüğü”ne</a:t>
            </a:r>
            <a:r>
              <a:rPr lang="tr-TR" dirty="0"/>
              <a:t> yazar</a:t>
            </a:r>
          </a:p>
          <a:p>
            <a:pPr lvl="0"/>
            <a:r>
              <a:rPr lang="tr-TR" dirty="0"/>
              <a:t>Gönüllülük Haftası’nda sunum yapılır</a:t>
            </a:r>
          </a:p>
          <a:p>
            <a:endParaRPr lang="tr-TR" dirty="0"/>
          </a:p>
        </p:txBody>
      </p:sp>
    </p:spTree>
    <p:extLst>
      <p:ext uri="{BB962C8B-B14F-4D97-AF65-F5344CB8AC3E}">
        <p14:creationId xmlns:p14="http://schemas.microsoft.com/office/powerpoint/2010/main" val="318513315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EC2722FC-1A74-4332-93B3-2053CF3C2CD8}"/>
              </a:ext>
            </a:extLst>
          </p:cNvPr>
          <p:cNvSpPr>
            <a:spLocks noGrp="1"/>
          </p:cNvSpPr>
          <p:nvPr>
            <p:ph type="title"/>
          </p:nvPr>
        </p:nvSpPr>
        <p:spPr/>
        <p:txBody>
          <a:bodyPr>
            <a:normAutofit/>
          </a:bodyPr>
          <a:lstStyle/>
          <a:p>
            <a:r>
              <a:rPr lang="tr-TR" b="1" dirty="0"/>
              <a:t>5. Mahallemizi Tanıyoruz – Yerel Tarih Yürüyüşü</a:t>
            </a:r>
            <a:endParaRPr lang="tr-TR" dirty="0"/>
          </a:p>
        </p:txBody>
      </p:sp>
      <p:sp>
        <p:nvSpPr>
          <p:cNvPr id="3" name="İçerik Yer Tutucusu 2">
            <a:extLst>
              <a:ext uri="{FF2B5EF4-FFF2-40B4-BE49-F238E27FC236}">
                <a16:creationId xmlns:a16="http://schemas.microsoft.com/office/drawing/2014/main" id="{28C7BFCA-672C-4F9F-9E5E-2530489A4583}"/>
              </a:ext>
            </a:extLst>
          </p:cNvPr>
          <p:cNvSpPr>
            <a:spLocks noGrp="1"/>
          </p:cNvSpPr>
          <p:nvPr>
            <p:ph idx="1"/>
          </p:nvPr>
        </p:nvSpPr>
        <p:spPr/>
        <p:txBody>
          <a:bodyPr/>
          <a:lstStyle/>
          <a:p>
            <a:pPr marL="0" indent="0">
              <a:buNone/>
            </a:pPr>
            <a:r>
              <a:rPr lang="tr-TR" b="1" dirty="0"/>
              <a:t>1. Mahallemizi Tanıyoruz – Yerel Tarih Yürüyüşü</a:t>
            </a:r>
            <a:endParaRPr lang="tr-TR" dirty="0"/>
          </a:p>
          <a:p>
            <a:r>
              <a:rPr lang="tr-TR" b="1" dirty="0"/>
              <a:t>Amaç:</a:t>
            </a:r>
            <a:r>
              <a:rPr lang="tr-TR" dirty="0"/>
              <a:t> Yerel çevre bilinci ve kültürel miras farkındalığı kazandırmak</a:t>
            </a:r>
            <a:br>
              <a:rPr lang="tr-TR" dirty="0"/>
            </a:br>
            <a:r>
              <a:rPr lang="tr-TR" b="1" dirty="0"/>
              <a:t>İçerik:</a:t>
            </a:r>
            <a:endParaRPr lang="tr-TR" dirty="0"/>
          </a:p>
          <a:p>
            <a:pPr lvl="0"/>
            <a:r>
              <a:rPr lang="tr-TR" dirty="0"/>
              <a:t>Yerel tarihî yapılar, anıtlar veya meslek grupları belirlenir</a:t>
            </a:r>
          </a:p>
          <a:p>
            <a:pPr lvl="0"/>
            <a:r>
              <a:rPr lang="tr-TR" dirty="0"/>
              <a:t>Öğrenciler rehber eşliğinde ziyaret eder (muhtar, yaşlı bir esnaf vb.)</a:t>
            </a:r>
          </a:p>
          <a:p>
            <a:pPr lvl="0"/>
            <a:r>
              <a:rPr lang="tr-TR" dirty="0"/>
              <a:t>Etkinlik sonrası “Gözlem Raporu” yazar</a:t>
            </a:r>
          </a:p>
          <a:p>
            <a:pPr lvl="0"/>
            <a:r>
              <a:rPr lang="tr-TR" dirty="0"/>
              <a:t>Sınıf panosunda “Mahallemde Tarih Var” sergisi açılır</a:t>
            </a:r>
          </a:p>
          <a:p>
            <a:endParaRPr lang="tr-TR" dirty="0"/>
          </a:p>
        </p:txBody>
      </p:sp>
    </p:spTree>
    <p:extLst>
      <p:ext uri="{BB962C8B-B14F-4D97-AF65-F5344CB8AC3E}">
        <p14:creationId xmlns:p14="http://schemas.microsoft.com/office/powerpoint/2010/main" val="37162484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61D5562-DC8E-4F3F-86D1-0469E903F136}"/>
              </a:ext>
            </a:extLst>
          </p:cNvPr>
          <p:cNvSpPr>
            <a:spLocks noGrp="1"/>
          </p:cNvSpPr>
          <p:nvPr>
            <p:ph idx="1"/>
          </p:nvPr>
        </p:nvSpPr>
        <p:spPr>
          <a:xfrm>
            <a:off x="1942415" y="1313468"/>
            <a:ext cx="6591985" cy="3777622"/>
          </a:xfrm>
        </p:spPr>
        <p:txBody>
          <a:bodyPr anchor="ctr">
            <a:normAutofit/>
          </a:bodyPr>
          <a:lstStyle/>
          <a:p>
            <a:pPr marL="0" indent="0">
              <a:buNone/>
            </a:pPr>
            <a:r>
              <a:rPr lang="tr-TR" sz="4400" dirty="0">
                <a:latin typeface="TTKB DikTemel Abece" pitchFamily="2" charset="-94"/>
                <a:cs typeface="Times New Roman" panose="02020603050405020304" pitchFamily="18" charset="0"/>
              </a:rPr>
              <a:t>DİNLEDİĞİNİZ </a:t>
            </a:r>
          </a:p>
          <a:p>
            <a:pPr marL="0" indent="0">
              <a:buNone/>
            </a:pPr>
            <a:r>
              <a:rPr lang="tr-TR" sz="4400" dirty="0">
                <a:latin typeface="TTKB DikTemel Abece" pitchFamily="2" charset="-94"/>
                <a:cs typeface="Times New Roman" panose="02020603050405020304" pitchFamily="18" charset="0"/>
              </a:rPr>
              <a:t>İÇİN </a:t>
            </a:r>
          </a:p>
          <a:p>
            <a:pPr marL="0" indent="0">
              <a:buNone/>
            </a:pPr>
            <a:r>
              <a:rPr lang="tr-TR" sz="4400" dirty="0">
                <a:latin typeface="TTKB DikTemel Abece" pitchFamily="2" charset="-94"/>
                <a:cs typeface="Times New Roman" panose="02020603050405020304" pitchFamily="18" charset="0"/>
              </a:rPr>
              <a:t>TEŞEKKÜR </a:t>
            </a:r>
          </a:p>
          <a:p>
            <a:pPr marL="0" indent="0">
              <a:buNone/>
            </a:pPr>
            <a:r>
              <a:rPr lang="tr-TR" sz="4400" dirty="0">
                <a:latin typeface="TTKB DikTemel Abece" pitchFamily="2" charset="-94"/>
                <a:cs typeface="Times New Roman" panose="02020603050405020304" pitchFamily="18" charset="0"/>
              </a:rPr>
              <a:t>EDERİM….</a:t>
            </a:r>
          </a:p>
        </p:txBody>
      </p:sp>
    </p:spTree>
    <p:extLst>
      <p:ext uri="{BB962C8B-B14F-4D97-AF65-F5344CB8AC3E}">
        <p14:creationId xmlns:p14="http://schemas.microsoft.com/office/powerpoint/2010/main" val="3067445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D2ED8938-CA0C-44D8-84EA-8562111657C7}"/>
              </a:ext>
            </a:extLst>
          </p:cNvPr>
          <p:cNvSpPr>
            <a:spLocks noGrp="1"/>
          </p:cNvSpPr>
          <p:nvPr>
            <p:ph type="title"/>
          </p:nvPr>
        </p:nvSpPr>
        <p:spPr/>
        <p:txBody>
          <a:bodyPr/>
          <a:lstStyle/>
          <a:p>
            <a:r>
              <a:rPr lang="tr-TR" dirty="0"/>
              <a:t>AİLE EĞİTİMİ ETKİNLİKLERİ</a:t>
            </a:r>
          </a:p>
        </p:txBody>
      </p:sp>
      <p:sp>
        <p:nvSpPr>
          <p:cNvPr id="3" name="İçerik Yer Tutucusu 2">
            <a:extLst>
              <a:ext uri="{FF2B5EF4-FFF2-40B4-BE49-F238E27FC236}">
                <a16:creationId xmlns:a16="http://schemas.microsoft.com/office/drawing/2014/main" id="{DC9D1BB8-44E6-426B-8BE3-750372846098}"/>
              </a:ext>
            </a:extLst>
          </p:cNvPr>
          <p:cNvSpPr>
            <a:spLocks noGrp="1"/>
          </p:cNvSpPr>
          <p:nvPr>
            <p:ph idx="1"/>
          </p:nvPr>
        </p:nvSpPr>
        <p:spPr>
          <a:xfrm>
            <a:off x="782918" y="1264555"/>
            <a:ext cx="8266814" cy="3777622"/>
          </a:xfrm>
        </p:spPr>
        <p:txBody>
          <a:bodyPr>
            <a:noAutofit/>
          </a:bodyPr>
          <a:lstStyle/>
          <a:p>
            <a:pPr marL="0" indent="0">
              <a:buNone/>
            </a:pPr>
            <a:r>
              <a:rPr lang="tr-TR" dirty="0"/>
              <a:t>Barış</a:t>
            </a:r>
          </a:p>
          <a:p>
            <a:pPr marL="0" indent="0">
              <a:buNone/>
            </a:pPr>
            <a:r>
              <a:rPr lang="tr-TR" dirty="0" err="1"/>
              <a:t>Manço’nun</a:t>
            </a:r>
            <a:r>
              <a:rPr lang="tr-TR" dirty="0"/>
              <a:t> oğlu Doğukan </a:t>
            </a:r>
            <a:r>
              <a:rPr lang="tr-TR" dirty="0" err="1"/>
              <a:t>Manço</a:t>
            </a:r>
            <a:r>
              <a:rPr lang="tr-TR" dirty="0"/>
              <a:t> babasıyla ilgili şöyle bir hatırasından bahseder.</a:t>
            </a:r>
          </a:p>
          <a:p>
            <a:pPr marL="0" indent="0">
              <a:buNone/>
            </a:pPr>
            <a:r>
              <a:rPr lang="tr-TR" dirty="0"/>
              <a:t>“Benim çocukluğum babamı beklemekle geçti. Ne zaman babamla vakit geçirmek istesem, hep bir engel çıktı. Akşam gelince onunla doya doya oynayacağım derdim, ancak film, montaj gibi nedenlerden işleri gece geç saatlere kadar sürerdi. Ben bekleyeceğim, uyumayacağım desem de dayanamaz uyurdum. Sabah erkenden kalkıp yatağında üstüne atlamayı hayal ederken, o odasına girdiğimde erkenden il dışı turnesi için evden çıkmış olurdu.</a:t>
            </a:r>
          </a:p>
          <a:p>
            <a:pPr marL="0" indent="0">
              <a:buNone/>
            </a:pPr>
            <a:r>
              <a:rPr lang="tr-TR" dirty="0"/>
              <a:t>Televizyonu ne zaman açsam babam programına katılan çocuklarla güler, eğlenir, onlara hediyeler verirdi. Bu durum beni çok üzerdi. İlerleyen yıllarda, babamla geçmiş yılların acısını çıkarırcasına nitelikli çok zaman geçirdik. Ama yine de çocukluğumda babamla yeterince zaman geçirememem, içimde yara olarak kaldı. Çocukluğumu yaşayamamanın eksikliğini hâlâ hissederim.</a:t>
            </a:r>
          </a:p>
        </p:txBody>
      </p:sp>
    </p:spTree>
    <p:extLst>
      <p:ext uri="{BB962C8B-B14F-4D97-AF65-F5344CB8AC3E}">
        <p14:creationId xmlns:p14="http://schemas.microsoft.com/office/powerpoint/2010/main" val="10817856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çerik Yer Tutucusu 3">
            <a:extLst>
              <a:ext uri="{FF2B5EF4-FFF2-40B4-BE49-F238E27FC236}">
                <a16:creationId xmlns:a16="http://schemas.microsoft.com/office/drawing/2014/main" id="{F56ACC07-DEF0-4A64-B8E3-D642DFCF930F}"/>
              </a:ext>
            </a:extLst>
          </p:cNvPr>
          <p:cNvPicPr>
            <a:picLocks noGrp="1" noChangeAspect="1"/>
          </p:cNvPicPr>
          <p:nvPr>
            <p:ph idx="1"/>
          </p:nvPr>
        </p:nvPicPr>
        <p:blipFill>
          <a:blip r:embed="rId2"/>
          <a:stretch>
            <a:fillRect/>
          </a:stretch>
        </p:blipFill>
        <p:spPr>
          <a:xfrm>
            <a:off x="155541" y="75414"/>
            <a:ext cx="9092153" cy="6862713"/>
          </a:xfrm>
          <a:prstGeom prst="rect">
            <a:avLst/>
          </a:prstGeom>
        </p:spPr>
      </p:pic>
    </p:spTree>
    <p:extLst>
      <p:ext uri="{BB962C8B-B14F-4D97-AF65-F5344CB8AC3E}">
        <p14:creationId xmlns:p14="http://schemas.microsoft.com/office/powerpoint/2010/main" val="6155783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78049EC7-7319-4663-AB5F-169E8FCD4FD4}"/>
              </a:ext>
            </a:extLst>
          </p:cNvPr>
          <p:cNvSpPr>
            <a:spLocks noGrp="1"/>
          </p:cNvSpPr>
          <p:nvPr>
            <p:ph idx="1"/>
          </p:nvPr>
        </p:nvSpPr>
        <p:spPr>
          <a:xfrm>
            <a:off x="1668545" y="1425496"/>
            <a:ext cx="7239785" cy="4607659"/>
          </a:xfrm>
        </p:spPr>
        <p:txBody>
          <a:bodyPr>
            <a:normAutofit/>
          </a:bodyPr>
          <a:lstStyle/>
          <a:p>
            <a:r>
              <a:rPr lang="tr-TR" b="1" dirty="0"/>
              <a:t>A. Seminer ve Konferanslar</a:t>
            </a:r>
            <a:endParaRPr lang="tr-TR" dirty="0"/>
          </a:p>
          <a:p>
            <a:pPr lvl="0"/>
            <a:r>
              <a:rPr lang="tr-TR" dirty="0"/>
              <a:t>Uzman eğitimciler tarafından verilen seminerler</a:t>
            </a:r>
          </a:p>
          <a:p>
            <a:pPr lvl="0"/>
            <a:r>
              <a:rPr lang="tr-TR" dirty="0"/>
              <a:t>Çocuk gelişimi, </a:t>
            </a:r>
            <a:r>
              <a:rPr lang="tr-TR" dirty="0" err="1"/>
              <a:t>beslenmeve</a:t>
            </a:r>
            <a:r>
              <a:rPr lang="tr-TR" dirty="0"/>
              <a:t> psikolojisi üzerine konferanslar</a:t>
            </a:r>
          </a:p>
          <a:p>
            <a:r>
              <a:rPr lang="tr-TR" b="1" dirty="0"/>
              <a:t>B. Atölye Çalışmaları</a:t>
            </a:r>
            <a:endParaRPr lang="tr-TR" dirty="0"/>
          </a:p>
          <a:p>
            <a:pPr lvl="0"/>
            <a:r>
              <a:rPr lang="tr-TR" dirty="0"/>
              <a:t>Ebeveynlik becerileri atölyeleri</a:t>
            </a:r>
          </a:p>
          <a:p>
            <a:pPr lvl="0"/>
            <a:r>
              <a:rPr lang="tr-TR" dirty="0"/>
              <a:t>Evde öğrenme ortamı oluşturma çalışmaları</a:t>
            </a:r>
          </a:p>
          <a:p>
            <a:pPr lvl="0"/>
            <a:r>
              <a:rPr lang="tr-TR" dirty="0"/>
              <a:t>Sağlıklı iletişim becerileri geliştirme atölyeleri</a:t>
            </a:r>
          </a:p>
          <a:p>
            <a:r>
              <a:rPr lang="tr-TR" b="1" dirty="0"/>
              <a:t>C. Aile Eğitim Grupları</a:t>
            </a:r>
            <a:endParaRPr lang="tr-TR" dirty="0"/>
          </a:p>
          <a:p>
            <a:pPr lvl="0"/>
            <a:r>
              <a:rPr lang="tr-TR" dirty="0"/>
              <a:t>Düzenli olarak bir araya gelen küçük aile gruplarıyla deneyim paylaşımı</a:t>
            </a:r>
          </a:p>
          <a:p>
            <a:pPr lvl="0"/>
            <a:r>
              <a:rPr lang="tr-TR" dirty="0"/>
              <a:t>Ortak sorunlara çözüm bulma ve destek sağlama toplantıları</a:t>
            </a:r>
          </a:p>
        </p:txBody>
      </p:sp>
    </p:spTree>
    <p:extLst>
      <p:ext uri="{BB962C8B-B14F-4D97-AF65-F5344CB8AC3E}">
        <p14:creationId xmlns:p14="http://schemas.microsoft.com/office/powerpoint/2010/main" val="5136289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77C6886-0EAC-4354-998A-B1AC1F7B238F}"/>
              </a:ext>
            </a:extLst>
          </p:cNvPr>
          <p:cNvSpPr>
            <a:spLocks noGrp="1"/>
          </p:cNvSpPr>
          <p:nvPr>
            <p:ph idx="1"/>
          </p:nvPr>
        </p:nvSpPr>
        <p:spPr>
          <a:xfrm>
            <a:off x="1867001" y="1190920"/>
            <a:ext cx="7069609" cy="5257014"/>
          </a:xfrm>
        </p:spPr>
        <p:txBody>
          <a:bodyPr anchor="ctr">
            <a:normAutofit/>
          </a:bodyPr>
          <a:lstStyle/>
          <a:p>
            <a:r>
              <a:rPr lang="tr-TR" b="1" dirty="0"/>
              <a:t>D. Bireysel Görüşmeler</a:t>
            </a:r>
            <a:endParaRPr lang="tr-TR" dirty="0"/>
          </a:p>
          <a:p>
            <a:pPr lvl="0"/>
            <a:r>
              <a:rPr lang="tr-TR" dirty="0"/>
              <a:t>Ailelerin özel durumları ve ihtiyaçları için rehberlik hizmetleri</a:t>
            </a:r>
          </a:p>
          <a:p>
            <a:pPr lvl="0"/>
            <a:r>
              <a:rPr lang="tr-TR" dirty="0"/>
              <a:t>Psikolojik danışmanlık ve pedagojik destek</a:t>
            </a:r>
          </a:p>
          <a:p>
            <a:r>
              <a:rPr lang="tr-TR" b="1" dirty="0"/>
              <a:t>E. Etkileşimli ve Uygulamalı Etkinlikler</a:t>
            </a:r>
            <a:endParaRPr lang="tr-TR" dirty="0"/>
          </a:p>
          <a:p>
            <a:pPr lvl="0"/>
            <a:r>
              <a:rPr lang="tr-TR" dirty="0"/>
              <a:t>Ebeveyn-çocuk birlikte öğrenme etkinlikleri</a:t>
            </a:r>
          </a:p>
          <a:p>
            <a:pPr lvl="0"/>
            <a:r>
              <a:rPr lang="tr-TR" dirty="0"/>
              <a:t>Oyun temelli öğrenme ve birlikte etkinlik planlama</a:t>
            </a:r>
          </a:p>
          <a:p>
            <a:r>
              <a:rPr lang="tr-TR" b="1" dirty="0"/>
              <a:t>F. Yazılı ve Dijital Kaynaklar</a:t>
            </a:r>
            <a:endParaRPr lang="tr-TR" dirty="0"/>
          </a:p>
          <a:p>
            <a:pPr lvl="0"/>
            <a:r>
              <a:rPr lang="tr-TR" dirty="0"/>
              <a:t>Broşürler, kitapçıklar ve eğitim materyalleri dağıtımı</a:t>
            </a:r>
          </a:p>
          <a:p>
            <a:r>
              <a:rPr lang="tr-TR" dirty="0"/>
              <a:t>İnternet tabanlı eğitim videoları ve seminer kayıtları</a:t>
            </a:r>
          </a:p>
          <a:p>
            <a:r>
              <a:rPr lang="tr-TR" b="1" dirty="0"/>
              <a:t>G. Veli Toplantıları</a:t>
            </a:r>
          </a:p>
          <a:p>
            <a:r>
              <a:rPr lang="tr-TR" dirty="0"/>
              <a:t>Eğitim süreci hakkında bilgilendirme</a:t>
            </a:r>
          </a:p>
          <a:p>
            <a:r>
              <a:rPr lang="tr-TR" dirty="0"/>
              <a:t>Geri bildirim alma ve ortak karar alma</a:t>
            </a:r>
          </a:p>
          <a:p>
            <a:r>
              <a:rPr lang="tr-TR" dirty="0"/>
              <a:t>İş birliği ve dayanışma sağlama</a:t>
            </a:r>
          </a:p>
          <a:p>
            <a:endParaRPr lang="tr-TR" dirty="0"/>
          </a:p>
        </p:txBody>
      </p:sp>
    </p:spTree>
    <p:extLst>
      <p:ext uri="{BB962C8B-B14F-4D97-AF65-F5344CB8AC3E}">
        <p14:creationId xmlns:p14="http://schemas.microsoft.com/office/powerpoint/2010/main" val="36419099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dirty="0" err="1"/>
              <a:t>Ev</a:t>
            </a:r>
            <a:r>
              <a:rPr dirty="0"/>
              <a:t> </a:t>
            </a:r>
            <a:r>
              <a:rPr dirty="0" err="1"/>
              <a:t>Ziyaretleri</a:t>
            </a:r>
            <a:endParaRPr dirty="0"/>
          </a:p>
        </p:txBody>
      </p:sp>
      <p:sp>
        <p:nvSpPr>
          <p:cNvPr id="3" name="Content Placeholder 2"/>
          <p:cNvSpPr>
            <a:spLocks noGrp="1"/>
          </p:cNvSpPr>
          <p:nvPr>
            <p:ph idx="1"/>
          </p:nvPr>
        </p:nvSpPr>
        <p:spPr/>
        <p:txBody>
          <a:bodyPr/>
          <a:lstStyle/>
          <a:p>
            <a:pPr marL="0" indent="0">
              <a:buNone/>
            </a:pPr>
            <a:r>
              <a:rPr lang="tr-TR" b="1" dirty="0"/>
              <a:t>EV ZİYARETLERİ</a:t>
            </a:r>
          </a:p>
          <a:p>
            <a:r>
              <a:rPr dirty="0" err="1"/>
              <a:t>Ebeveynlerle</a:t>
            </a:r>
            <a:r>
              <a:rPr dirty="0"/>
              <a:t> </a:t>
            </a:r>
            <a:r>
              <a:rPr dirty="0" err="1"/>
              <a:t>birebir</a:t>
            </a:r>
            <a:r>
              <a:rPr dirty="0"/>
              <a:t> </a:t>
            </a:r>
            <a:r>
              <a:rPr dirty="0" err="1"/>
              <a:t>iletişim</a:t>
            </a:r>
            <a:endParaRPr dirty="0"/>
          </a:p>
          <a:p>
            <a:r>
              <a:rPr dirty="0" err="1"/>
              <a:t>Aile</a:t>
            </a:r>
            <a:r>
              <a:rPr dirty="0"/>
              <a:t> </a:t>
            </a:r>
            <a:r>
              <a:rPr dirty="0" err="1"/>
              <a:t>ortamının</a:t>
            </a:r>
            <a:r>
              <a:rPr dirty="0"/>
              <a:t> </a:t>
            </a:r>
            <a:r>
              <a:rPr dirty="0" err="1"/>
              <a:t>gözlemlenmesi</a:t>
            </a:r>
            <a:r>
              <a:rPr dirty="0"/>
              <a:t> ve </a:t>
            </a:r>
            <a:r>
              <a:rPr dirty="0" err="1"/>
              <a:t>destek</a:t>
            </a:r>
            <a:r>
              <a:rPr dirty="0"/>
              <a:t> </a:t>
            </a:r>
            <a:r>
              <a:rPr dirty="0" err="1"/>
              <a:t>sağlanması</a:t>
            </a:r>
            <a:endParaRPr dirty="0"/>
          </a:p>
          <a:p>
            <a:r>
              <a:rPr dirty="0" err="1"/>
              <a:t>Sorunların</a:t>
            </a:r>
            <a:r>
              <a:rPr dirty="0"/>
              <a:t> </a:t>
            </a:r>
            <a:r>
              <a:rPr dirty="0" err="1"/>
              <a:t>yerinde</a:t>
            </a:r>
            <a:r>
              <a:rPr dirty="0"/>
              <a:t> </a:t>
            </a:r>
            <a:r>
              <a:rPr dirty="0" err="1"/>
              <a:t>tespiti</a:t>
            </a:r>
            <a:r>
              <a:rPr dirty="0"/>
              <a:t> ve </a:t>
            </a:r>
            <a:r>
              <a:rPr dirty="0" err="1"/>
              <a:t>çözüm</a:t>
            </a:r>
            <a:r>
              <a:rPr dirty="0"/>
              <a:t> </a:t>
            </a:r>
            <a:r>
              <a:rPr dirty="0" err="1"/>
              <a:t>önerileri</a:t>
            </a:r>
            <a:endParaRPr lang="tr-TR" dirty="0"/>
          </a:p>
          <a:p>
            <a:pPr marL="0" indent="0">
              <a:buNone/>
            </a:pPr>
            <a:r>
              <a:rPr lang="tr-TR" b="1" dirty="0"/>
              <a:t>ORTAK PROJELER</a:t>
            </a:r>
          </a:p>
          <a:p>
            <a:r>
              <a:rPr lang="tr-TR" dirty="0"/>
              <a:t>Okul ve aile iş birliği ile yapılan etkinlikler</a:t>
            </a:r>
          </a:p>
          <a:p>
            <a:r>
              <a:rPr lang="tr-TR" dirty="0"/>
              <a:t>Çocukların sosyal gelişimini destekler</a:t>
            </a:r>
          </a:p>
          <a:p>
            <a:r>
              <a:rPr lang="tr-TR" dirty="0"/>
              <a:t>Toplumsal farkındalık yaratır</a:t>
            </a:r>
          </a:p>
          <a:p>
            <a:pPr marL="0" indent="0">
              <a:buNone/>
            </a:pPr>
            <a:r>
              <a:rPr lang="tr-TR" b="1" dirty="0"/>
              <a:t>GÖNÜLLÜLÜK FAALİYETLERİ</a:t>
            </a:r>
          </a:p>
          <a:p>
            <a:pPr marL="0" indent="0">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7C89DCBA-71BA-4CE1-A040-2445858DE707}"/>
              </a:ext>
            </a:extLst>
          </p:cNvPr>
          <p:cNvSpPr>
            <a:spLocks noGrp="1"/>
          </p:cNvSpPr>
          <p:nvPr>
            <p:ph type="title"/>
          </p:nvPr>
        </p:nvSpPr>
        <p:spPr/>
        <p:txBody>
          <a:bodyPr/>
          <a:lstStyle/>
          <a:p>
            <a:pPr algn="ctr"/>
            <a:r>
              <a:rPr lang="tr-TR" dirty="0"/>
              <a:t>AİLE KATILIMI</a:t>
            </a:r>
          </a:p>
        </p:txBody>
      </p:sp>
      <p:sp>
        <p:nvSpPr>
          <p:cNvPr id="3" name="İçerik Yer Tutucusu 2">
            <a:extLst>
              <a:ext uri="{FF2B5EF4-FFF2-40B4-BE49-F238E27FC236}">
                <a16:creationId xmlns:a16="http://schemas.microsoft.com/office/drawing/2014/main" id="{FE7A8F06-7601-412F-9D5F-F83EEF570CCA}"/>
              </a:ext>
            </a:extLst>
          </p:cNvPr>
          <p:cNvSpPr>
            <a:spLocks noGrp="1"/>
          </p:cNvSpPr>
          <p:nvPr>
            <p:ph idx="1"/>
          </p:nvPr>
        </p:nvSpPr>
        <p:spPr/>
        <p:txBody>
          <a:bodyPr>
            <a:normAutofit fontScale="92500" lnSpcReduction="10000"/>
          </a:bodyPr>
          <a:lstStyle/>
          <a:p>
            <a:r>
              <a:rPr lang="tr-TR" b="1" dirty="0"/>
              <a:t>Türkiye Yüzyılı Maarif </a:t>
            </a:r>
            <a:r>
              <a:rPr lang="tr-TR" b="1" dirty="0" err="1"/>
              <a:t>Modeli'nde</a:t>
            </a:r>
            <a:r>
              <a:rPr lang="tr-TR" b="1" dirty="0"/>
              <a:t> aile katılımı</a:t>
            </a:r>
            <a:r>
              <a:rPr lang="tr-TR" dirty="0"/>
              <a:t>, yalnızca destekleyici bir unsur değil, </a:t>
            </a:r>
            <a:r>
              <a:rPr lang="tr-TR" b="1" dirty="0"/>
              <a:t>öğrenme sürecinin vazgeçilmez bir parçası</a:t>
            </a:r>
            <a:r>
              <a:rPr lang="tr-TR" dirty="0"/>
              <a:t> olarak kabul edilir.</a:t>
            </a:r>
            <a:br>
              <a:rPr lang="tr-TR" dirty="0"/>
            </a:br>
            <a:r>
              <a:rPr lang="tr-TR" dirty="0"/>
              <a:t>Kullanılan yöntem ve teknikler; öğrencinin gelişimini, aile-öğretmen iş birliğini ve okul kültürünü bütüncül olarak güçlendirmeyi hedefler.</a:t>
            </a:r>
          </a:p>
          <a:p>
            <a:r>
              <a:rPr lang="tr-TR" b="1" dirty="0"/>
              <a:t>1. Aile Katılımı Nedir?</a:t>
            </a:r>
            <a:endParaRPr lang="tr-TR" dirty="0"/>
          </a:p>
          <a:p>
            <a:r>
              <a:rPr lang="tr-TR" b="1" dirty="0"/>
              <a:t>Aile katılımı</a:t>
            </a:r>
            <a:r>
              <a:rPr lang="tr-TR" dirty="0"/>
              <a:t>, öğrencinin gelişim sürecine ailelerin </a:t>
            </a:r>
            <a:r>
              <a:rPr lang="tr-TR" b="1" dirty="0"/>
              <a:t>aktif olarak dâhil edilmesi</a:t>
            </a:r>
            <a:r>
              <a:rPr lang="tr-TR" dirty="0"/>
              <a:t> anlamına gelir. Bu süreç, sadece veli toplantılarına katılmakla sınırlı değil; aynı zamanda </a:t>
            </a:r>
            <a:r>
              <a:rPr lang="tr-TR" b="1" dirty="0"/>
              <a:t>öğrenmeye, değerler eğitimine, okul iklimine ve sosyal etkinliklere</a:t>
            </a:r>
            <a:r>
              <a:rPr lang="tr-TR" dirty="0"/>
              <a:t> bilinçli bir şekilde ortak olmaktır.</a:t>
            </a:r>
          </a:p>
          <a:p>
            <a:r>
              <a:rPr lang="tr-TR" dirty="0"/>
              <a:t>Türkiye Yüzyılı Maarif </a:t>
            </a:r>
            <a:r>
              <a:rPr lang="tr-TR" dirty="0" err="1"/>
              <a:t>Modeli'ne</a:t>
            </a:r>
            <a:r>
              <a:rPr lang="tr-TR" dirty="0"/>
              <a:t> göre, “Eğitim bir bütündür ve bu bütünün en güçlü halkalarından biri ailedir.”</a:t>
            </a:r>
          </a:p>
          <a:p>
            <a:endParaRPr lang="tr-TR" dirty="0"/>
          </a:p>
        </p:txBody>
      </p:sp>
    </p:spTree>
    <p:extLst>
      <p:ext uri="{BB962C8B-B14F-4D97-AF65-F5344CB8AC3E}">
        <p14:creationId xmlns:p14="http://schemas.microsoft.com/office/powerpoint/2010/main" val="983168151"/>
      </p:ext>
    </p:extLst>
  </p:cSld>
  <p:clrMapOvr>
    <a:masterClrMapping/>
  </p:clrMapOvr>
</p:sld>
</file>

<file path=ppt/theme/theme1.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230</TotalTime>
  <Words>2007</Words>
  <Application>Microsoft Office PowerPoint</Application>
  <PresentationFormat>Ekran Gösterisi (4:3)</PresentationFormat>
  <Paragraphs>168</Paragraphs>
  <Slides>35</Slides>
  <Notes>0</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35</vt:i4>
      </vt:variant>
    </vt:vector>
  </HeadingPairs>
  <TitlesOfParts>
    <vt:vector size="43" baseType="lpstr">
      <vt:lpstr>Arial</vt:lpstr>
      <vt:lpstr>Calibri</vt:lpstr>
      <vt:lpstr>Century Gothic</vt:lpstr>
      <vt:lpstr>Segoe UI</vt:lpstr>
      <vt:lpstr>Times New Roman</vt:lpstr>
      <vt:lpstr>TTKB DikTemel Abece</vt:lpstr>
      <vt:lpstr>Wingdings 3</vt:lpstr>
      <vt:lpstr>Duman</vt:lpstr>
      <vt:lpstr>2025 YILI HAZİRAN DÖNEMİ MESLEKİ ÇALIŞMA PROGRAMI AİLE EĞİTİMİ</vt:lpstr>
      <vt:lpstr>Aile Eğitiminin Amacı</vt:lpstr>
      <vt:lpstr>Aile Eğitiminin Önemi</vt:lpstr>
      <vt:lpstr>AİLE EĞİTİMİ ETKİNLİKLERİ</vt:lpstr>
      <vt:lpstr>PowerPoint Sunusu</vt:lpstr>
      <vt:lpstr>PowerPoint Sunusu</vt:lpstr>
      <vt:lpstr>PowerPoint Sunusu</vt:lpstr>
      <vt:lpstr>Ev Ziyaretleri</vt:lpstr>
      <vt:lpstr>AİLE KATILIMI</vt:lpstr>
      <vt:lpstr>2. Aile Katılımının Amaçları ve Önemi </vt:lpstr>
      <vt:lpstr>3. Aile Katılımında Kullanılan Yöntem ve Teknikler </vt:lpstr>
      <vt:lpstr>1. Bilgilendirme Toplantıları ve Seminerler </vt:lpstr>
      <vt:lpstr>2. Ev Ödevlerine Aile Katılımı </vt:lpstr>
      <vt:lpstr>3. Gözlem ve Katılım Günleri (Açık Sınıf Uygulamaları) </vt:lpstr>
      <vt:lpstr>4. Ev Ziyaretleri</vt:lpstr>
      <vt:lpstr>5. Ortak Ürün Hazırlama (Aile-Öğrenci Etkinliği) </vt:lpstr>
      <vt:lpstr>6. Aile Panoları / Aile Katılım Köşesi </vt:lpstr>
      <vt:lpstr>7. Ortak Değer Eğitimi Çalışmaları </vt:lpstr>
      <vt:lpstr>8. Aile Katılımı Günlükleri veya Defterleri </vt:lpstr>
      <vt:lpstr>TOPLUM KATILIMININ ÖNEMİ VE TOPLUM KATILIM ETKİNLİKLERİ </vt:lpstr>
      <vt:lpstr>1. Toplum Katılımı Nedir?</vt:lpstr>
      <vt:lpstr>TOPLUM KATILIMININ ÖNEMİ</vt:lpstr>
      <vt:lpstr>Toplum Katılımına Yönelik  Örnek Etkinlikler </vt:lpstr>
      <vt:lpstr>2. "Mahallemizi Tanıyoruz" – Yerel Gezi ve Gözlem </vt:lpstr>
      <vt:lpstr>3. "Toplum Hizmeti Projesi" – Gönüllülük Etkinlikleri </vt:lpstr>
      <vt:lpstr>4. "Usta Eller Okulda" – Zanaatkâr ile Atölye Çalışması </vt:lpstr>
      <vt:lpstr>5. "Geçmişten Günümüze Yaşam" – Yaşlılarla Söyleşi </vt:lpstr>
      <vt:lpstr>6. "Mahallemize Mektup" – Yerel İyilik Projesi</vt:lpstr>
      <vt:lpstr>ÖRNEK AİLE VE TOPLUM KATILIMI İÇERİKLERİNİN OLUŞTURULMASI</vt:lpstr>
      <vt:lpstr>1. Ailemle Birlikte Okuyorum</vt:lpstr>
      <vt:lpstr>2. Değer Haftası: Evde Uygulama Görevi </vt:lpstr>
      <vt:lpstr>3. Mesleğimi Tanıtıyorum – Aile Sunumları</vt:lpstr>
      <vt:lpstr>4. Bir İyilik Yap – Topluma Katkı Günü </vt:lpstr>
      <vt:lpstr>5. Mahallemizi Tanıyoruz – Yerel Tarih Yürüyüşü</vt:lpstr>
      <vt:lpstr>PowerPoint Sunusu</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Aile ve Toplum Katılımı Sunumu</dc:title>
  <dc:subject/>
  <dc:creator/>
  <cp:keywords/>
  <dc:description>generated using python-pptx</dc:description>
  <cp:lastModifiedBy>Hakan</cp:lastModifiedBy>
  <cp:revision>12</cp:revision>
  <dcterms:created xsi:type="dcterms:W3CDTF">2013-01-27T09:14:16Z</dcterms:created>
  <dcterms:modified xsi:type="dcterms:W3CDTF">2025-06-24T11:25:59Z</dcterms:modified>
  <cp:category/>
</cp:coreProperties>
</file>