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11267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68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69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0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1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2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3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4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5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6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7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8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9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80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81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tr-TR"/>
            </a:p>
          </p:txBody>
        </p:sp>
        <p:sp>
          <p:nvSpPr>
            <p:cNvPr id="11282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tr-TR"/>
            </a:p>
          </p:txBody>
        </p:sp>
        <p:sp>
          <p:nvSpPr>
            <p:cNvPr id="11283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4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5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6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7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8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9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0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91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92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93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94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5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6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7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8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9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0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1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2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3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4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5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6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7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8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9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0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1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2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3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4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5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6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7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8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9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0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1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2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3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4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5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6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7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8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9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0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1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2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3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4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5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6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7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8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9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0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1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2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3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4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5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6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7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8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9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0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1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2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3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4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5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6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7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8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9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0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1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2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3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4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5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6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7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8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9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0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1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2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3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4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5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6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7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8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9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0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1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2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3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4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5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6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7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8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9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0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1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2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3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4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5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6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7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8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9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0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1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2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3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4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5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6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7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8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9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0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1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2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3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4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5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6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7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8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9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0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1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2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3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4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5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6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7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8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9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0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1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2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3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4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5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6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7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8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9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0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1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2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3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4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5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6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7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8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9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0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1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2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3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4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5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6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7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8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9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0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1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2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3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4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5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6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7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8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9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0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1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2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3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4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5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6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7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8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9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80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81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1482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11483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11484" name="Rectangle 2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11485" name="Rectangle 221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11486" name="Rectangle 2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6892B6D-0B27-4D5C-AE7B-383628CE14B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E445DAA-A4E6-4F6D-9939-3DC37A77DE6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21B5B61-1E03-4DDF-8B40-42AA1F6631D1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3595168-7248-42A6-80E2-5AD18205BB2E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379070-A830-445D-994D-65BAD55ADFA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D1C8F2D-430C-4CEE-8226-14B093FD793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63DCFFF-E04C-40F0-954D-2A43C04F0BE2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4E65D35-EE0E-4E1F-89BB-C6A1A719EC29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A7D93C-5F41-4F04-A457-DAC65952E7E5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B92268-E5A0-4497-A4B1-6501C7E8C9FE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817CC9E-AB57-4485-9D08-470F5D9AAABF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10243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4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5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6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7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8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9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0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1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2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3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4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5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6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7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8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9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0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1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2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3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4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5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6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7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8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9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0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1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2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3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4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5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76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77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78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79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0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1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2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3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4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5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6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7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8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9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0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1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2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3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4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5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6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7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8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9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0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1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2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3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4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5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6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7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8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9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0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1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2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3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4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5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6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7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8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9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0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1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2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3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4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5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6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7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8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9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0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1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2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3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4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5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6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7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8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9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0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1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2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3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4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5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6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7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8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9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0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1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2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3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4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5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6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7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8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9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0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1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2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3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4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5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6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7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8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9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0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1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2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3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4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5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6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7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8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9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0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1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2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3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4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5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6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7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8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9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0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1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2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3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4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5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6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7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8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9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0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1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2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3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4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5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6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7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8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9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0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1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2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3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4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5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6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7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8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9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0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1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2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3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4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5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6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7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8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9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0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1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2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3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4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5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6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7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8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9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0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1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2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3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4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5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6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7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8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9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0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1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2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3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4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5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6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7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0458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CC01E855-8FBD-4639-8347-8B046F4DF5DB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10459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tr-TR"/>
          </a:p>
        </p:txBody>
      </p:sp>
      <p:sp>
        <p:nvSpPr>
          <p:cNvPr id="10460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tr-TR"/>
          </a:p>
        </p:txBody>
      </p:sp>
      <p:sp>
        <p:nvSpPr>
          <p:cNvPr id="10461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462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 sz="quarter"/>
          </p:nvPr>
        </p:nvSpPr>
        <p:spPr>
          <a:xfrm>
            <a:off x="357158" y="0"/>
            <a:ext cx="8101042" cy="6429395"/>
          </a:xfrm>
        </p:spPr>
        <p:txBody>
          <a:bodyPr/>
          <a:lstStyle/>
          <a:p>
            <a:r>
              <a:rPr lang="tr-TR" sz="4000" b="1" dirty="0" smtClean="0">
                <a:solidFill>
                  <a:schemeClr val="bg1">
                    <a:lumMod val="50000"/>
                  </a:schemeClr>
                </a:solidFill>
              </a:rPr>
              <a:t>İÇERİK VE SÜREÇTE FARKLILAŞTIRMAYA YÖNELİK ETKİNLİK PLANI ÖRNEĞİ </a:t>
            </a:r>
            <a:r>
              <a:rPr lang="tr-TR" sz="4000" b="1" dirty="0" smtClean="0">
                <a:solidFill>
                  <a:schemeClr val="bg1">
                    <a:lumMod val="50000"/>
                  </a:schemeClr>
                </a:solidFill>
              </a:rPr>
              <a:t>HAZIRLAMA</a:t>
            </a:r>
            <a:br>
              <a:rPr lang="tr-TR" sz="40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4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4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4000" b="1" dirty="0" smtClean="0">
                <a:solidFill>
                  <a:schemeClr val="bg1">
                    <a:lumMod val="50000"/>
                  </a:schemeClr>
                </a:solidFill>
              </a:rPr>
              <a:t>ETKİNLİK PLANLARI: İÇERİK VE SÜREÇTE FARKLILAŞTIRMA ÖRNEKLERİ</a:t>
            </a:r>
            <a:r>
              <a:rPr lang="tr-TR" sz="4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4000" dirty="0" smtClean="0">
                <a:solidFill>
                  <a:schemeClr val="bg1">
                    <a:lumMod val="50000"/>
                  </a:schemeClr>
                </a:solidFill>
              </a:rPr>
            </a:br>
            <a:endParaRPr lang="tr-TR" sz="4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ctrTitle" sz="quarter"/>
          </p:nvPr>
        </p:nvSpPr>
        <p:spPr>
          <a:xfrm>
            <a:off x="214282" y="214290"/>
            <a:ext cx="8715436" cy="6286544"/>
          </a:xfrm>
        </p:spPr>
        <p:txBody>
          <a:bodyPr/>
          <a:lstStyle/>
          <a:p>
            <a:pPr algn="l"/>
            <a: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tr-TR" sz="2500" b="1" dirty="0" smtClean="0">
                <a:solidFill>
                  <a:schemeClr val="bg1">
                    <a:lumMod val="50000"/>
                  </a:schemeClr>
                </a:solidFill>
              </a:rPr>
              <a:t>1. Ders: Türkçe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Konu:</a:t>
            </a:r>
            <a:r>
              <a:rPr lang="tr-TR" sz="2500" dirty="0" smtClean="0">
                <a:solidFill>
                  <a:srgbClr val="FF0000"/>
                </a:solidFill>
              </a:rPr>
              <a:t> 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Hikâye Unsurlarını Tanıma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Farklılaştırma Türü:</a:t>
            </a:r>
            <a:r>
              <a:rPr lang="tr-TR" sz="2500" dirty="0" smtClean="0">
                <a:solidFill>
                  <a:srgbClr val="FF0000"/>
                </a:solidFill>
              </a:rPr>
              <a:t> </a:t>
            </a:r>
            <a:r>
              <a:rPr lang="tr-TR" sz="2500" b="1" dirty="0" smtClean="0">
                <a:solidFill>
                  <a:schemeClr val="bg1">
                    <a:lumMod val="50000"/>
                  </a:schemeClr>
                </a:solidFill>
              </a:rPr>
              <a:t>İçerik ve Süreç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Kullanılan Teknik:</a:t>
            </a:r>
            <a:r>
              <a:rPr lang="tr-TR" sz="2500" dirty="0" smtClean="0">
                <a:solidFill>
                  <a:srgbClr val="FF0000"/>
                </a:solidFill>
              </a:rPr>
              <a:t> 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Seçmeli Görevler, Katmanlı Öğretim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Etkinlik Planı: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Hedef:</a:t>
            </a:r>
            <a:r>
              <a:rPr lang="tr-TR" sz="2500" dirty="0" smtClean="0">
                <a:solidFill>
                  <a:srgbClr val="FF0000"/>
                </a:solidFill>
              </a:rPr>
              <a:t> 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Öğrenciler hikâyedeki olay, zaman, yer, kişi ve olay örgüsünü ayırt edebilecek.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Uygulama: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Öğrenciler üç farklı hikâye türünden (günlük yaşam, fantastik, tarihî) birini seçer. (İçerikte farklılaştırma)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Seçtikleri metni okuduktan sonra aşağıdaki görevlerden birini tamamlar: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Basit:</a:t>
            </a:r>
            <a:r>
              <a:rPr lang="tr-TR" sz="2500" dirty="0" smtClean="0">
                <a:solidFill>
                  <a:srgbClr val="FF0000"/>
                </a:solidFill>
              </a:rPr>
              <a:t> 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Hikâye unsurlarını tabloya yazar.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Orta:</a:t>
            </a:r>
            <a:r>
              <a:rPr lang="tr-TR" sz="2500" dirty="0" smtClean="0">
                <a:solidFill>
                  <a:srgbClr val="FF0000"/>
                </a:solidFill>
              </a:rPr>
              <a:t> 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Hikâyeye yeni bir bölüm yazar.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İleri:</a:t>
            </a:r>
            <a:r>
              <a:rPr lang="tr-TR" sz="2500" dirty="0" smtClean="0">
                <a:solidFill>
                  <a:srgbClr val="FF0000"/>
                </a:solidFill>
              </a:rPr>
              <a:t> 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Hikâyeyi farklı bir bakış açısıyla yeniden yazar. (Süreçte farklılaştırma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tr-TR" sz="25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ctrTitle" sz="quarter"/>
          </p:nvPr>
        </p:nvSpPr>
        <p:spPr>
          <a:xfrm>
            <a:off x="214282" y="142852"/>
            <a:ext cx="8786874" cy="6500834"/>
          </a:xfrm>
        </p:spPr>
        <p:txBody>
          <a:bodyPr/>
          <a:lstStyle/>
          <a:p>
            <a:pPr algn="l"/>
            <a:r>
              <a:rPr lang="tr-TR" sz="2500" b="1" dirty="0" smtClean="0">
                <a:solidFill>
                  <a:schemeClr val="bg1">
                    <a:lumMod val="50000"/>
                  </a:schemeClr>
                </a:solidFill>
              </a:rPr>
              <a:t>	2</a:t>
            </a:r>
            <a:r>
              <a:rPr lang="tr-TR" sz="2500" b="1" dirty="0" smtClean="0">
                <a:solidFill>
                  <a:schemeClr val="bg1">
                    <a:lumMod val="50000"/>
                  </a:schemeClr>
                </a:solidFill>
              </a:rPr>
              <a:t>. Ders: Matematik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Konu:</a:t>
            </a:r>
            <a:r>
              <a:rPr lang="tr-TR" sz="2500" dirty="0" smtClean="0">
                <a:solidFill>
                  <a:srgbClr val="FF0000"/>
                </a:solidFill>
              </a:rPr>
              <a:t> 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Kesirlerle İşlemler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Farklılaştırma Türü:</a:t>
            </a:r>
            <a:r>
              <a:rPr lang="tr-TR" sz="2500" dirty="0" smtClean="0">
                <a:solidFill>
                  <a:srgbClr val="FF0000"/>
                </a:solidFill>
              </a:rPr>
              <a:t> </a:t>
            </a:r>
            <a:r>
              <a:rPr lang="tr-TR" sz="2500" b="1" dirty="0" smtClean="0">
                <a:solidFill>
                  <a:schemeClr val="bg1">
                    <a:lumMod val="50000"/>
                  </a:schemeClr>
                </a:solidFill>
              </a:rPr>
              <a:t>İçerik ve Süreç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Kullanılan Teknik:</a:t>
            </a:r>
            <a:r>
              <a:rPr lang="tr-TR" sz="2500" dirty="0" smtClean="0">
                <a:solidFill>
                  <a:srgbClr val="FF0000"/>
                </a:solidFill>
              </a:rPr>
              <a:t> 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İstasyon Tekniği, </a:t>
            </a:r>
            <a:r>
              <a:rPr lang="tr-TR" sz="2500" dirty="0" err="1" smtClean="0">
                <a:solidFill>
                  <a:schemeClr val="bg1">
                    <a:lumMod val="50000"/>
                  </a:schemeClr>
                </a:solidFill>
              </a:rPr>
              <a:t>Düzeylendirme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chemeClr val="bg1">
                    <a:lumMod val="50000"/>
                  </a:schemeClr>
                </a:solidFill>
              </a:rPr>
              <a:t>Etkinlik Planı: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Hedef:</a:t>
            </a:r>
            <a:r>
              <a:rPr lang="tr-TR" sz="2500" dirty="0" smtClean="0">
                <a:solidFill>
                  <a:srgbClr val="FF0000"/>
                </a:solidFill>
              </a:rPr>
              <a:t> 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Öğrenciler farklı kesir türleriyle toplama ve çıkarma işlemi yapabilecek.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b="1" dirty="0" smtClean="0">
                <a:solidFill>
                  <a:srgbClr val="FF0000"/>
                </a:solidFill>
              </a:rPr>
              <a:t>Uygulama: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Dört farklı istasyon oluşturulur. Öğrenciler kendi seviyelerine göre sırayla dolaşır: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İstasyon 1: Aynı paydalı kesirlerde toplama (çalışma kağıdı)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İstasyon 2: Farklı paydalı kesirleri eşitleme (görselle)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İstasyon 3: Gerçek yaşam problemleri (alışveriş senaryosu)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İstasyon 4: Oyunla öğrenme (kesir domino)</a:t>
            </a:r>
            <a:b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Öğrencilerin seviyelerine göre süre ve görev miktarı ayarlanır</a:t>
            </a:r>
            <a:r>
              <a:rPr lang="tr-TR" sz="25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tr-TR" sz="25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ctrTitle" sz="quarter"/>
          </p:nvPr>
        </p:nvSpPr>
        <p:spPr>
          <a:xfrm>
            <a:off x="142844" y="428604"/>
            <a:ext cx="8786874" cy="5857892"/>
          </a:xfrm>
        </p:spPr>
        <p:txBody>
          <a:bodyPr/>
          <a:lstStyle/>
          <a:p>
            <a:pPr algn="l"/>
            <a: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  <a:t>. Ders: Fen Bilimleri</a:t>
            </a: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b="1" dirty="0" smtClean="0">
                <a:solidFill>
                  <a:srgbClr val="FF0000"/>
                </a:solidFill>
              </a:rPr>
              <a:t>Konu: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>Maddenin Halleri ve Isı</a:t>
            </a:r>
            <a:b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b="1" dirty="0" smtClean="0">
                <a:solidFill>
                  <a:srgbClr val="FF0000"/>
                </a:solidFill>
              </a:rPr>
              <a:t>Farklılaştırma Türü: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  <a:t>İçerik ve Süreç</a:t>
            </a: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b="1" dirty="0" smtClean="0">
                <a:solidFill>
                  <a:srgbClr val="FF0000"/>
                </a:solidFill>
              </a:rPr>
              <a:t>Kullanılan Teknik: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>Proje Tabanlı Öğrenme, Seçmeli Görevler</a:t>
            </a:r>
            <a:b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  <a:t>Etkinlik Planı:</a:t>
            </a: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b="1" dirty="0" smtClean="0">
                <a:solidFill>
                  <a:srgbClr val="FF0000"/>
                </a:solidFill>
              </a:rPr>
              <a:t>Hedef: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>Öğrenciler maddenin hâl değişimini açıklar.</a:t>
            </a:r>
            <a:b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b="1" dirty="0" smtClean="0">
                <a:solidFill>
                  <a:srgbClr val="FF0000"/>
                </a:solidFill>
              </a:rPr>
              <a:t>Uygulama:</a:t>
            </a: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>Öğrencilere üç farklı görev verilir. Kendi ilgi ve </a:t>
            </a:r>
            <a:r>
              <a:rPr lang="tr-TR" sz="2400" dirty="0" err="1" smtClean="0">
                <a:solidFill>
                  <a:schemeClr val="bg1">
                    <a:lumMod val="50000"/>
                  </a:schemeClr>
                </a:solidFill>
              </a:rPr>
              <a:t>hazırbulunuşluk</a:t>
            </a: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> düzeylerine göre seçerler:</a:t>
            </a:r>
            <a:b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>Seviye 1: Maddenin hâl değişimlerini içeren kavram haritası çizimi</a:t>
            </a:r>
            <a:b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>Seviye 2: Su, buz ve buharla ilgili günlük yaşam örneklerinden poster oluşturma</a:t>
            </a:r>
            <a:b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>Seviye 3: Hâl değişimiyle ilgili bir deney planlayıp raporlaştırma</a:t>
            </a:r>
            <a:b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400" b="1" dirty="0" smtClean="0">
                <a:solidFill>
                  <a:schemeClr val="bg1">
                    <a:lumMod val="50000"/>
                  </a:schemeClr>
                </a:solidFill>
              </a:rPr>
              <a:t>Not:</a:t>
            </a: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> Daha somut çalışan öğrenciler için poster ve görsel odaklı içerik, ileri düzeyde olanlar için deney önerilmiştir</a:t>
            </a:r>
            <a:r>
              <a:rPr lang="tr-TR" sz="24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tr-TR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ctrTitle" sz="quarter"/>
          </p:nvPr>
        </p:nvSpPr>
        <p:spPr>
          <a:xfrm>
            <a:off x="285720" y="285728"/>
            <a:ext cx="8643998" cy="6143644"/>
          </a:xfrm>
        </p:spPr>
        <p:txBody>
          <a:bodyPr/>
          <a:lstStyle/>
          <a:p>
            <a:pPr algn="l"/>
            <a:r>
              <a:rPr lang="tr-TR" sz="2200" b="1" dirty="0" smtClean="0">
                <a:solidFill>
                  <a:schemeClr val="bg1">
                    <a:lumMod val="50000"/>
                  </a:schemeClr>
                </a:solidFill>
              </a:rPr>
              <a:t>	4</a:t>
            </a:r>
            <a:r>
              <a:rPr lang="tr-TR" sz="2200" b="1" dirty="0" smtClean="0">
                <a:solidFill>
                  <a:schemeClr val="bg1">
                    <a:lumMod val="50000"/>
                  </a:schemeClr>
                </a:solidFill>
              </a:rPr>
              <a:t>. Ders: Sosyal Bilgiler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b="1" dirty="0" smtClean="0">
                <a:solidFill>
                  <a:srgbClr val="FF0000"/>
                </a:solidFill>
              </a:rPr>
              <a:t>Konu:</a:t>
            </a:r>
            <a:r>
              <a:rPr lang="tr-TR" sz="2200" dirty="0" smtClean="0">
                <a:solidFill>
                  <a:srgbClr val="FF0000"/>
                </a:solidFill>
              </a:rPr>
              <a:t> 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Yaşadığım Bölgenin Ekonomik Faaliyetleri</a:t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b="1" dirty="0" smtClean="0">
                <a:solidFill>
                  <a:srgbClr val="FF0000"/>
                </a:solidFill>
              </a:rPr>
              <a:t>Farklılaştırma Türü:</a:t>
            </a:r>
            <a:r>
              <a:rPr lang="tr-TR" sz="2200" dirty="0" smtClean="0">
                <a:solidFill>
                  <a:srgbClr val="FF0000"/>
                </a:solidFill>
              </a:rPr>
              <a:t> </a:t>
            </a:r>
            <a:r>
              <a:rPr lang="tr-TR" sz="2200" b="1" dirty="0" smtClean="0">
                <a:solidFill>
                  <a:schemeClr val="bg1">
                    <a:lumMod val="50000"/>
                  </a:schemeClr>
                </a:solidFill>
              </a:rPr>
              <a:t>İçerik ve Süreç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b="1" dirty="0" smtClean="0">
                <a:solidFill>
                  <a:srgbClr val="FF0000"/>
                </a:solidFill>
              </a:rPr>
              <a:t>Kullanılan Teknik:</a:t>
            </a:r>
            <a:r>
              <a:rPr lang="tr-TR" sz="2200" dirty="0" smtClean="0">
                <a:solidFill>
                  <a:srgbClr val="FF0000"/>
                </a:solidFill>
              </a:rPr>
              <a:t> 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İlgi Temelli Görevler, Grup İçi Görev Paylaşımı</a:t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b="1" dirty="0" smtClean="0">
                <a:solidFill>
                  <a:srgbClr val="FF0000"/>
                </a:solidFill>
              </a:rPr>
              <a:t>Etkinlik Planı: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b="1" dirty="0" smtClean="0">
                <a:solidFill>
                  <a:srgbClr val="FF0000"/>
                </a:solidFill>
              </a:rPr>
              <a:t>Hedef:</a:t>
            </a:r>
            <a:r>
              <a:rPr lang="tr-TR" sz="2200" dirty="0" smtClean="0">
                <a:solidFill>
                  <a:srgbClr val="FF0000"/>
                </a:solidFill>
              </a:rPr>
              <a:t> 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Öğrenciler yaşadıkları bölgedeki ekonomik faaliyetleri ayırt eder.</a:t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b="1" dirty="0" smtClean="0">
                <a:solidFill>
                  <a:srgbClr val="FF0000"/>
                </a:solidFill>
              </a:rPr>
              <a:t>Uygulama: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Öğrenciler üç ekonomik alanı seçerek grupla çalışır:</a:t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- Tarım		- Sanayi	- Turizm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b="1" dirty="0" smtClean="0">
                <a:solidFill>
                  <a:schemeClr val="bg1">
                    <a:lumMod val="50000"/>
                  </a:schemeClr>
                </a:solidFill>
              </a:rPr>
              <a:t>Görevler </a:t>
            </a:r>
            <a:r>
              <a:rPr lang="tr-TR" sz="2200" b="1" dirty="0" smtClean="0">
                <a:solidFill>
                  <a:schemeClr val="bg1">
                    <a:lumMod val="50000"/>
                  </a:schemeClr>
                </a:solidFill>
              </a:rPr>
              <a:t>farklılaştırılır: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- Görsel 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zekâsı yüksek öğrenci: Afiş tasarımı</a:t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- Sözel 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zekâsı yüksek öğrenci: Kısa tanıtım yazısı</a:t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- Mantıksal 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zekâya yatkın öğrenci: Faaliyetlerin neden-sonuç ilişkisini yazar</a:t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Sunum sonunda her grup farklı yollarla aynı kazanımı edinmiş olur</a:t>
            </a:r>
            <a: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tr-TR" sz="2200" dirty="0" smtClean="0">
                <a:solidFill>
                  <a:schemeClr val="bg1">
                    <a:lumMod val="50000"/>
                  </a:schemeClr>
                </a:solidFill>
              </a:rPr>
            </a:br>
            <a:endParaRPr lang="tr-TR" sz="2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jital Noktalar">
  <a:themeElements>
    <a:clrScheme name="Dijital Noktalar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Dijital Noktala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jital Noktalar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jital Noktalar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jital Noktalar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Dots</Template>
  <TotalTime>109</TotalTime>
  <Words>9</Words>
  <Application>Microsoft Office PowerPoint</Application>
  <PresentationFormat>Ekran Gösterisi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Dijital Noktalar</vt:lpstr>
      <vt:lpstr>İÇERİK VE SÜREÇTE FARKLILAŞTIRMAYA YÖNELİK ETKİNLİK PLANI ÖRNEĞİ HAZIRLAMA  ETKİNLİK PLANLARI: İÇERİK VE SÜREÇTE FARKLILAŞTIRMA ÖRNEKLERİ </vt:lpstr>
      <vt:lpstr> 1. Ders: Türkçe Konu: Hikâye Unsurlarını Tanıma Farklılaştırma Türü: İçerik ve Süreç Kullanılan Teknik: Seçmeli Görevler, Katmanlı Öğretim Etkinlik Planı: Hedef: Öğrenciler hikâyedeki olay, zaman, yer, kişi ve olay örgüsünü ayırt edebilecek. Uygulama: Öğrenciler üç farklı hikâye türünden (günlük yaşam, fantastik, tarihî) birini seçer. (İçerikte farklılaştırma) Seçtikleri metni okuduktan sonra aşağıdaki görevlerden birini tamamlar: Basit: Hikâye unsurlarını tabloya yazar. Orta: Hikâyeye yeni bir bölüm yazar. İleri: Hikâyeyi farklı bir bakış açısıyla yeniden yazar. (Süreçte farklılaştırma)</vt:lpstr>
      <vt:lpstr> 2. Ders: Matematik Konu: Kesirlerle İşlemler Farklılaştırma Türü: İçerik ve Süreç Kullanılan Teknik: İstasyon Tekniği, Düzeylendirme Etkinlik Planı: Hedef: Öğrenciler farklı kesir türleriyle toplama ve çıkarma işlemi yapabilecek. Uygulama: Dört farklı istasyon oluşturulur. Öğrenciler kendi seviyelerine göre sırayla dolaşır: İstasyon 1: Aynı paydalı kesirlerde toplama (çalışma kağıdı) İstasyon 2: Farklı paydalı kesirleri eşitleme (görselle) İstasyon 3: Gerçek yaşam problemleri (alışveriş senaryosu) İstasyon 4: Oyunla öğrenme (kesir domino) Öğrencilerin seviyelerine göre süre ve görev miktarı ayarlanır.</vt:lpstr>
      <vt:lpstr>    3. Ders: Fen Bilimleri Konu: Maddenin Halleri ve Isı Farklılaştırma Türü: İçerik ve Süreç Kullanılan Teknik: Proje Tabanlı Öğrenme, Seçmeli Görevler Etkinlik Planı: Hedef: Öğrenciler maddenin hâl değişimini açıklar. Uygulama: Öğrencilere üç farklı görev verilir. Kendi ilgi ve hazırbulunuşluk düzeylerine göre seçerler: Seviye 1: Maddenin hâl değişimlerini içeren kavram haritası çizimi Seviye 2: Su, buz ve buharla ilgili günlük yaşam örneklerinden poster oluşturma Seviye 3: Hâl değişimiyle ilgili bir deney planlayıp raporlaştırma Not: Daha somut çalışan öğrenciler için poster ve görsel odaklı içerik, ileri düzeyde olanlar için deney önerilmiştir.</vt:lpstr>
      <vt:lpstr> 4. Ders: Sosyal Bilgiler Konu: Yaşadığım Bölgenin Ekonomik Faaliyetleri Farklılaştırma Türü: İçerik ve Süreç Kullanılan Teknik: İlgi Temelli Görevler, Grup İçi Görev Paylaşımı Etkinlik Planı: Hedef: Öğrenciler yaşadıkları bölgedeki ekonomik faaliyetleri ayırt eder. Uygulama: Öğrenciler üç ekonomik alanı seçerek grupla çalışır: - Tarım  - Sanayi - Turizm  Görevler farklılaştırılır: - Görsel zekâsı yüksek öğrenci: Afiş tasarımı - Sözel zekâsı yüksek öğrenci: Kısa tanıtım yazısı - Mantıksal zekâya yatkın öğrenci: Faaliyetlerin neden-sonuç ilişkisini yazar Sunum sonunda her grup farklı yollarla aynı kazanımı edinmiş olur.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İbrahim Bekteş</dc:creator>
  <cp:lastModifiedBy>huawei</cp:lastModifiedBy>
  <dcterms:created xsi:type="dcterms:W3CDTF">2010-03-31T06:34:33Z</dcterms:created>
  <dcterms:modified xsi:type="dcterms:W3CDTF">2025-06-23T22:47:11Z</dcterms:modified>
</cp:coreProperties>
</file>