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9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1126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6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6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7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8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8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/>
            </a:p>
          </p:txBody>
        </p:sp>
        <p:sp>
          <p:nvSpPr>
            <p:cNvPr id="1128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/>
            </a:p>
          </p:txBody>
        </p:sp>
        <p:sp>
          <p:nvSpPr>
            <p:cNvPr id="1128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8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/>
            </a:p>
          </p:txBody>
        </p:sp>
        <p:sp>
          <p:nvSpPr>
            <p:cNvPr id="1129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/>
            </a:p>
          </p:txBody>
        </p:sp>
        <p:sp>
          <p:nvSpPr>
            <p:cNvPr id="1129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0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1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2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3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4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5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6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7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8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39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0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1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2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3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4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5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6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7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8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48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48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48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11484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485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486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6892B6D-0B27-4D5C-AE7B-383628CE14B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445DAA-A4E6-4F6D-9939-3DC37A77DE6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1B5B61-1E03-4DDF-8B40-42AA1F6631D1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3595168-7248-42A6-80E2-5AD18205BB2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379070-A830-445D-994D-65BAD55ADFA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1C8F2D-430C-4CEE-8226-14B093FD79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63DCFFF-E04C-40F0-954D-2A43C04F0BE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E65D35-EE0E-4E1F-89BB-C6A1A719EC29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A7D93C-5F41-4F04-A457-DAC65952E7E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B92268-E5A0-4497-A4B1-6501C7E8C9F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17CC9E-AB57-4485-9D08-470F5D9AAABF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024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4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5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6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tr-TR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7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7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8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29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0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1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2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3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4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5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6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7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8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39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1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2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3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4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5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45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C01E855-8FBD-4639-8347-8B046F4DF5DB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045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46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46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46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 sz="quarter"/>
          </p:nvPr>
        </p:nvSpPr>
        <p:spPr>
          <a:xfrm>
            <a:off x="714348" y="785794"/>
            <a:ext cx="7772400" cy="5286412"/>
          </a:xfrm>
        </p:spPr>
        <p:txBody>
          <a:bodyPr/>
          <a:lstStyle/>
          <a:p>
            <a:r>
              <a:rPr lang="tr-TR" sz="4400" b="1" dirty="0">
                <a:solidFill>
                  <a:schemeClr val="bg1">
                    <a:lumMod val="50000"/>
                  </a:schemeClr>
                </a:solidFill>
              </a:rPr>
              <a:t>TÜRKİYE YÜZYILI MAARİF MODELİ'NDE FARKLILAŞTIRMA UYGULAMALARI</a:t>
            </a:r>
            <a:r>
              <a:rPr lang="tr-TR" sz="44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tr-TR" sz="4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sz="4400" dirty="0">
                <a:solidFill>
                  <a:schemeClr val="bg1">
                    <a:lumMod val="50000"/>
                  </a:schemeClr>
                </a:solidFill>
              </a:rPr>
              <a:t>(Zenginleştirme ve Destekleme Yaklaşımlarıyla Açıklama ve Örnekler</a:t>
            </a:r>
            <a:r>
              <a:rPr lang="tr-TR" sz="44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br>
              <a:rPr lang="tr-TR" sz="44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928670"/>
            <a:ext cx="8786842" cy="521497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Farklılaştırma,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Türkiye Yüzyılı Maarif Modeli’nde yalnızca akademik başarıyı değil; bireyin yetenek, ilgi ve öğrenme ihtiyacını merkeze alan bireyselleştirilmiş bir öğrenme kültürünün temelidir.</a:t>
            </a:r>
            <a:br>
              <a:rPr lang="tr-TR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Zenginleştirme ve destekleme uygulamaları, öğrencilerin potansiyelini gerçekleştirmesini sağlayan adil ve kapsayıcı bir eğitim ortamı sunar.</a:t>
            </a: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571480"/>
            <a:ext cx="8301038" cy="5429288"/>
          </a:xfrm>
        </p:spPr>
        <p:txBody>
          <a:bodyPr/>
          <a:lstStyle/>
          <a:p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Farklılaştırma Nedir?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tr-TR" b="1" dirty="0">
                <a:solidFill>
                  <a:srgbClr val="FF0000"/>
                </a:solidFill>
              </a:rPr>
              <a:t>Farklılaştırma</a:t>
            </a:r>
            <a:r>
              <a:rPr lang="tr-TR" dirty="0">
                <a:solidFill>
                  <a:srgbClr val="FF0000"/>
                </a:solidFill>
              </a:rPr>
              <a:t>,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öğrencilerin 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hazır bulunuşluk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düzeyleri, ilgi alanları, öğrenme stilleri ve bireysel ihtiyaçlarına göre öğretim sürecini planlama ve yürütme yaklaşımıdır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dirty="0">
                <a:solidFill>
                  <a:srgbClr val="FF0000"/>
                </a:solidFill>
              </a:rPr>
              <a:t>Amaç, </a:t>
            </a:r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her öğrencinin kendi potansiyelini en üst düzeyde kullanabilmesini sağlamak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 ve öğrenmede fırsat eşitliğini güçlendirmektir.</a:t>
            </a:r>
          </a:p>
          <a:p>
            <a:pPr>
              <a:buFont typeface="Wingdings" pitchFamily="2" charset="2"/>
              <a:buNone/>
            </a:pP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4290"/>
            <a:ext cx="9144000" cy="6286544"/>
          </a:xfrm>
        </p:spPr>
        <p:txBody>
          <a:bodyPr/>
          <a:lstStyle/>
          <a:p>
            <a:r>
              <a:rPr lang="tr-TR" sz="2800" b="1" dirty="0">
                <a:solidFill>
                  <a:schemeClr val="bg1">
                    <a:lumMod val="50000"/>
                  </a:schemeClr>
                </a:solidFill>
              </a:rPr>
              <a:t>Farklılaştırma Uygulama Alanları</a:t>
            </a:r>
            <a:endParaRPr lang="tr-TR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tr-TR" sz="2800" dirty="0">
                <a:solidFill>
                  <a:srgbClr val="FF0000"/>
                </a:solidFill>
              </a:rPr>
              <a:t>İçeriğin farklılaştırılması: </a:t>
            </a:r>
            <a:r>
              <a:rPr lang="tr-TR" sz="2800" dirty="0">
                <a:solidFill>
                  <a:schemeClr val="bg1">
                    <a:lumMod val="50000"/>
                  </a:schemeClr>
                </a:solidFill>
              </a:rPr>
              <a:t>Öğrenciye verilen bilginin niteliği, düzeyi veya sunum biçimi farklılaştırılır.</a:t>
            </a:r>
          </a:p>
          <a:p>
            <a:pPr lvl="0"/>
            <a:r>
              <a:rPr lang="tr-TR" sz="2800" dirty="0">
                <a:solidFill>
                  <a:srgbClr val="FF0000"/>
                </a:solidFill>
              </a:rPr>
              <a:t>Süreçlerin farklılaştırılması: </a:t>
            </a:r>
            <a:r>
              <a:rPr lang="tr-TR" sz="2800" dirty="0">
                <a:solidFill>
                  <a:schemeClr val="bg1">
                    <a:lumMod val="50000"/>
                  </a:schemeClr>
                </a:solidFill>
              </a:rPr>
              <a:t>Öğrencilerin bilgiye ulaşma ve öğrenme yolları çeşitlendirilir.</a:t>
            </a:r>
          </a:p>
          <a:p>
            <a:pPr lvl="0"/>
            <a:r>
              <a:rPr lang="tr-TR" sz="2800" dirty="0">
                <a:solidFill>
                  <a:srgbClr val="FF0000"/>
                </a:solidFill>
              </a:rPr>
              <a:t>Ürünün farklılaştırılması: </a:t>
            </a:r>
            <a:r>
              <a:rPr lang="tr-TR" sz="2800" dirty="0">
                <a:solidFill>
                  <a:schemeClr val="bg1">
                    <a:lumMod val="50000"/>
                  </a:schemeClr>
                </a:solidFill>
              </a:rPr>
              <a:t>Öğrenciler öğrendiklerini farklı yollarla ifade edebilir (poster, yazı, sunum, proje).</a:t>
            </a:r>
          </a:p>
          <a:p>
            <a:pPr lvl="0"/>
            <a:r>
              <a:rPr lang="tr-TR" sz="2800" dirty="0">
                <a:solidFill>
                  <a:srgbClr val="FF0000"/>
                </a:solidFill>
              </a:rPr>
              <a:t>Öğrenme ortamının farklılaştırılması: </a:t>
            </a:r>
            <a:r>
              <a:rPr lang="tr-TR" sz="2800" dirty="0">
                <a:solidFill>
                  <a:schemeClr val="bg1">
                    <a:lumMod val="50000"/>
                  </a:schemeClr>
                </a:solidFill>
              </a:rPr>
              <a:t>Fiziksel düzenlemeler, araç-gereç çeşitliliği veya öğrenme ortamının temposu bireye göre düzenlenir.</a:t>
            </a:r>
          </a:p>
          <a:p>
            <a:pPr lvl="0"/>
            <a:r>
              <a:rPr lang="tr-TR" sz="2800" dirty="0" err="1">
                <a:solidFill>
                  <a:srgbClr val="FF0000"/>
                </a:solidFill>
              </a:rPr>
              <a:t>Hazırbulunuşluk</a:t>
            </a:r>
            <a:r>
              <a:rPr lang="tr-TR" sz="2800" dirty="0">
                <a:solidFill>
                  <a:srgbClr val="FF0000"/>
                </a:solidFill>
              </a:rPr>
              <a:t>, </a:t>
            </a:r>
            <a:r>
              <a:rPr lang="tr-TR" sz="2800" dirty="0">
                <a:solidFill>
                  <a:schemeClr val="bg1">
                    <a:lumMod val="50000"/>
                  </a:schemeClr>
                </a:solidFill>
              </a:rPr>
              <a:t>ilgi ve öğrenme profiline göre uyarlama yapılır.</a:t>
            </a: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571480"/>
            <a:ext cx="8786842" cy="471490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Zenginleştirme Nedir</a:t>
            </a:r>
            <a:r>
              <a:rPr lang="tr-TR" b="1" dirty="0"/>
              <a:t>?</a:t>
            </a:r>
            <a:endParaRPr lang="tr-TR" dirty="0"/>
          </a:p>
          <a:p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Zenginleştirme, öğrencinin bilgi ve beceri düzeyine göre mevcut kazanımların ötesine geçmesine olanak tanıyan, daha karmaşık, yaratıcı ve analitik etkinlikler içeren farklılaştırma türüdür.</a:t>
            </a:r>
            <a:br>
              <a:rPr lang="tr-TR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Genellikle ileride olan ya da daha hızlı öğrenen öğrenciler için uygulanır.</a:t>
            </a: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85728"/>
            <a:ext cx="8786842" cy="6143668"/>
          </a:xfrm>
        </p:spPr>
        <p:txBody>
          <a:bodyPr/>
          <a:lstStyle/>
          <a:p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Örnekler: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Fen Bilimleri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dersinde, konuyla ilgili ileri düzey deney tasarımı yapma.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Türkçe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yaratıcı yazma çalışmaları (örneğin bir metne alternatif son yazma).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Matematik</a:t>
            </a:r>
            <a:r>
              <a:rPr lang="tr-TR" dirty="0"/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günlük yaşamla ilişkilendirilmiş, çok adımlı problem çözüm görevleri.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Sosyal Bilgiler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tarihî olayları farklı bakış açılarıyla analiz etme etkinlikleri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785794"/>
            <a:ext cx="8786842" cy="5572164"/>
          </a:xfrm>
        </p:spPr>
        <p:txBody>
          <a:bodyPr/>
          <a:lstStyle/>
          <a:p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Destekleme Nedir?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tr-TR" b="1" dirty="0">
                <a:solidFill>
                  <a:srgbClr val="FF0000"/>
                </a:solidFill>
              </a:rPr>
              <a:t>Destekleme, </a:t>
            </a:r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kazanımlara ulaşmada güçlük çeken öğrencilerin bireysel ihtiyaçlarını dikkate alarak öğrenmelerini kolaylaştırmak için yapılan öğretimsel düzenlemelerdir.</a:t>
            </a:r>
            <a:br>
              <a:rPr lang="tr-TR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Daha somut, basitleştirilmiş, rehberli ve tekrar içeren çalışmalar ile öğrenme süreci desteklenir</a:t>
            </a:r>
            <a:r>
              <a:rPr lang="tr-TR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571480"/>
            <a:ext cx="8786842" cy="5786478"/>
          </a:xfrm>
        </p:spPr>
        <p:txBody>
          <a:bodyPr/>
          <a:lstStyle/>
          <a:p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Örnekler: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Matematik</a:t>
            </a:r>
            <a:r>
              <a:rPr lang="tr-TR" dirty="0"/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basitleştirilmiş problem metinleri ve somut materyal kullanımı.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Türkçe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görsellerle desteklenen okuma-anlama çalışmaları.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Fen Bilimleri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kavram haritalarıyla destekli konu anlatımı.</a:t>
            </a: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Hayat Bilgisi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dersinde günlük yaşamdan örneklerle somutlaştırılmış kazanımlar.</a:t>
            </a: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42852"/>
            <a:ext cx="8786842" cy="635798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Türkiye Yüzyılı Maarif Modeli ile İlişkilendirme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Türkiye Yüzyılı Maarif Modeli, bireyin bütüncül gelişimini esas alır. Bu modelde farklılaştırma, zenginleştirme ve destekleme uygulamalarıyla:</a:t>
            </a:r>
          </a:p>
          <a:p>
            <a:pPr lvl="0"/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Bireysel farklılıklara saygı gösterilir.</a:t>
            </a:r>
          </a:p>
          <a:p>
            <a:pPr lvl="0"/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Öğrenci merkezli öğretim desteklenir.</a:t>
            </a:r>
          </a:p>
          <a:p>
            <a:pPr lvl="0"/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Akademik başarı kadar sosyal-duygusal gelişim de gözetilir.</a:t>
            </a:r>
          </a:p>
          <a:p>
            <a:pPr lvl="0"/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Her öğrencinin güçlü yönleri keşfedilir ve geliştirilir.</a:t>
            </a: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85728"/>
            <a:ext cx="8786842" cy="6357982"/>
          </a:xfrm>
        </p:spPr>
        <p:txBody>
          <a:bodyPr/>
          <a:lstStyle/>
          <a:p>
            <a:r>
              <a:rPr lang="tr-TR" b="1" dirty="0">
                <a:solidFill>
                  <a:schemeClr val="bg1">
                    <a:lumMod val="50000"/>
                  </a:schemeClr>
                </a:solidFill>
              </a:rPr>
              <a:t>Derslere Göre Uygulama Örnekleri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endParaRPr lang="tr-TR" sz="2800" dirty="0"/>
          </a:p>
        </p:txBody>
      </p:sp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14282" y="1071545"/>
          <a:ext cx="8715436" cy="5214976"/>
        </p:xfrm>
        <a:graphic>
          <a:graphicData uri="http://schemas.openxmlformats.org/drawingml/2006/table">
            <a:tbl>
              <a:tblPr/>
              <a:tblGrid>
                <a:gridCol w="2033602"/>
                <a:gridCol w="3558803"/>
                <a:gridCol w="3123031"/>
              </a:tblGrid>
              <a:tr h="628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Ders</a:t>
                      </a:r>
                      <a:endParaRPr lang="tr-TR" sz="24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Zenginleştirme Örneği</a:t>
                      </a:r>
                      <a:endParaRPr lang="tr-TR" sz="24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Destekleme Örneği</a:t>
                      </a:r>
                      <a:endParaRPr lang="tr-TR" sz="24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Türkçe  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"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Kendi hikâyeni yaz"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etkinliği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Metni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bölümlere </a:t>
                      </a: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ayırarak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okuma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Matematik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Gerçek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hayattan </a:t>
                      </a: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alınmış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açık uçlu problemler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Şema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ve görsellerle </a:t>
                      </a: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destekli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anlatım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Fen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Bilimleri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Deney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raporu yazımı ve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sonuç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analizi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 Kavram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haritası ile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 tekrar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Sosyal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Bilgiler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Bir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olayın farklı taraflardan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yorumlanması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Görsel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materyal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destekli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anlatım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İngilizce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Kısa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hikâye yazma ya da </a:t>
                      </a:r>
                      <a:endParaRPr lang="tr-TR" sz="20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Segoe U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rol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yapma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Görsel-kelime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   eşleştirme </a:t>
                      </a:r>
                      <a:r>
                        <a:rPr lang="tr-TR" sz="20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/>
                          <a:ea typeface="Times New Roman"/>
                          <a:cs typeface="Times New Roman"/>
                        </a:rPr>
                        <a:t>etkinliği</a:t>
                      </a:r>
                      <a:endParaRPr lang="tr-TR" sz="2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jital Noktalar">
  <a:themeElements>
    <a:clrScheme name="Dijital Noktalar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Dijital Noktala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jital Noktalar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jital Noktalar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jital Noktalar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jital Noktalar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77</TotalTime>
  <Words>412</Words>
  <Application>Microsoft Office PowerPoint</Application>
  <PresentationFormat>Ekran Gösterisi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Dijital Noktalar</vt:lpstr>
      <vt:lpstr>TÜRKİYE YÜZYILI MAARİF MODELİ'NDE FARKLILAŞTIRMA UYGULAMALARI (Zenginleştirme ve Destekleme Yaklaşımlarıyla Açıklama ve Örnekler)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İbrahim Bekteş</dc:creator>
  <cp:lastModifiedBy>huawei</cp:lastModifiedBy>
  <dcterms:created xsi:type="dcterms:W3CDTF">2010-03-31T06:34:33Z</dcterms:created>
  <dcterms:modified xsi:type="dcterms:W3CDTF">2025-06-23T23:15:10Z</dcterms:modified>
</cp:coreProperties>
</file>