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theme/theme8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9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367" r:id="rId1"/>
    <p:sldMasterId id="2147484674" r:id="rId2"/>
    <p:sldMasterId id="2147484741" r:id="rId3"/>
    <p:sldMasterId id="2147484743" r:id="rId4"/>
    <p:sldMasterId id="2147484909" r:id="rId5"/>
    <p:sldMasterId id="2147485000" r:id="rId6"/>
    <p:sldMasterId id="2147485038" r:id="rId7"/>
    <p:sldMasterId id="2147485062" r:id="rId8"/>
    <p:sldMasterId id="2147485138" r:id="rId9"/>
    <p:sldMasterId id="2147485186" r:id="rId10"/>
  </p:sldMasterIdLst>
  <p:notesMasterIdLst>
    <p:notesMasterId r:id="rId47"/>
  </p:notesMasterIdLst>
  <p:handoutMasterIdLst>
    <p:handoutMasterId r:id="rId48"/>
  </p:handoutMasterIdLst>
  <p:sldIdLst>
    <p:sldId id="417" r:id="rId11"/>
    <p:sldId id="755" r:id="rId12"/>
    <p:sldId id="1326" r:id="rId13"/>
    <p:sldId id="1424" r:id="rId14"/>
    <p:sldId id="1425" r:id="rId15"/>
    <p:sldId id="1426" r:id="rId16"/>
    <p:sldId id="1427" r:id="rId17"/>
    <p:sldId id="1428" r:id="rId18"/>
    <p:sldId id="763" r:id="rId19"/>
    <p:sldId id="1429" r:id="rId20"/>
    <p:sldId id="1430" r:id="rId21"/>
    <p:sldId id="1431" r:id="rId22"/>
    <p:sldId id="1441" r:id="rId23"/>
    <p:sldId id="1450" r:id="rId24"/>
    <p:sldId id="1442" r:id="rId25"/>
    <p:sldId id="1446" r:id="rId26"/>
    <p:sldId id="1443" r:id="rId27"/>
    <p:sldId id="1448" r:id="rId28"/>
    <p:sldId id="1444" r:id="rId29"/>
    <p:sldId id="1447" r:id="rId30"/>
    <p:sldId id="1445" r:id="rId31"/>
    <p:sldId id="1449" r:id="rId32"/>
    <p:sldId id="348" r:id="rId33"/>
    <p:sldId id="1451" r:id="rId34"/>
    <p:sldId id="543" r:id="rId35"/>
    <p:sldId id="544" r:id="rId36"/>
    <p:sldId id="545" r:id="rId37"/>
    <p:sldId id="463" r:id="rId38"/>
    <p:sldId id="464" r:id="rId39"/>
    <p:sldId id="466" r:id="rId40"/>
    <p:sldId id="477" r:id="rId41"/>
    <p:sldId id="467" r:id="rId42"/>
    <p:sldId id="469" r:id="rId43"/>
    <p:sldId id="1433" r:id="rId44"/>
    <p:sldId id="501" r:id="rId45"/>
    <p:sldId id="337" r:id="rId4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8ED98BAB-8CBB-4AC7-B45A-02480AC94B7B}">
          <p14:sldIdLst>
            <p14:sldId id="417"/>
            <p14:sldId id="755"/>
            <p14:sldId id="1326"/>
            <p14:sldId id="1424"/>
            <p14:sldId id="1425"/>
            <p14:sldId id="1426"/>
            <p14:sldId id="1427"/>
            <p14:sldId id="1428"/>
            <p14:sldId id="763"/>
            <p14:sldId id="1429"/>
            <p14:sldId id="1430"/>
            <p14:sldId id="1431"/>
            <p14:sldId id="1441"/>
            <p14:sldId id="1450"/>
            <p14:sldId id="1442"/>
            <p14:sldId id="1446"/>
            <p14:sldId id="1443"/>
            <p14:sldId id="1448"/>
            <p14:sldId id="1444"/>
            <p14:sldId id="1447"/>
            <p14:sldId id="1445"/>
            <p14:sldId id="1449"/>
            <p14:sldId id="348"/>
            <p14:sldId id="1451"/>
            <p14:sldId id="543"/>
            <p14:sldId id="544"/>
            <p14:sldId id="545"/>
            <p14:sldId id="463"/>
            <p14:sldId id="464"/>
            <p14:sldId id="466"/>
            <p14:sldId id="477"/>
            <p14:sldId id="467"/>
            <p14:sldId id="469"/>
            <p14:sldId id="1433"/>
            <p14:sldId id="501"/>
            <p14:sldId id="3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RAT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CCFF"/>
    <a:srgbClr val="D9D9D9"/>
    <a:srgbClr val="CCCCFF"/>
    <a:srgbClr val="F0EEEF"/>
    <a:srgbClr val="9966FF"/>
    <a:srgbClr val="EBDAEC"/>
    <a:srgbClr val="99FF66"/>
    <a:srgbClr val="2DBC9D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929F9F4-4A8F-4326-A1B4-22849713DDAB}" styleName="Koyu Stil 1 - Vurgu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Tema Uygulanmış Stil 1 - Vurgu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6357" autoAdjust="0"/>
  </p:normalViewPr>
  <p:slideViewPr>
    <p:cSldViewPr snapToGrid="0">
      <p:cViewPr varScale="1">
        <p:scale>
          <a:sx n="103" d="100"/>
          <a:sy n="103" d="100"/>
        </p:scale>
        <p:origin x="54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6000" b="1" i="1" cap="none" spc="50" dirty="0">
              <a:ln w="0"/>
              <a:solidFill>
                <a:srgbClr val="FFC000"/>
              </a:solidFill>
              <a:effectLst/>
              <a:latin typeface="Comic Sans MS" panose="030F0702030302020204" pitchFamily="66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r-TR" sz="60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Sami DAYI</a:t>
          </a:r>
          <a:endParaRPr lang="en-US" sz="6000" b="1" i="1" cap="none" spc="0" dirty="0">
            <a:ln w="0"/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6350" stA="53000" endA="300" endPos="35500" dir="5400000" sy="-90000" algn="bl" rotWithShape="0"/>
            </a:effectLst>
            <a:latin typeface="Segoe Print" panose="02000600000000000000" pitchFamily="2" charset="0"/>
          </a:endParaRP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Bigadiç Cumhuriyet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744BACF4-2629-4036-BB77-8E3645C851B0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           4-C Sınıfı</a:t>
          </a:r>
          <a:endParaRPr lang="en-US" sz="36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A9AC7DF9-2EDF-4541-92F9-F34379AD7653}" type="parTrans" cxnId="{957E1922-E837-4EA9-BA58-0D5DF2058A53}">
      <dgm:prSet/>
      <dgm:spPr/>
      <dgm:t>
        <a:bodyPr/>
        <a:lstStyle/>
        <a:p>
          <a:endParaRPr lang="tr-TR"/>
        </a:p>
      </dgm:t>
    </dgm:pt>
    <dgm:pt modelId="{FA30717D-CED8-4347-B7A1-3E653EA16BBF}" type="sibTrans" cxnId="{957E1922-E837-4EA9-BA58-0D5DF2058A53}">
      <dgm:prSet/>
      <dgm:spPr/>
      <dgm:t>
        <a:bodyPr/>
        <a:lstStyle/>
        <a:p>
          <a:endParaRPr lang="tr-TR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4"/>
      <dgm:spPr/>
    </dgm:pt>
    <dgm:pt modelId="{E0BF614C-413B-4732-8075-A850B2FC96AD}" type="pres">
      <dgm:prSet presAssocID="{33BE05DD-5237-4699-9EA8-10FECCC157F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4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4"/>
      <dgm:spPr/>
    </dgm:pt>
    <dgm:pt modelId="{775BAAA9-C6D1-49F6-8E48-C476FE7D1CC7}" type="pres">
      <dgm:prSet presAssocID="{ED45542C-F949-4E30-9F6E-622DBCC7C0E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4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4"/>
      <dgm:spPr/>
    </dgm:pt>
    <dgm:pt modelId="{54324DFC-C3AF-4BE9-8D37-2B5FC80630F6}" type="pres">
      <dgm:prSet presAssocID="{5490B3AF-DCA9-4006-8FEB-6855750E9BC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4" custLinFactNeighborX="-2185" custLinFactNeighborY="17584">
        <dgm:presLayoutVars>
          <dgm:bulletEnabled val="1"/>
        </dgm:presLayoutVars>
      </dgm:prSet>
      <dgm:spPr/>
    </dgm:pt>
    <dgm:pt modelId="{0C607931-F011-41E6-A4C9-40A10B8531F9}" type="pres">
      <dgm:prSet presAssocID="{FBC1D4B3-F424-4A4F-B356-487F512A421A}" presName="spaceBetweenRectangles" presStyleCnt="0"/>
      <dgm:spPr/>
    </dgm:pt>
    <dgm:pt modelId="{1ADDA9A7-238D-476A-84C4-D90BE4E06609}" type="pres">
      <dgm:prSet presAssocID="{744BACF4-2629-4036-BB77-8E3645C851B0}" presName="parentLin" presStyleCnt="0"/>
      <dgm:spPr/>
    </dgm:pt>
    <dgm:pt modelId="{D5F653D3-AF5B-459C-800D-2662014A494B}" type="pres">
      <dgm:prSet presAssocID="{744BACF4-2629-4036-BB77-8E3645C851B0}" presName="parentLeftMargin" presStyleLbl="node1" presStyleIdx="2" presStyleCnt="4"/>
      <dgm:spPr/>
    </dgm:pt>
    <dgm:pt modelId="{0931AA68-B73E-4D0F-B1D0-473A341D1206}" type="pres">
      <dgm:prSet presAssocID="{744BACF4-2629-4036-BB77-8E3645C851B0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CE7E49A-9A3A-4758-A6D0-C0E3E88C59AE}" type="pres">
      <dgm:prSet presAssocID="{744BACF4-2629-4036-BB77-8E3645C851B0}" presName="negativeSpace" presStyleCnt="0"/>
      <dgm:spPr/>
    </dgm:pt>
    <dgm:pt modelId="{03E207AB-073A-4DCB-B480-7836A1B4D15C}" type="pres">
      <dgm:prSet presAssocID="{744BACF4-2629-4036-BB77-8E3645C851B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957E1922-E837-4EA9-BA58-0D5DF2058A53}" srcId="{37DD50EF-0894-4BEB-B758-DA2E10A71A1C}" destId="{744BACF4-2629-4036-BB77-8E3645C851B0}" srcOrd="3" destOrd="0" parTransId="{A9AC7DF9-2EDF-4541-92F9-F34379AD7653}" sibTransId="{FA30717D-CED8-4347-B7A1-3E653EA16BBF}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F1F408D8-2F7D-4278-BDA7-18CCC305FD5F}" type="presOf" srcId="{744BACF4-2629-4036-BB77-8E3645C851B0}" destId="{D5F653D3-AF5B-459C-800D-2662014A494B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D82E10FC-3D8B-41A7-9CF1-EA768554E521}" type="presOf" srcId="{744BACF4-2629-4036-BB77-8E3645C851B0}" destId="{0931AA68-B73E-4D0F-B1D0-473A341D1206}" srcOrd="1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  <dgm:cxn modelId="{F618FBA2-EA74-4219-BF40-BF856514ECA8}" type="presParOf" srcId="{5F2FAD42-3038-49D0-8C89-234BF56A998C}" destId="{0C607931-F011-41E6-A4C9-40A10B8531F9}" srcOrd="11" destOrd="0" presId="urn:microsoft.com/office/officeart/2005/8/layout/list1"/>
    <dgm:cxn modelId="{50E17268-61DF-46E3-90BC-8D4F7624CD21}" type="presParOf" srcId="{5F2FAD42-3038-49D0-8C89-234BF56A998C}" destId="{1ADDA9A7-238D-476A-84C4-D90BE4E06609}" srcOrd="12" destOrd="0" presId="urn:microsoft.com/office/officeart/2005/8/layout/list1"/>
    <dgm:cxn modelId="{D1CF62A2-4ED5-4254-B640-7C992D1C845D}" type="presParOf" srcId="{1ADDA9A7-238D-476A-84C4-D90BE4E06609}" destId="{D5F653D3-AF5B-459C-800D-2662014A494B}" srcOrd="0" destOrd="0" presId="urn:microsoft.com/office/officeart/2005/8/layout/list1"/>
    <dgm:cxn modelId="{40959F82-201B-4DC0-9ADA-FAA854082BA6}" type="presParOf" srcId="{1ADDA9A7-238D-476A-84C4-D90BE4E06609}" destId="{0931AA68-B73E-4D0F-B1D0-473A341D1206}" srcOrd="1" destOrd="0" presId="urn:microsoft.com/office/officeart/2005/8/layout/list1"/>
    <dgm:cxn modelId="{4CF97ACE-52CE-42B9-8071-3573CAF093FF}" type="presParOf" srcId="{5F2FAD42-3038-49D0-8C89-234BF56A998C}" destId="{9CE7E49A-9A3A-4758-A6D0-C0E3E88C59AE}" srcOrd="13" destOrd="0" presId="urn:microsoft.com/office/officeart/2005/8/layout/list1"/>
    <dgm:cxn modelId="{693F45BF-43ED-4BA5-A192-AE6040B7FD1D}" type="presParOf" srcId="{5F2FAD42-3038-49D0-8C89-234BF56A998C}" destId="{03E207AB-073A-4DCB-B480-7836A1B4D15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942B3-07D1-4A35-AF33-E5235AF3C51B}">
      <dsp:nvSpPr>
        <dsp:cNvPr id="0" name=""/>
        <dsp:cNvSpPr/>
      </dsp:nvSpPr>
      <dsp:spPr>
        <a:xfrm>
          <a:off x="0" y="527253"/>
          <a:ext cx="105972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F614C-413B-4732-8075-A850B2FC96AD}">
      <dsp:nvSpPr>
        <dsp:cNvPr id="0" name=""/>
        <dsp:cNvSpPr/>
      </dsp:nvSpPr>
      <dsp:spPr>
        <a:xfrm>
          <a:off x="529862" y="84453"/>
          <a:ext cx="7418070" cy="885600"/>
        </a:xfrm>
        <a:prstGeom prst="roundRect">
          <a:avLst/>
        </a:prstGeom>
        <a:solidFill>
          <a:schemeClr val="dk1"/>
        </a:solidFill>
        <a:ln w="12700" cap="flat" cmpd="sng" algn="ctr">
          <a:solidFill>
            <a:schemeClr val="dk1">
              <a:shade val="50000"/>
            </a:schemeClr>
          </a:solidFill>
          <a:prstDash val="solid"/>
          <a:miter lim="800000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280385" tIns="0" rIns="280385" bIns="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0" b="1" i="1" kern="1200" cap="none" spc="50" dirty="0">
              <a:ln w="0"/>
              <a:solidFill>
                <a:srgbClr val="FFC000"/>
              </a:solidFill>
              <a:effectLst/>
              <a:latin typeface="Comic Sans MS" panose="030F0702030302020204" pitchFamily="66" charset="0"/>
            </a:rPr>
            <a:t>Hazırlayan: </a:t>
          </a:r>
        </a:p>
      </dsp:txBody>
      <dsp:txXfrm>
        <a:off x="573093" y="127684"/>
        <a:ext cx="7331608" cy="799138"/>
      </dsp:txXfrm>
    </dsp:sp>
    <dsp:sp modelId="{2AFDCB49-F222-4C2C-BC07-8F0FA7A24733}">
      <dsp:nvSpPr>
        <dsp:cNvPr id="0" name=""/>
        <dsp:cNvSpPr/>
      </dsp:nvSpPr>
      <dsp:spPr>
        <a:xfrm>
          <a:off x="0" y="1888053"/>
          <a:ext cx="105972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BAAA9-C6D1-49F6-8E48-C476FE7D1CC7}">
      <dsp:nvSpPr>
        <dsp:cNvPr id="0" name=""/>
        <dsp:cNvSpPr/>
      </dsp:nvSpPr>
      <dsp:spPr>
        <a:xfrm>
          <a:off x="529862" y="1445253"/>
          <a:ext cx="7418070" cy="885600"/>
        </a:xfrm>
        <a:prstGeom prst="roundRect">
          <a:avLst/>
        </a:prstGeom>
        <a:solidFill>
          <a:schemeClr val="dk1"/>
        </a:solidFill>
        <a:ln w="12700" cap="flat" cmpd="sng" algn="ctr">
          <a:solidFill>
            <a:schemeClr val="dk1">
              <a:shade val="50000"/>
            </a:schemeClr>
          </a:solidFill>
          <a:prstDash val="solid"/>
          <a:miter lim="800000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280385" tIns="0" rIns="280385" bIns="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000" b="1" i="1" kern="120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Sami DAYI</a:t>
          </a:r>
          <a:endParaRPr lang="en-US" sz="6000" b="1" i="1" kern="1200" cap="none" spc="0" dirty="0">
            <a:ln w="0"/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6350" stA="53000" endA="300" endPos="35500" dir="5400000" sy="-90000" algn="bl" rotWithShape="0"/>
            </a:effectLst>
            <a:latin typeface="Segoe Print" panose="02000600000000000000" pitchFamily="2" charset="0"/>
          </a:endParaRPr>
        </a:p>
      </dsp:txBody>
      <dsp:txXfrm>
        <a:off x="573093" y="1488484"/>
        <a:ext cx="7331608" cy="799138"/>
      </dsp:txXfrm>
    </dsp:sp>
    <dsp:sp modelId="{A16DFB4E-CF4B-4BE3-BA10-D601A64D7BDC}">
      <dsp:nvSpPr>
        <dsp:cNvPr id="0" name=""/>
        <dsp:cNvSpPr/>
      </dsp:nvSpPr>
      <dsp:spPr>
        <a:xfrm>
          <a:off x="0" y="3277339"/>
          <a:ext cx="105972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24DFC-C3AF-4BE9-8D37-2B5FC80630F6}">
      <dsp:nvSpPr>
        <dsp:cNvPr id="0" name=""/>
        <dsp:cNvSpPr/>
      </dsp:nvSpPr>
      <dsp:spPr>
        <a:xfrm>
          <a:off x="529862" y="2806053"/>
          <a:ext cx="7418070" cy="885600"/>
        </a:xfrm>
        <a:prstGeom prst="roundRect">
          <a:avLst/>
        </a:prstGeom>
        <a:solidFill>
          <a:schemeClr val="dk1"/>
        </a:solidFill>
        <a:ln w="12700" cap="flat" cmpd="sng" algn="ctr">
          <a:solidFill>
            <a:schemeClr val="dk1">
              <a:shade val="50000"/>
            </a:schemeClr>
          </a:solidFill>
          <a:prstDash val="solid"/>
          <a:miter lim="800000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280385" tIns="0" rIns="280385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Bigadiç Cumhuriyet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</a:p>
      </dsp:txBody>
      <dsp:txXfrm>
        <a:off x="573093" y="2849284"/>
        <a:ext cx="7331608" cy="799138"/>
      </dsp:txXfrm>
    </dsp:sp>
    <dsp:sp modelId="{03E207AB-073A-4DCB-B480-7836A1B4D15C}">
      <dsp:nvSpPr>
        <dsp:cNvPr id="0" name=""/>
        <dsp:cNvSpPr/>
      </dsp:nvSpPr>
      <dsp:spPr>
        <a:xfrm>
          <a:off x="0" y="4609653"/>
          <a:ext cx="105972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31AA68-B73E-4D0F-B1D0-473A341D1206}">
      <dsp:nvSpPr>
        <dsp:cNvPr id="0" name=""/>
        <dsp:cNvSpPr/>
      </dsp:nvSpPr>
      <dsp:spPr>
        <a:xfrm>
          <a:off x="529862" y="4166853"/>
          <a:ext cx="7418070" cy="885600"/>
        </a:xfrm>
        <a:prstGeom prst="roundRect">
          <a:avLst/>
        </a:prstGeom>
        <a:solidFill>
          <a:schemeClr val="dk1"/>
        </a:solidFill>
        <a:ln w="12700" cap="flat" cmpd="sng" algn="ctr">
          <a:solidFill>
            <a:schemeClr val="dk1">
              <a:shade val="50000"/>
            </a:schemeClr>
          </a:solidFill>
          <a:prstDash val="solid"/>
          <a:miter lim="800000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280385" tIns="0" rIns="280385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           4-C Sınıfı</a:t>
          </a:r>
          <a:endParaRPr lang="en-US" sz="36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sp:txBody>
      <dsp:txXfrm>
        <a:off x="573093" y="4210084"/>
        <a:ext cx="7331608" cy="799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A2F6B7D6-F731-489E-A9C5-28D41B2FC3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BE50E77B-AB7A-4964-B06F-CE1F66DBFF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59CC6-506F-4EE7-932E-737A5FB0AAA9}" type="datetimeFigureOut">
              <a:rPr lang="tr-TR" smtClean="0"/>
              <a:t>8.02.2025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A5AC305-02E5-4005-B221-B14D1DD807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7ABB16D-8B3C-4826-B264-A9AB58DC49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C49F3-6EEF-4852-BA9C-492CC5BB51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3359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D04CF-6E33-4AD8-A192-4F3458E2D7E4}" type="datetimeFigureOut">
              <a:rPr lang="tr-TR" smtClean="0"/>
              <a:t>8.02.2025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8B813-7D7F-4A86-AF55-1D6E147E51B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44104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20775-C61D-CB55-6818-0D64BC7CA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D8490796-E04C-B20B-3E8C-2C5D4A899B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284D7F08-8464-F807-050E-D09B3AE3D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E2C2C2B-BC1C-4E71-9778-DC3804E07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18B813-7D7F-4A86-AF55-1D6E147E51B1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1351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41B27-E0A5-CE11-3401-02A439B66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>
            <a:extLst>
              <a:ext uri="{FF2B5EF4-FFF2-40B4-BE49-F238E27FC236}">
                <a16:creationId xmlns:a16="http://schemas.microsoft.com/office/drawing/2014/main" id="{0C0C5D68-E41B-1B06-31B9-BF02949A65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F726295D-8E4E-3FFE-73BE-9523A64E4D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F8AD5A9-369F-A2E2-C20E-CA5CF4EC9F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E6581C-7E68-4E40-A3CC-49D7F111DA86}" type="slidenum">
              <a:rPr kumimoji="0" lang="tr-TR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r-TR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869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66954-B6AE-2E0C-A677-B55F340A3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65FA3E9B-D8E5-8C97-05D9-2CA5076F4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6A9137D8-A352-71F5-5E68-F348D3B5A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97F09AE-748A-C4E0-D7B9-C21E42D8DF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983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5716E-D5F2-5FBF-83D6-9FD440531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154D2F23-F062-A7AB-72FA-92624B692D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6A396DB2-EA15-CB63-323F-E2012EA77E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76879FF-E6DC-7846-8AD7-44DE482EF8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533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9CE33-08BC-0823-BDE5-E6B42DDF2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D2FC6681-5F3B-2118-75D9-1C0F274A51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80C1DCEC-33EE-3EAF-09F5-CFF4F3D0EE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E28D495-E3EA-A590-953B-3D0DA56BE9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476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0A96B-3AD3-FF6B-BA3D-659CE847A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103D14AD-0504-8B31-B534-F7C32D6DE0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CFA5B54-8E7F-301F-9033-8F0D827294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92BC85A-4796-F48F-F7E2-80707447F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003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A31B0-42E1-191B-9867-AD03DA2D9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6616498A-0929-758E-CF78-F4B92A667E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26019668-04AA-2400-62C6-50F5E30F22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7D0CB08-E87A-5BA7-9ECD-9140DFCE32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288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0C9D4-9E47-FB31-1948-2262ECD8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CB950623-D38B-EB95-B95A-3D4DF4669B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56394182-1376-7224-3A8B-CB06CBBF77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7044909-FAF7-BAFB-C5CE-2F56A37169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770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7A484-F916-62CF-7A01-9616C4DEE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1FA900B9-0E2C-0417-2436-DF25804075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7A220521-7E6E-BA1C-3E19-89A11519F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8643455-0F08-77E2-51C3-C413ADA8DE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943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76EF4-8D12-7713-EE73-31A86EF0D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17A1161F-55B1-74E8-CC9F-1C2C217689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26E15644-B710-1370-DC9B-94111E39AB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565E168-282F-1A9F-3748-4FDE213E96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98602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6A3B8-72C1-F101-C3A0-9590BEFCF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E275157D-F3BD-9F3C-4067-98121F45A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D69CC129-32AC-A9CE-B58B-429AE07ADB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1B0D070-FD55-F621-E123-34DC08E6C3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1674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18B813-7D7F-4A86-AF55-1D6E147E51B1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7310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67AE4-7B27-82A5-60BC-FF2830521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DF08C339-C702-4D3C-B35C-C23C88522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C028A6DF-7B95-F34E-4FF2-05A537015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24A26C3-845E-1A69-7ED2-E173BD5ABB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29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56E2F-E398-99D1-596E-7B1C718AD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B212C794-5045-3F42-0B87-4CFFD8457F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2E50922B-28F7-6C9C-3CD5-9F384C518B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8E1DE0A-6C9E-B9DE-27AC-D8F0A808D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0702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DDA7E-826D-4B2F-B618-C6006EC9309D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037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EB2C3-DF8A-3C96-0BA0-245018492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E2EDF212-995F-A054-7989-0FF56FCA51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9A14624-1EC8-0BDB-5FA0-57063686F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1CADE2E-3B56-3F49-CF1E-3103118AA6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4724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B5925-0DDA-4C78-BD46-5255911D071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148957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038EA3-1362-4C22-A55F-1E377B748F35}" type="slidenum"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B5925-0DDA-4C78-BD46-5255911D071A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23CCC-DA32-4E9D-BE20-E502B67E17F6}" type="slidenum">
              <a:rPr kumimoji="0" lang="tr-T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B8509-1BE6-70FC-2B99-8E17ECEA1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6B2BC915-24CC-7311-FED7-2634F1B2F0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D77013AD-DAA3-5C0F-F1D2-D404A4883B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92EE16B-842D-FC8F-9DAE-8F4F5781A5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097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650E2-CA11-8FCD-E483-6AD998DC0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6F3822CA-EA98-9580-3BDC-CE5686DE0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D13839A6-B427-7465-C2E9-20DA42827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936FA74-07DE-EBA3-6AC2-922A50D297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586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D455D-CB55-FE40-5044-C27B815D2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71F6B149-BEE2-DCDD-85FC-8B0A67D371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E641EEC-63FB-D6D3-65B7-1F4E96CC8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C1C31D0-B851-EF87-334B-DC261B9152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204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CC42D-F430-AC59-502F-AF4448245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86D8460A-7581-2327-32A1-D535B0BBEA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9200634-8861-29D3-0A1F-86209FCC0E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573561C-0E12-ABA5-E491-BC5205C17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582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217A8-7F61-F595-D059-F9CE11BF6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632BAD1E-2C40-A9FD-B908-EC4E1EF0B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E4BEC64D-2C30-AD3D-84A5-CC3DB849D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6432237-F9E3-6138-0E3A-FC66566723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00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E6581C-7E68-4E40-A3CC-49D7F111DA86}" type="slidenum">
              <a:rPr kumimoji="0" lang="tr-TR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r-TR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739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159E3-BF2E-2980-18BE-8346C6A01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376CFAD4-54B6-6DE6-5D05-CF9DA37FE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8C10BAF0-325A-D23D-E1D5-71A740925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1C0DCB41-182E-3509-9DFE-16A48CE065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18B813-7D7F-4A86-AF55-1D6E147E51B1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65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331"/>
            <a:ext cx="113538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3FB2F2C-9238-4D45-94A7-5C35D93D1392}"/>
              </a:ext>
            </a:extLst>
          </p:cNvPr>
          <p:cNvGrpSpPr/>
          <p:nvPr userDrawn="1"/>
        </p:nvGrpSpPr>
        <p:grpSpPr>
          <a:xfrm>
            <a:off x="12578642" y="2"/>
            <a:ext cx="2192063" cy="1816099"/>
            <a:chOff x="9433981" y="1"/>
            <a:chExt cx="1644047" cy="1816099"/>
          </a:xfrm>
        </p:grpSpPr>
        <p:sp>
          <p:nvSpPr>
            <p:cNvPr id="7" name="Rectangle: Folded Corner 6">
              <a:extLst>
                <a:ext uri="{FF2B5EF4-FFF2-40B4-BE49-F238E27FC236}">
                  <a16:creationId xmlns:a16="http://schemas.microsoft.com/office/drawing/2014/main" id="{A21EA9FF-346A-4403-99E1-6330E0E642DA}"/>
                </a:ext>
              </a:extLst>
            </p:cNvPr>
            <p:cNvSpPr/>
            <p:nvPr userDrawn="1"/>
          </p:nvSpPr>
          <p:spPr>
            <a:xfrm>
              <a:off x="9433981" y="1"/>
              <a:ext cx="1644047" cy="1816099"/>
            </a:xfrm>
            <a:prstGeom prst="foldedCorner">
              <a:avLst/>
            </a:prstGeom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r>
                <a:rPr lang="en-US" sz="1400" dirty="0">
                  <a:solidFill>
                    <a:schemeClr val="accent2">
                      <a:lumMod val="50000"/>
                    </a:schemeClr>
                  </a:solidFill>
                </a:rPr>
                <a:t>To insert your own icons*:</a:t>
              </a:r>
            </a:p>
            <a:p>
              <a:endParaRPr lang="en-US" sz="1400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</a:rPr>
                <a:t>Insert</a:t>
              </a:r>
              <a:r>
                <a:rPr lang="en-US" sz="1400" dirty="0">
                  <a:solidFill>
                    <a:schemeClr val="accent2">
                      <a:lumMod val="50000"/>
                    </a:schemeClr>
                  </a:solidFill>
                </a:rPr>
                <a:t> &gt;&gt; </a:t>
              </a:r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</a:rPr>
                <a:t>Icons</a:t>
              </a:r>
            </a:p>
            <a:p>
              <a:endParaRPr lang="en-US" sz="1400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200" i="1" dirty="0">
                  <a:solidFill>
                    <a:schemeClr val="accent2">
                      <a:lumMod val="50000"/>
                    </a:schemeClr>
                  </a:solidFill>
                </a:rPr>
                <a:t>(*Only available to Microsoft 365 subscribers)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52EC167-F9B1-4085-86E7-C378D6346E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1" b="5479"/>
            <a:stretch/>
          </p:blipFill>
          <p:spPr>
            <a:xfrm>
              <a:off x="10677978" y="424090"/>
              <a:ext cx="4000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717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5930DF0-104B-4293-A7F6-66AEFF3E6AF8}"/>
              </a:ext>
            </a:extLst>
          </p:cNvPr>
          <p:cNvGrpSpPr/>
          <p:nvPr userDrawn="1"/>
        </p:nvGrpSpPr>
        <p:grpSpPr>
          <a:xfrm>
            <a:off x="12554553" y="1"/>
            <a:ext cx="1647523" cy="1816099"/>
            <a:chOff x="12554553" y="1"/>
            <a:chExt cx="1647523" cy="1816099"/>
          </a:xfrm>
        </p:grpSpPr>
        <p:sp>
          <p:nvSpPr>
            <p:cNvPr id="4" name="Rectangle: Folded Corner 3">
              <a:extLst>
                <a:ext uri="{FF2B5EF4-FFF2-40B4-BE49-F238E27FC236}">
                  <a16:creationId xmlns:a16="http://schemas.microsoft.com/office/drawing/2014/main" id="{9FDF5E90-AE29-4303-979F-161F791D98BB}"/>
                </a:ext>
              </a:extLst>
            </p:cNvPr>
            <p:cNvSpPr/>
            <p:nvPr userDrawn="1"/>
          </p:nvSpPr>
          <p:spPr>
            <a:xfrm>
              <a:off x="12554553" y="1"/>
              <a:ext cx="1644047" cy="1816099"/>
            </a:xfrm>
            <a:prstGeom prst="foldedCorner">
              <a:avLst/>
            </a:prstGeom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r>
                <a:rPr lang="en-US" sz="1400">
                  <a:solidFill>
                    <a:schemeClr val="accent2">
                      <a:lumMod val="50000"/>
                    </a:schemeClr>
                  </a:solidFill>
                </a:rPr>
                <a:t>To insert your own icons*:</a:t>
              </a:r>
            </a:p>
            <a:p>
              <a:endParaRPr lang="en-US" sz="140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400" b="1">
                  <a:solidFill>
                    <a:schemeClr val="accent2">
                      <a:lumMod val="50000"/>
                    </a:schemeClr>
                  </a:solidFill>
                </a:rPr>
                <a:t>Insert</a:t>
              </a:r>
              <a:r>
                <a:rPr lang="en-US" sz="1400">
                  <a:solidFill>
                    <a:schemeClr val="accent2">
                      <a:lumMod val="50000"/>
                    </a:schemeClr>
                  </a:solidFill>
                </a:rPr>
                <a:t> &gt;&gt; </a:t>
              </a:r>
              <a:r>
                <a:rPr lang="en-US" sz="1400" b="1">
                  <a:solidFill>
                    <a:schemeClr val="accent2">
                      <a:lumMod val="50000"/>
                    </a:schemeClr>
                  </a:solidFill>
                </a:rPr>
                <a:t>Icons</a:t>
              </a:r>
            </a:p>
            <a:p>
              <a:endParaRPr lang="en-US" sz="140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200" i="1">
                  <a:solidFill>
                    <a:schemeClr val="accent2">
                      <a:lumMod val="50000"/>
                    </a:schemeClr>
                  </a:solidFill>
                </a:rPr>
                <a:t>(*Only available to Office 365 subscribers)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C25032D-D31A-446E-BBAA-A896C50E8C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02026" y="424090"/>
              <a:ext cx="4000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7941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 useBgFill="1">
        <p:nvSpPr>
          <p:cNvPr id="5" name="Yuvarlatılmış Dikdörtgen 4"/>
          <p:cNvSpPr/>
          <p:nvPr/>
        </p:nvSpPr>
        <p:spPr>
          <a:xfrm>
            <a:off x="86785" y="69851"/>
            <a:ext cx="12018433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Dikdörtgen 5"/>
          <p:cNvSpPr/>
          <p:nvPr/>
        </p:nvSpPr>
        <p:spPr>
          <a:xfrm>
            <a:off x="84667" y="1449389"/>
            <a:ext cx="12026900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Dikdörtgen 6"/>
          <p:cNvSpPr/>
          <p:nvPr/>
        </p:nvSpPr>
        <p:spPr>
          <a:xfrm>
            <a:off x="84667" y="1397000"/>
            <a:ext cx="12026900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" name="Dikdörtgen 9"/>
          <p:cNvSpPr/>
          <p:nvPr/>
        </p:nvSpPr>
        <p:spPr>
          <a:xfrm>
            <a:off x="84667" y="2976564"/>
            <a:ext cx="12026900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/>
              <a:t>Asıl alt başlık stilini düzenlemek için tıklatın</a:t>
            </a:r>
            <a:endParaRPr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1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B98E2-E71E-45CF-9422-2FC728F06598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12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3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B59E12B-8BB8-4A2F-B9B4-741977A899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9387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16DED-F0D5-42AC-9B42-162B891075B0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5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6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45F3-4126-4E67-A388-0B2BAA2E8B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4345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 useBgFill="1">
        <p:nvSpPr>
          <p:cNvPr id="5" name="Yuvarlatılmış Dikdörtgen 4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Dikdörtgen 5"/>
          <p:cNvSpPr/>
          <p:nvPr/>
        </p:nvSpPr>
        <p:spPr>
          <a:xfrm flipV="1">
            <a:off x="93134" y="2376489"/>
            <a:ext cx="12018433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Dikdörtgen 6"/>
          <p:cNvSpPr/>
          <p:nvPr/>
        </p:nvSpPr>
        <p:spPr>
          <a:xfrm>
            <a:off x="93134" y="2341564"/>
            <a:ext cx="12018433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Dikdörtgen 7"/>
          <p:cNvSpPr/>
          <p:nvPr/>
        </p:nvSpPr>
        <p:spPr>
          <a:xfrm>
            <a:off x="91018" y="2468564"/>
            <a:ext cx="12020549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8C75-3332-48A0-9B29-9F4923F1BD8A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10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1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FCAAF-EF90-4313-ACFA-21CBEE46642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8941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ADAF1-C818-4E6F-AA85-A878DDE643FE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6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7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7CD8C-AF64-436E-9EB7-CC75C69432C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611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627E7-515C-47FA-AE1B-5924525639AA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8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9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9D59F-8AA1-46BD-8656-933320861C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7616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6A5A6-39A4-4147-A074-184B379F8A5F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4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5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86502-EDAF-49FF-A2CB-F373519CFD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5064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FBA6-0FE7-435C-8965-0FD7E2EC7FEE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4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5906C-61BA-4907-A000-64E19E67C5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1830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 useBgFill="1">
        <p:nvSpPr>
          <p:cNvPr id="6" name="Yuvarlatılmış Dikdörtgen 5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7BD68-A1A0-4CBE-B834-5EC28DA5F535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8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9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6114F-AD66-4707-ADF2-6A189ABC7C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05033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 flipV="1">
            <a:off x="91018" y="4683126"/>
            <a:ext cx="12009967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Dikdörtgen 5"/>
          <p:cNvSpPr/>
          <p:nvPr/>
        </p:nvSpPr>
        <p:spPr>
          <a:xfrm>
            <a:off x="91018" y="4649789"/>
            <a:ext cx="12009967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Dikdörtgen 6"/>
          <p:cNvSpPr/>
          <p:nvPr/>
        </p:nvSpPr>
        <p:spPr>
          <a:xfrm>
            <a:off x="91018" y="4773614"/>
            <a:ext cx="12009967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8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16AB-E79A-44F6-95FB-759308384EF8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9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0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B957A-7511-433F-AB95-DC69724B33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206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820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D93A8-A507-49D0-9D2D-AD9B8C027885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5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6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404A-4512-4079-9001-1946D825E90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5036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Veri Yer Tutucus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D840A-1C62-4413-8058-458D6615F47D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5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6" name="Slayt Numarası Yer Tutucus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7A985-C819-4499-8983-E8C4CF8A8F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3426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33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EDF2B47-7C58-458B-A014-B081B81A8D06}"/>
              </a:ext>
            </a:extLst>
          </p:cNvPr>
          <p:cNvGrpSpPr/>
          <p:nvPr userDrawn="1"/>
        </p:nvGrpSpPr>
        <p:grpSpPr>
          <a:xfrm>
            <a:off x="12578642" y="2"/>
            <a:ext cx="2196697" cy="1816099"/>
            <a:chOff x="12554553" y="1"/>
            <a:chExt cx="1647523" cy="1816099"/>
          </a:xfrm>
          <a:solidFill>
            <a:schemeClr val="accent6"/>
          </a:solidFill>
        </p:grpSpPr>
        <p:sp>
          <p:nvSpPr>
            <p:cNvPr id="4" name="Rectangle: Folded Corner 3">
              <a:extLst>
                <a:ext uri="{FF2B5EF4-FFF2-40B4-BE49-F238E27FC236}">
                  <a16:creationId xmlns:a16="http://schemas.microsoft.com/office/drawing/2014/main" id="{C7ACA455-4437-4416-A6F0-33D534A6AE9F}"/>
                </a:ext>
              </a:extLst>
            </p:cNvPr>
            <p:cNvSpPr/>
            <p:nvPr userDrawn="1"/>
          </p:nvSpPr>
          <p:spPr>
            <a:xfrm>
              <a:off x="12554553" y="1"/>
              <a:ext cx="1644047" cy="1816099"/>
            </a:xfrm>
            <a:prstGeom prst="foldedCorner">
              <a:avLst/>
            </a:prstGeom>
            <a:grpFill/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r>
                <a:rPr lang="en-US" sz="1400">
                  <a:solidFill>
                    <a:schemeClr val="accent6">
                      <a:lumMod val="50000"/>
                    </a:schemeClr>
                  </a:solidFill>
                </a:rPr>
                <a:t>To insert your own icons*:</a:t>
              </a:r>
            </a:p>
            <a:p>
              <a:endParaRPr lang="en-US" sz="140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en-US" sz="1400" b="1">
                  <a:solidFill>
                    <a:schemeClr val="accent6">
                      <a:lumMod val="50000"/>
                    </a:schemeClr>
                  </a:solidFill>
                </a:rPr>
                <a:t>Insert</a:t>
              </a:r>
              <a:r>
                <a:rPr lang="en-US" sz="1400">
                  <a:solidFill>
                    <a:schemeClr val="accent6">
                      <a:lumMod val="50000"/>
                    </a:schemeClr>
                  </a:solidFill>
                </a:rPr>
                <a:t> &gt;&gt; </a:t>
              </a:r>
              <a:r>
                <a:rPr lang="en-US" sz="1400" b="1">
                  <a:solidFill>
                    <a:schemeClr val="accent6">
                      <a:lumMod val="50000"/>
                    </a:schemeClr>
                  </a:solidFill>
                </a:rPr>
                <a:t>Icons</a:t>
              </a:r>
            </a:p>
            <a:p>
              <a:endParaRPr lang="en-US" sz="140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en-US" sz="1200" i="1">
                  <a:solidFill>
                    <a:schemeClr val="accent6">
                      <a:lumMod val="50000"/>
                    </a:schemeClr>
                  </a:solidFill>
                </a:rPr>
                <a:t>(*Only available to Office 365 subscribers)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80DD64-6AC6-41B8-826F-6BE55763C6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02026" y="424090"/>
              <a:ext cx="400050" cy="657225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1343446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93341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59682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40967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93914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47241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2408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41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0EB1558C-9B10-474A-A18A-C49DA386BEF6}" type="datetimeFigureOut">
              <a:rPr lang="tr-TR" smtClean="0"/>
              <a:t>8.02.2025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929D1-5AE8-4975-A4DE-8A2E122FDE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4653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486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15003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533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26276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6519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78807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16376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1127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16764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318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10091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5728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88059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tr-TR"/>
              <a:t>Resim eklemek için simgeyi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87154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68754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62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70B33-109E-4AA9-9BD5-0733D9D7E940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92D0-5A88-471F-8FB4-5ABBFAFD9C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28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0EB1558C-9B10-474A-A18A-C49DA386BEF6}" type="datetimeFigureOut">
              <a:rPr lang="tr-TR" smtClean="0"/>
              <a:t>8.02.2025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929D1-5AE8-4975-A4DE-8A2E122FDED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111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2014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>
            <a:extLst>
              <a:ext uri="{FF2B5EF4-FFF2-40B4-BE49-F238E27FC236}">
                <a16:creationId xmlns:a16="http://schemas.microsoft.com/office/drawing/2014/main" id="{F9BFE4CB-CD02-39A3-9627-446CEF13B9B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2579351" y="0"/>
            <a:ext cx="2194983" cy="1816100"/>
            <a:chOff x="12554553" y="1"/>
            <a:chExt cx="1647523" cy="1816099"/>
          </a:xfrm>
        </p:grpSpPr>
        <p:sp>
          <p:nvSpPr>
            <p:cNvPr id="4" name="Rectangle: Folded Corner 14">
              <a:extLst>
                <a:ext uri="{FF2B5EF4-FFF2-40B4-BE49-F238E27FC236}">
                  <a16:creationId xmlns:a16="http://schemas.microsoft.com/office/drawing/2014/main" id="{2EFD778C-0DE7-C8B9-B07F-36E02571FD0C}"/>
                </a:ext>
              </a:extLst>
            </p:cNvPr>
            <p:cNvSpPr/>
            <p:nvPr userDrawn="1"/>
          </p:nvSpPr>
          <p:spPr>
            <a:xfrm>
              <a:off x="12554553" y="1"/>
              <a:ext cx="1644346" cy="1816099"/>
            </a:xfrm>
            <a:prstGeom prst="foldedCorner">
              <a:avLst/>
            </a:prstGeom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>
                  <a:solidFill>
                    <a:schemeClr val="accent2">
                      <a:lumMod val="50000"/>
                    </a:schemeClr>
                  </a:solidFill>
                </a:rPr>
                <a:t>To insert your own icons*: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solidFill>
                  <a:schemeClr val="accent2">
                    <a:lumMod val="50000"/>
                  </a:schemeClr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>
                  <a:solidFill>
                    <a:schemeClr val="accent2">
                      <a:lumMod val="50000"/>
                    </a:schemeClr>
                  </a:solidFill>
                </a:rPr>
                <a:t>Insert</a:t>
              </a:r>
              <a:r>
                <a:rPr lang="en-US" sz="1400">
                  <a:solidFill>
                    <a:schemeClr val="accent2">
                      <a:lumMod val="50000"/>
                    </a:schemeClr>
                  </a:solidFill>
                </a:rPr>
                <a:t> &gt;&gt; </a:t>
              </a:r>
              <a:r>
                <a:rPr lang="en-US" sz="1400" b="1">
                  <a:solidFill>
                    <a:schemeClr val="accent2">
                      <a:lumMod val="50000"/>
                    </a:schemeClr>
                  </a:solidFill>
                </a:rPr>
                <a:t>Icons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solidFill>
                  <a:schemeClr val="accent2">
                    <a:lumMod val="50000"/>
                  </a:schemeClr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>
                  <a:solidFill>
                    <a:schemeClr val="accent2">
                      <a:lumMod val="50000"/>
                    </a:schemeClr>
                  </a:solidFill>
                </a:rPr>
                <a:t>(*Only available to Office 365 subscribers)</a:t>
              </a:r>
            </a:p>
          </p:txBody>
        </p:sp>
        <p:pic>
          <p:nvPicPr>
            <p:cNvPr id="5" name="Picture 15">
              <a:extLst>
                <a:ext uri="{FF2B5EF4-FFF2-40B4-BE49-F238E27FC236}">
                  <a16:creationId xmlns:a16="http://schemas.microsoft.com/office/drawing/2014/main" id="{FBEC45FC-2EB0-C236-B8E5-7B53F8F8452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02026" y="424090"/>
              <a:ext cx="400050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33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377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81"/>
            <a:ext cx="10515600" cy="73905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6D102F-F220-4E57-BDD6-CCEBB93D58AF}"/>
              </a:ext>
            </a:extLst>
          </p:cNvPr>
          <p:cNvGrpSpPr/>
          <p:nvPr userDrawn="1"/>
        </p:nvGrpSpPr>
        <p:grpSpPr>
          <a:xfrm>
            <a:off x="12558029" y="1"/>
            <a:ext cx="1644047" cy="1816099"/>
            <a:chOff x="9433981" y="1"/>
            <a:chExt cx="1644047" cy="1816099"/>
          </a:xfrm>
        </p:grpSpPr>
        <p:sp>
          <p:nvSpPr>
            <p:cNvPr id="13" name="Rectangle: Folded Corner 12">
              <a:extLst>
                <a:ext uri="{FF2B5EF4-FFF2-40B4-BE49-F238E27FC236}">
                  <a16:creationId xmlns:a16="http://schemas.microsoft.com/office/drawing/2014/main" id="{8C7E1A5C-1B15-4E0A-8682-D203C7DE6B6B}"/>
                </a:ext>
              </a:extLst>
            </p:cNvPr>
            <p:cNvSpPr/>
            <p:nvPr userDrawn="1"/>
          </p:nvSpPr>
          <p:spPr>
            <a:xfrm>
              <a:off x="9433981" y="1"/>
              <a:ext cx="1644047" cy="1816099"/>
            </a:xfrm>
            <a:prstGeom prst="foldedCorner">
              <a:avLst/>
            </a:prstGeom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r>
                <a:rPr lang="en-US" sz="1400" dirty="0">
                  <a:solidFill>
                    <a:schemeClr val="accent2">
                      <a:lumMod val="50000"/>
                    </a:schemeClr>
                  </a:solidFill>
                </a:rPr>
                <a:t>To insert your own icons*:</a:t>
              </a:r>
            </a:p>
            <a:p>
              <a:endParaRPr lang="en-US" sz="1400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</a:rPr>
                <a:t>Insert</a:t>
              </a:r>
              <a:r>
                <a:rPr lang="en-US" sz="1400" dirty="0">
                  <a:solidFill>
                    <a:schemeClr val="accent2">
                      <a:lumMod val="50000"/>
                    </a:schemeClr>
                  </a:solidFill>
                </a:rPr>
                <a:t> &gt;&gt; </a:t>
              </a:r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</a:rPr>
                <a:t>Icons</a:t>
              </a:r>
            </a:p>
            <a:p>
              <a:endParaRPr lang="en-US" sz="1400" dirty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en-US" sz="1200" i="1" dirty="0">
                  <a:solidFill>
                    <a:schemeClr val="accent2">
                      <a:lumMod val="50000"/>
                    </a:schemeClr>
                  </a:solidFill>
                </a:rPr>
                <a:t>(*Only available to Microsoft 365 subscribers)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830CBBC-4DBF-48F3-A80A-5B9A523158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1" b="5479"/>
            <a:stretch/>
          </p:blipFill>
          <p:spPr>
            <a:xfrm>
              <a:off x="10677978" y="424090"/>
              <a:ext cx="4000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171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hyperlink" Target="http://www.presentationgo.com/" TargetMode="Externa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hyperlink" Target="http://www.presentationgo.com/" TargetMode="Externa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go.com/" TargetMode="Externa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presentationgo.com/" TargetMode="Externa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go.com/" TargetMode="Externa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go.com/" TargetMode="Externa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://www.presentationgo.com/" TargetMode="Externa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0633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23" name="Freeform 22"/>
          <p:cNvSpPr/>
          <p:nvPr userDrawn="1"/>
        </p:nvSpPr>
        <p:spPr>
          <a:xfrm rot="5400000">
            <a:off x="183153" y="21288"/>
            <a:ext cx="369496" cy="761203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sp>
        <p:nvSpPr>
          <p:cNvPr id="7" name="Rectangle 6"/>
          <p:cNvSpPr/>
          <p:nvPr userDrawn="1"/>
        </p:nvSpPr>
        <p:spPr>
          <a:xfrm>
            <a:off x="-118532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5" tooltip="PresentationGo!"/>
              </a:rPr>
              <a:t>presentationgo.com</a:t>
            </a:r>
            <a:endParaRPr lang="en-US" sz="1100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2206543" y="-73804"/>
            <a:ext cx="1977373" cy="612144"/>
            <a:chOff x="-2096383" y="21447"/>
            <a:chExt cx="1483030" cy="612144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-2096383" y="21447"/>
              <a:ext cx="27435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-1002010" y="387370"/>
              <a:ext cx="3561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924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5064" r:id="rId2"/>
    <p:sldLayoutId id="21474850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bg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8D205-DC7B-4F02-B041-0507AC1C2E47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037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8" r:id="rId2"/>
    <p:sldLayoutId id="2147485189" r:id="rId3"/>
    <p:sldLayoutId id="2147485190" r:id="rId4"/>
    <p:sldLayoutId id="2147485191" r:id="rId5"/>
    <p:sldLayoutId id="2147485192" r:id="rId6"/>
    <p:sldLayoutId id="2147485193" r:id="rId7"/>
    <p:sldLayoutId id="2147485194" r:id="rId8"/>
    <p:sldLayoutId id="2147485195" r:id="rId9"/>
    <p:sldLayoutId id="2147485196" r:id="rId10"/>
    <p:sldLayoutId id="2147485197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6348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12701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5" tooltip="PresentationGo!"/>
              </a:rPr>
              <a:t>presentationgo.com</a:t>
            </a:r>
            <a:endParaRPr lang="en-US" sz="1100" dirty="0"/>
          </a:p>
        </p:txBody>
      </p:sp>
      <p:sp>
        <p:nvSpPr>
          <p:cNvPr id="13" name="Freeform 12"/>
          <p:cNvSpPr/>
          <p:nvPr userDrawn="1"/>
        </p:nvSpPr>
        <p:spPr>
          <a:xfrm rot="5400000">
            <a:off x="91178" y="173588"/>
            <a:ext cx="369496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579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745" r:id="rId2"/>
    <p:sldLayoutId id="21474847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6348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12701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3" tooltip="PresentationGo!"/>
              </a:rPr>
              <a:t>presentationgo.com</a:t>
            </a:r>
            <a:endParaRPr lang="en-US" sz="1100" dirty="0"/>
          </a:p>
        </p:txBody>
      </p:sp>
      <p:sp>
        <p:nvSpPr>
          <p:cNvPr id="13" name="Freeform 12"/>
          <p:cNvSpPr/>
          <p:nvPr userDrawn="1"/>
        </p:nvSpPr>
        <p:spPr>
          <a:xfrm rot="5400000">
            <a:off x="91178" y="173588"/>
            <a:ext cx="369496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2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8AA73E7-A180-736E-D4EE-524D4CF2A1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06364"/>
            <a:ext cx="105156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7F85968-0A12-7967-5174-5319DF4B1B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219200"/>
            <a:ext cx="10515600" cy="495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r-TR"/>
              <a:t>Click to edit Master text styles</a:t>
            </a:r>
          </a:p>
          <a:p>
            <a:pPr lvl="1"/>
            <a:r>
              <a:rPr lang="en-US" altLang="tr-TR"/>
              <a:t>Second level</a:t>
            </a:r>
          </a:p>
          <a:p>
            <a:pPr lvl="2"/>
            <a:r>
              <a:rPr lang="en-US" altLang="tr-TR"/>
              <a:t>Third level</a:t>
            </a:r>
          </a:p>
          <a:p>
            <a:pPr lvl="3"/>
            <a:r>
              <a:rPr lang="en-US" altLang="tr-TR"/>
              <a:t>Fourth level</a:t>
            </a:r>
          </a:p>
          <a:p>
            <a:pPr lvl="4"/>
            <a:r>
              <a:rPr lang="en-US" altLang="tr-TR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DDDBF6-8924-4C78-0EE0-124C67BE3026}"/>
              </a:ext>
            </a:extLst>
          </p:cNvPr>
          <p:cNvSpPr/>
          <p:nvPr userDrawn="1"/>
        </p:nvSpPr>
        <p:spPr>
          <a:xfrm>
            <a:off x="0" y="6305550"/>
            <a:ext cx="12192000" cy="55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prstClr val="white">
                    <a:lumMod val="75000"/>
                  </a:prstClr>
                </a:solidFill>
              </a:rPr>
              <a:t>www.</a:t>
            </a:r>
            <a:r>
              <a:rPr lang="en-US" sz="3200" spc="150" dirty="0">
                <a:solidFill>
                  <a:prstClr val="black">
                    <a:lumMod val="85000"/>
                    <a:lumOff val="15000"/>
                  </a:prstClr>
                </a:solidFill>
              </a:rPr>
              <a:t>presentationgo</a:t>
            </a:r>
            <a:r>
              <a:rPr lang="en-US" sz="3200" spc="150" dirty="0">
                <a:solidFill>
                  <a:prstClr val="white">
                    <a:lumMod val="75000"/>
                  </a:prstClr>
                </a:solidFill>
              </a:rPr>
              <a:t>.com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3E1D8045-E511-946E-DAA7-4E0322D19E9E}"/>
              </a:ext>
            </a:extLst>
          </p:cNvPr>
          <p:cNvSpPr/>
          <p:nvPr userDrawn="1"/>
        </p:nvSpPr>
        <p:spPr>
          <a:xfrm rot="5400000">
            <a:off x="183357" y="21432"/>
            <a:ext cx="369887" cy="762000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1030" name="Group 7">
            <a:extLst>
              <a:ext uri="{FF2B5EF4-FFF2-40B4-BE49-F238E27FC236}">
                <a16:creationId xmlns:a16="http://schemas.microsoft.com/office/drawing/2014/main" id="{DBB98037-6EED-FF8B-852A-11B844FFC7F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2205567" y="-73025"/>
            <a:ext cx="1976450" cy="611346"/>
            <a:chOff x="-2096383" y="21447"/>
            <a:chExt cx="1483030" cy="612302"/>
          </a:xfrm>
        </p:grpSpPr>
        <p:sp>
          <p:nvSpPr>
            <p:cNvPr id="1032" name="TextBox 9">
              <a:extLst>
                <a:ext uri="{FF2B5EF4-FFF2-40B4-BE49-F238E27FC236}">
                  <a16:creationId xmlns:a16="http://schemas.microsoft.com/office/drawing/2014/main" id="{AC34C1EF-5CFC-6248-EA0B-B6C81F6A87E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-2096383" y="21447"/>
              <a:ext cx="274483" cy="2466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tr-TR" sz="1000">
                  <a:latin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33" name="TextBox 10">
              <a:extLst>
                <a:ext uri="{FF2B5EF4-FFF2-40B4-BE49-F238E27FC236}">
                  <a16:creationId xmlns:a16="http://schemas.microsoft.com/office/drawing/2014/main" id="{D1CBF7B9-81CE-B4A7-3111-21F4668C680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-1002085" y="387143"/>
              <a:ext cx="356274" cy="2466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tr-TR" sz="1000">
                  <a:latin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034" name="Picture 11">
              <a:extLst>
                <a:ext uri="{FF2B5EF4-FFF2-40B4-BE49-F238E27FC236}">
                  <a16:creationId xmlns:a16="http://schemas.microsoft.com/office/drawing/2014/main" id="{C81892E3-61B8-C003-7EFA-31758695F77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18604" y="234547"/>
              <a:ext cx="1405251" cy="18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1" name="Rectangle 12">
            <a:extLst>
              <a:ext uri="{FF2B5EF4-FFF2-40B4-BE49-F238E27FC236}">
                <a16:creationId xmlns:a16="http://schemas.microsoft.com/office/drawing/2014/main" id="{F18A6430-B4B1-D735-3962-22AF9AC78E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18533" y="6959600"/>
            <a:ext cx="1661032" cy="2616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tr-TR" sz="1100">
                <a:solidFill>
                  <a:srgbClr val="555555"/>
                </a:solidFill>
                <a:latin typeface="Open Sans" panose="020B0606030504020204" pitchFamily="34" charset="0"/>
              </a:rPr>
              <a:t>© </a:t>
            </a:r>
            <a:r>
              <a:rPr lang="en-US" altLang="tr-TR" sz="1100">
                <a:solidFill>
                  <a:srgbClr val="A5CD28"/>
                </a:solidFill>
                <a:latin typeface="Open Sans" panose="020B0606030504020204" pitchFamily="34" charset="0"/>
                <a:hlinkClick r:id="rId4" tooltip="PresentationGo!"/>
              </a:rPr>
              <a:t>presentationgo.com</a:t>
            </a:r>
            <a:endParaRPr lang="en-US" altLang="tr-TR" sz="1100"/>
          </a:p>
        </p:txBody>
      </p:sp>
    </p:spTree>
    <p:extLst>
      <p:ext uri="{BB962C8B-B14F-4D97-AF65-F5344CB8AC3E}">
        <p14:creationId xmlns:p14="http://schemas.microsoft.com/office/powerpoint/2010/main" val="396744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4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6348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12701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3" tooltip="PresentationGo!"/>
              </a:rPr>
              <a:t>presentationgo.com</a:t>
            </a:r>
            <a:endParaRPr lang="en-US" sz="1100" dirty="0"/>
          </a:p>
        </p:txBody>
      </p:sp>
      <p:sp>
        <p:nvSpPr>
          <p:cNvPr id="13" name="Freeform 12"/>
          <p:cNvSpPr/>
          <p:nvPr userDrawn="1"/>
        </p:nvSpPr>
        <p:spPr>
          <a:xfrm rot="5400000">
            <a:off x="91178" y="173588"/>
            <a:ext cx="369496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494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6348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12701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3" tooltip="PresentationGo!"/>
              </a:rPr>
              <a:t>presentationgo.com</a:t>
            </a:r>
            <a:endParaRPr lang="en-US" sz="1100" dirty="0"/>
          </a:p>
        </p:txBody>
      </p:sp>
      <p:sp>
        <p:nvSpPr>
          <p:cNvPr id="13" name="Freeform 12"/>
          <p:cNvSpPr/>
          <p:nvPr userDrawn="1"/>
        </p:nvSpPr>
        <p:spPr>
          <a:xfrm rot="5400000">
            <a:off x="91178" y="173588"/>
            <a:ext cx="369496" cy="570902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15" name="TextBox 14"/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266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28" name="Başlık Yer Tutucusu 21"/>
          <p:cNvSpPr>
            <a:spLocks noGrp="1"/>
          </p:cNvSpPr>
          <p:nvPr>
            <p:ph type="title"/>
          </p:nvPr>
        </p:nvSpPr>
        <p:spPr bwMode="auto">
          <a:xfrm>
            <a:off x="1219200" y="274638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 için tıklatın</a:t>
            </a:r>
            <a:endParaRPr lang="en-US" altLang="tr-TR"/>
          </a:p>
        </p:txBody>
      </p:sp>
      <p:sp>
        <p:nvSpPr>
          <p:cNvPr id="1029" name="Metin Yer Tutucusu 12"/>
          <p:cNvSpPr>
            <a:spLocks noGrp="1"/>
          </p:cNvSpPr>
          <p:nvPr>
            <p:ph type="body" idx="1"/>
          </p:nvPr>
        </p:nvSpPr>
        <p:spPr bwMode="auto">
          <a:xfrm>
            <a:off x="1219200" y="144780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  <a:endParaRPr lang="en-US" altLang="tr-TR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0067549-0E2C-4694-B1DC-9238706D4F78}" type="datetime1">
              <a:rPr lang="tr-TR"/>
              <a:pPr>
                <a:defRPr/>
              </a:pPr>
              <a:t>8.02.2025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94733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913B5EE5-E9EE-4C57-A60B-7EBCDFEBEF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985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39" r:id="rId1"/>
    <p:sldLayoutId id="2147485040" r:id="rId2"/>
    <p:sldLayoutId id="2147485041" r:id="rId3"/>
    <p:sldLayoutId id="2147485042" r:id="rId4"/>
    <p:sldLayoutId id="2147485043" r:id="rId5"/>
    <p:sldLayoutId id="2147485044" r:id="rId6"/>
    <p:sldLayoutId id="2147485045" r:id="rId7"/>
    <p:sldLayoutId id="2147485046" r:id="rId8"/>
    <p:sldLayoutId id="2147485047" r:id="rId9"/>
    <p:sldLayoutId id="2147485048" r:id="rId10"/>
    <p:sldLayoutId id="214748504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EFEDEE"/>
            </a:gs>
            <a:gs pos="53000">
              <a:srgbClr val="F1EFF0"/>
            </a:gs>
            <a:gs pos="77000">
              <a:srgbClr val="EFEDEE"/>
            </a:gs>
            <a:gs pos="100000">
              <a:srgbClr val="EFEB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06332"/>
            <a:ext cx="10515600" cy="739056"/>
          </a:xfrm>
          <a:prstGeom prst="rect">
            <a:avLst/>
          </a:prstGeom>
        </p:spPr>
        <p:txBody>
          <a:bodyPr rIns="0">
            <a:normAutofit/>
          </a:bodyPr>
          <a:lstStyle/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19200"/>
            <a:ext cx="10515600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305911"/>
            <a:ext cx="12192000" cy="55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32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.com</a:t>
            </a:r>
          </a:p>
        </p:txBody>
      </p:sp>
      <p:sp>
        <p:nvSpPr>
          <p:cNvPr id="23" name="Freeform 22"/>
          <p:cNvSpPr/>
          <p:nvPr userDrawn="1"/>
        </p:nvSpPr>
        <p:spPr>
          <a:xfrm rot="5400000">
            <a:off x="183153" y="21288"/>
            <a:ext cx="369496" cy="761203"/>
          </a:xfrm>
          <a:custGeom>
            <a:avLst/>
            <a:gdLst>
              <a:gd name="connsiteX0" fmla="*/ 210916 w 1034764"/>
              <a:gd name="connsiteY0" fmla="*/ 535701 h 1598797"/>
              <a:gd name="connsiteX1" fmla="*/ 331908 w 1034764"/>
              <a:gd name="connsiteY1" fmla="*/ 284049 h 1598797"/>
              <a:gd name="connsiteX2" fmla="*/ 741774 w 1034764"/>
              <a:gd name="connsiteY2" fmla="*/ 315409 h 1598797"/>
              <a:gd name="connsiteX3" fmla="*/ 403935 w 1034764"/>
              <a:gd name="connsiteY3" fmla="*/ 375418 h 1598797"/>
              <a:gd name="connsiteX4" fmla="*/ 266699 w 1034764"/>
              <a:gd name="connsiteY4" fmla="*/ 689905 h 1598797"/>
              <a:gd name="connsiteX5" fmla="*/ 266698 w 1034764"/>
              <a:gd name="connsiteY5" fmla="*/ 689907 h 1598797"/>
              <a:gd name="connsiteX6" fmla="*/ 210916 w 1034764"/>
              <a:gd name="connsiteY6" fmla="*/ 535701 h 1598797"/>
              <a:gd name="connsiteX7" fmla="*/ 134938 w 1034764"/>
              <a:gd name="connsiteY7" fmla="*/ 517381 h 1598797"/>
              <a:gd name="connsiteX8" fmla="*/ 517383 w 1034764"/>
              <a:gd name="connsiteY8" fmla="*/ 899826 h 1598797"/>
              <a:gd name="connsiteX9" fmla="*/ 899828 w 1034764"/>
              <a:gd name="connsiteY9" fmla="*/ 517381 h 1598797"/>
              <a:gd name="connsiteX10" fmla="*/ 517383 w 1034764"/>
              <a:gd name="connsiteY10" fmla="*/ 134936 h 1598797"/>
              <a:gd name="connsiteX11" fmla="*/ 134938 w 1034764"/>
              <a:gd name="connsiteY11" fmla="*/ 517381 h 1598797"/>
              <a:gd name="connsiteX12" fmla="*/ 0 w 1034764"/>
              <a:gd name="connsiteY12" fmla="*/ 517382 h 1598797"/>
              <a:gd name="connsiteX13" fmla="*/ 517382 w 1034764"/>
              <a:gd name="connsiteY13" fmla="*/ 0 h 1598797"/>
              <a:gd name="connsiteX14" fmla="*/ 1034764 w 1034764"/>
              <a:gd name="connsiteY14" fmla="*/ 517382 h 1598797"/>
              <a:gd name="connsiteX15" fmla="*/ 621653 w 1034764"/>
              <a:gd name="connsiteY15" fmla="*/ 1024253 h 1598797"/>
              <a:gd name="connsiteX16" fmla="*/ 620527 w 1034764"/>
              <a:gd name="connsiteY16" fmla="*/ 1024366 h 1598797"/>
              <a:gd name="connsiteX17" fmla="*/ 662992 w 1034764"/>
              <a:gd name="connsiteY17" fmla="*/ 1598797 h 1598797"/>
              <a:gd name="connsiteX18" fmla="*/ 371775 w 1034764"/>
              <a:gd name="connsiteY18" fmla="*/ 1598797 h 1598797"/>
              <a:gd name="connsiteX19" fmla="*/ 414241 w 1034764"/>
              <a:gd name="connsiteY19" fmla="*/ 1024367 h 1598797"/>
              <a:gd name="connsiteX20" fmla="*/ 413112 w 1034764"/>
              <a:gd name="connsiteY20" fmla="*/ 1024253 h 1598797"/>
              <a:gd name="connsiteX21" fmla="*/ 0 w 1034764"/>
              <a:gd name="connsiteY21" fmla="*/ 517382 h 15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4764" h="1598797">
                <a:moveTo>
                  <a:pt x="210916" y="535701"/>
                </a:moveTo>
                <a:cubicBezTo>
                  <a:pt x="207764" y="443901"/>
                  <a:pt x="249915" y="348683"/>
                  <a:pt x="331908" y="284049"/>
                </a:cubicBezTo>
                <a:cubicBezTo>
                  <a:pt x="463097" y="180634"/>
                  <a:pt x="646600" y="194675"/>
                  <a:pt x="741774" y="315409"/>
                </a:cubicBezTo>
                <a:cubicBezTo>
                  <a:pt x="631231" y="275026"/>
                  <a:pt x="502220" y="297941"/>
                  <a:pt x="403935" y="375418"/>
                </a:cubicBezTo>
                <a:cubicBezTo>
                  <a:pt x="305650" y="452895"/>
                  <a:pt x="253243" y="572989"/>
                  <a:pt x="266699" y="689905"/>
                </a:cubicBezTo>
                <a:lnTo>
                  <a:pt x="266698" y="689907"/>
                </a:lnTo>
                <a:cubicBezTo>
                  <a:pt x="231008" y="644631"/>
                  <a:pt x="212807" y="590781"/>
                  <a:pt x="210916" y="535701"/>
                </a:cubicBezTo>
                <a:close/>
                <a:moveTo>
                  <a:pt x="134938" y="517381"/>
                </a:moveTo>
                <a:cubicBezTo>
                  <a:pt x="134938" y="728600"/>
                  <a:pt x="306164" y="899826"/>
                  <a:pt x="517383" y="899826"/>
                </a:cubicBezTo>
                <a:cubicBezTo>
                  <a:pt x="728602" y="899826"/>
                  <a:pt x="899828" y="728600"/>
                  <a:pt x="899828" y="517381"/>
                </a:cubicBezTo>
                <a:cubicBezTo>
                  <a:pt x="899828" y="306162"/>
                  <a:pt x="728602" y="134936"/>
                  <a:pt x="517383" y="134936"/>
                </a:cubicBezTo>
                <a:cubicBezTo>
                  <a:pt x="306164" y="134936"/>
                  <a:pt x="134938" y="306162"/>
                  <a:pt x="134938" y="517381"/>
                </a:cubicBezTo>
                <a:close/>
                <a:moveTo>
                  <a:pt x="0" y="517382"/>
                </a:moveTo>
                <a:cubicBezTo>
                  <a:pt x="0" y="231640"/>
                  <a:pt x="231640" y="0"/>
                  <a:pt x="517382" y="0"/>
                </a:cubicBezTo>
                <a:cubicBezTo>
                  <a:pt x="803124" y="0"/>
                  <a:pt x="1034764" y="231640"/>
                  <a:pt x="1034764" y="517382"/>
                </a:cubicBezTo>
                <a:cubicBezTo>
                  <a:pt x="1034764" y="767406"/>
                  <a:pt x="857415" y="976008"/>
                  <a:pt x="621653" y="1024253"/>
                </a:cubicBezTo>
                <a:lnTo>
                  <a:pt x="620527" y="1024366"/>
                </a:lnTo>
                <a:lnTo>
                  <a:pt x="662992" y="1598797"/>
                </a:lnTo>
                <a:lnTo>
                  <a:pt x="371775" y="1598797"/>
                </a:lnTo>
                <a:lnTo>
                  <a:pt x="414241" y="1024367"/>
                </a:lnTo>
                <a:lnTo>
                  <a:pt x="413112" y="1024253"/>
                </a:lnTo>
                <a:cubicBezTo>
                  <a:pt x="177349" y="976008"/>
                  <a:pt x="0" y="767406"/>
                  <a:pt x="0" y="51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180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2206543" y="-73804"/>
            <a:ext cx="1977373" cy="612144"/>
            <a:chOff x="-2096383" y="21447"/>
            <a:chExt cx="1483030" cy="612144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-2096383" y="21447"/>
              <a:ext cx="27435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-1002010" y="387370"/>
              <a:ext cx="3561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 userDrawn="1"/>
        </p:nvSpPr>
        <p:spPr>
          <a:xfrm>
            <a:off x="-118532" y="6959601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rgbClr val="A5CD28"/>
                </a:solidFill>
                <a:effectLst/>
                <a:latin typeface="Open Sans" panose="020B0606030504020204" pitchFamily="34" charset="0"/>
                <a:hlinkClick r:id="rId4" tooltip="PresentationGo!"/>
              </a:rPr>
              <a:t>presentationgo.com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800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kern="1200">
          <a:solidFill>
            <a:schemeClr val="tx1"/>
          </a:solidFill>
          <a:latin typeface="Helvetica" panose="020B0500000000000000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8.02.2025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854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39" r:id="rId1"/>
    <p:sldLayoutId id="2147485140" r:id="rId2"/>
    <p:sldLayoutId id="2147485141" r:id="rId3"/>
    <p:sldLayoutId id="2147485142" r:id="rId4"/>
    <p:sldLayoutId id="2147485143" r:id="rId5"/>
    <p:sldLayoutId id="2147485144" r:id="rId6"/>
    <p:sldLayoutId id="2147485145" r:id="rId7"/>
    <p:sldLayoutId id="2147485146" r:id="rId8"/>
    <p:sldLayoutId id="2147485147" r:id="rId9"/>
    <p:sldLayoutId id="2147485148" r:id="rId10"/>
    <p:sldLayoutId id="21474851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3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png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42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6.gif"/><Relationship Id="rId3" Type="http://schemas.openxmlformats.org/officeDocument/2006/relationships/image" Target="../media/image8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gif"/><Relationship Id="rId15" Type="http://schemas.openxmlformats.org/officeDocument/2006/relationships/image" Target="../media/image57.png"/><Relationship Id="rId10" Type="http://schemas.openxmlformats.org/officeDocument/2006/relationships/image" Target="../media/image53.png"/><Relationship Id="rId4" Type="http://schemas.openxmlformats.org/officeDocument/2006/relationships/image" Target="../media/image14.png"/><Relationship Id="rId9" Type="http://schemas.openxmlformats.org/officeDocument/2006/relationships/image" Target="../media/image52.png"/><Relationship Id="rId1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8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1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66.jpeg"/><Relationship Id="rId5" Type="http://schemas.openxmlformats.org/officeDocument/2006/relationships/image" Target="../media/image8.png"/><Relationship Id="rId10" Type="http://schemas.openxmlformats.org/officeDocument/2006/relationships/image" Target="../media/image65.jpeg"/><Relationship Id="rId4" Type="http://schemas.openxmlformats.org/officeDocument/2006/relationships/image" Target="../media/image62.jpeg"/><Relationship Id="rId9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8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74.png"/><Relationship Id="rId4" Type="http://schemas.openxmlformats.org/officeDocument/2006/relationships/image" Target="../media/image8.png"/><Relationship Id="rId9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80.png"/><Relationship Id="rId7" Type="http://schemas.openxmlformats.org/officeDocument/2006/relationships/image" Target="../media/image8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8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gif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em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30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924DCC80-4859-5742-0F6F-ECD350192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2191999" cy="685800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8E4BE918-9BEF-4542-B821-A92F5CA840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7178" y="2225066"/>
            <a:ext cx="1785678" cy="4135794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id="{8A4B09CD-5962-4A1F-BEF6-58AEDC0334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21278428">
            <a:off x="10099287" y="3150874"/>
            <a:ext cx="1980345" cy="270895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27D58F39-D418-CBB7-74B4-E3AF4820AB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198" y="5943114"/>
            <a:ext cx="866531" cy="866531"/>
          </a:xfrm>
          <a:prstGeom prst="rect">
            <a:avLst/>
          </a:prstGeom>
        </p:spPr>
      </p:pic>
      <p:sp>
        <p:nvSpPr>
          <p:cNvPr id="20" name="Alt Başlık 14">
            <a:extLst>
              <a:ext uri="{FF2B5EF4-FFF2-40B4-BE49-F238E27FC236}">
                <a16:creationId xmlns:a16="http://schemas.microsoft.com/office/drawing/2014/main" id="{C9A6ABCA-171C-4942-B737-95C450EE9935}"/>
              </a:ext>
            </a:extLst>
          </p:cNvPr>
          <p:cNvSpPr txBox="1">
            <a:spLocks/>
          </p:cNvSpPr>
          <p:nvPr/>
        </p:nvSpPr>
        <p:spPr>
          <a:xfrm>
            <a:off x="1652746" y="2946594"/>
            <a:ext cx="8886505" cy="349560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02000"/>
              </a:lnSpc>
              <a:spcAft>
                <a:spcPts val="450"/>
              </a:spcAft>
              <a:defRPr/>
            </a:pPr>
            <a:r>
              <a:rPr lang="tr-TR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2024 - 2025 </a:t>
            </a:r>
          </a:p>
          <a:p>
            <a:pPr defTabSz="685800">
              <a:lnSpc>
                <a:spcPct val="102000"/>
              </a:lnSpc>
              <a:spcAft>
                <a:spcPts val="450"/>
              </a:spcAft>
              <a:defRPr/>
            </a:pPr>
            <a:r>
              <a:rPr lang="tr-TR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EĞİTİM ÖĞRETİM YILI </a:t>
            </a:r>
          </a:p>
          <a:p>
            <a:pPr defTabSz="685800">
              <a:lnSpc>
                <a:spcPct val="102000"/>
              </a:lnSpc>
              <a:spcAft>
                <a:spcPts val="450"/>
              </a:spcAft>
              <a:defRPr/>
            </a:pPr>
            <a:r>
              <a:rPr lang="tr-TR" sz="5400" b="1" dirty="0">
                <a:solidFill>
                  <a:srgbClr val="ED59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CUMHURİYET İLKOKULU</a:t>
            </a:r>
          </a:p>
          <a:p>
            <a:pPr defTabSz="685800">
              <a:lnSpc>
                <a:spcPct val="102000"/>
              </a:lnSpc>
              <a:spcAft>
                <a:spcPts val="450"/>
              </a:spcAft>
              <a:defRPr/>
            </a:pPr>
            <a:r>
              <a:rPr lang="tr-TR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SAMİ DAYI</a:t>
            </a:r>
          </a:p>
        </p:txBody>
      </p:sp>
      <p:sp>
        <p:nvSpPr>
          <p:cNvPr id="2" name="Dikdörtgen 1"/>
          <p:cNvSpPr/>
          <p:nvPr/>
        </p:nvSpPr>
        <p:spPr>
          <a:xfrm>
            <a:off x="0" y="186834"/>
            <a:ext cx="1219200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0" b="0" i="0" u="none" strike="noStrike" kern="1200" cap="none" spc="0" normalizeH="0" baseline="0" noProof="0" dirty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FEN BİLİMLERİ</a:t>
            </a:r>
          </a:p>
        </p:txBody>
      </p:sp>
    </p:spTree>
    <p:extLst>
      <p:ext uri="{BB962C8B-B14F-4D97-AF65-F5344CB8AC3E}">
        <p14:creationId xmlns:p14="http://schemas.microsoft.com/office/powerpoint/2010/main" val="236954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B81412-8836-D365-50B4-7D26E3378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4000" y="2205983"/>
            <a:ext cx="2607030" cy="288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96" descr="Hot_Dog_0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3690" y="2221588"/>
            <a:ext cx="666750" cy="2000250"/>
          </a:xfrm>
          <a:prstGeom prst="rect">
            <a:avLst/>
          </a:prstGeom>
          <a:noFill/>
        </p:spPr>
      </p:pic>
      <p:sp>
        <p:nvSpPr>
          <p:cNvPr id="7" name="31 Sağ Ok">
            <a:extLst>
              <a:ext uri="{FF2B5EF4-FFF2-40B4-BE49-F238E27FC236}">
                <a16:creationId xmlns:a16="http://schemas.microsoft.com/office/drawing/2014/main" id="{29319EEF-786B-6644-44B8-142025D9388C}"/>
              </a:ext>
            </a:extLst>
          </p:cNvPr>
          <p:cNvSpPr/>
          <p:nvPr/>
        </p:nvSpPr>
        <p:spPr>
          <a:xfrm>
            <a:off x="6023991" y="3373748"/>
            <a:ext cx="342471" cy="533748"/>
          </a:xfrm>
          <a:prstGeom prst="rightArrow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pic>
        <p:nvPicPr>
          <p:cNvPr id="18" name="Picture 96" descr="Hot_Dog_0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3740" y="2293598"/>
            <a:ext cx="666750" cy="2000250"/>
          </a:xfrm>
          <a:prstGeom prst="rect">
            <a:avLst/>
          </a:prstGeom>
          <a:noFill/>
        </p:spPr>
      </p:pic>
      <p:pic>
        <p:nvPicPr>
          <p:cNvPr id="19" name="Picture 96" descr="Hot_Dog_0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720" y="2293598"/>
            <a:ext cx="666750" cy="200025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0B8B63A2-2BF1-E4E6-6DC2-DE6C278CA7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C2CA75AB-F165-4EF7-B665-1F5154FC3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AEBBA210-B597-A130-BEA0-B9A4C47A9E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921" y="81264"/>
            <a:ext cx="5757441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A2282C4-3EDF-AD66-2D57-3EF9A5AD0D6F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640080" marR="0" lvl="0" indent="-4572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1-</a:t>
            </a:r>
            <a:r>
              <a:rPr kumimoji="0" lang="en-US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ISINMA - SOĞUMA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4" name="13 Dikdörtgen">
            <a:extLst>
              <a:ext uri="{FF2B5EF4-FFF2-40B4-BE49-F238E27FC236}">
                <a16:creationId xmlns:a16="http://schemas.microsoft.com/office/drawing/2014/main" id="{2EC61460-FEA7-C791-F225-436BC079FCFE}"/>
              </a:ext>
            </a:extLst>
          </p:cNvPr>
          <p:cNvSpPr/>
          <p:nvPr/>
        </p:nvSpPr>
        <p:spPr>
          <a:xfrm>
            <a:off x="86921" y="917278"/>
            <a:ext cx="111976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Sıcaklığı fazla olan bir maddenin, sıcaklığı az olan bir maddeye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vererek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sıcaklığının azalmasına ise </a:t>
            </a:r>
            <a:r>
              <a:rPr lang="tr-TR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soğuma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adı verilir.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25 Dikdörtgen">
            <a:extLst>
              <a:ext uri="{FF2B5EF4-FFF2-40B4-BE49-F238E27FC236}">
                <a16:creationId xmlns:a16="http://schemas.microsoft.com/office/drawing/2014/main" id="{BB529DA4-1E36-0081-EF49-4D7E4973105E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rgbClr val="99FF33"/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SOĞUMA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7" name="Rectangle 34">
            <a:extLst>
              <a:ext uri="{FF2B5EF4-FFF2-40B4-BE49-F238E27FC236}">
                <a16:creationId xmlns:a16="http://schemas.microsoft.com/office/drawing/2014/main" id="{036AF681-C7FC-1B9D-4F2E-88E6EC103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913" y="5709889"/>
            <a:ext cx="11674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Sıcak olan çay, zamanla dışarıya ısı vererek soğur. 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8AB84BC-95B2-1EAE-99E9-A18110E05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00070" y="2293598"/>
            <a:ext cx="2448340" cy="271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3798C482-EE69-BE0F-362F-FA651FEA0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2000" y="2212800"/>
            <a:ext cx="2592000" cy="287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139115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1C4A3-1562-0979-1E28-EDC6B1CC7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sarı, sabit, değişmeyen, muayyen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5C39F07-BE3A-A69D-FAC2-2E65D9D98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0558"/>
            <a:ext cx="11866039" cy="6777442"/>
          </a:xfrm>
          <a:prstGeom prst="rect">
            <a:avLst/>
          </a:prstGeom>
        </p:spPr>
      </p:pic>
      <p:sp>
        <p:nvSpPr>
          <p:cNvPr id="6" name="AutoShape 15">
            <a:extLst>
              <a:ext uri="{FF2B5EF4-FFF2-40B4-BE49-F238E27FC236}">
                <a16:creationId xmlns:a16="http://schemas.microsoft.com/office/drawing/2014/main" id="{7063541D-BAE3-9A57-53CD-90F691D5AFBC}"/>
              </a:ext>
            </a:extLst>
          </p:cNvPr>
          <p:cNvSpPr>
            <a:spLocks noChangeArrowheads="1"/>
          </p:cNvSpPr>
          <p:nvPr/>
        </p:nvSpPr>
        <p:spPr bwMode="auto">
          <a:xfrm rot="21117043">
            <a:off x="428848" y="492918"/>
            <a:ext cx="7756634" cy="5689600"/>
          </a:xfrm>
          <a:prstGeom prst="wedgeRoundRectCallout">
            <a:avLst>
              <a:gd name="adj1" fmla="val -16996"/>
              <a:gd name="adj2" fmla="val 46538"/>
              <a:gd name="adj3" fmla="val 16667"/>
            </a:avLst>
          </a:prstGeom>
          <a:noFill/>
          <a:ln w="28575">
            <a:noFill/>
            <a:miter lim="800000"/>
            <a:headEnd/>
            <a:tailEnd/>
          </a:ln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Soğumaya ait günlük yaşamdan çeşitli örnekler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Kışın göl ve denizlerin suyu soğur.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Buzdolabına konan sebze ve meyveler soğur.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Sıcak çayın üzerine soğuk su döküldüğünde çay soğur.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Klima soğuk ayarda çalıştırıldığında odadaki hava soğur.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Isı veren suyun sıcaklığı azalır. </a:t>
            </a:r>
          </a:p>
        </p:txBody>
      </p:sp>
      <p:pic>
        <p:nvPicPr>
          <p:cNvPr id="17411" name="Picture 2" descr="http://www.animatieplaatjes.nl/kerstplaatjes/sneeuwpoppen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108" y="1025471"/>
            <a:ext cx="3415015" cy="509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D19EB0AD-21B0-6E29-42F0-29D7AB68F2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453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31FC3C-E9E8-BC10-0E1E-DCFDC6137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id="{86A1238F-970A-46B7-74A5-5EDB345B31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740" y="3926676"/>
            <a:ext cx="3586446" cy="2931324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1DF3863F-B9EE-69BF-51CD-25E0C3CC73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B74C8D2F-96FD-8766-F14C-F3B6E6952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72FB41C4-4BDE-63A3-2A57-3A773C6205DC}"/>
              </a:ext>
            </a:extLst>
          </p:cNvPr>
          <p:cNvSpPr/>
          <p:nvPr/>
        </p:nvSpPr>
        <p:spPr>
          <a:xfrm>
            <a:off x="60284" y="764974"/>
            <a:ext cx="11558902" cy="3124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Havadaki su buharının yoğunlaşması sonucunda sıvı veya katı hâlde yer yüzüne inmesine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yağış</a:t>
            </a:r>
            <a:r>
              <a:rPr lang="tr-TR" sz="2400" dirty="0">
                <a:latin typeface="Comic Sans MS" panose="030F0702030302020204" pitchFamily="66" charset="0"/>
              </a:rPr>
              <a:t> denir.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Yağışlar mevsimlere göre değişiklik gösterir.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Yağışların değişiklik göstermesinde asıl etkili olan ise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havanın sıcaklığıdır.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Bulutların bulunduğu hava katmanında sıcaklık düşük olduğunda su, katı hâle geçerek </a:t>
            </a:r>
            <a:r>
              <a:rPr lang="tr-TR" sz="2400" b="1" dirty="0">
                <a:solidFill>
                  <a:srgbClr val="00B0F0"/>
                </a:solidFill>
                <a:latin typeface="Comic Sans MS" panose="030F0702030302020204" pitchFamily="66" charset="0"/>
              </a:rPr>
              <a:t>kar şeklinde yağar.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Bu katmanda sıcaklık yüksek olduğunda ise yağışlar 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yağmur şeklindedir.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400" dirty="0">
                <a:latin typeface="Comic Sans MS" panose="030F0702030302020204" pitchFamily="66" charset="0"/>
              </a:rPr>
              <a:t>Yağmur yağışı sırasında yağmur tanelerinin aniden düşük sıcaklıklara maruz kalması ile de sıvı hâldeki su katı hâle geçerek </a:t>
            </a:r>
            <a:r>
              <a:rPr lang="tr-TR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dolu yağışı gerçekleşir.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199CE223-F62A-7F83-3E5D-D89ACF4912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F771ADD-07D0-8E77-44D8-DFA4C8813B8E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8A6536D5-3311-B5E1-9B1D-0AE8C4BD79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814" y="3879517"/>
            <a:ext cx="3586445" cy="297097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B43366F3-7A66-D200-F369-CE3EC59ECB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2777" y="3919168"/>
            <a:ext cx="3586445" cy="29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093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FFB079-FF82-D722-F905-785C2AA56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C7747F1-E382-ECAA-1A0C-EA0FE4B46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869" y="5498419"/>
            <a:ext cx="21336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1132F9CE-868C-8B9F-BB75-5FF3C9D13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108" y="3721462"/>
            <a:ext cx="19812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328C8CA-194E-2DA5-EE58-68AD80215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957" y="5560454"/>
            <a:ext cx="20701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ağ Ok 3">
            <a:extLst>
              <a:ext uri="{FF2B5EF4-FFF2-40B4-BE49-F238E27FC236}">
                <a16:creationId xmlns:a16="http://schemas.microsoft.com/office/drawing/2014/main" id="{31284230-F060-8CC4-034D-BE5D8779306E}"/>
              </a:ext>
            </a:extLst>
          </p:cNvPr>
          <p:cNvSpPr/>
          <p:nvPr/>
        </p:nvSpPr>
        <p:spPr>
          <a:xfrm rot="20461274">
            <a:off x="4625385" y="4762706"/>
            <a:ext cx="2123043" cy="363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Sağ Ok 9">
            <a:extLst>
              <a:ext uri="{FF2B5EF4-FFF2-40B4-BE49-F238E27FC236}">
                <a16:creationId xmlns:a16="http://schemas.microsoft.com/office/drawing/2014/main" id="{46FBBBA2-E06A-F783-5391-A1CBF9E676D7}"/>
              </a:ext>
            </a:extLst>
          </p:cNvPr>
          <p:cNvSpPr/>
          <p:nvPr/>
        </p:nvSpPr>
        <p:spPr>
          <a:xfrm rot="1272143">
            <a:off x="8982360" y="4794169"/>
            <a:ext cx="2193068" cy="375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ağ Ok 10">
            <a:extLst>
              <a:ext uri="{FF2B5EF4-FFF2-40B4-BE49-F238E27FC236}">
                <a16:creationId xmlns:a16="http://schemas.microsoft.com/office/drawing/2014/main" id="{07A34051-E2AC-F735-45F1-6F7AF8A6B586}"/>
              </a:ext>
            </a:extLst>
          </p:cNvPr>
          <p:cNvSpPr/>
          <p:nvPr/>
        </p:nvSpPr>
        <p:spPr>
          <a:xfrm rot="10800000">
            <a:off x="5686908" y="5931575"/>
            <a:ext cx="3853162" cy="360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şağı Ok 4">
            <a:extLst>
              <a:ext uri="{FF2B5EF4-FFF2-40B4-BE49-F238E27FC236}">
                <a16:creationId xmlns:a16="http://schemas.microsoft.com/office/drawing/2014/main" id="{F0113AAD-B478-AC04-E8A9-7C78B4EBC4B8}"/>
              </a:ext>
            </a:extLst>
          </p:cNvPr>
          <p:cNvSpPr/>
          <p:nvPr/>
        </p:nvSpPr>
        <p:spPr>
          <a:xfrm rot="4287156">
            <a:off x="5393856" y="3787297"/>
            <a:ext cx="384043" cy="235015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şağı Ok 12">
            <a:extLst>
              <a:ext uri="{FF2B5EF4-FFF2-40B4-BE49-F238E27FC236}">
                <a16:creationId xmlns:a16="http://schemas.microsoft.com/office/drawing/2014/main" id="{DEC1DEA9-7BC2-6743-5E6E-85CBB0407DA5}"/>
              </a:ext>
            </a:extLst>
          </p:cNvPr>
          <p:cNvSpPr/>
          <p:nvPr/>
        </p:nvSpPr>
        <p:spPr>
          <a:xfrm rot="16200000">
            <a:off x="7673392" y="4184629"/>
            <a:ext cx="418632" cy="38531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Aşağı Ok 13">
            <a:extLst>
              <a:ext uri="{FF2B5EF4-FFF2-40B4-BE49-F238E27FC236}">
                <a16:creationId xmlns:a16="http://schemas.microsoft.com/office/drawing/2014/main" id="{BE17CF11-CE34-50CD-DEF7-CC06CA91BB34}"/>
              </a:ext>
            </a:extLst>
          </p:cNvPr>
          <p:cNvSpPr/>
          <p:nvPr/>
        </p:nvSpPr>
        <p:spPr>
          <a:xfrm rot="6638436">
            <a:off x="9822420" y="3883576"/>
            <a:ext cx="384043" cy="215607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F0AAA6C-E474-91F3-5BBF-79B026DF11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F6056F76-FB12-73F2-7929-3DD669BAA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943ABE8E-F079-CD79-7450-3430DBB836B3}"/>
              </a:ext>
            </a:extLst>
          </p:cNvPr>
          <p:cNvSpPr/>
          <p:nvPr/>
        </p:nvSpPr>
        <p:spPr>
          <a:xfrm>
            <a:off x="60284" y="764974"/>
            <a:ext cx="11968806" cy="24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7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Maddenin katı, sıvı ve gaz olmak üzere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üç hâli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vardır.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7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Maddenin katı hâlden sıvı hâle, sıvı hâlden gaz veya katı hâle geçmesi olaylarına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hâl değişimi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adı verilir.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7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Hâl değişimi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ısının etkisiyle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gerçekleşmektedir.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7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Maddeler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alarak veya ısı kaybederek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bir halden başka bir hale geçebilirler.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7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Örneğin su sıvıdır. Buzluğa koyduğumuzda donar ve katılaşır. Isıttığımızda ise gaz halini alır.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6EAD1ACF-5B19-5F58-7A1D-F7C90C6DE6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19C91C5-4ECE-9CB4-6864-4C8ECDD32F37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25604" name="Picture 6" descr="İlgili resim">
            <a:extLst>
              <a:ext uri="{FF2B5EF4-FFF2-40B4-BE49-F238E27FC236}">
                <a16:creationId xmlns:a16="http://schemas.microsoft.com/office/drawing/2014/main" id="{2F62E077-5BA6-F61E-DCDF-FCD181BE0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" y="3056228"/>
            <a:ext cx="3776092" cy="270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066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  <p:bldP spid="11" grpId="0" animBg="1"/>
      <p:bldP spid="11" grpId="1" animBg="1"/>
      <p:bldP spid="5" grpId="0" animBg="1"/>
      <p:bldP spid="6" grpId="0" animBg="1"/>
      <p:bldP spid="14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4BFB96-1699-EC47-00DB-368AB9AEC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64B84F7-2D85-9801-8208-08E2C8F68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6455B138-FB10-E3A9-4E3E-141071F83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4AA2CCA0-5CD2-39DC-57C4-7616277ED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67FCAFBC-0D74-798A-567B-12EC40ACF093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65" name="Picture 19" descr="0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9820" y="5617006"/>
            <a:ext cx="504070" cy="720100"/>
          </a:xfrm>
          <a:prstGeom prst="rect">
            <a:avLst/>
          </a:prstGeom>
          <a:noFill/>
        </p:spPr>
      </p:pic>
      <p:sp>
        <p:nvSpPr>
          <p:cNvPr id="67" name="66 Dikdörtgen"/>
          <p:cNvSpPr/>
          <p:nvPr/>
        </p:nvSpPr>
        <p:spPr>
          <a:xfrm>
            <a:off x="4656170" y="6147846"/>
            <a:ext cx="864120" cy="648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6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3790" y="5833036"/>
            <a:ext cx="910206" cy="100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9671" y="2304546"/>
            <a:ext cx="2713761" cy="39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44090" y="3024646"/>
            <a:ext cx="2808390" cy="280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Rectangle 12"/>
          <p:cNvSpPr>
            <a:spLocks noChangeArrowheads="1"/>
          </p:cNvSpPr>
          <p:nvPr/>
        </p:nvSpPr>
        <p:spPr bwMode="auto">
          <a:xfrm>
            <a:off x="2999571" y="4248816"/>
            <a:ext cx="800219" cy="122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KATI</a:t>
            </a: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7536200" y="5833036"/>
            <a:ext cx="144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Sıcaklık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44090" y="3024646"/>
            <a:ext cx="2808390" cy="280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44090" y="2880626"/>
            <a:ext cx="2808390" cy="280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19671" y="2304546"/>
            <a:ext cx="2713761" cy="39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4655800" y="4752887"/>
            <a:ext cx="10801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Buz</a:t>
            </a:r>
          </a:p>
        </p:txBody>
      </p:sp>
      <p:sp>
        <p:nvSpPr>
          <p:cNvPr id="77" name="Rectangle 12"/>
          <p:cNvSpPr>
            <a:spLocks noChangeArrowheads="1"/>
          </p:cNvSpPr>
          <p:nvPr/>
        </p:nvSpPr>
        <p:spPr bwMode="auto">
          <a:xfrm>
            <a:off x="2999571" y="4248816"/>
            <a:ext cx="800219" cy="122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SIVI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9671" y="2304546"/>
            <a:ext cx="2713761" cy="39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Picture 96" descr="Hot_Dog_007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15342" y="3456707"/>
            <a:ext cx="862084" cy="2240535"/>
          </a:xfrm>
          <a:prstGeom prst="rect">
            <a:avLst/>
          </a:prstGeom>
          <a:noFill/>
        </p:spPr>
      </p:pic>
      <p:pic>
        <p:nvPicPr>
          <p:cNvPr id="83" name="Picture 96" descr="Hot_Dog_007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71830" y="3456707"/>
            <a:ext cx="862084" cy="2240535"/>
          </a:xfrm>
          <a:prstGeom prst="rect">
            <a:avLst/>
          </a:prstGeom>
          <a:noFill/>
        </p:spPr>
      </p:pic>
      <p:pic>
        <p:nvPicPr>
          <p:cNvPr id="84" name="Picture 96" descr="Hot_Dog_007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12798" y="3456707"/>
            <a:ext cx="862084" cy="2240535"/>
          </a:xfrm>
          <a:prstGeom prst="rect">
            <a:avLst/>
          </a:prstGeom>
          <a:noFill/>
        </p:spPr>
      </p:pic>
      <p:pic>
        <p:nvPicPr>
          <p:cNvPr id="92" name="Picture 96" descr="Hot_Dog_007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03890" y="3456707"/>
            <a:ext cx="862084" cy="2240535"/>
          </a:xfrm>
          <a:prstGeom prst="rect">
            <a:avLst/>
          </a:prstGeom>
          <a:noFill/>
        </p:spPr>
      </p:pic>
      <p:pic>
        <p:nvPicPr>
          <p:cNvPr id="93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19671" y="2304546"/>
            <a:ext cx="2713761" cy="39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" name="Rectangle 15"/>
          <p:cNvSpPr>
            <a:spLocks noChangeArrowheads="1"/>
          </p:cNvSpPr>
          <p:nvPr/>
        </p:nvSpPr>
        <p:spPr bwMode="auto">
          <a:xfrm>
            <a:off x="4655800" y="4752887"/>
            <a:ext cx="7921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</a:t>
            </a:r>
          </a:p>
        </p:txBody>
      </p:sp>
      <p:pic>
        <p:nvPicPr>
          <p:cNvPr id="95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44090" y="3096656"/>
            <a:ext cx="2808390" cy="280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2999571" y="3096656"/>
            <a:ext cx="800219" cy="122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GAZ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4151730" y="3672737"/>
            <a:ext cx="2016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 Buharı</a:t>
            </a:r>
          </a:p>
        </p:txBody>
      </p:sp>
      <p:sp>
        <p:nvSpPr>
          <p:cNvPr id="8" name="34 Dikdörtgen">
            <a:extLst>
              <a:ext uri="{FF2B5EF4-FFF2-40B4-BE49-F238E27FC236}">
                <a16:creationId xmlns:a16="http://schemas.microsoft.com/office/drawing/2014/main" id="{A112D33B-1F85-3194-F9F3-A9A6FCDBA0EE}"/>
              </a:ext>
            </a:extLst>
          </p:cNvPr>
          <p:cNvSpPr/>
          <p:nvPr/>
        </p:nvSpPr>
        <p:spPr>
          <a:xfrm>
            <a:off x="86921" y="860897"/>
            <a:ext cx="11968806" cy="149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16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Hal değişimleri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Erime, donma, buharlaşma, yoğuşma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şeklinde olur.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16"/>
              </a:buBlip>
              <a:defRPr/>
            </a:pP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Isı olmadan </a:t>
            </a: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maddeler hal değiştiremez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16"/>
              </a:buBlip>
              <a:defRPr/>
            </a:pPr>
            <a:r>
              <a:rPr lang="tr-T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Eriyen katı madde sıvılar gibi akışkan hale gelir.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16"/>
              </a:buBlip>
              <a:defRPr/>
            </a:pPr>
            <a:endParaRPr lang="tr-TR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1198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3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66" grpId="0"/>
      <p:bldP spid="77" grpId="0"/>
      <p:bldP spid="77" grpId="1"/>
      <p:bldP spid="94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1DDE42-FB64-A67F-DA9C-0A7DBFAFD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D9CA071-8F85-5A53-88FA-AF81B7CBB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117C9B1-D1EC-6AD6-815A-C9F7BAF3E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5AD1C24F-C268-4D73-A2C4-AEC45477AB55}"/>
              </a:ext>
            </a:extLst>
          </p:cNvPr>
          <p:cNvSpPr/>
          <p:nvPr/>
        </p:nvSpPr>
        <p:spPr>
          <a:xfrm>
            <a:off x="86921" y="969926"/>
            <a:ext cx="10344957" cy="871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Katı maddenin ısı alarak sıvı hâle geçmesine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erime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denir.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Bazı katı maddeler ısı etkisiyle erir.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D85BAF93-9782-8ED8-ABD8-5AFB53D6AA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405A752-BECB-DD19-74A9-E249663FA19B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D8CFF3A0-BC64-4EF3-1DBC-34C09E3079E3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rgbClr val="FFCCFF"/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ERİME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E51C31F1-C869-E396-9A6F-9F14EB70F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14" y="1856293"/>
            <a:ext cx="4591691" cy="3145413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79369FE4-DB85-98CF-B023-E2AB1A3F11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1811" y="1845372"/>
            <a:ext cx="4658375" cy="3156334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63EC670E-3194-ACF5-B17E-D64B5DD553D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3288" y="2613504"/>
            <a:ext cx="2878741" cy="117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561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2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2A7BBB-EE9C-C5E1-6708-06B45F9B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melting ice gif ile ilgili gÃ¶rsel sonucu">
            <a:extLst>
              <a:ext uri="{FF2B5EF4-FFF2-40B4-BE49-F238E27FC236}">
                <a16:creationId xmlns:a16="http://schemas.microsoft.com/office/drawing/2014/main" id="{B72B3397-AAE1-4B7E-CD31-484A8AF68E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ECFCFF"/>
              </a:clrFrom>
              <a:clrTo>
                <a:srgbClr val="EC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38" y="4105477"/>
            <a:ext cx="2757859" cy="275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B496E782-AD91-D377-4369-01F22D212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87322" y="4100839"/>
            <a:ext cx="1517757" cy="2680037"/>
          </a:xfrm>
          <a:prstGeom prst="rect">
            <a:avLst/>
          </a:prstGeom>
          <a:noFill/>
          <a:ln w="57150">
            <a:solidFill>
              <a:srgbClr val="FF3399"/>
            </a:solidFill>
            <a:miter lim="800000"/>
            <a:headEnd/>
            <a:tailEnd/>
          </a:ln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F832BB8-14EC-0448-4ACC-30BFFF928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10B59D9-BB83-43FD-FF36-3ED8342C1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FC9459F0-540C-9D44-82A8-0369F4D9B493}"/>
              </a:ext>
            </a:extLst>
          </p:cNvPr>
          <p:cNvSpPr/>
          <p:nvPr/>
        </p:nvSpPr>
        <p:spPr>
          <a:xfrm>
            <a:off x="86921" y="969926"/>
            <a:ext cx="9104375" cy="4491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Altın demir gibi metaller eritilir, çeşitli kalıplara döküldükten sonra dondurularak şekil verilmiş olur.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Plastik cam demir bakır gibi malzemeler geri dönüşümle eritilerek tekrar kullanılabilir.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Buzun eriyerek suya dönüşmesi,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Margarinin eriyerek sıvıya dönüşmesi, gibi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Havanın ısısı artınca yaptığımız kardan adam ve buz erir.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Çikolatayı ısıttığımız zaman erir ve sıvı hale gelir. </a:t>
            </a:r>
          </a:p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endParaRPr lang="tr-TR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endParaRPr lang="tr-TR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B1793734-2D3E-0EA1-1D8A-219C7D3C5E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BF21F7F-C3F6-0FAD-FD3B-EBF86F39EC3D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74CF0F0C-F2FC-5CFE-57A0-1B8683861E9D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rgbClr val="FFCCFF"/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ERİME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146" name="Picture 2" descr="erimiÅ demir ile ilgili gÃ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732" y="1232731"/>
            <a:ext cx="2325635" cy="219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Ä°lgili resi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3" y="4761633"/>
            <a:ext cx="3582404" cy="201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Ä°lgili resi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325" y="4784755"/>
            <a:ext cx="2855233" cy="204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926B12E6-C202-4141-BBBB-E8034EEA8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94408" y="4100840"/>
            <a:ext cx="1517757" cy="2709122"/>
          </a:xfrm>
          <a:prstGeom prst="rect">
            <a:avLst/>
          </a:prstGeom>
          <a:noFill/>
          <a:ln w="57150">
            <a:solidFill>
              <a:srgbClr val="FF33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45962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2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2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25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25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25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05BE49-89CC-166D-C03D-95CA01FD9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C074B07-6072-B3A9-3665-9AFDC1267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272D741-6F10-A4AF-E617-A352CBF52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2A55704F-6E2F-0FF6-FD1B-A22E23FF48FA}"/>
              </a:ext>
            </a:extLst>
          </p:cNvPr>
          <p:cNvSpPr/>
          <p:nvPr/>
        </p:nvSpPr>
        <p:spPr>
          <a:xfrm>
            <a:off x="178735" y="945318"/>
            <a:ext cx="12013265" cy="1302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Sıvı maddenin ısı vererek katı hâle geçmesine </a:t>
            </a:r>
            <a:r>
              <a:rPr lang="tr-TR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donma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denir.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Farklı maddeler farklı sıcaklıkta erir ve donar.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Donan maddenin hacmi küçülür. 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F9BBBB1E-7286-8FAD-D2B8-B76A968140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F37DFE2-8033-735D-CDC3-844591512D86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7373747E-C819-F59E-735D-7254A3EF4121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noProof="0" dirty="0">
                <a:solidFill>
                  <a:srgbClr val="FF0000"/>
                </a:solidFill>
                <a:latin typeface="Comic Sans MS" panose="030F0702030302020204" pitchFamily="66" charset="0"/>
              </a:rPr>
              <a:t>DONMA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EA9303-0B00-C7D4-3AE5-8E477FA70C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21" y="3104323"/>
            <a:ext cx="4610743" cy="345206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8165790-CD1F-28EE-44FF-082F87CB59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7820" y="3080597"/>
            <a:ext cx="4620270" cy="347579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DAED8133-DFBF-072F-DA22-1F75E825D74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180" y="4222118"/>
            <a:ext cx="3023640" cy="160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606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35F3B3-9B6C-B1C5-F6CF-18BB47C18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ev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E7D1DF7-1975-20E7-BB3B-4110F02DA048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6434846" y="1453518"/>
            <a:ext cx="6260338" cy="626033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F77FE2BA-BE78-8596-170E-F4CE308F9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A7387EF-66F8-416B-8DD5-EED7744D1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6FCD190F-0F4A-D196-1025-B9A59F374EEB}"/>
              </a:ext>
            </a:extLst>
          </p:cNvPr>
          <p:cNvSpPr/>
          <p:nvPr/>
        </p:nvSpPr>
        <p:spPr>
          <a:xfrm>
            <a:off x="178735" y="945318"/>
            <a:ext cx="12013265" cy="2940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Suyun buzdolabına konduğunda buz haline gelmesi.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Kremanın donarak dondurmaya dönüşmesi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Kışın yağan kar da suyun donmuş halidir.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Eriyen çikolatanın buzdolabına koyulduğunda tekrar katılaşması.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Kış mevsimi evlerin çatılarındaki karların eriyip su haline geldikten sonra tekrar donarak su </a:t>
            </a: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sarkıçlarını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oluşturması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endParaRPr lang="tr-TR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A90DD440-F34B-2536-5738-76CCC8A85E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2709549-22B0-6B1E-D29F-A5D99271025B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BE6DFF6D-1452-3756-449F-0688EE6AC964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noProof="0" dirty="0">
                <a:solidFill>
                  <a:srgbClr val="FF0000"/>
                </a:solidFill>
                <a:latin typeface="Comic Sans MS" panose="030F0702030302020204" pitchFamily="66" charset="0"/>
              </a:rPr>
              <a:t>DONMA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Resim 7" descr="siyah beyaz, siluet, doğ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91A0C03-EC9E-9E9C-520D-72AD774B72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1923" y="3936128"/>
            <a:ext cx="2976431" cy="3953107"/>
          </a:xfrm>
          <a:prstGeom prst="rect">
            <a:avLst/>
          </a:prstGeom>
        </p:spPr>
      </p:pic>
      <p:pic>
        <p:nvPicPr>
          <p:cNvPr id="10" name="Resim 9" descr="yemek, gıda, şekerleme, pastane, şekerci, karamel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6602135-B4FC-43F1-CD2F-8A980C3EBC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29000"/>
            <a:ext cx="3323063" cy="3406381"/>
          </a:xfrm>
          <a:prstGeom prst="rect">
            <a:avLst/>
          </a:prstGeom>
        </p:spPr>
      </p:pic>
      <p:pic>
        <p:nvPicPr>
          <p:cNvPr id="14" name="Resim 13" descr="dondurma, yemek, gıda, tatlı, buzlu tatlı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AA12126C-E04E-5A5C-5F86-226152A2D0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0870" y="3451619"/>
            <a:ext cx="1816412" cy="3406381"/>
          </a:xfrm>
          <a:prstGeom prst="rect">
            <a:avLst/>
          </a:prstGeom>
        </p:spPr>
      </p:pic>
      <p:pic>
        <p:nvPicPr>
          <p:cNvPr id="17" name="Resim 16" descr="kristal, kuvars, erime, buz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A416D87B-A628-AB79-B9F9-B6A2F90646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0074" y="4017392"/>
            <a:ext cx="3957452" cy="284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692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6010E0-E8F0-6834-50FA-697521D1C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1CB10CA-B2DD-1177-8581-44A9F1623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27DA779-220C-C006-27B2-D2DA39A8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DE4B98AA-F218-1203-20E9-17E258CB7704}"/>
              </a:ext>
            </a:extLst>
          </p:cNvPr>
          <p:cNvSpPr/>
          <p:nvPr/>
        </p:nvSpPr>
        <p:spPr>
          <a:xfrm>
            <a:off x="178735" y="945318"/>
            <a:ext cx="12013265" cy="1302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Sıvı maddenin ısı alarak gaz hâle geçmesine </a:t>
            </a:r>
            <a:r>
              <a:rPr lang="tr-TR" sz="2800" b="1" dirty="0">
                <a:solidFill>
                  <a:srgbClr val="00B050"/>
                </a:solidFill>
                <a:latin typeface="Comic Sans MS" panose="030F0702030302020204" pitchFamily="66" charset="0"/>
              </a:rPr>
              <a:t>buharlaşma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denir.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Buharlaşma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her sıcaklıkta 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gerçekleşmektedir.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Sıcaklık arttıkça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buharlaşma da artar. 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8FF3AEFB-2646-4831-FA93-5B4AEAA9B7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AEB876D-0AF4-924D-E99F-85742D9AA5E0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873AE372-9810-2633-13C8-554DF60774B8}"/>
              </a:ext>
            </a:extLst>
          </p:cNvPr>
          <p:cNvSpPr/>
          <p:nvPr/>
        </p:nvSpPr>
        <p:spPr>
          <a:xfrm>
            <a:off x="7961205" y="156067"/>
            <a:ext cx="271204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BUHARLAŞ</a:t>
            </a:r>
            <a:r>
              <a:rPr lang="tr-TR" sz="2800" b="1" noProof="0" dirty="0">
                <a:solidFill>
                  <a:srgbClr val="FF0000"/>
                </a:solidFill>
                <a:latin typeface="Comic Sans MS" panose="030F0702030302020204" pitchFamily="66" charset="0"/>
              </a:rPr>
              <a:t>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9631EF3E-FA1A-0070-0398-48B261CF6C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62" y="2868978"/>
            <a:ext cx="4658375" cy="3677163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6C8EB9B9-391A-5C0E-5685-4FB1A64BA09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1324" y="3985112"/>
            <a:ext cx="2878741" cy="117022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62D52501-03F6-D19B-C1A1-506E8E5904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0537" y="2868978"/>
            <a:ext cx="4667901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09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D8D93-C102-3EDE-3B0B-4DAA3B18B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AB797405-6992-5C68-E8E2-2868AAB51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5883" y="-95924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0AF080FF-AA61-019A-D8D2-A6347E07E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670"/>
            <a:ext cx="12192000" cy="613094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C3DB1A2-9B98-A9B3-226D-38E1B3EC55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247" y="5976557"/>
            <a:ext cx="12192000" cy="88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5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E97081-58C3-5EA7-82A3-A89A1496F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 descr="yemek, gıda, kase, çanak, meyve, tatlı ve içecek olan bir meyve tabağı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379504F-84E1-07A2-029F-3AFEF7AE4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612" y="4194372"/>
            <a:ext cx="4294456" cy="2612724"/>
          </a:xfrm>
          <a:prstGeom prst="rect">
            <a:avLst/>
          </a:prstGeom>
        </p:spPr>
      </p:pic>
      <p:pic>
        <p:nvPicPr>
          <p:cNvPr id="8" name="Resim 7" descr="kişi, şahıs, parmak, çivi, baş parma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712AA99-5EEF-395F-DFD0-F286E222D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8742" y="4177172"/>
            <a:ext cx="3514259" cy="2658525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F4DE2C9F-51E4-1245-2CB6-18E2B4535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F8D3D073-E4F7-156B-1883-CE9906917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EC2B1C98-6F9D-2867-CD09-DE6A1BC15107}"/>
              </a:ext>
            </a:extLst>
          </p:cNvPr>
          <p:cNvSpPr/>
          <p:nvPr/>
        </p:nvSpPr>
        <p:spPr>
          <a:xfrm>
            <a:off x="178735" y="945318"/>
            <a:ext cx="12013265" cy="3284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Elimize dökülen kolonya buharlaşırken bizden ısı alır.  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Deniz suyundan tuz elde etmede, reçel, salça, pekmez yapımında suyun buharlaşması sağlanır.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Islak çamaşırların kuruması buharlaşmayla olur.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Yağmurda ıslanan yolun bir süre sonra kuruması buharlaşmayla olur.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Buz ısıtıldığında suya, su da ısıtıldığında buhar hâline dönüşür.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6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Gökyüzünde gördüğümüz bulutlar da deniz, akarsu ve göllerdeki bir kısım suların  buharlaşması sonucu oluşur.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EAFD4572-AD28-3022-5FB4-E15CCB56F7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D0664F07-4F0D-96FD-EEB8-401CE87A245C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93A9AD44-AE2B-18BD-B649-DA160BCE3AC7}"/>
              </a:ext>
            </a:extLst>
          </p:cNvPr>
          <p:cNvSpPr/>
          <p:nvPr/>
        </p:nvSpPr>
        <p:spPr>
          <a:xfrm>
            <a:off x="7961205" y="156067"/>
            <a:ext cx="271204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BUHARLAŞ</a:t>
            </a:r>
            <a:r>
              <a:rPr lang="tr-TR" sz="2800" b="1" noProof="0" dirty="0">
                <a:solidFill>
                  <a:srgbClr val="FF0000"/>
                </a:solidFill>
                <a:latin typeface="Comic Sans MS" panose="030F0702030302020204" pitchFamily="66" charset="0"/>
              </a:rPr>
              <a:t>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9A62D55F-0BA7-F977-2B8A-99C8A93E83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11EA11C4-101C-66E5-BCE7-DCA2ED3E90E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116" y="4118211"/>
            <a:ext cx="3514259" cy="276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348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F626C0-F763-2095-86BB-77ECDF71E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 descr="su, mavi, daire, küre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565277B-B920-6726-34D9-FCD75B37E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634" y="1740867"/>
            <a:ext cx="2506718" cy="250671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3AA9093-AD05-0C28-2AEF-AC94A1E536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DA9A2162-EEB8-45EB-7CD1-1887423416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3C0429AF-63CC-C8A5-2E38-E7A411E3CBFC}"/>
              </a:ext>
            </a:extLst>
          </p:cNvPr>
          <p:cNvSpPr/>
          <p:nvPr/>
        </p:nvSpPr>
        <p:spPr>
          <a:xfrm>
            <a:off x="178735" y="945318"/>
            <a:ext cx="12013265" cy="785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5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Gaz haldeki bir maddenin ısı kaybederek sıvı hale dönüşmesine 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yoğunlaşma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denir.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A9E74B6E-FAC9-7073-7232-41494CE13C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260723E-9B49-13FA-D627-AB30B1ACD2B7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8A2921B8-57A0-59E6-1F5F-4EA79B61D8BD}"/>
              </a:ext>
            </a:extLst>
          </p:cNvPr>
          <p:cNvSpPr/>
          <p:nvPr/>
        </p:nvSpPr>
        <p:spPr>
          <a:xfrm>
            <a:off x="7961206" y="156067"/>
            <a:ext cx="219178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YOĞUŞMA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4" name="Picture 6" descr="Giorgia Grassini | Animator + Designer | Creative | GIFs &amp; More">
            <a:extLst>
              <a:ext uri="{FF2B5EF4-FFF2-40B4-BE49-F238E27FC236}">
                <a16:creationId xmlns:a16="http://schemas.microsoft.com/office/drawing/2014/main" id="{57245B10-69BD-145F-6B05-A14D9648B0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D496A7"/>
              </a:clrFrom>
              <a:clrTo>
                <a:srgbClr val="D496A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82617" y="1933759"/>
            <a:ext cx="5404081" cy="4400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Giorgia Grassini | Animator + Designer | Creative | GIFs &amp; More">
            <a:extLst>
              <a:ext uri="{FF2B5EF4-FFF2-40B4-BE49-F238E27FC236}">
                <a16:creationId xmlns:a16="http://schemas.microsoft.com/office/drawing/2014/main" id="{6A73FE40-7648-0459-0FF1-89CE111933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D496A7"/>
              </a:clrFrom>
              <a:clrTo>
                <a:srgbClr val="D496A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6198" y="1960027"/>
            <a:ext cx="5404081" cy="4400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8CB3CC2A-2541-1D6A-42BE-B4A6256CE1E6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258" y="3444886"/>
            <a:ext cx="3023640" cy="160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616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F1D110-32AB-7F51-7BA7-C5329D66B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C43E2B4-EF4A-A35A-09A5-194C06EA6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6034DF23-1E86-6128-D841-EA133C476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8090DC99-39EF-E0D0-F4B6-79A15AC410E5}"/>
              </a:ext>
            </a:extLst>
          </p:cNvPr>
          <p:cNvSpPr/>
          <p:nvPr/>
        </p:nvSpPr>
        <p:spPr>
          <a:xfrm>
            <a:off x="178735" y="945318"/>
            <a:ext cx="12013265" cy="2853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“</a:t>
            </a: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Çiy”i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buna örnek verebiliriz.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Camların buğulanması bir yoğunlaşmaya olayıdır.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Bulut oluşumu ve yağmurun yağması, en temel yoğuşma örneğidir.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Kendi nefesiniz de tipik bir yoğuşma örneğidir. Nefesinizde ılık ve nemli bir buhar vardır.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Banyo yaptıktan sonra banyodaki aynanın üzerindeki su kabarcıkları su buharının yoğuşmasıyla oluşmuştur.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26F34352-291A-DEDF-F5D7-89FFC17F0B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66703790-8A52-5DB4-FD10-BFCCB864AB6B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F1F306FF-1E2B-E35F-4762-F4B0DB11FF0C}"/>
              </a:ext>
            </a:extLst>
          </p:cNvPr>
          <p:cNvSpPr/>
          <p:nvPr/>
        </p:nvSpPr>
        <p:spPr>
          <a:xfrm>
            <a:off x="7961206" y="156067"/>
            <a:ext cx="219178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YOĞUŞMA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5" name="Resim 4" descr="nem, rutubet, yeşil, çiy, daml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1B55B14-E185-FA51-69AC-A6B9E16FD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946470">
            <a:off x="-758283" y="3824203"/>
            <a:ext cx="4566066" cy="251169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27AECA8-CEAD-EE3D-1386-D410F0F2D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130" y="3881177"/>
            <a:ext cx="3408929" cy="285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kırpıntı çizim, çizgi film, çizim, şemsiye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738B58A-D8D5-68A3-3EA2-7B7FC05FE7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2546" y="3621972"/>
            <a:ext cx="4298300" cy="323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096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63252" y="-47902"/>
            <a:ext cx="4461396" cy="1143000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TEKRAR EDELİM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87150" y="1427117"/>
            <a:ext cx="1582669" cy="6809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>
                <a:latin typeface="ALFABET98" panose="00000400000000000000" pitchFamily="2" charset="0"/>
              </a:rPr>
              <a:t>erime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3" y="1381763"/>
            <a:ext cx="2545350" cy="30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417" y="1348859"/>
            <a:ext cx="2628246" cy="307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442" y="1368765"/>
            <a:ext cx="2666558" cy="3078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651150" y="1993609"/>
            <a:ext cx="182420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7450249" y="1988840"/>
            <a:ext cx="182420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İçerik Yer Tutucusu 2"/>
          <p:cNvSpPr txBox="1">
            <a:spLocks/>
          </p:cNvSpPr>
          <p:nvPr/>
        </p:nvSpPr>
        <p:spPr>
          <a:xfrm>
            <a:off x="7282984" y="1423007"/>
            <a:ext cx="2375511" cy="680940"/>
          </a:xfrm>
          <a:prstGeom prst="rect">
            <a:avLst/>
          </a:prstGeom>
        </p:spPr>
        <p:txBody>
          <a:bodyPr vert="horz" lIns="121920" tIns="60960" rIns="121920" bIns="6096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2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buharlaşma</a:t>
            </a:r>
          </a:p>
        </p:txBody>
      </p:sp>
      <p:sp>
        <p:nvSpPr>
          <p:cNvPr id="13" name="İçerik Yer Tutucusu 2"/>
          <p:cNvSpPr txBox="1">
            <a:spLocks/>
          </p:cNvSpPr>
          <p:nvPr/>
        </p:nvSpPr>
        <p:spPr>
          <a:xfrm>
            <a:off x="2703243" y="1974451"/>
            <a:ext cx="3047585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ısı alır</a:t>
            </a:r>
          </a:p>
        </p:txBody>
      </p:sp>
      <p:sp>
        <p:nvSpPr>
          <p:cNvPr id="14" name="İçerik Yer Tutucusu 2"/>
          <p:cNvSpPr txBox="1">
            <a:spLocks/>
          </p:cNvSpPr>
          <p:nvPr/>
        </p:nvSpPr>
        <p:spPr>
          <a:xfrm>
            <a:off x="7450249" y="1949294"/>
            <a:ext cx="3047585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ısı alır</a:t>
            </a:r>
          </a:p>
        </p:txBody>
      </p:sp>
      <p:cxnSp>
        <p:nvCxnSpPr>
          <p:cNvPr id="15" name="Düz Ok Bağlayıcısı 14"/>
          <p:cNvCxnSpPr>
            <a:cxnSpLocks/>
          </p:cNvCxnSpPr>
          <p:nvPr/>
        </p:nvCxnSpPr>
        <p:spPr>
          <a:xfrm flipH="1">
            <a:off x="7139599" y="3909053"/>
            <a:ext cx="238584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>
            <a:cxnSpLocks/>
          </p:cNvCxnSpPr>
          <p:nvPr/>
        </p:nvCxnSpPr>
        <p:spPr>
          <a:xfrm flipH="1" flipV="1">
            <a:off x="2491446" y="3970952"/>
            <a:ext cx="2143612" cy="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İçerik Yer Tutucusu 2"/>
          <p:cNvSpPr txBox="1">
            <a:spLocks/>
          </p:cNvSpPr>
          <p:nvPr/>
        </p:nvSpPr>
        <p:spPr>
          <a:xfrm>
            <a:off x="7450249" y="3274427"/>
            <a:ext cx="2375511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yoğuşma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LFABET98" panose="00000400000000000000" pitchFamily="2" charset="0"/>
              <a:ea typeface="+mn-ea"/>
              <a:cs typeface="+mn-cs"/>
            </a:endParaRPr>
          </a:p>
        </p:txBody>
      </p:sp>
      <p:sp>
        <p:nvSpPr>
          <p:cNvPr id="20" name="İçerik Yer Tutucusu 2"/>
          <p:cNvSpPr txBox="1">
            <a:spLocks/>
          </p:cNvSpPr>
          <p:nvPr/>
        </p:nvSpPr>
        <p:spPr>
          <a:xfrm>
            <a:off x="7533480" y="3955367"/>
            <a:ext cx="3047585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Isı verir</a:t>
            </a:r>
          </a:p>
        </p:txBody>
      </p:sp>
      <p:sp>
        <p:nvSpPr>
          <p:cNvPr id="21" name="İçerik Yer Tutucusu 2"/>
          <p:cNvSpPr txBox="1">
            <a:spLocks/>
          </p:cNvSpPr>
          <p:nvPr/>
        </p:nvSpPr>
        <p:spPr>
          <a:xfrm>
            <a:off x="2649087" y="3337491"/>
            <a:ext cx="2375511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donma</a:t>
            </a:r>
          </a:p>
        </p:txBody>
      </p:sp>
      <p:sp>
        <p:nvSpPr>
          <p:cNvPr id="22" name="İçerik Yer Tutucusu 2"/>
          <p:cNvSpPr txBox="1">
            <a:spLocks/>
          </p:cNvSpPr>
          <p:nvPr/>
        </p:nvSpPr>
        <p:spPr>
          <a:xfrm>
            <a:off x="2624792" y="3971007"/>
            <a:ext cx="3047585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LFABET98" panose="00000400000000000000" pitchFamily="2" charset="0"/>
                <a:ea typeface="+mn-ea"/>
                <a:cs typeface="+mn-cs"/>
              </a:rPr>
              <a:t>Isı verir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6F683E5F-0223-E86A-57F4-A8D34F0B8F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3" grpId="0"/>
      <p:bldP spid="14" grpId="0"/>
      <p:bldP spid="19" grpId="0" build="p"/>
      <p:bldP spid="20" grpId="0"/>
      <p:bldP spid="21" grpId="0" build="p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4760B-9793-E5DE-2C1F-E0CF228ED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95A3F90-B5E2-BA34-7C79-B83B35F94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B506741A-921D-850D-DFE6-2BB2A3738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618A836A-D528-FA9D-65CC-E5F17BBE636F}"/>
              </a:ext>
            </a:extLst>
          </p:cNvPr>
          <p:cNvSpPr/>
          <p:nvPr/>
        </p:nvSpPr>
        <p:spPr>
          <a:xfrm>
            <a:off x="120954" y="1480576"/>
            <a:ext cx="12013265" cy="785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Bazı katı maddeler ısıtıldığında sıvı hâle geçmezler. Kendine ait özellikleri de kaybolur. Bu olaya </a:t>
            </a:r>
            <a:r>
              <a:rPr lang="tr-TR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bozunma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denir.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A9F1594C-F443-20CE-492D-5098006A45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D1F091C2-A680-269F-2570-AFEEC24A045F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lvl="0" algn="ctr"/>
            <a:r>
              <a:rPr lang="tr-TR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2</a:t>
            </a: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-</a:t>
            </a:r>
            <a:r>
              <a:rPr lang="en-US" sz="360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MADDENİN DEĞİŞİMİ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7" name="25 Dikdörtgen">
            <a:extLst>
              <a:ext uri="{FF2B5EF4-FFF2-40B4-BE49-F238E27FC236}">
                <a16:creationId xmlns:a16="http://schemas.microsoft.com/office/drawing/2014/main" id="{D733C3C2-A1B1-7F4E-A301-ABBC7CA37B17}"/>
              </a:ext>
            </a:extLst>
          </p:cNvPr>
          <p:cNvSpPr/>
          <p:nvPr/>
        </p:nvSpPr>
        <p:spPr>
          <a:xfrm>
            <a:off x="7346603" y="199336"/>
            <a:ext cx="219178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BOZUNMA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3F021044-CB15-FB94-6ECB-DBC468D2E0F9}"/>
              </a:ext>
            </a:extLst>
          </p:cNvPr>
          <p:cNvSpPr txBox="1">
            <a:spLocks/>
          </p:cNvSpPr>
          <p:nvPr/>
        </p:nvSpPr>
        <p:spPr>
          <a:xfrm>
            <a:off x="6725608" y="786212"/>
            <a:ext cx="4830964" cy="68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b="1" i="1" dirty="0">
                <a:solidFill>
                  <a:srgbClr val="FF0000"/>
                </a:solidFill>
                <a:latin typeface="ALFABET98" panose="00000400000000000000" pitchFamily="2" charset="0"/>
              </a:rPr>
              <a:t>Fazla bilgi göz çıkarmaz</a:t>
            </a:r>
            <a:endParaRPr kumimoji="0" lang="tr-TR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FABET98" panose="00000400000000000000" pitchFamily="2" charset="0"/>
              <a:ea typeface="+mn-ea"/>
              <a:cs typeface="+mn-cs"/>
            </a:endParaRPr>
          </a:p>
        </p:txBody>
      </p:sp>
      <p:sp>
        <p:nvSpPr>
          <p:cNvPr id="8" name="34 Dikdörtgen">
            <a:extLst>
              <a:ext uri="{FF2B5EF4-FFF2-40B4-BE49-F238E27FC236}">
                <a16:creationId xmlns:a16="http://schemas.microsoft.com/office/drawing/2014/main" id="{208F5256-4D4F-35FD-E8F6-DCBE9E3540E5}"/>
              </a:ext>
            </a:extLst>
          </p:cNvPr>
          <p:cNvSpPr/>
          <p:nvPr/>
        </p:nvSpPr>
        <p:spPr>
          <a:xfrm>
            <a:off x="89367" y="2500913"/>
            <a:ext cx="8318653" cy="3801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Çayımıza koyduğumuz şeker, ısıtıldığı zaman önce sararır, sonra da kahverengiye dönüşür yanarak </a:t>
            </a: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bozunur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Kağıt, ekmek, tahta gibi maddeler ısıtıldığında erimezler, </a:t>
            </a: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bozunurlar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Tuz, un, pirinç et, karabiber, sebzeler ve meyveler de ısı etkisiyle erimezler, </a:t>
            </a: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bozunurlar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dirty="0" err="1">
                <a:solidFill>
                  <a:srgbClr val="002060"/>
                </a:solidFill>
                <a:latin typeface="Comic Sans MS" panose="030F0702030302020204" pitchFamily="66" charset="0"/>
              </a:rPr>
              <a:t>Bozunan</a:t>
            </a:r>
            <a:r>
              <a:rPr lang="tr-TR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maddede kendine özgü hiçbir özellik kalmaz.</a:t>
            </a:r>
          </a:p>
        </p:txBody>
      </p:sp>
      <p:pic>
        <p:nvPicPr>
          <p:cNvPr id="2050" name="Picture 2" descr="D:\BELGELERİM\19920131257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42497" y="2802293"/>
            <a:ext cx="3556970" cy="2667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4229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7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çizgi film, ekran görüntüsü, tasarım, çizi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9C6DF9C-B539-9C4E-CDDF-E0DD5FC41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430947" y="815137"/>
            <a:ext cx="3325687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Neler Öğrendik?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278516" y="1492506"/>
            <a:ext cx="11098923" cy="4433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Çevremizdeki her maddenin bir sıcaklığı vardır.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Sıcaklığı termometre ile ölçeriz.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33CC33"/>
                </a:solidFill>
                <a:effectLst/>
                <a:uLnTx/>
                <a:uFillTx/>
                <a:latin typeface="Comic Sans MS" panose="030F0702030302020204" pitchFamily="66" charset="0"/>
              </a:rPr>
              <a:t>Sıcaklık birimi “derece selsiyus”tur ve “° C” sembolü ile gösterilir.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Comic Sans MS" panose="030F0702030302020204" pitchFamily="66" charset="0"/>
              </a:rPr>
              <a:t>Katı maddeler yeterince ısıtıldığında sıvı hâle geçebilir.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mic Sans MS" panose="030F0702030302020204" pitchFamily="66" charset="0"/>
              </a:rPr>
              <a:t>Sıvı maddeler yeterince soğutulduğunda katı hâle geçebilir. 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omic Sans MS" panose="030F0702030302020204" pitchFamily="66" charset="0"/>
              </a:rPr>
              <a:t>Katı bir maddenin ısı alarak sıvı hâle geçmesine erime denir.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lang="tr-TR" sz="2200" b="1" dirty="0">
                <a:solidFill>
                  <a:srgbClr val="0000CC"/>
                </a:solidFill>
                <a:latin typeface="Comic Sans MS" panose="030F0702030302020204" pitchFamily="66" charset="0"/>
              </a:rPr>
              <a:t>Sıvı hâldeki bir maddenin gaz hâle geçmesine buharlaşma adı verilir.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omic Sans MS" panose="030F0702030302020204" pitchFamily="66" charset="0"/>
              </a:rPr>
              <a:t>Sıvı bir maddenin ısı vererek katı hâle geçmesine donma denir. 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</a:rPr>
              <a:t>Isı etkisiyle maddelere kolaylıkla şekil verilebilir.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F8091699-36FA-3964-23CE-AE873F128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18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905000" y="764630"/>
            <a:ext cx="8763000" cy="100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tr-TR" sz="28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04648" y="2870354"/>
            <a:ext cx="11382703" cy="305468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• Bir maddeyi sıcaklığı yüksek bir ortama koyduğumuzda madde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   .............alır.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• Dondurma dışarıdan ısı aldığında .................. ve sıvı hâle geçer.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• Sıvı maddeler, ısı vererek ................. ve katı hâle geçer.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• Isı alışverişi, sıcaklıkları ................... maddeler arasında  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   gerçekleşen bir olaydır. </a:t>
            </a:r>
          </a:p>
          <a:p>
            <a:pPr>
              <a:lnSpc>
                <a:spcPts val="3300"/>
              </a:lnSpc>
            </a:pPr>
            <a:r>
              <a:rPr lang="tr-TR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• Isı alan maddenin ....................artar.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0" y="192798"/>
            <a:ext cx="12192000" cy="49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Aşağıdaki cümleleri, verilen kavramlardan uygun olanıyla tamamlayalım.</a:t>
            </a:r>
          </a:p>
        </p:txBody>
      </p:sp>
      <p:sp>
        <p:nvSpPr>
          <p:cNvPr id="14" name="13 Yuvarlatılmış Dikdörtgen"/>
          <p:cNvSpPr/>
          <p:nvPr/>
        </p:nvSpPr>
        <p:spPr>
          <a:xfrm>
            <a:off x="2454590" y="932964"/>
            <a:ext cx="6480900" cy="792110"/>
          </a:xfrm>
          <a:prstGeom prst="round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14640" y="1076985"/>
            <a:ext cx="1513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rgbClr val="0000CC"/>
                </a:solidFill>
                <a:latin typeface="Comic Sans MS" panose="030F0702030302020204" pitchFamily="66" charset="0"/>
              </a:rPr>
              <a:t>s</a:t>
            </a:r>
            <a:r>
              <a:rPr lang="tr-TR" sz="28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pt-BR" sz="2800" dirty="0">
                <a:solidFill>
                  <a:srgbClr val="0000CC"/>
                </a:solidFill>
                <a:latin typeface="Comic Sans MS" panose="030F0702030302020204" pitchFamily="66" charset="0"/>
              </a:rPr>
              <a:t>cakl</a:t>
            </a:r>
            <a:r>
              <a:rPr lang="tr-TR" sz="2800" dirty="0" err="1">
                <a:solidFill>
                  <a:srgbClr val="0000CC"/>
                </a:solidFill>
                <a:latin typeface="Comic Sans MS" panose="030F0702030302020204" pitchFamily="66" charset="0"/>
              </a:rPr>
              <a:t>ığı</a:t>
            </a:r>
            <a:endParaRPr lang="pt-BR" sz="2800" dirty="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695041" y="1076985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farkl</a:t>
            </a:r>
            <a:r>
              <a:rPr lang="tr-TR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ı</a:t>
            </a:r>
            <a:r>
              <a:rPr lang="pt-BR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 </a:t>
            </a:r>
            <a:endParaRPr lang="tr-TR" sz="2800" dirty="0">
              <a:solidFill>
                <a:srgbClr val="CC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919210" y="1076985"/>
            <a:ext cx="561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ı</a:t>
            </a:r>
            <a:r>
              <a:rPr lang="pt-B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s</a:t>
            </a:r>
            <a:r>
              <a:rPr lang="tr-T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ı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7783330" y="1076985"/>
            <a:ext cx="829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rgbClr val="9BBB59">
                    <a:lumMod val="75000"/>
                  </a:srgbClr>
                </a:solidFill>
                <a:latin typeface="Comic Sans MS" panose="030F0702030302020204" pitchFamily="66" charset="0"/>
              </a:rPr>
              <a:t>erir</a:t>
            </a:r>
            <a:endParaRPr lang="tr-TR" sz="2800" dirty="0">
              <a:solidFill>
                <a:srgbClr val="9BBB59">
                  <a:lumMod val="75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326851" y="1076985"/>
            <a:ext cx="1130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anose="030F0702030302020204" pitchFamily="66" charset="0"/>
              </a:rPr>
              <a:t>donar</a:t>
            </a:r>
            <a:endParaRPr lang="tr-TR" sz="2800" dirty="0">
              <a:solidFill>
                <a:prstClr val="black">
                  <a:lumMod val="95000"/>
                  <a:lumOff val="5000"/>
                </a:prst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18 Dikdörtgen">
            <a:extLst>
              <a:ext uri="{FF2B5EF4-FFF2-40B4-BE49-F238E27FC236}">
                <a16:creationId xmlns:a16="http://schemas.microsoft.com/office/drawing/2014/main" id="{C88BC4D7-601C-CEC5-5AEA-F12A058049A9}"/>
              </a:ext>
            </a:extLst>
          </p:cNvPr>
          <p:cNvSpPr/>
          <p:nvPr/>
        </p:nvSpPr>
        <p:spPr>
          <a:xfrm>
            <a:off x="8935490" y="1084017"/>
            <a:ext cx="1879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buharlaşır</a:t>
            </a:r>
          </a:p>
        </p:txBody>
      </p:sp>
      <p:sp>
        <p:nvSpPr>
          <p:cNvPr id="3" name="18 Dikdörtgen">
            <a:extLst>
              <a:ext uri="{FF2B5EF4-FFF2-40B4-BE49-F238E27FC236}">
                <a16:creationId xmlns:a16="http://schemas.microsoft.com/office/drawing/2014/main" id="{419E5C67-6A25-2E8B-E67A-D2EC9F87BBAD}"/>
              </a:ext>
            </a:extLst>
          </p:cNvPr>
          <p:cNvSpPr/>
          <p:nvPr/>
        </p:nvSpPr>
        <p:spPr>
          <a:xfrm>
            <a:off x="1024751" y="1084017"/>
            <a:ext cx="1268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madde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710E193-E95F-730F-4CA5-7DCCECC7A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47929 0.3150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0482 0.374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47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0.00926 L 0.07774 0.436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-0.0461 0.4944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8698 0.6210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" y="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56 Düz Ok Bağlayıcısı"/>
          <p:cNvCxnSpPr>
            <a:cxnSpLocks/>
            <a:stCxn id="29" idx="3"/>
          </p:cNvCxnSpPr>
          <p:nvPr/>
        </p:nvCxnSpPr>
        <p:spPr>
          <a:xfrm flipV="1">
            <a:off x="5879969" y="1988800"/>
            <a:ext cx="2016281" cy="2952410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Düz Ok Bağlayıcısı"/>
          <p:cNvCxnSpPr>
            <a:cxnSpLocks/>
          </p:cNvCxnSpPr>
          <p:nvPr/>
        </p:nvCxnSpPr>
        <p:spPr>
          <a:xfrm flipV="1">
            <a:off x="5807960" y="2690493"/>
            <a:ext cx="1901274" cy="39841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Düz Ok Bağlayıcısı"/>
          <p:cNvCxnSpPr>
            <a:cxnSpLocks/>
            <a:stCxn id="15" idx="3"/>
          </p:cNvCxnSpPr>
          <p:nvPr/>
        </p:nvCxnSpPr>
        <p:spPr>
          <a:xfrm>
            <a:off x="5721021" y="1847794"/>
            <a:ext cx="2362245" cy="4126887"/>
          </a:xfrm>
          <a:prstGeom prst="straightConnector1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1703512" y="188640"/>
            <a:ext cx="8784976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ETKİNLİK</a:t>
            </a:r>
            <a:endParaRPr lang="tr-TR" sz="1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</a:t>
            </a:r>
            <a:endParaRPr lang="tr-TR" sz="24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67629" y="764630"/>
            <a:ext cx="11552664" cy="515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Aşağıdaki ifadeleri verilen kavramlardan uygun olanıyla eşleştirelim.</a:t>
            </a:r>
          </a:p>
        </p:txBody>
      </p:sp>
      <p:sp>
        <p:nvSpPr>
          <p:cNvPr id="12" name="11 Yuvarlatılmış Dikdörtgen"/>
          <p:cNvSpPr/>
          <p:nvPr/>
        </p:nvSpPr>
        <p:spPr>
          <a:xfrm>
            <a:off x="488731" y="1484730"/>
            <a:ext cx="5391239" cy="7921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5092" y="1432808"/>
            <a:ext cx="5075929" cy="82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Katı maddelere yeterince ısı verildiğinde gerçekleşen olaydır.</a:t>
            </a:r>
          </a:p>
        </p:txBody>
      </p:sp>
      <p:sp>
        <p:nvSpPr>
          <p:cNvPr id="16" name="15 Yuvarlatılmış Dikdörtgen"/>
          <p:cNvSpPr/>
          <p:nvPr/>
        </p:nvSpPr>
        <p:spPr>
          <a:xfrm>
            <a:off x="488731" y="2455723"/>
            <a:ext cx="5391239" cy="50407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81688" y="2435843"/>
            <a:ext cx="4252288" cy="474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Sıcaklığı ölçme aletidir</a:t>
            </a:r>
          </a:p>
        </p:txBody>
      </p:sp>
      <p:sp>
        <p:nvSpPr>
          <p:cNvPr id="22" name="21 Yuvarlatılmış Dikdörtgen"/>
          <p:cNvSpPr/>
          <p:nvPr/>
        </p:nvSpPr>
        <p:spPr>
          <a:xfrm>
            <a:off x="488731" y="3103813"/>
            <a:ext cx="5391239" cy="5040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90130" y="3068950"/>
            <a:ext cx="3240450" cy="474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Sıcaklık birimidir</a:t>
            </a:r>
          </a:p>
        </p:txBody>
      </p:sp>
      <p:sp>
        <p:nvSpPr>
          <p:cNvPr id="27" name="26 Yuvarlatılmış Dikdörtgen"/>
          <p:cNvSpPr/>
          <p:nvPr/>
        </p:nvSpPr>
        <p:spPr>
          <a:xfrm>
            <a:off x="488731" y="3763055"/>
            <a:ext cx="5391239" cy="7921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90130" y="3691046"/>
            <a:ext cx="521783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S</a:t>
            </a: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v</a:t>
            </a: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maddelerin </a:t>
            </a: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s</a:t>
            </a: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vererek kat</a:t>
            </a: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ı</a:t>
            </a:r>
            <a:r>
              <a:rPr lang="nl-NL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hâle geçmesine denir.</a:t>
            </a:r>
          </a:p>
        </p:txBody>
      </p:sp>
      <p:sp>
        <p:nvSpPr>
          <p:cNvPr id="29" name="28 Yuvarlatılmış Dikdörtgen"/>
          <p:cNvSpPr/>
          <p:nvPr/>
        </p:nvSpPr>
        <p:spPr>
          <a:xfrm>
            <a:off x="488730" y="4725180"/>
            <a:ext cx="5391239" cy="4320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88729" y="4653171"/>
            <a:ext cx="5319231" cy="474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Buzun ısı aldığında geçtiği hâldir.</a:t>
            </a:r>
          </a:p>
        </p:txBody>
      </p:sp>
      <p:sp>
        <p:nvSpPr>
          <p:cNvPr id="31" name="30 Yuvarlatılmış Dikdörtgen"/>
          <p:cNvSpPr/>
          <p:nvPr/>
        </p:nvSpPr>
        <p:spPr>
          <a:xfrm>
            <a:off x="488730" y="5373270"/>
            <a:ext cx="5391240" cy="7921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88729" y="5301261"/>
            <a:ext cx="5391241" cy="82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 Sıcaklıkları farklı iki madde, birbirine </a:t>
            </a:r>
          </a:p>
          <a:p>
            <a:pPr>
              <a:lnSpc>
                <a:spcPts val="3000"/>
              </a:lnSpc>
            </a:pPr>
            <a:r>
              <a:rPr lang="tr-TR" sz="2000" dirty="0">
                <a:solidFill>
                  <a:srgbClr val="0000CC"/>
                </a:solidFill>
                <a:latin typeface="Comic Sans MS" panose="030F0702030302020204" pitchFamily="66" charset="0"/>
              </a:rPr>
              <a:t>temas ettiğinde gerçekleşen olaydır.</a:t>
            </a:r>
          </a:p>
        </p:txBody>
      </p:sp>
      <p:sp>
        <p:nvSpPr>
          <p:cNvPr id="34" name="33 Oval"/>
          <p:cNvSpPr/>
          <p:nvPr/>
        </p:nvSpPr>
        <p:spPr>
          <a:xfrm>
            <a:off x="7896250" y="1556739"/>
            <a:ext cx="3533750" cy="61208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9115502" y="1664756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Sıvı</a:t>
            </a:r>
          </a:p>
        </p:txBody>
      </p:sp>
      <p:sp>
        <p:nvSpPr>
          <p:cNvPr id="37" name="36 Oval"/>
          <p:cNvSpPr/>
          <p:nvPr/>
        </p:nvSpPr>
        <p:spPr>
          <a:xfrm>
            <a:off x="7896250" y="2276839"/>
            <a:ext cx="3533750" cy="6120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596118" y="2353388"/>
            <a:ext cx="1978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Termometre</a:t>
            </a:r>
          </a:p>
        </p:txBody>
      </p:sp>
      <p:sp>
        <p:nvSpPr>
          <p:cNvPr id="39" name="38 Oval"/>
          <p:cNvSpPr/>
          <p:nvPr/>
        </p:nvSpPr>
        <p:spPr>
          <a:xfrm>
            <a:off x="7896250" y="2996939"/>
            <a:ext cx="3533750" cy="6120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961471" y="3056627"/>
            <a:ext cx="1127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Donma</a:t>
            </a:r>
          </a:p>
        </p:txBody>
      </p:sp>
      <p:sp>
        <p:nvSpPr>
          <p:cNvPr id="41" name="40 Oval"/>
          <p:cNvSpPr/>
          <p:nvPr/>
        </p:nvSpPr>
        <p:spPr>
          <a:xfrm>
            <a:off x="7896250" y="3717039"/>
            <a:ext cx="3533750" cy="61208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8482491" y="3775733"/>
            <a:ext cx="2012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Isı Alışverişi</a:t>
            </a:r>
          </a:p>
        </p:txBody>
      </p:sp>
      <p:sp>
        <p:nvSpPr>
          <p:cNvPr id="43" name="42 Oval"/>
          <p:cNvSpPr/>
          <p:nvPr/>
        </p:nvSpPr>
        <p:spPr>
          <a:xfrm>
            <a:off x="7896250" y="4437139"/>
            <a:ext cx="3533750" cy="61208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8227286" y="4483912"/>
            <a:ext cx="2694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Derece selsiyus C</a:t>
            </a:r>
          </a:p>
        </p:txBody>
      </p:sp>
      <p:sp>
        <p:nvSpPr>
          <p:cNvPr id="45" name="44 Oval"/>
          <p:cNvSpPr/>
          <p:nvPr/>
        </p:nvSpPr>
        <p:spPr>
          <a:xfrm>
            <a:off x="7896250" y="5157239"/>
            <a:ext cx="3533750" cy="61208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9065656" y="5254581"/>
            <a:ext cx="1410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Yoğuşma</a:t>
            </a:r>
          </a:p>
        </p:txBody>
      </p:sp>
      <p:cxnSp>
        <p:nvCxnSpPr>
          <p:cNvPr id="52" name="51 Düz Ok Bağlayıcısı"/>
          <p:cNvCxnSpPr>
            <a:cxnSpLocks/>
            <a:stCxn id="22" idx="3"/>
          </p:cNvCxnSpPr>
          <p:nvPr/>
        </p:nvCxnSpPr>
        <p:spPr>
          <a:xfrm>
            <a:off x="5879970" y="3355848"/>
            <a:ext cx="1944270" cy="1225312"/>
          </a:xfrm>
          <a:prstGeom prst="straightConnector1">
            <a:avLst/>
          </a:prstGeom>
          <a:ln w="539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53 Düz Ok Bağlayıcısı"/>
          <p:cNvCxnSpPr>
            <a:cxnSpLocks/>
            <a:stCxn id="27" idx="3"/>
          </p:cNvCxnSpPr>
          <p:nvPr/>
        </p:nvCxnSpPr>
        <p:spPr>
          <a:xfrm flipV="1">
            <a:off x="5879970" y="3464195"/>
            <a:ext cx="2016279" cy="694915"/>
          </a:xfrm>
          <a:prstGeom prst="straightConnector1">
            <a:avLst/>
          </a:prstGeom>
          <a:ln w="508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Düz Ok Bağlayıcısı"/>
          <p:cNvCxnSpPr>
            <a:cxnSpLocks/>
            <a:stCxn id="31" idx="3"/>
          </p:cNvCxnSpPr>
          <p:nvPr/>
        </p:nvCxnSpPr>
        <p:spPr>
          <a:xfrm flipV="1">
            <a:off x="5879970" y="4077091"/>
            <a:ext cx="1944270" cy="1692234"/>
          </a:xfrm>
          <a:prstGeom prst="straightConnector1">
            <a:avLst/>
          </a:prstGeom>
          <a:ln w="508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44 Oval">
            <a:extLst>
              <a:ext uri="{FF2B5EF4-FFF2-40B4-BE49-F238E27FC236}">
                <a16:creationId xmlns:a16="http://schemas.microsoft.com/office/drawing/2014/main" id="{5390F74B-AA01-8E8B-CE97-65282F80147D}"/>
              </a:ext>
            </a:extLst>
          </p:cNvPr>
          <p:cNvSpPr/>
          <p:nvPr/>
        </p:nvSpPr>
        <p:spPr>
          <a:xfrm>
            <a:off x="7896250" y="5877339"/>
            <a:ext cx="3533750" cy="61208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45 Dikdörtgen">
            <a:extLst>
              <a:ext uri="{FF2B5EF4-FFF2-40B4-BE49-F238E27FC236}">
                <a16:creationId xmlns:a16="http://schemas.microsoft.com/office/drawing/2014/main" id="{7F7D5944-F71A-2ACF-4ECF-1200E30A7EAD}"/>
              </a:ext>
            </a:extLst>
          </p:cNvPr>
          <p:cNvSpPr/>
          <p:nvPr/>
        </p:nvSpPr>
        <p:spPr>
          <a:xfrm>
            <a:off x="9065656" y="5974681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Comic Sans MS" panose="030F0702030302020204" pitchFamily="66" charset="0"/>
              </a:rPr>
              <a:t>Erime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id="{1E6804F7-08DE-9767-00FB-9E2885EF0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677916" y="315311"/>
            <a:ext cx="10830911" cy="619584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855551" y="112468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1</a:t>
            </a:r>
          </a:p>
        </p:txBody>
      </p:sp>
      <p:sp>
        <p:nvSpPr>
          <p:cNvPr id="23" name="22 Yuvarlatılmış Çapraz Köşeli Dikdörtgen"/>
          <p:cNvSpPr/>
          <p:nvPr/>
        </p:nvSpPr>
        <p:spPr>
          <a:xfrm>
            <a:off x="2711530" y="3068950"/>
            <a:ext cx="1656230" cy="2160300"/>
          </a:xfrm>
          <a:prstGeom prst="round2DiagRect">
            <a:avLst/>
          </a:prstGeom>
          <a:solidFill>
            <a:srgbClr val="00FF99"/>
          </a:solid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83540" y="3212971"/>
            <a:ext cx="712899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A.                B.                 C. 	               D.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711530" y="1844780"/>
            <a:ext cx="70569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Aşağıdaki termometrelerden hangisi sıfırın altında </a:t>
            </a:r>
          </a:p>
          <a:p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10 °</a:t>
            </a:r>
            <a:r>
              <a:rPr lang="tr-TR" sz="2800" dirty="0" err="1">
                <a:solidFill>
                  <a:srgbClr val="000099"/>
                </a:solidFill>
                <a:latin typeface="Arial Narrow" pitchFamily="34" charset="0"/>
              </a:rPr>
              <a:t>C’yi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göstermektedir?</a:t>
            </a:r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9810" y="3140962"/>
            <a:ext cx="891920" cy="187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21" y="3140960"/>
            <a:ext cx="864120" cy="18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6650" y="3140960"/>
            <a:ext cx="865531" cy="18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8210" y="3068950"/>
            <a:ext cx="1944270" cy="194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5A4C272B-22BB-ADB9-459F-09BD7DA79F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472965" y="394138"/>
            <a:ext cx="11256579" cy="6085490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855551" y="112468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2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2999570" y="5296278"/>
            <a:ext cx="6552728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dirty="0">
                <a:solidFill>
                  <a:srgbClr val="FF0000"/>
                </a:solidFill>
                <a:latin typeface="Arial Narrow" pitchFamily="34" charset="0"/>
              </a:rPr>
              <a:t>A.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l                  </a:t>
            </a:r>
            <a:r>
              <a:rPr lang="tr-TR" sz="2800" dirty="0">
                <a:solidFill>
                  <a:srgbClr val="FF0000"/>
                </a:solidFill>
                <a:latin typeface="Arial Narrow" pitchFamily="34" charset="0"/>
              </a:rPr>
              <a:t>B.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tr-TR" sz="2800" dirty="0" err="1">
                <a:solidFill>
                  <a:srgbClr val="000099"/>
                </a:solidFill>
                <a:latin typeface="Arial Narrow" pitchFamily="34" charset="0"/>
              </a:rPr>
              <a:t>ll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                 </a:t>
            </a:r>
            <a:r>
              <a:rPr lang="tr-TR" sz="2800" dirty="0">
                <a:solidFill>
                  <a:srgbClr val="FF0000"/>
                </a:solidFill>
                <a:latin typeface="Arial Narrow" pitchFamily="34" charset="0"/>
              </a:rPr>
              <a:t>C.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tr-TR" sz="2800" dirty="0" err="1">
                <a:solidFill>
                  <a:srgbClr val="000099"/>
                </a:solidFill>
                <a:latin typeface="Arial Narrow" pitchFamily="34" charset="0"/>
              </a:rPr>
              <a:t>lll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	             </a:t>
            </a:r>
            <a:r>
              <a:rPr lang="tr-TR" sz="2800" dirty="0">
                <a:solidFill>
                  <a:srgbClr val="FF0000"/>
                </a:solidFill>
                <a:latin typeface="Arial Narrow" pitchFamily="34" charset="0"/>
              </a:rPr>
              <a:t>D.</a:t>
            </a:r>
            <a:r>
              <a:rPr lang="tr-TR" sz="2800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tr-TR" sz="2800" dirty="0" err="1">
                <a:solidFill>
                  <a:srgbClr val="000099"/>
                </a:solidFill>
                <a:latin typeface="Arial Narrow" pitchFamily="34" charset="0"/>
              </a:rPr>
              <a:t>lV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927561" y="4000097"/>
            <a:ext cx="637065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20 </a:t>
            </a:r>
            <a:r>
              <a:rPr lang="tr-TR" sz="2400" b="1" dirty="0">
                <a:solidFill>
                  <a:srgbClr val="000099"/>
                </a:solidFill>
                <a:latin typeface="Arial Narrow" pitchFamily="34" charset="0"/>
              </a:rPr>
              <a:t>°C olan  bardağımız yukarıda sıcaklıkları verilen </a:t>
            </a:r>
          </a:p>
          <a:p>
            <a:pPr algn="ctr"/>
            <a:r>
              <a:rPr lang="tr-TR" sz="2400" b="1" dirty="0">
                <a:solidFill>
                  <a:srgbClr val="000099"/>
                </a:solidFill>
                <a:latin typeface="Arial Narrow" pitchFamily="34" charset="0"/>
              </a:rPr>
              <a:t>sıvıların hangisinin içine atılırsa sıcaklığı düşer?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580" y="2343868"/>
            <a:ext cx="1296180" cy="13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00" y="2343868"/>
            <a:ext cx="1296180" cy="13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020" y="2343868"/>
            <a:ext cx="1296180" cy="13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240" y="2343868"/>
            <a:ext cx="1296180" cy="13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27 Dikdörtgen"/>
          <p:cNvSpPr/>
          <p:nvPr/>
        </p:nvSpPr>
        <p:spPr>
          <a:xfrm>
            <a:off x="3575650" y="3640048"/>
            <a:ext cx="2880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dirty="0">
                <a:solidFill>
                  <a:srgbClr val="FF0000"/>
                </a:solidFill>
                <a:latin typeface="Arial Narrow" pitchFamily="34" charset="0"/>
              </a:rPr>
              <a:t>l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159870" y="3640048"/>
            <a:ext cx="50407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dirty="0" err="1">
                <a:solidFill>
                  <a:srgbClr val="FF0000"/>
                </a:solidFill>
                <a:latin typeface="Arial Narrow" pitchFamily="34" charset="0"/>
              </a:rPr>
              <a:t>ll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672080" y="3640048"/>
            <a:ext cx="50407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dirty="0" err="1">
                <a:solidFill>
                  <a:srgbClr val="FF0000"/>
                </a:solidFill>
                <a:latin typeface="Arial Narrow" pitchFamily="34" charset="0"/>
              </a:rPr>
              <a:t>lll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328310" y="3640048"/>
            <a:ext cx="50407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dirty="0" err="1">
                <a:solidFill>
                  <a:srgbClr val="FF0000"/>
                </a:solidFill>
                <a:latin typeface="Arial Narrow" pitchFamily="34" charset="0"/>
              </a:rPr>
              <a:t>Vl</a:t>
            </a:r>
            <a:endParaRPr lang="tr-TR" sz="2600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215600" y="2055828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30 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4799820" y="2055828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10 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384040" y="2055828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50 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968260" y="2055828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65 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080" y="969711"/>
            <a:ext cx="587375" cy="72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33 Dikdörtgen"/>
          <p:cNvSpPr/>
          <p:nvPr/>
        </p:nvSpPr>
        <p:spPr>
          <a:xfrm>
            <a:off x="5735950" y="1196691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FF0000"/>
                </a:solidFill>
                <a:latin typeface="Arial Narrow" pitchFamily="34" charset="0"/>
              </a:rPr>
              <a:t>20 °C </a:t>
            </a:r>
            <a:endParaRPr lang="tr-TR" sz="2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2E1198C7-42F7-0C22-0E59-6AE1F9A0C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3" name="22 Yuvarlatılmış Çapraz Köşeli Dikdörtgen">
            <a:extLst>
              <a:ext uri="{FF2B5EF4-FFF2-40B4-BE49-F238E27FC236}">
                <a16:creationId xmlns:a16="http://schemas.microsoft.com/office/drawing/2014/main" id="{C4357A05-4D74-C2E0-CABF-4AC0D9FFBC5E}"/>
              </a:ext>
            </a:extLst>
          </p:cNvPr>
          <p:cNvSpPr/>
          <p:nvPr/>
        </p:nvSpPr>
        <p:spPr>
          <a:xfrm>
            <a:off x="4655800" y="5253188"/>
            <a:ext cx="1152160" cy="523221"/>
          </a:xfrm>
          <a:prstGeom prst="round2DiagRect">
            <a:avLst/>
          </a:prstGeom>
          <a:solidFill>
            <a:srgbClr val="FF66FF">
              <a:alpha val="34000"/>
            </a:srgb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93C0C0-6571-A468-5AFA-4C9DEB92E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116CA3A-BE0F-500A-E1DC-03B29F58C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D4863CEC-7CD0-2BB2-8815-1A21FCBA8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20" name="Rectangle 13">
            <a:extLst>
              <a:ext uri="{FF2B5EF4-FFF2-40B4-BE49-F238E27FC236}">
                <a16:creationId xmlns:a16="http://schemas.microsoft.com/office/drawing/2014/main" id="{EB521334-E42D-C42A-503E-0A5EA9D01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463" y="79685"/>
            <a:ext cx="11726779" cy="102669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>
              <a:defRPr/>
            </a:pPr>
            <a:r>
              <a:rPr lang="tr-TR" sz="6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</a:rPr>
              <a:t>MADDENİN ISI ETKİSİYLE DEĞİŞİMİ</a:t>
            </a:r>
            <a:endParaRPr kumimoji="0" lang="tr-TR" sz="6000" b="1" i="1" u="none" strike="noStrike" kern="120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 Narrow" pitchFamily="34" charset="0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11FDD8B-E4E5-458C-B1FE-75EA26D0ED1B}"/>
              </a:ext>
            </a:extLst>
          </p:cNvPr>
          <p:cNvSpPr>
            <a:spLocks/>
          </p:cNvSpPr>
          <p:nvPr/>
        </p:nvSpPr>
        <p:spPr bwMode="auto">
          <a:xfrm>
            <a:off x="669850" y="1552353"/>
            <a:ext cx="4699591" cy="4561368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/>
                <a:solidFill>
                  <a:schemeClr val="accent5">
                    <a:lumMod val="60000"/>
                    <a:lumOff val="40000"/>
                  </a:schemeClr>
                </a:solidFill>
              </a:rPr>
              <a:t>1-</a:t>
            </a:r>
            <a:r>
              <a:rPr lang="en-US" sz="6000" b="1" dirty="0">
                <a:ln/>
                <a:solidFill>
                  <a:schemeClr val="accent5">
                    <a:lumMod val="60000"/>
                    <a:lumOff val="40000"/>
                  </a:schemeClr>
                </a:solidFill>
              </a:rPr>
              <a:t>ISINMA - SOĞUMA</a:t>
            </a:r>
            <a:endParaRPr lang="en-US" sz="6000" b="1" dirty="0">
              <a:ln/>
              <a:solidFill>
                <a:schemeClr val="accent5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Altıgen 8">
            <a:extLst>
              <a:ext uri="{FF2B5EF4-FFF2-40B4-BE49-F238E27FC236}">
                <a16:creationId xmlns:a16="http://schemas.microsoft.com/office/drawing/2014/main" id="{940AFA9B-F0A2-E965-3499-B596279E17B4}"/>
              </a:ext>
            </a:extLst>
          </p:cNvPr>
          <p:cNvSpPr/>
          <p:nvPr/>
        </p:nvSpPr>
        <p:spPr>
          <a:xfrm rot="5400000">
            <a:off x="495806" y="1354768"/>
            <a:ext cx="5037228" cy="4974955"/>
          </a:xfrm>
          <a:prstGeom prst="hexagon">
            <a:avLst/>
          </a:prstGeom>
          <a:noFill/>
          <a:ln w="219075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Freeform: Shape 41">
            <a:extLst>
              <a:ext uri="{FF2B5EF4-FFF2-40B4-BE49-F238E27FC236}">
                <a16:creationId xmlns:a16="http://schemas.microsoft.com/office/drawing/2014/main" id="{4ED80AAF-849B-D11D-D7E8-9D6D12D9F101}"/>
              </a:ext>
            </a:extLst>
          </p:cNvPr>
          <p:cNvSpPr>
            <a:spLocks/>
          </p:cNvSpPr>
          <p:nvPr/>
        </p:nvSpPr>
        <p:spPr bwMode="auto">
          <a:xfrm>
            <a:off x="6504600" y="1555457"/>
            <a:ext cx="4699591" cy="4561368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/>
                <a:solidFill>
                  <a:schemeClr val="accent5">
                    <a:lumMod val="60000"/>
                    <a:lumOff val="40000"/>
                  </a:schemeClr>
                </a:solidFill>
              </a:rPr>
              <a:t>2-</a:t>
            </a:r>
            <a:r>
              <a:rPr lang="en-US" sz="6000" b="1" dirty="0">
                <a:ln/>
                <a:solidFill>
                  <a:schemeClr val="accent5">
                    <a:lumMod val="60000"/>
                    <a:lumOff val="40000"/>
                  </a:schemeClr>
                </a:solidFill>
              </a:rPr>
              <a:t>MADDENİN DEĞİŞİMİ</a:t>
            </a:r>
            <a:endParaRPr lang="en-US" sz="6000" b="1" dirty="0">
              <a:ln/>
              <a:solidFill>
                <a:schemeClr val="accent5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  <p:sp>
        <p:nvSpPr>
          <p:cNvPr id="11" name="Altıgen 10">
            <a:extLst>
              <a:ext uri="{FF2B5EF4-FFF2-40B4-BE49-F238E27FC236}">
                <a16:creationId xmlns:a16="http://schemas.microsoft.com/office/drawing/2014/main" id="{8D7F52C5-0F2E-887A-443C-DED8D4AABE33}"/>
              </a:ext>
            </a:extLst>
          </p:cNvPr>
          <p:cNvSpPr/>
          <p:nvPr/>
        </p:nvSpPr>
        <p:spPr>
          <a:xfrm rot="5400000">
            <a:off x="6330556" y="1357872"/>
            <a:ext cx="5037228" cy="4974955"/>
          </a:xfrm>
          <a:prstGeom prst="hexagon">
            <a:avLst/>
          </a:prstGeom>
          <a:noFill/>
          <a:ln w="219075">
            <a:solidFill>
              <a:srgbClr val="CC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5443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2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409903" y="394138"/>
            <a:ext cx="11303876" cy="602242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855551" y="90858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3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5550" y="2996940"/>
            <a:ext cx="66969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Yan yana konuklan bardak ve yumurta  için </a:t>
            </a:r>
          </a:p>
          <a:p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aşağıdakilerden hangisi yanlıştır?</a:t>
            </a:r>
            <a:endParaRPr lang="tr-TR" sz="2600" b="1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30" y="1024932"/>
            <a:ext cx="1656230" cy="191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96" descr="Hot_Dog_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685" y="1379196"/>
            <a:ext cx="498727" cy="1296180"/>
          </a:xfrm>
          <a:prstGeom prst="rect">
            <a:avLst/>
          </a:prstGeom>
          <a:noFill/>
        </p:spPr>
      </p:pic>
      <p:pic>
        <p:nvPicPr>
          <p:cNvPr id="46" name="Picture 96" descr="Hot_Dog_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1981" y="1484660"/>
            <a:ext cx="498727" cy="1296180"/>
          </a:xfrm>
          <a:prstGeom prst="rect">
            <a:avLst/>
          </a:prstGeom>
          <a:noFill/>
        </p:spPr>
      </p:pic>
      <p:pic>
        <p:nvPicPr>
          <p:cNvPr id="47" name="Picture 96" descr="Hot_Dog_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0021" y="1484660"/>
            <a:ext cx="498727" cy="1296180"/>
          </a:xfrm>
          <a:prstGeom prst="rect">
            <a:avLst/>
          </a:prstGeom>
          <a:noFill/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9970" y="1700691"/>
            <a:ext cx="954922" cy="129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48 Dikdörtgen"/>
          <p:cNvSpPr/>
          <p:nvPr/>
        </p:nvSpPr>
        <p:spPr>
          <a:xfrm>
            <a:off x="5015850" y="1340641"/>
            <a:ext cx="100814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15°C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5951980" y="2204761"/>
            <a:ext cx="86412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80000"/>
              </a:lnSpc>
            </a:pPr>
            <a:r>
              <a:rPr lang="tr-TR" sz="2800" b="1" dirty="0">
                <a:solidFill>
                  <a:srgbClr val="008000"/>
                </a:solidFill>
                <a:latin typeface="Arial Narrow" pitchFamily="34" charset="0"/>
              </a:rPr>
              <a:t>80°C</a:t>
            </a:r>
            <a:r>
              <a:rPr lang="tr-TR" sz="2800" b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endParaRPr lang="tr-TR" sz="2600" b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7" name="56 Yuvarlatılmış Çapraz Köşeli Dikdörtgen"/>
          <p:cNvSpPr/>
          <p:nvPr/>
        </p:nvSpPr>
        <p:spPr>
          <a:xfrm>
            <a:off x="2855550" y="4437140"/>
            <a:ext cx="4248590" cy="504070"/>
          </a:xfrm>
          <a:prstGeom prst="round2DiagRect">
            <a:avLst/>
          </a:prstGeom>
          <a:solidFill>
            <a:srgbClr val="00FF99"/>
          </a:solid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2855551" y="3933001"/>
            <a:ext cx="573798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A. Yumurta da soğuma; bardakta ısınma olur.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2855550" y="4437141"/>
            <a:ext cx="43438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B. Isı bardaktan yumurtaya geçer.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2855550" y="4941211"/>
            <a:ext cx="62846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C. Yumurtanın hacmi azalır; bardağın hacmi artar.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1" name="60 Dikdörtgen"/>
          <p:cNvSpPr/>
          <p:nvPr/>
        </p:nvSpPr>
        <p:spPr>
          <a:xfrm>
            <a:off x="2892000" y="5445281"/>
            <a:ext cx="38892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D. Bardağın kütlesi değişmez.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C505F92F-8DB1-3824-338E-7F7FEF078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488731" y="472965"/>
            <a:ext cx="11161986" cy="5880537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67511" y="119662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4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423491" y="4149101"/>
            <a:ext cx="55685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Yukarıdaki ifadelerden hangisi doğrudur?</a:t>
            </a:r>
            <a:endParaRPr lang="tr-TR" sz="2600" b="1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748170" y="1916791"/>
            <a:ext cx="7128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Arial Narrow" pitchFamily="34" charset="0"/>
              </a:rPr>
              <a:t>Suyun ısı kaybederek katı hale geçmesine “donma” denir.</a:t>
            </a:r>
            <a:endParaRPr lang="tr-TR" sz="2400" dirty="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48170" y="2420861"/>
            <a:ext cx="8028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dirty="0">
                <a:solidFill>
                  <a:srgbClr val="0000CC"/>
                </a:solidFill>
                <a:latin typeface="Arial Narrow" pitchFamily="34" charset="0"/>
              </a:rPr>
              <a:t>Katı bir maddenin ısı vererek sıvı hâle geçmesine buharlaşma denir.</a:t>
            </a:r>
            <a:endParaRPr lang="tr-TR" sz="2300" dirty="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20180" y="2924931"/>
            <a:ext cx="7705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Arial Narrow" pitchFamily="34" charset="0"/>
              </a:rPr>
              <a:t>Sıvı hâldeki bir maddenin gaz hâle geçmesine erime adı verilir.</a:t>
            </a:r>
            <a:endParaRPr lang="tr-TR" sz="2400" dirty="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748170" y="3429001"/>
            <a:ext cx="6840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CC"/>
                </a:solidFill>
                <a:latin typeface="Arial Narrow" pitchFamily="34" charset="0"/>
              </a:rPr>
              <a:t>Buzun su içinde erimesiyle bir “bozunum” oluşur.</a:t>
            </a:r>
            <a:endParaRPr lang="tr-TR" sz="2400" dirty="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28" name="27 İkizkenar Üçgen"/>
          <p:cNvSpPr/>
          <p:nvPr/>
        </p:nvSpPr>
        <p:spPr>
          <a:xfrm>
            <a:off x="2460130" y="1988800"/>
            <a:ext cx="288040" cy="288040"/>
          </a:xfrm>
          <a:prstGeom prst="triangle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460130" y="2996940"/>
            <a:ext cx="288040" cy="288040"/>
          </a:xfrm>
          <a:prstGeom prst="rect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0" name="29 5-Nokta Yıldız"/>
          <p:cNvSpPr/>
          <p:nvPr/>
        </p:nvSpPr>
        <p:spPr>
          <a:xfrm>
            <a:off x="2460130" y="2492870"/>
            <a:ext cx="288040" cy="260560"/>
          </a:xfrm>
          <a:prstGeom prst="star5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1" name="30 Kalp"/>
          <p:cNvSpPr/>
          <p:nvPr/>
        </p:nvSpPr>
        <p:spPr>
          <a:xfrm>
            <a:off x="2460130" y="3573020"/>
            <a:ext cx="288040" cy="288040"/>
          </a:xfrm>
          <a:prstGeom prst="heart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600070" y="4869200"/>
            <a:ext cx="288040" cy="288040"/>
          </a:xfrm>
          <a:prstGeom prst="rect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6" name="35 5-Nokta Yıldız"/>
          <p:cNvSpPr/>
          <p:nvPr/>
        </p:nvSpPr>
        <p:spPr>
          <a:xfrm>
            <a:off x="4655800" y="4869200"/>
            <a:ext cx="288040" cy="260560"/>
          </a:xfrm>
          <a:prstGeom prst="star5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8" name="37 Kalp"/>
          <p:cNvSpPr/>
          <p:nvPr/>
        </p:nvSpPr>
        <p:spPr>
          <a:xfrm>
            <a:off x="8472330" y="4869200"/>
            <a:ext cx="288040" cy="288040"/>
          </a:xfrm>
          <a:prstGeom prst="heart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9" name="38 Yuvarlatılmış Çapraz Köşeli Dikdörtgen"/>
          <p:cNvSpPr/>
          <p:nvPr/>
        </p:nvSpPr>
        <p:spPr>
          <a:xfrm>
            <a:off x="2423490" y="4797190"/>
            <a:ext cx="1224170" cy="504070"/>
          </a:xfrm>
          <a:prstGeom prst="round2DiagRect">
            <a:avLst/>
          </a:prstGeom>
          <a:solidFill>
            <a:srgbClr val="FFFF00"/>
          </a:solid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2495500" y="4797191"/>
            <a:ext cx="77050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A.                   B.                      C.                      D. 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49" name="48 İkizkenar Üçgen"/>
          <p:cNvSpPr/>
          <p:nvPr/>
        </p:nvSpPr>
        <p:spPr>
          <a:xfrm>
            <a:off x="2999570" y="4869200"/>
            <a:ext cx="288040" cy="288040"/>
          </a:xfrm>
          <a:prstGeom prst="triangle">
            <a:avLst/>
          </a:prstGeom>
          <a:solidFill>
            <a:srgbClr val="FFC000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353915D7-50D3-53E9-F760-9EE4466A3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488731" y="567559"/>
            <a:ext cx="11288110" cy="5738648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7561" y="90858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5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423491" y="3544588"/>
            <a:ext cx="737996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Yukarıda ısıya maruz kalan çikolatada aşağıdakilerden </a:t>
            </a:r>
          </a:p>
          <a:p>
            <a:pPr algn="ctr"/>
            <a:r>
              <a:rPr lang="tr-TR" sz="2600" b="1" dirty="0">
                <a:solidFill>
                  <a:srgbClr val="000099"/>
                </a:solidFill>
                <a:latin typeface="Arial Narrow" pitchFamily="34" charset="0"/>
              </a:rPr>
              <a:t>hangisi gerçekleşmiştir?</a:t>
            </a:r>
            <a:endParaRPr lang="tr-TR" sz="2600" b="1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7" name="56 Yuvarlatılmış Çapraz Köşeli Dikdörtgen"/>
          <p:cNvSpPr/>
          <p:nvPr/>
        </p:nvSpPr>
        <p:spPr>
          <a:xfrm>
            <a:off x="6960120" y="4592787"/>
            <a:ext cx="1440200" cy="504070"/>
          </a:xfrm>
          <a:prstGeom prst="round2DiagRect">
            <a:avLst/>
          </a:prstGeom>
          <a:solidFill>
            <a:srgbClr val="00FF99"/>
          </a:solid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3287611" y="4592788"/>
            <a:ext cx="16738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A. Kaynama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032130" y="4592788"/>
            <a:ext cx="123303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B. Erime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3215601" y="5168868"/>
            <a:ext cx="199285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C. Buharlaşma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1" name="60 Dikdörtgen"/>
          <p:cNvSpPr/>
          <p:nvPr/>
        </p:nvSpPr>
        <p:spPr>
          <a:xfrm>
            <a:off x="7032130" y="5168868"/>
            <a:ext cx="14141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600" dirty="0">
                <a:solidFill>
                  <a:srgbClr val="000099"/>
                </a:solidFill>
                <a:latin typeface="Arial Narrow" pitchFamily="34" charset="0"/>
              </a:rPr>
              <a:t>D. Donma</a:t>
            </a:r>
            <a:endParaRPr lang="tr-TR" sz="2600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20" y="1506334"/>
            <a:ext cx="2520350" cy="20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8195D5B9-950B-57F7-5A13-196469437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Yuvarlatılmış Çapraz Köşeli Dikdörtgen"/>
          <p:cNvSpPr/>
          <p:nvPr/>
        </p:nvSpPr>
        <p:spPr>
          <a:xfrm>
            <a:off x="488731" y="520261"/>
            <a:ext cx="11209283" cy="5833241"/>
          </a:xfrm>
          <a:prstGeom prst="round2DiagRect">
            <a:avLst/>
          </a:prstGeom>
          <a:solidFill>
            <a:schemeClr val="bg1"/>
          </a:solidFill>
          <a:ln w="5715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927561" y="908580"/>
            <a:ext cx="1282723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>
                <a:solidFill>
                  <a:srgbClr val="FF0000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ea typeface="Times New Roman" pitchFamily="18" charset="0"/>
                <a:cs typeface="Arial" pitchFamily="34" charset="0"/>
              </a:rPr>
              <a:t>SORU 6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2999570" y="1628751"/>
            <a:ext cx="7128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1. Buzluğa konulan bardaktaki suyun buz haline geçmesi. </a:t>
            </a:r>
            <a:endParaRPr lang="tr-TR" sz="24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99570" y="2132821"/>
            <a:ext cx="504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2. Tavada ısıtılan margarinin erimesi. </a:t>
            </a:r>
            <a:endParaRPr lang="tr-TR" sz="24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99570" y="2564881"/>
            <a:ext cx="5472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3. Kaynamakta olan suyun buharlaşması</a:t>
            </a:r>
            <a:endParaRPr lang="tr-TR" sz="24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999570" y="3068951"/>
            <a:ext cx="5688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4. Masadan düşen cam bardağın kırılması</a:t>
            </a:r>
            <a:endParaRPr lang="tr-TR" sz="240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2" name="61 Yuvarlatılmış Çapraz Köşeli Dikdörtgen"/>
          <p:cNvSpPr/>
          <p:nvPr/>
        </p:nvSpPr>
        <p:spPr>
          <a:xfrm>
            <a:off x="2783540" y="4869200"/>
            <a:ext cx="1440200" cy="504070"/>
          </a:xfrm>
          <a:prstGeom prst="round2DiagRect">
            <a:avLst/>
          </a:prstGeom>
          <a:solidFill>
            <a:srgbClr val="00FF99"/>
          </a:solid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>
              <a:solidFill>
                <a:srgbClr val="0000CC"/>
              </a:solidFill>
              <a:latin typeface="Georgia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2783540" y="3717040"/>
            <a:ext cx="6778394" cy="2098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000099"/>
                </a:solidFill>
                <a:latin typeface="Arial Narrow" pitchFamily="34" charset="0"/>
              </a:rPr>
              <a:t>Yukarıda verilenlerden hangileri maddenin ısı alışverişi</a:t>
            </a:r>
          </a:p>
          <a:p>
            <a:r>
              <a:rPr lang="tr-TR" sz="2400" b="1" dirty="0">
                <a:solidFill>
                  <a:srgbClr val="000099"/>
                </a:solidFill>
                <a:latin typeface="Arial Narrow" pitchFamily="34" charset="0"/>
              </a:rPr>
              <a:t>sonucu hal değiştirmesine bir örnektir?</a:t>
            </a:r>
          </a:p>
          <a:p>
            <a:endParaRPr lang="tr-TR" sz="2400" b="1" dirty="0">
              <a:solidFill>
                <a:srgbClr val="000099"/>
              </a:solidFill>
              <a:latin typeface="Arial Narrow" pitchFamily="34" charset="0"/>
            </a:endParaRPr>
          </a:p>
          <a:p>
            <a:pPr marL="457200" indent="-457200">
              <a:lnSpc>
                <a:spcPts val="3500"/>
              </a:lnSpc>
            </a:pPr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A. 1,2 ve 3                                B. 3 ve 4</a:t>
            </a:r>
          </a:p>
          <a:p>
            <a:pPr marL="457200" indent="-457200">
              <a:lnSpc>
                <a:spcPts val="3500"/>
              </a:lnSpc>
            </a:pPr>
            <a:r>
              <a:rPr lang="tr-TR" sz="2400" dirty="0">
                <a:solidFill>
                  <a:srgbClr val="000099"/>
                </a:solidFill>
                <a:latin typeface="Arial Narrow" pitchFamily="34" charset="0"/>
              </a:rPr>
              <a:t>C. 2,3 ve 4                                D. Yalnız 4</a:t>
            </a:r>
            <a:endParaRPr lang="tr-TR" sz="2400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F709D409-03C5-8375-8FAF-7474F846F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299545" y="188640"/>
            <a:ext cx="11682248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36027" y="1916790"/>
            <a:ext cx="10783613" cy="4464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Sıcaklık birimi   ………………   diye yazılır.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Yan yana konulan maddeler  ……………    ısı alışverişi olur.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Sıvılar yeterince ısı verirse …………… hale geçerler.	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………………maddenin sıvı haline örnek verilebilir.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Isı alan   …………  erir.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Maddenin üç…………vardır.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Maddelerin erime donma   ……………    aynıdır.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3333FF"/>
                </a:solidFill>
                <a:latin typeface="Comic Sans MS" panose="030F0702030302020204" pitchFamily="66" charset="0"/>
              </a:rPr>
              <a:t>Sıvı hâldeki bir madde yeterince     ……………      gaz hâle geçer. </a:t>
            </a:r>
            <a:r>
              <a:rPr lang="tr-TR" sz="2800" dirty="0">
                <a:solidFill>
                  <a:srgbClr val="0000CC"/>
                </a:solidFill>
                <a:latin typeface="Comic Sans MS" panose="030F0702030302020204" pitchFamily="66" charset="0"/>
              </a:rPr>
              <a:t>Su      ………………         buharlaşır.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072055" y="260560"/>
            <a:ext cx="1064172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tr-TR" sz="2600" b="1" dirty="0">
                <a:solidFill>
                  <a:srgbClr val="000099"/>
                </a:solidFill>
                <a:latin typeface="Comic Sans MS" panose="030F0702030302020204" pitchFamily="66" charset="0"/>
              </a:rPr>
              <a:t>Aşağıda verilen cümleleri uygun sözcüklerle tamamlayınız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930166" y="835136"/>
            <a:ext cx="10641722" cy="864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600" b="1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980924" y="1236965"/>
            <a:ext cx="80021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CC66FF"/>
                </a:solidFill>
                <a:latin typeface="Comic Sans MS" panose="030F0702030302020204" pitchFamily="66" charset="0"/>
              </a:rPr>
              <a:t>katı</a:t>
            </a:r>
            <a:endParaRPr lang="tr-TR" sz="26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392916" y="1214332"/>
            <a:ext cx="8915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008000"/>
                </a:solidFill>
                <a:latin typeface="Comic Sans MS" panose="030F0702030302020204" pitchFamily="66" charset="0"/>
              </a:rPr>
              <a:t>hali</a:t>
            </a:r>
            <a:r>
              <a:rPr lang="tr-TR" sz="2600" b="1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7658330" y="1221876"/>
            <a:ext cx="22124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996633"/>
                </a:solidFill>
                <a:latin typeface="Comic Sans MS" panose="030F0702030302020204" pitchFamily="66" charset="0"/>
              </a:rPr>
              <a:t>ısı aldığında</a:t>
            </a:r>
            <a:r>
              <a:rPr lang="tr-TR" sz="2600" b="1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2318037" y="1236964"/>
            <a:ext cx="25106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FF0066"/>
                </a:solidFill>
                <a:latin typeface="Comic Sans MS" panose="030F0702030302020204" pitchFamily="66" charset="0"/>
              </a:rPr>
              <a:t>her sıcaklıkta</a:t>
            </a:r>
            <a:r>
              <a:rPr lang="tr-TR" sz="2600" b="1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4658138" y="834707"/>
            <a:ext cx="17812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008000"/>
                </a:solidFill>
                <a:latin typeface="Comic Sans MS" panose="030F0702030302020204" pitchFamily="66" charset="0"/>
              </a:rPr>
              <a:t>°C </a:t>
            </a:r>
            <a:r>
              <a:rPr lang="tr-TR" sz="2600" b="1" dirty="0">
                <a:solidFill>
                  <a:srgbClr val="008000"/>
                </a:solidFill>
                <a:latin typeface="Comic Sans MS" panose="030F0702030302020204" pitchFamily="66" charset="0"/>
              </a:rPr>
              <a:t>derece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2813462" y="820049"/>
            <a:ext cx="135165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008080"/>
                </a:solidFill>
                <a:latin typeface="Comic Sans MS" panose="030F0702030302020204" pitchFamily="66" charset="0"/>
              </a:rPr>
              <a:t>Yağmur</a:t>
            </a:r>
            <a:endParaRPr lang="tr-TR" sz="26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9220776" y="779176"/>
            <a:ext cx="1527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CC00CC"/>
                </a:solidFill>
                <a:latin typeface="Comic Sans MS" panose="030F0702030302020204" pitchFamily="66" charset="0"/>
              </a:rPr>
              <a:t>arasında</a:t>
            </a:r>
            <a:endParaRPr lang="tr-TR" sz="26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7011751" y="825214"/>
            <a:ext cx="15872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tr-TR" sz="2600" b="1" dirty="0">
                <a:solidFill>
                  <a:srgbClr val="CC3300"/>
                </a:solidFill>
                <a:latin typeface="Comic Sans MS" panose="030F0702030302020204" pitchFamily="66" charset="0"/>
              </a:rPr>
              <a:t>noktaları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10225279" y="1175616"/>
            <a:ext cx="12073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solidFill>
                  <a:srgbClr val="FF6600"/>
                </a:solidFill>
                <a:latin typeface="Comic Sans MS" panose="030F0702030302020204" pitchFamily="66" charset="0"/>
              </a:rPr>
              <a:t>madde</a:t>
            </a:r>
          </a:p>
        </p:txBody>
      </p:sp>
      <p:sp>
        <p:nvSpPr>
          <p:cNvPr id="2" name="25 Dikdörtgen">
            <a:extLst>
              <a:ext uri="{FF2B5EF4-FFF2-40B4-BE49-F238E27FC236}">
                <a16:creationId xmlns:a16="http://schemas.microsoft.com/office/drawing/2014/main" id="{0584A79E-3D10-C796-ABAE-AD4B35D94DB1}"/>
              </a:ext>
            </a:extLst>
          </p:cNvPr>
          <p:cNvSpPr/>
          <p:nvPr/>
        </p:nvSpPr>
        <p:spPr>
          <a:xfrm>
            <a:off x="5299887" y="1247965"/>
            <a:ext cx="67678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latin typeface="Comic Sans MS" panose="030F0702030302020204" pitchFamily="66" charset="0"/>
              </a:rPr>
              <a:t>ısı </a:t>
            </a:r>
          </a:p>
        </p:txBody>
      </p:sp>
      <p:sp>
        <p:nvSpPr>
          <p:cNvPr id="3" name="25 Dikdörtgen">
            <a:extLst>
              <a:ext uri="{FF2B5EF4-FFF2-40B4-BE49-F238E27FC236}">
                <a16:creationId xmlns:a16="http://schemas.microsoft.com/office/drawing/2014/main" id="{A3C9759F-47FE-4D9C-3CFE-BF8017A9206E}"/>
              </a:ext>
            </a:extLst>
          </p:cNvPr>
          <p:cNvSpPr/>
          <p:nvPr/>
        </p:nvSpPr>
        <p:spPr>
          <a:xfrm>
            <a:off x="1036912" y="834707"/>
            <a:ext cx="167225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600" b="1" dirty="0">
                <a:latin typeface="Comic Sans MS" panose="030F0702030302020204" pitchFamily="66" charset="0"/>
              </a:rPr>
              <a:t>Yoğuşma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3344599-EE05-A73F-0B7D-53768A100B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.00231 L -0.10469 0.152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14 0.0162 L -0.30651 0.2344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32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7 0.01158 L 0.39844 0.2409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39" y="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463 L -0.15716 0.3754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1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59259E-6 L -0.64088 0.394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49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2.96296E-6 L -0.26576 0.4652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36" y="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74 0.00231 L -0.14466 0.5923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7" y="2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L -0.08724 0.6134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3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.00463 L -0.04193 0.6687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3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3" y="1704001"/>
            <a:ext cx="9007565" cy="515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37368" y="4037119"/>
            <a:ext cx="2175596" cy="11695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tr-TR" sz="20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İZLEDİĞİNİZ</a:t>
            </a:r>
          </a:p>
          <a:p>
            <a:pPr algn="ctr">
              <a:spcAft>
                <a:spcPts val="600"/>
              </a:spcAft>
              <a:defRPr/>
            </a:pPr>
            <a:r>
              <a:rPr lang="tr-TR" sz="20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VE</a:t>
            </a:r>
          </a:p>
          <a:p>
            <a:pPr algn="ctr">
              <a:spcAft>
                <a:spcPts val="600"/>
              </a:spcAft>
              <a:defRPr/>
            </a:pPr>
            <a:r>
              <a:rPr lang="tr-TR" sz="20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DİNLEDİĞİNİZ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281195" y="4558525"/>
            <a:ext cx="82266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tr-TR" sz="20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İÇİN</a:t>
            </a:r>
          </a:p>
        </p:txBody>
      </p:sp>
      <p:sp>
        <p:nvSpPr>
          <p:cNvPr id="7" name="Dikdörtgen 6"/>
          <p:cNvSpPr/>
          <p:nvPr/>
        </p:nvSpPr>
        <p:spPr>
          <a:xfrm rot="20637514">
            <a:off x="6858957" y="4558525"/>
            <a:ext cx="205056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tr-TR" sz="200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TEŞEKKÜRLER.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581A5FAB-D838-E441-65E3-0567C27B0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2" name="İçerik Yer Tutucusu 4" descr="Tebrikler Handy">
            <a:extLst>
              <a:ext uri="{FF2B5EF4-FFF2-40B4-BE49-F238E27FC236}">
                <a16:creationId xmlns:a16="http://schemas.microsoft.com/office/drawing/2014/main" id="{B3F92761-D174-4169-B4C9-39F9D8528D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9853">
            <a:off x="9421360" y="2881285"/>
            <a:ext cx="2803419" cy="280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9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C47A384-1EBC-4E33-9348-7E216ABAD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2" name="Metin kutusu 9">
            <a:extLst>
              <a:ext uri="{FF2B5EF4-FFF2-40B4-BE49-F238E27FC236}">
                <a16:creationId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5874424"/>
              </p:ext>
            </p:extLst>
          </p:nvPr>
        </p:nvGraphicFramePr>
        <p:xfrm>
          <a:off x="718456" y="628650"/>
          <a:ext cx="10597244" cy="5450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296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365C52-180D-0D02-89EC-D6BA14DD0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1E0581A-06D7-BE48-5A54-AB70080B9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D5F7437D-6083-81A8-227D-4927D9195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sp>
        <p:nvSpPr>
          <p:cNvPr id="13" name="34 Dikdörtgen">
            <a:extLst>
              <a:ext uri="{FF2B5EF4-FFF2-40B4-BE49-F238E27FC236}">
                <a16:creationId xmlns:a16="http://schemas.microsoft.com/office/drawing/2014/main" id="{A2A8B273-E3B8-FB2C-BCE3-23447E171E4E}"/>
              </a:ext>
            </a:extLst>
          </p:cNvPr>
          <p:cNvSpPr/>
          <p:nvPr/>
        </p:nvSpPr>
        <p:spPr>
          <a:xfrm>
            <a:off x="60283" y="906868"/>
            <a:ext cx="6035717" cy="5353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Çevremizdeki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her maddenin 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bir sıcaklığı vardır.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Sıcaklık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ve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birbirinden farklı iki kavramdır.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Isının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kütlesi ve hacmi yoktur. Bu nedenle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madde değildir. 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Sıcaklık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termometre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ile ölçtüğümüz bir değerdir.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Isı</a:t>
            </a: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ise sıcaklıkları farklı iki madde arasında alınıp verilen bir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enerjidir.</a:t>
            </a:r>
          </a:p>
          <a:p>
            <a:pPr marL="457200" lvl="0" indent="-457200">
              <a:lnSpc>
                <a:spcPct val="8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tr-TR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Sıcaklık birimi “° C” sembolü ile gösterilir ve “derece selsiyus” şeklinde okunur. 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FC68BF6F-E1E2-BFBF-4355-1FA554178F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8954C71-8044-8800-18A2-2E0A1571B624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tr-TR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1-</a:t>
            </a:r>
            <a:r>
              <a:rPr lang="en-US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ISINMA - SOĞUMA</a:t>
            </a:r>
            <a:endParaRPr lang="en-US" sz="360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/>
            </a:endParaRPr>
          </a:p>
        </p:txBody>
      </p:sp>
      <p:pic>
        <p:nvPicPr>
          <p:cNvPr id="29" name="Picture 58" descr="Hareketli Kar Resimleri_2,Hareketli, Kar, Resimleri, gif, animasyon, güzel, en, yeni, manzara, resim, kar, kış, at, arabası, yağış, snow, falling, winter, scene, picture, 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14033" y="1772771"/>
            <a:ext cx="4176581" cy="4176581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" name="Picture 4" descr="[Resim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914032" y="1772771"/>
            <a:ext cx="4176580" cy="417658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73572" y="1844781"/>
            <a:ext cx="4104570" cy="410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73572" y="1844781"/>
            <a:ext cx="4104570" cy="410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58053" y="1916791"/>
            <a:ext cx="1266213" cy="157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33 Beşgen"/>
          <p:cNvSpPr/>
          <p:nvPr/>
        </p:nvSpPr>
        <p:spPr>
          <a:xfrm>
            <a:off x="6077138" y="4824152"/>
            <a:ext cx="3096430" cy="936130"/>
          </a:xfrm>
          <a:prstGeom prst="homePlate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endParaRPr lang="tr-TR" sz="2400" b="1" dirty="0">
              <a:solidFill>
                <a:prstClr val="white"/>
              </a:solidFill>
              <a:latin typeface="Arial Narrow" pitchFamily="34" charset="0"/>
            </a:endParaRP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b="1" dirty="0">
                <a:solidFill>
                  <a:prstClr val="white"/>
                </a:solidFill>
                <a:latin typeface="Arial Narrow" pitchFamily="34" charset="0"/>
              </a:rPr>
              <a:t>Sıcaklık artınca renkli 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b="1" dirty="0">
                <a:solidFill>
                  <a:prstClr val="white"/>
                </a:solidFill>
                <a:latin typeface="Arial Narrow" pitchFamily="34" charset="0"/>
              </a:rPr>
              <a:t>sıvı yükselir; </a:t>
            </a:r>
          </a:p>
          <a:p>
            <a:pPr algn="ctr"/>
            <a:endParaRPr lang="tr-TR" sz="2400" dirty="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6" name="35 Beşgen"/>
          <p:cNvSpPr/>
          <p:nvPr/>
        </p:nvSpPr>
        <p:spPr>
          <a:xfrm>
            <a:off x="6077140" y="4892920"/>
            <a:ext cx="3096430" cy="936130"/>
          </a:xfrm>
          <a:prstGeom prst="homePlate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endParaRPr lang="tr-TR" sz="2400" b="1" dirty="0">
              <a:solidFill>
                <a:srgbClr val="FF0000"/>
              </a:solidFill>
              <a:latin typeface="Arial Narrow" pitchFamily="34" charset="0"/>
            </a:endParaRP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b="1" dirty="0">
                <a:solidFill>
                  <a:srgbClr val="FF0000"/>
                </a:solidFill>
                <a:latin typeface="Arial Narrow" pitchFamily="34" charset="0"/>
              </a:rPr>
              <a:t>Sıcaklık azalınca 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b="1" dirty="0">
                <a:solidFill>
                  <a:srgbClr val="FF0000"/>
                </a:solidFill>
                <a:latin typeface="Arial Narrow" pitchFamily="34" charset="0"/>
              </a:rPr>
              <a:t>renkli sıvı alçalır; </a:t>
            </a:r>
          </a:p>
          <a:p>
            <a:pPr algn="ctr"/>
            <a:endParaRPr lang="tr-TR" dirty="0">
              <a:solidFill>
                <a:prstClr val="white"/>
              </a:solidFill>
              <a:latin typeface="Georgia"/>
            </a:endParaRPr>
          </a:p>
        </p:txBody>
      </p:sp>
      <p:pic>
        <p:nvPicPr>
          <p:cNvPr id="9224" name="Picture 8" descr="termometre ile ilgili gÃ¶rsel sonucu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46545">
            <a:off x="5401228" y="807950"/>
            <a:ext cx="3562540" cy="278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4335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4" grpId="1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30F620-69A3-A4E8-AE03-E81E40B4A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57C1A7A-8AC3-56A1-C3BB-2B4C98032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AAE2E1C1-2B3C-FCA9-0946-CA47ADB92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82E08450-FCB8-1301-B784-AF345DFAB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6921" y="81264"/>
            <a:ext cx="6631120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716664F5-DF06-307F-3A94-BF593B2638C8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tr-TR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1-</a:t>
            </a:r>
            <a:r>
              <a:rPr lang="en-US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ISINMA - SOĞUMA</a:t>
            </a:r>
            <a:endParaRPr lang="en-US" sz="360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3824" y="869969"/>
            <a:ext cx="1860702" cy="523220"/>
          </a:xfrm>
          <a:prstGeom prst="rect">
            <a:avLst/>
          </a:prstGeom>
          <a:solidFill>
            <a:srgbClr val="99FF33"/>
          </a:solidFill>
          <a:ln w="28575">
            <a:solidFill>
              <a:srgbClr val="D60093"/>
            </a:solidFill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Arial Narrow" pitchFamily="34" charset="0"/>
              </a:rPr>
              <a:t>Termometre</a:t>
            </a:r>
            <a:endParaRPr lang="tr-TR" sz="28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378" y="1611418"/>
            <a:ext cx="2030979" cy="474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642" y="1611418"/>
            <a:ext cx="2030980" cy="474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7278">
            <a:off x="2390367" y="2346678"/>
            <a:ext cx="1050352" cy="247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Akış Çizelgesi: Öteki İşlem"/>
          <p:cNvSpPr/>
          <p:nvPr/>
        </p:nvSpPr>
        <p:spPr>
          <a:xfrm>
            <a:off x="2480336" y="1196690"/>
            <a:ext cx="5703954" cy="235170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2608595" y="2588189"/>
            <a:ext cx="576080" cy="1008140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67082" y="1265973"/>
            <a:ext cx="5642472" cy="204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Sıcaklık -10 °C derecedir. Termometre okunurken sıcaklık 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( - ) değeri ile değil, sıfırın altında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değeri ile söylenir. Yani sıfırın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altında 10 derece diye okunur</a:t>
            </a:r>
            <a:r>
              <a:rPr lang="tr-TR" sz="2800" dirty="0">
                <a:solidFill>
                  <a:srgbClr val="000099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616134">
            <a:off x="8425150" y="2487413"/>
            <a:ext cx="1122141" cy="164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Akış Çizelgesi: Öteki İşlem"/>
          <p:cNvSpPr/>
          <p:nvPr/>
        </p:nvSpPr>
        <p:spPr>
          <a:xfrm>
            <a:off x="3912963" y="3807868"/>
            <a:ext cx="5500860" cy="178143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7" name="26 Oval"/>
          <p:cNvSpPr/>
          <p:nvPr/>
        </p:nvSpPr>
        <p:spPr>
          <a:xfrm rot="1501177">
            <a:off x="8352869" y="3541683"/>
            <a:ext cx="691187" cy="1067115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767117" y="4236174"/>
            <a:ext cx="5543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Sıcaklık +20 °C derecedir.</a:t>
            </a:r>
          </a:p>
          <a:p>
            <a:pPr marL="457200" indent="-457200" algn="ctr"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Yani sıcaklık 0 °C ’</a:t>
            </a:r>
            <a:r>
              <a:rPr lang="tr-TR" sz="2400" dirty="0" err="1">
                <a:solidFill>
                  <a:srgbClr val="000099"/>
                </a:solidFill>
                <a:latin typeface="Comic Sans MS" panose="030F0702030302020204" pitchFamily="66" charset="0"/>
              </a:rPr>
              <a:t>nin</a:t>
            </a: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 üzerindedir.</a:t>
            </a:r>
          </a:p>
        </p:txBody>
      </p:sp>
    </p:spTree>
    <p:extLst>
      <p:ext uri="{BB962C8B-B14F-4D97-AF65-F5344CB8AC3E}">
        <p14:creationId xmlns:p14="http://schemas.microsoft.com/office/powerpoint/2010/main" val="38034037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0" grpId="0" animBg="1"/>
      <p:bldP spid="22" grpId="0" animBg="1"/>
      <p:bldP spid="23" grpId="0"/>
      <p:bldP spid="25" grpId="0" animBg="1"/>
      <p:bldP spid="27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385F57-9065-7E17-BE3B-67FB82538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FC7D105-CE26-DC84-5717-F1DFB1AE3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A50742F5-4D02-852E-7F61-90521F9D0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E6FE4415-FB1C-06D1-DA91-A7937D75C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6921" y="81264"/>
            <a:ext cx="5757441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19F511A-9A54-C47D-720F-6045CFAB8340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tr-TR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1-</a:t>
            </a:r>
            <a:r>
              <a:rPr lang="en-US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ISINMA - SOĞUMA</a:t>
            </a:r>
            <a:endParaRPr lang="en-US" sz="360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/>
            </a:endParaRPr>
          </a:p>
        </p:txBody>
      </p:sp>
      <p:sp>
        <p:nvSpPr>
          <p:cNvPr id="4" name="13 Dikdörtgen"/>
          <p:cNvSpPr/>
          <p:nvPr/>
        </p:nvSpPr>
        <p:spPr>
          <a:xfrm>
            <a:off x="86921" y="917278"/>
            <a:ext cx="111976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tr-TR" sz="2800" dirty="0">
                <a:latin typeface="Comic Sans MS" panose="030F0702030302020204" pitchFamily="66" charset="0"/>
              </a:rPr>
              <a:t>Sıcaklıkları farklı olan maddeler birbirlerine temas ettiğinde aralarında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alışverişi </a:t>
            </a:r>
            <a:r>
              <a:rPr lang="tr-TR" sz="2800" dirty="0">
                <a:latin typeface="Comic Sans MS" panose="030F0702030302020204" pitchFamily="66" charset="0"/>
              </a:rPr>
              <a:t>olur. </a:t>
            </a:r>
          </a:p>
        </p:txBody>
      </p:sp>
      <p:sp>
        <p:nvSpPr>
          <p:cNvPr id="5" name="25 Dikdörtgen"/>
          <p:cNvSpPr/>
          <p:nvPr/>
        </p:nvSpPr>
        <p:spPr>
          <a:xfrm>
            <a:off x="6952212" y="180060"/>
            <a:ext cx="3502029" cy="523220"/>
          </a:xfrm>
          <a:prstGeom prst="rect">
            <a:avLst/>
          </a:prstGeom>
          <a:solidFill>
            <a:srgbClr val="99FF33"/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ISI ALIŞVERİŞİ</a:t>
            </a:r>
            <a:endParaRPr lang="tr-TR" sz="2800" b="1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70116" y="5674181"/>
            <a:ext cx="1166405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800" dirty="0">
                <a:latin typeface="Comic Sans MS" panose="030F0702030302020204" pitchFamily="66" charset="0"/>
              </a:rPr>
              <a:t>Ocak ile tava, tava ile tereyağı arasında gerçekleşen bu olaya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alışverişi</a:t>
            </a:r>
            <a:r>
              <a:rPr lang="tr-TR" sz="2800" dirty="0">
                <a:latin typeface="Comic Sans MS" panose="030F0702030302020204" pitchFamily="66" charset="0"/>
              </a:rPr>
              <a:t> denir.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4DA76C25-4DCF-5BFF-BE49-9E0A475EF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5456" y="1829579"/>
            <a:ext cx="5108710" cy="3671811"/>
          </a:xfrm>
          <a:prstGeom prst="rect">
            <a:avLst/>
          </a:prstGeom>
        </p:spPr>
      </p:pic>
      <p:sp>
        <p:nvSpPr>
          <p:cNvPr id="15" name="29 Dikdörtgen">
            <a:extLst>
              <a:ext uri="{FF2B5EF4-FFF2-40B4-BE49-F238E27FC236}">
                <a16:creationId xmlns:a16="http://schemas.microsoft.com/office/drawing/2014/main" id="{0AC26C25-F053-D128-3F04-AE7D4E7255A3}"/>
              </a:ext>
            </a:extLst>
          </p:cNvPr>
          <p:cNvSpPr/>
          <p:nvPr/>
        </p:nvSpPr>
        <p:spPr>
          <a:xfrm>
            <a:off x="86920" y="1844735"/>
            <a:ext cx="683853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Ocağın üzerine konan tava, ocağın yanması ile ısınmaya başlar. </a:t>
            </a:r>
          </a:p>
        </p:txBody>
      </p:sp>
      <p:sp>
        <p:nvSpPr>
          <p:cNvPr id="17" name="29 Dikdörtgen">
            <a:extLst>
              <a:ext uri="{FF2B5EF4-FFF2-40B4-BE49-F238E27FC236}">
                <a16:creationId xmlns:a16="http://schemas.microsoft.com/office/drawing/2014/main" id="{88D688B6-F72E-19C1-5319-1ACB943C8DC6}"/>
              </a:ext>
            </a:extLst>
          </p:cNvPr>
          <p:cNvSpPr/>
          <p:nvPr/>
        </p:nvSpPr>
        <p:spPr>
          <a:xfrm>
            <a:off x="86919" y="2748993"/>
            <a:ext cx="683853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Yanmakta olan ocak sıcak, tava soğuk olduğu için ocaktan tavaya ısı akışı gerçekleşir. </a:t>
            </a:r>
          </a:p>
        </p:txBody>
      </p:sp>
      <p:sp>
        <p:nvSpPr>
          <p:cNvPr id="18" name="29 Dikdörtgen">
            <a:extLst>
              <a:ext uri="{FF2B5EF4-FFF2-40B4-BE49-F238E27FC236}">
                <a16:creationId xmlns:a16="http://schemas.microsoft.com/office/drawing/2014/main" id="{271D8626-561B-7D9D-8123-A0DD7D006506}"/>
              </a:ext>
            </a:extLst>
          </p:cNvPr>
          <p:cNvSpPr/>
          <p:nvPr/>
        </p:nvSpPr>
        <p:spPr>
          <a:xfrm>
            <a:off x="86921" y="3674297"/>
            <a:ext cx="683853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Tavaya konan tereyağı ise tavadan daha soğuktur.</a:t>
            </a:r>
          </a:p>
        </p:txBody>
      </p:sp>
      <p:sp>
        <p:nvSpPr>
          <p:cNvPr id="19" name="29 Dikdörtgen">
            <a:extLst>
              <a:ext uri="{FF2B5EF4-FFF2-40B4-BE49-F238E27FC236}">
                <a16:creationId xmlns:a16="http://schemas.microsoft.com/office/drawing/2014/main" id="{FD5BCDDF-605C-A45A-9716-54B51677AA1D}"/>
              </a:ext>
            </a:extLst>
          </p:cNvPr>
          <p:cNvSpPr/>
          <p:nvPr/>
        </p:nvSpPr>
        <p:spPr>
          <a:xfrm>
            <a:off x="86918" y="4638082"/>
            <a:ext cx="683853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Tavadan tereyağına ısı akışının gerçekleşmesiyle tereyağı erimeye başlar. </a:t>
            </a:r>
          </a:p>
        </p:txBody>
      </p:sp>
    </p:spTree>
    <p:extLst>
      <p:ext uri="{BB962C8B-B14F-4D97-AF65-F5344CB8AC3E}">
        <p14:creationId xmlns:p14="http://schemas.microsoft.com/office/powerpoint/2010/main" val="35689405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30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ECED40-B3E7-5441-3C43-42D961C69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Resim 28" descr="ekran görüntüsü, daire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47F7C96D-825C-8743-F019-7C445A42A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6478"/>
            <a:ext cx="12175507" cy="3970473"/>
          </a:xfrm>
          <a:prstGeom prst="rect">
            <a:avLst/>
          </a:prstGeom>
        </p:spPr>
      </p:pic>
      <p:sp>
        <p:nvSpPr>
          <p:cNvPr id="30" name="29 Dikdörtgen">
            <a:extLst>
              <a:ext uri="{FF2B5EF4-FFF2-40B4-BE49-F238E27FC236}">
                <a16:creationId xmlns:a16="http://schemas.microsoft.com/office/drawing/2014/main" id="{221DCF86-FE84-1E36-E247-C1DA40A3E96C}"/>
              </a:ext>
            </a:extLst>
          </p:cNvPr>
          <p:cNvSpPr/>
          <p:nvPr/>
        </p:nvSpPr>
        <p:spPr>
          <a:xfrm>
            <a:off x="95323" y="4887897"/>
            <a:ext cx="11996831" cy="163121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5000"/>
                  <a:lumOff val="75000"/>
                  <a:tint val="66000"/>
                  <a:satMod val="160000"/>
                </a:schemeClr>
              </a:gs>
              <a:gs pos="50000">
                <a:schemeClr val="tx2">
                  <a:lumMod val="25000"/>
                  <a:lumOff val="75000"/>
                  <a:tint val="44500"/>
                  <a:satMod val="160000"/>
                </a:schemeClr>
              </a:gs>
              <a:gs pos="100000">
                <a:schemeClr val="tx2">
                  <a:lumMod val="25000"/>
                  <a:lumOff val="75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</a:pPr>
            <a:r>
              <a:rPr lang="tr-TR" sz="2500" dirty="0">
                <a:latin typeface="Comic Sans MS" panose="030F0702030302020204" pitchFamily="66" charset="0"/>
              </a:rPr>
              <a:t>Sıcaklıkları farklı iki maddeyi bir araya getirdiğimizde, iki madde arasında bir </a:t>
            </a:r>
            <a:r>
              <a:rPr lang="tr-TR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 alış - verişi </a:t>
            </a:r>
            <a:r>
              <a:rPr lang="tr-TR" sz="2500" dirty="0">
                <a:latin typeface="Comic Sans MS" panose="030F0702030302020204" pitchFamily="66" charset="0"/>
              </a:rPr>
              <a:t>olur.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</a:pPr>
            <a:r>
              <a:rPr lang="tr-TR" sz="2500" dirty="0">
                <a:latin typeface="Comic Sans MS" panose="030F0702030302020204" pitchFamily="66" charset="0"/>
              </a:rPr>
              <a:t>Bu ısı alışverişi </a:t>
            </a:r>
            <a:r>
              <a:rPr lang="tr-TR" sz="2500" b="1" dirty="0">
                <a:latin typeface="Comic Sans MS" panose="030F0702030302020204" pitchFamily="66" charset="0"/>
              </a:rPr>
              <a:t>sıcak olan maddeden soğuk olana doğru olur.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</a:pPr>
            <a:r>
              <a:rPr lang="tr-TR" sz="2500" dirty="0">
                <a:latin typeface="Comic Sans MS" panose="030F0702030302020204" pitchFamily="66" charset="0"/>
              </a:rPr>
              <a:t>Isı alışverişi </a:t>
            </a:r>
            <a:r>
              <a:rPr lang="tr-TR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iki maddenin sıcaklıkları eşit oluncaya </a:t>
            </a:r>
            <a:r>
              <a:rPr lang="tr-TR" sz="2500" dirty="0">
                <a:latin typeface="Comic Sans MS" panose="030F0702030302020204" pitchFamily="66" charset="0"/>
              </a:rPr>
              <a:t>kadar devam eder.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FC24499-2FF4-5CCE-9070-3009510060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9D3DFD19-F3CC-6364-5620-50A4B7DEF5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785E31B0-9D44-4312-C495-546A46D49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921" y="81264"/>
            <a:ext cx="5757441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34A1222-1F03-E43E-0307-1FDF173ECE61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tr-TR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1-</a:t>
            </a:r>
            <a:r>
              <a:rPr lang="en-US" sz="36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ISINMA - SOĞUMA</a:t>
            </a:r>
            <a:endParaRPr lang="en-US" sz="360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libri" panose="020F0502020204030204"/>
            </a:endParaRPr>
          </a:p>
        </p:txBody>
      </p:sp>
      <p:sp>
        <p:nvSpPr>
          <p:cNvPr id="4" name="13 Dikdörtgen">
            <a:extLst>
              <a:ext uri="{FF2B5EF4-FFF2-40B4-BE49-F238E27FC236}">
                <a16:creationId xmlns:a16="http://schemas.microsoft.com/office/drawing/2014/main" id="{B0A18990-000D-1489-806B-45EEBEBD0564}"/>
              </a:ext>
            </a:extLst>
          </p:cNvPr>
          <p:cNvSpPr/>
          <p:nvPr/>
        </p:nvSpPr>
        <p:spPr>
          <a:xfrm>
            <a:off x="184034" y="1162049"/>
            <a:ext cx="8145574" cy="307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Isı Alışverişi Yapan Maddelerde: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Blip>
                <a:blip r:embed="rId7"/>
              </a:buBlip>
            </a:pPr>
            <a:r>
              <a:rPr lang="tr-TR" sz="2400" dirty="0">
                <a:latin typeface="Comic Sans MS" panose="030F0702030302020204" pitchFamily="66" charset="0"/>
              </a:rPr>
              <a:t>Kütle değişmez.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Blip>
                <a:blip r:embed="rId7"/>
              </a:buBlip>
            </a:pPr>
            <a:r>
              <a:rPr lang="tr-TR" sz="2400" dirty="0">
                <a:latin typeface="Comic Sans MS" panose="030F0702030302020204" pitchFamily="66" charset="0"/>
              </a:rPr>
              <a:t>Hacim değişir. (Isı alanın hacmi artar, ısı verenin hacmi azalır)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Blip>
                <a:blip r:embed="rId7"/>
              </a:buBlip>
            </a:pPr>
            <a:r>
              <a:rPr lang="tr-TR" sz="2400" dirty="0">
                <a:latin typeface="Comic Sans MS" panose="030F0702030302020204" pitchFamily="66" charset="0"/>
              </a:rPr>
              <a:t>Isı alışverişlerinde ısı akışı daima sıcak olan maddeden soğuk olan maddeye doğru gerçekleşir.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Blip>
                <a:blip r:embed="rId7"/>
              </a:buBlip>
            </a:pPr>
            <a:r>
              <a:rPr lang="tr-TR" sz="2400" dirty="0">
                <a:latin typeface="Comic Sans MS" panose="030F0702030302020204" pitchFamily="66" charset="0"/>
              </a:rPr>
              <a:t>Sıcak olan maddede soğuma, soğuk olan maddede ısınma olur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194E53B-2E75-B37C-0DCB-4A069CD4D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07941" y="2059582"/>
            <a:ext cx="937917" cy="901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452178D-C6CD-AEA8-0C8A-27D6AD45C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8236013">
            <a:off x="9782499" y="2049930"/>
            <a:ext cx="788584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898BFF3-F4C2-9FB7-9C95-EFE3998E7C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628703">
            <a:off x="10344795" y="1833157"/>
            <a:ext cx="788586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62E1473-775C-2DE3-77C4-00B0DDC3E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10157746" y="2009998"/>
            <a:ext cx="788586" cy="107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BCFC6B88-731D-6D21-2E9B-0F67A4B09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77834">
            <a:off x="9943426" y="2081128"/>
            <a:ext cx="788584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9BD4F15D-A595-0854-BCC8-E85512B79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4083405">
            <a:off x="9341781" y="1937606"/>
            <a:ext cx="788584" cy="107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99607F3B-35BB-B2CD-92A7-32ED7E960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11915">
            <a:off x="9388803" y="1432455"/>
            <a:ext cx="788585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59143AE6-0E6E-029D-5553-3188F5C6B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8039499">
            <a:off x="9995844" y="1599728"/>
            <a:ext cx="788584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>
            <a:extLst>
              <a:ext uri="{FF2B5EF4-FFF2-40B4-BE49-F238E27FC236}">
                <a16:creationId xmlns:a16="http://schemas.microsoft.com/office/drawing/2014/main" id="{D38A0653-474B-78EB-6D44-643CBCDF3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680936" y="68175"/>
            <a:ext cx="1146343" cy="29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1193918-6B21-0AB5-7B71-0704E245F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77834">
            <a:off x="9392491" y="2009117"/>
            <a:ext cx="788584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D9FA58D0-3FF3-121D-FE5E-AF77E879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77834">
            <a:off x="9896562" y="2009118"/>
            <a:ext cx="788584" cy="107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88E9F460-48BD-DFA2-90F2-A0D8B8EBA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18641" y="2293504"/>
            <a:ext cx="937917" cy="901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5 Dikdörtgen">
            <a:extLst>
              <a:ext uri="{FF2B5EF4-FFF2-40B4-BE49-F238E27FC236}">
                <a16:creationId xmlns:a16="http://schemas.microsoft.com/office/drawing/2014/main" id="{9CEB7A1A-A898-AF5C-5683-29E764D4D92D}"/>
              </a:ext>
            </a:extLst>
          </p:cNvPr>
          <p:cNvSpPr/>
          <p:nvPr/>
        </p:nvSpPr>
        <p:spPr>
          <a:xfrm>
            <a:off x="8182303" y="3091235"/>
            <a:ext cx="40419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100" dirty="0">
                <a:latin typeface="Comic Sans MS" panose="030F0702030302020204" pitchFamily="66" charset="0"/>
              </a:rPr>
              <a:t>Şekilde. zaman geçtikçe su ısı verip soğurken; buzlarda ısı alarak eriyecektir.</a:t>
            </a:r>
          </a:p>
        </p:txBody>
      </p:sp>
    </p:spTree>
    <p:extLst>
      <p:ext uri="{BB962C8B-B14F-4D97-AF65-F5344CB8AC3E}">
        <p14:creationId xmlns:p14="http://schemas.microsoft.com/office/powerpoint/2010/main" val="19021549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2FB8C8-C152-859D-5C48-A4A66B65B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946DA70-7019-C69B-1558-34546D103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F7A29E77-682B-EB34-F5EF-1025E7444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0196D9A3-6C5A-CD15-403C-1738E5709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6921" y="81264"/>
            <a:ext cx="5757441" cy="66127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6B306C1B-60B1-DD69-2279-FAE7B393041D}"/>
              </a:ext>
            </a:extLst>
          </p:cNvPr>
          <p:cNvSpPr txBox="1">
            <a:spLocks noChangeArrowheads="1"/>
          </p:cNvSpPr>
          <p:nvPr/>
        </p:nvSpPr>
        <p:spPr>
          <a:xfrm>
            <a:off x="370116" y="145202"/>
            <a:ext cx="6064730" cy="533400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Ins="0">
            <a:noAutofit/>
          </a:bodyPr>
          <a:lstStyle>
            <a:lvl1pPr marL="640080" indent="-45720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1" kern="1200">
                <a:solidFill>
                  <a:schemeClr val="tx1"/>
                </a:solidFill>
                <a:latin typeface="Helvetica" panose="020B0500000000000000" pitchFamily="34" charset="0"/>
                <a:ea typeface="+mj-ea"/>
                <a:cs typeface="+mj-cs"/>
              </a:defRPr>
            </a:lvl1pPr>
          </a:lstStyle>
          <a:p>
            <a:pPr marL="640080" marR="0" lvl="0" indent="-45720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1-</a:t>
            </a:r>
            <a:r>
              <a:rPr kumimoji="0" lang="en-US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Helvetica" panose="020B0500000000000000" pitchFamily="34" charset="0"/>
                <a:ea typeface="+mj-ea"/>
                <a:cs typeface="+mj-cs"/>
              </a:rPr>
              <a:t>ISINMA - SOĞUMA</a:t>
            </a:r>
            <a:endParaRPr kumimoji="0" lang="en-US" sz="3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4" name="13 Dikdörtgen">
            <a:extLst>
              <a:ext uri="{FF2B5EF4-FFF2-40B4-BE49-F238E27FC236}">
                <a16:creationId xmlns:a16="http://schemas.microsoft.com/office/drawing/2014/main" id="{6DD7F567-92FE-1BD8-450C-D636EDA7D1EE}"/>
              </a:ext>
            </a:extLst>
          </p:cNvPr>
          <p:cNvSpPr/>
          <p:nvPr/>
        </p:nvSpPr>
        <p:spPr>
          <a:xfrm>
            <a:off x="86921" y="917278"/>
            <a:ext cx="111976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Sıcaklığı az olan bir maddenin, sıcaklığı daha fazla olan başka bir maddeden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 alarak 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sıcaklığının artmasına 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ısınma</a:t>
            </a:r>
            <a:r>
              <a:rPr lang="tr-TR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denir.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25 Dikdörtgen">
            <a:extLst>
              <a:ext uri="{FF2B5EF4-FFF2-40B4-BE49-F238E27FC236}">
                <a16:creationId xmlns:a16="http://schemas.microsoft.com/office/drawing/2014/main" id="{6D94718C-5B7E-8DA4-532A-6FDFBD626CB1}"/>
              </a:ext>
            </a:extLst>
          </p:cNvPr>
          <p:cNvSpPr/>
          <p:nvPr/>
        </p:nvSpPr>
        <p:spPr>
          <a:xfrm>
            <a:off x="7961206" y="156067"/>
            <a:ext cx="1876478" cy="523220"/>
          </a:xfrm>
          <a:prstGeom prst="rect">
            <a:avLst/>
          </a:prstGeom>
          <a:solidFill>
            <a:srgbClr val="99FF33"/>
          </a:solidFill>
          <a:ln w="28575"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ISINMA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1796" y="3021506"/>
            <a:ext cx="8252425" cy="333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" name="Rectangle 34"/>
          <p:cNvSpPr>
            <a:spLocks noChangeArrowheads="1"/>
          </p:cNvSpPr>
          <p:nvPr/>
        </p:nvSpPr>
        <p:spPr bwMode="auto">
          <a:xfrm>
            <a:off x="86921" y="6130027"/>
            <a:ext cx="11674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Şekil de dışarıdan ısı alan buzun önce eridiği, sonra buharlaştığı  görülmektedir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29C016EB-6E75-EA2F-34AB-2CE32EE34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0235" y="1777471"/>
            <a:ext cx="1266213" cy="157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43351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sarı, sabit, değişmeyen, muayyen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A87AD717-B4A4-2850-0FF2-92C61D3E6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0558"/>
            <a:ext cx="11866039" cy="6777442"/>
          </a:xfrm>
          <a:prstGeom prst="rect">
            <a:avLst/>
          </a:prstGeom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 rot="21120646">
            <a:off x="552654" y="485126"/>
            <a:ext cx="7813653" cy="5689600"/>
          </a:xfrm>
          <a:prstGeom prst="wedgeRoundRectCallout">
            <a:avLst>
              <a:gd name="adj1" fmla="val -16996"/>
              <a:gd name="adj2" fmla="val 46538"/>
              <a:gd name="adj3" fmla="val 16667"/>
            </a:avLst>
          </a:prstGeom>
          <a:noFill/>
          <a:ln w="2857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Isınmaya ait günlük yaşamdan çeşitli örnekler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Ocağın üstüne konan tenceredeki yemek ısınır.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Güneş ışığı altında uzun süre bekleyen arabanın gövdesi ısınır.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Sıcak radyatöre elimizi dokunduğumuzda elimiz ısınır.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Sıcak suyun içine konan çay kaşığı ısınır.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/>
            </a:pPr>
            <a:r>
              <a:rPr lang="tr-TR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Isı alan suyun sıcaklığı artar. </a:t>
            </a:r>
          </a:p>
        </p:txBody>
      </p:sp>
      <p:pic>
        <p:nvPicPr>
          <p:cNvPr id="17412" name="Picture 4" descr="çorba gifleri ile ilgili görsel sonucu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324" y="721106"/>
            <a:ext cx="2994715" cy="39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mum gifleri ile ilgili görsel sonuc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324" y="4461707"/>
            <a:ext cx="2685248" cy="214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F9CEC4F3-623C-CFD2-3AC4-5549900286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37637" y="6360860"/>
            <a:ext cx="1237870" cy="48963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Template PresentationGO Dark">
  <a:themeElements>
    <a:clrScheme name="PGO2">
      <a:dk1>
        <a:sysClr val="windowText" lastClr="000000"/>
      </a:dk1>
      <a:lt1>
        <a:sysClr val="window" lastClr="FFFFFF"/>
      </a:lt1>
      <a:dk2>
        <a:srgbClr val="063951"/>
      </a:dk2>
      <a:lt2>
        <a:srgbClr val="D3D3D3"/>
      </a:lt2>
      <a:accent1>
        <a:srgbClr val="3A5C84"/>
      </a:accent1>
      <a:accent2>
        <a:srgbClr val="F7931F"/>
      </a:accent2>
      <a:accent3>
        <a:srgbClr val="4CC1EF"/>
      </a:accent3>
      <a:accent4>
        <a:srgbClr val="FFCC4C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Hal Değişimi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 PresentationGo">
  <a:themeElements>
    <a:clrScheme name="PGO2">
      <a:dk1>
        <a:sysClr val="windowText" lastClr="000000"/>
      </a:dk1>
      <a:lt1>
        <a:sysClr val="window" lastClr="FFFFFF"/>
      </a:lt1>
      <a:dk2>
        <a:srgbClr val="063951"/>
      </a:dk2>
      <a:lt2>
        <a:srgbClr val="D3D3D3"/>
      </a:lt2>
      <a:accent1>
        <a:srgbClr val="3A5C84"/>
      </a:accent1>
      <a:accent2>
        <a:srgbClr val="F7931F"/>
      </a:accent2>
      <a:accent3>
        <a:srgbClr val="4CC1EF"/>
      </a:accent3>
      <a:accent4>
        <a:srgbClr val="FFCC4C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plate PresentationGo">
  <a:themeElements>
    <a:clrScheme name="PGO5">
      <a:dk1>
        <a:sysClr val="windowText" lastClr="000000"/>
      </a:dk1>
      <a:lt1>
        <a:sysClr val="window" lastClr="FFFFFF"/>
      </a:lt1>
      <a:dk2>
        <a:srgbClr val="013D4D"/>
      </a:dk2>
      <a:lt2>
        <a:srgbClr val="D3D3D3"/>
      </a:lt2>
      <a:accent1>
        <a:srgbClr val="00A891"/>
      </a:accent1>
      <a:accent2>
        <a:srgbClr val="D9126B"/>
      </a:accent2>
      <a:accent3>
        <a:srgbClr val="FE7600"/>
      </a:accent3>
      <a:accent4>
        <a:srgbClr val="B1DB15"/>
      </a:accent4>
      <a:accent5>
        <a:srgbClr val="854D82"/>
      </a:accent5>
      <a:accent6>
        <a:srgbClr val="FFE200"/>
      </a:accent6>
      <a:hlink>
        <a:srgbClr val="00B0F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plate PresentationGo">
  <a:themeElements>
    <a:clrScheme name="PGO2">
      <a:dk1>
        <a:sysClr val="windowText" lastClr="000000"/>
      </a:dk1>
      <a:lt1>
        <a:sysClr val="window" lastClr="FFFFFF"/>
      </a:lt1>
      <a:dk2>
        <a:srgbClr val="063951"/>
      </a:dk2>
      <a:lt2>
        <a:srgbClr val="D3D3D3"/>
      </a:lt2>
      <a:accent1>
        <a:srgbClr val="3A5C84"/>
      </a:accent1>
      <a:accent2>
        <a:srgbClr val="F7931F"/>
      </a:accent2>
      <a:accent3>
        <a:srgbClr val="4CC1EF"/>
      </a:accent3>
      <a:accent4>
        <a:srgbClr val="FFCC4C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plate PresentationGO">
  <a:themeElements>
    <a:clrScheme name="PGO2">
      <a:dk1>
        <a:sysClr val="windowText" lastClr="000000"/>
      </a:dk1>
      <a:lt1>
        <a:sysClr val="window" lastClr="FFFFFF"/>
      </a:lt1>
      <a:dk2>
        <a:srgbClr val="063951"/>
      </a:dk2>
      <a:lt2>
        <a:srgbClr val="D3D3D3"/>
      </a:lt2>
      <a:accent1>
        <a:srgbClr val="3A5C84"/>
      </a:accent1>
      <a:accent2>
        <a:srgbClr val="F7931F"/>
      </a:accent2>
      <a:accent3>
        <a:srgbClr val="4CC1EF"/>
      </a:accent3>
      <a:accent4>
        <a:srgbClr val="FFCC4C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emplate PresentationGo">
  <a:themeElements>
    <a:clrScheme name="PGO2">
      <a:dk1>
        <a:sysClr val="windowText" lastClr="000000"/>
      </a:dk1>
      <a:lt1>
        <a:sysClr val="window" lastClr="FFFFFF"/>
      </a:lt1>
      <a:dk2>
        <a:srgbClr val="063951"/>
      </a:dk2>
      <a:lt2>
        <a:srgbClr val="D3D3D3"/>
      </a:lt2>
      <a:accent1>
        <a:srgbClr val="3A5C84"/>
      </a:accent1>
      <a:accent2>
        <a:srgbClr val="F7931F"/>
      </a:accent2>
      <a:accent3>
        <a:srgbClr val="4CC1EF"/>
      </a:accent3>
      <a:accent4>
        <a:srgbClr val="FFCC4C"/>
      </a:accent4>
      <a:accent5>
        <a:srgbClr val="C13018"/>
      </a:accent5>
      <a:accent6>
        <a:srgbClr val="A2B969"/>
      </a:accent6>
      <a:hlink>
        <a:srgbClr val="6C2B43"/>
      </a:hlink>
      <a:folHlink>
        <a:srgbClr val="6C2B4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Hisse Senedi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Template PresentationGo">
  <a:themeElements>
    <a:clrScheme name="PGO5">
      <a:dk1>
        <a:sysClr val="windowText" lastClr="000000"/>
      </a:dk1>
      <a:lt1>
        <a:sysClr val="window" lastClr="FFFFFF"/>
      </a:lt1>
      <a:dk2>
        <a:srgbClr val="013D4D"/>
      </a:dk2>
      <a:lt2>
        <a:srgbClr val="D3D3D3"/>
      </a:lt2>
      <a:accent1>
        <a:srgbClr val="00A891"/>
      </a:accent1>
      <a:accent2>
        <a:srgbClr val="D9126B"/>
      </a:accent2>
      <a:accent3>
        <a:srgbClr val="FE7600"/>
      </a:accent3>
      <a:accent4>
        <a:srgbClr val="B1DB15"/>
      </a:accent4>
      <a:accent5>
        <a:srgbClr val="854D82"/>
      </a:accent5>
      <a:accent6>
        <a:srgbClr val="FFE200"/>
      </a:accent6>
      <a:hlink>
        <a:srgbClr val="00B0F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15341</TotalTime>
  <Words>1734</Words>
  <Application>Microsoft Office PowerPoint</Application>
  <PresentationFormat>Geniş ekran</PresentationFormat>
  <Paragraphs>303</Paragraphs>
  <Slides>36</Slides>
  <Notes>27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15</vt:i4>
      </vt:variant>
      <vt:variant>
        <vt:lpstr>Tema</vt:lpstr>
      </vt:variant>
      <vt:variant>
        <vt:i4>10</vt:i4>
      </vt:variant>
      <vt:variant>
        <vt:lpstr>Slayt Başlıkları</vt:lpstr>
      </vt:variant>
      <vt:variant>
        <vt:i4>36</vt:i4>
      </vt:variant>
    </vt:vector>
  </HeadingPairs>
  <TitlesOfParts>
    <vt:vector size="61" baseType="lpstr">
      <vt:lpstr>ALFABET98</vt:lpstr>
      <vt:lpstr>Arial</vt:lpstr>
      <vt:lpstr>Arial Black</vt:lpstr>
      <vt:lpstr>Arial Narrow</vt:lpstr>
      <vt:lpstr>Calibri</vt:lpstr>
      <vt:lpstr>Calibri Light</vt:lpstr>
      <vt:lpstr>Comic Sans MS</vt:lpstr>
      <vt:lpstr>Franklin Gothic Book</vt:lpstr>
      <vt:lpstr>Georgia</vt:lpstr>
      <vt:lpstr>Helvetica</vt:lpstr>
      <vt:lpstr>Open Sans</vt:lpstr>
      <vt:lpstr>Perpetua</vt:lpstr>
      <vt:lpstr>Segoe Print</vt:lpstr>
      <vt:lpstr>Trebuchet MS</vt:lpstr>
      <vt:lpstr>Wingdings 2</vt:lpstr>
      <vt:lpstr>Template PresentationGO Dark</vt:lpstr>
      <vt:lpstr>Template PresentationGo</vt:lpstr>
      <vt:lpstr>1_Template PresentationGo</vt:lpstr>
      <vt:lpstr>2_Template PresentationGo</vt:lpstr>
      <vt:lpstr>3_Template PresentationGO</vt:lpstr>
      <vt:lpstr>4_Template PresentationGo</vt:lpstr>
      <vt:lpstr>Hisse Senedi</vt:lpstr>
      <vt:lpstr>5_Template PresentationGo</vt:lpstr>
      <vt:lpstr>Ofis Teması</vt:lpstr>
      <vt:lpstr>Hal Değişimi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TEKRAR EDELİM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TürkÇe-4</dc:title>
  <dc:creator>MURAT</dc:creator>
  <cp:lastModifiedBy>sami dayı</cp:lastModifiedBy>
  <cp:revision>1465</cp:revision>
  <dcterms:created xsi:type="dcterms:W3CDTF">2021-03-11T18:21:43Z</dcterms:created>
  <dcterms:modified xsi:type="dcterms:W3CDTF">2025-02-08T09:22:07Z</dcterms:modified>
</cp:coreProperties>
</file>