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56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6E2C5-DF38-41B4-A8CB-D2BBDDF0FC45}" type="datetimeFigureOut">
              <a:rPr lang="tr-TR" smtClean="0"/>
              <a:pPr/>
              <a:t>07.10.2024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ED924C-1331-4475-A0F7-E348FC281415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30139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18B813-7D7F-4A86-AF55-1D6E147E51B1}" type="slidenum">
              <a:rPr lang="tr-TR" smtClean="0"/>
              <a:pPr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276579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18B813-7D7F-4A86-AF55-1D6E147E51B1}" type="slidenum">
              <a:rPr lang="tr-TR" smtClean="0"/>
              <a:pPr/>
              <a:t>6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446349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3B0F4-E083-4ED8-9A69-52260BC8A968}" type="datetimeFigureOut">
              <a:rPr lang="tr-TR" smtClean="0"/>
              <a:pPr/>
              <a:t>07.10.2024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93E8-042D-4168-8235-49F5A6A80B45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28901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3B0F4-E083-4ED8-9A69-52260BC8A968}" type="datetimeFigureOut">
              <a:rPr lang="tr-TR" smtClean="0"/>
              <a:pPr/>
              <a:t>07.10.2024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93E8-042D-4168-8235-49F5A6A80B45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10760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3B0F4-E083-4ED8-9A69-52260BC8A968}" type="datetimeFigureOut">
              <a:rPr lang="tr-TR" smtClean="0"/>
              <a:pPr/>
              <a:t>07.10.2024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93E8-042D-4168-8235-49F5A6A80B45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9170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3B0F4-E083-4ED8-9A69-52260BC8A968}" type="datetimeFigureOut">
              <a:rPr lang="tr-TR" smtClean="0"/>
              <a:pPr/>
              <a:t>07.10.2024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93E8-042D-4168-8235-49F5A6A80B45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84603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3B0F4-E083-4ED8-9A69-52260BC8A968}" type="datetimeFigureOut">
              <a:rPr lang="tr-TR" smtClean="0"/>
              <a:pPr/>
              <a:t>07.10.2024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93E8-042D-4168-8235-49F5A6A80B45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3483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3B0F4-E083-4ED8-9A69-52260BC8A968}" type="datetimeFigureOut">
              <a:rPr lang="tr-TR" smtClean="0"/>
              <a:pPr/>
              <a:t>07.10.2024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93E8-042D-4168-8235-49F5A6A80B45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00019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3B0F4-E083-4ED8-9A69-52260BC8A968}" type="datetimeFigureOut">
              <a:rPr lang="tr-TR" smtClean="0"/>
              <a:pPr/>
              <a:t>07.10.2024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93E8-042D-4168-8235-49F5A6A80B45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08170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3B0F4-E083-4ED8-9A69-52260BC8A968}" type="datetimeFigureOut">
              <a:rPr lang="tr-TR" smtClean="0"/>
              <a:pPr/>
              <a:t>07.10.2024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93E8-042D-4168-8235-49F5A6A80B45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94279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3B0F4-E083-4ED8-9A69-52260BC8A968}" type="datetimeFigureOut">
              <a:rPr lang="tr-TR" smtClean="0"/>
              <a:pPr/>
              <a:t>07.10.2024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93E8-042D-4168-8235-49F5A6A80B45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75195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3B0F4-E083-4ED8-9A69-52260BC8A968}" type="datetimeFigureOut">
              <a:rPr lang="tr-TR" smtClean="0"/>
              <a:pPr/>
              <a:t>07.10.2024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93E8-042D-4168-8235-49F5A6A80B45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90052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3B0F4-E083-4ED8-9A69-52260BC8A968}" type="datetimeFigureOut">
              <a:rPr lang="tr-TR" smtClean="0"/>
              <a:pPr/>
              <a:t>07.10.2024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93E8-042D-4168-8235-49F5A6A80B45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84565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73B0F4-E083-4ED8-9A69-52260BC8A968}" type="datetimeFigureOut">
              <a:rPr lang="tr-TR" smtClean="0"/>
              <a:pPr/>
              <a:t>07.10.2024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0F93E8-042D-4168-8235-49F5A6A80B45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00482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7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5.sv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evvelcevap.com/4-sinif-sosyal-bilgiler-ders-kitabi-cevaplari-ferman-yayincilik/" TargetMode="Externa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7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5.sv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>
            <a:extLst>
              <a:ext uri="{FF2B5EF4-FFF2-40B4-BE49-F238E27FC236}">
                <a16:creationId xmlns:a16="http://schemas.microsoft.com/office/drawing/2014/main" id="{59B499AF-5359-EC8D-D269-4E90AF51C96B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571259"/>
            <a:ext cx="12192000" cy="5260846"/>
          </a:xfrm>
          <a:prstGeom prst="rect">
            <a:avLst/>
          </a:prstGeom>
        </p:spPr>
      </p:pic>
      <p:sp>
        <p:nvSpPr>
          <p:cNvPr id="16" name="Dikdörtgen 15">
            <a:extLst>
              <a:ext uri="{FF2B5EF4-FFF2-40B4-BE49-F238E27FC236}">
                <a16:creationId xmlns:a16="http://schemas.microsoft.com/office/drawing/2014/main" id="{4945F628-8C7E-0EF9-3B69-B64D0EF3132B}"/>
              </a:ext>
            </a:extLst>
          </p:cNvPr>
          <p:cNvSpPr/>
          <p:nvPr/>
        </p:nvSpPr>
        <p:spPr>
          <a:xfrm>
            <a:off x="0" y="4631183"/>
            <a:ext cx="11716582" cy="476007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ln>
                <a:solidFill>
                  <a:srgbClr val="FF0000"/>
                </a:solidFill>
              </a:ln>
              <a:solidFill>
                <a:srgbClr val="92D050"/>
              </a:solidFill>
            </a:endParaRPr>
          </a:p>
        </p:txBody>
      </p:sp>
      <p:pic>
        <p:nvPicPr>
          <p:cNvPr id="3" name="Grafik 2" descr="Sol oklu daire düz dolguyla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5FDE214A-F3BB-0534-E907-448F9F9DAC4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0800000">
            <a:off x="10277508" y="6252753"/>
            <a:ext cx="655113" cy="655113"/>
          </a:xfrm>
          <a:prstGeom prst="rect">
            <a:avLst/>
          </a:prstGeom>
        </p:spPr>
      </p:pic>
      <p:pic>
        <p:nvPicPr>
          <p:cNvPr id="7" name="Grafik 6" descr="Sol oklu daire düz dolguyla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13478686-404F-A679-A605-92B735A894E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07638" y="6250368"/>
            <a:ext cx="657500" cy="6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78805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 descr="Ekran Kırpma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504967"/>
          </a:xfrm>
          <a:prstGeom prst="rect">
            <a:avLst/>
          </a:prstGeom>
        </p:spPr>
      </p:pic>
      <p:pic>
        <p:nvPicPr>
          <p:cNvPr id="3" name="Resim 2" descr="Ekran Kırpma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04967"/>
            <a:ext cx="12078269" cy="1924590"/>
          </a:xfrm>
          <a:prstGeom prst="rect">
            <a:avLst/>
          </a:prstGeom>
        </p:spPr>
      </p:pic>
      <p:pic>
        <p:nvPicPr>
          <p:cNvPr id="4" name="Resim 3" descr="Ekran Kırpma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2579681"/>
            <a:ext cx="10972801" cy="4278319"/>
          </a:xfrm>
          <a:prstGeom prst="rect">
            <a:avLst/>
          </a:prstGeom>
        </p:spPr>
      </p:pic>
      <p:sp>
        <p:nvSpPr>
          <p:cNvPr id="5" name="Metin kutusu 4"/>
          <p:cNvSpPr txBox="1"/>
          <p:nvPr/>
        </p:nvSpPr>
        <p:spPr>
          <a:xfrm>
            <a:off x="5509146" y="1581289"/>
            <a:ext cx="5868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400" dirty="0" smtClean="0">
                <a:solidFill>
                  <a:schemeClr val="accent6">
                    <a:lumMod val="75000"/>
                  </a:schemeClr>
                </a:solidFill>
              </a:rPr>
              <a:t>x</a:t>
            </a:r>
            <a:endParaRPr lang="tr-TR" sz="5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Metin kutusu 5"/>
          <p:cNvSpPr txBox="1"/>
          <p:nvPr/>
        </p:nvSpPr>
        <p:spPr>
          <a:xfrm>
            <a:off x="4148920" y="5868538"/>
            <a:ext cx="41898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>
                <a:solidFill>
                  <a:schemeClr val="accent6">
                    <a:lumMod val="75000"/>
                  </a:schemeClr>
                </a:solidFill>
              </a:rPr>
              <a:t>II, IV, I, III</a:t>
            </a:r>
          </a:p>
        </p:txBody>
      </p:sp>
      <p:pic>
        <p:nvPicPr>
          <p:cNvPr id="7" name="Resim 6" descr="Ekran Kırpma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52400"/>
            <a:ext cx="12192000" cy="504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100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 descr="Ekran Kırpma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504967"/>
          </a:xfrm>
          <a:prstGeom prst="rect">
            <a:avLst/>
          </a:prstGeom>
        </p:spPr>
      </p:pic>
      <p:pic>
        <p:nvPicPr>
          <p:cNvPr id="3" name="Resim 2" descr="Ekran Kırpma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4967"/>
            <a:ext cx="12192000" cy="6444600"/>
          </a:xfrm>
          <a:prstGeom prst="rect">
            <a:avLst/>
          </a:prstGeom>
        </p:spPr>
      </p:pic>
      <p:sp>
        <p:nvSpPr>
          <p:cNvPr id="5" name="Metin kutusu 4"/>
          <p:cNvSpPr txBox="1"/>
          <p:nvPr/>
        </p:nvSpPr>
        <p:spPr>
          <a:xfrm>
            <a:off x="691486" y="694184"/>
            <a:ext cx="5868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400" dirty="0" smtClean="0">
                <a:solidFill>
                  <a:schemeClr val="accent6">
                    <a:lumMod val="75000"/>
                  </a:schemeClr>
                </a:solidFill>
              </a:rPr>
              <a:t>x</a:t>
            </a:r>
            <a:endParaRPr lang="tr-TR" sz="5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Metin kutusu 5"/>
          <p:cNvSpPr txBox="1"/>
          <p:nvPr/>
        </p:nvSpPr>
        <p:spPr>
          <a:xfrm>
            <a:off x="691486" y="5661970"/>
            <a:ext cx="5868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400" dirty="0" smtClean="0">
                <a:solidFill>
                  <a:schemeClr val="accent6">
                    <a:lumMod val="75000"/>
                  </a:schemeClr>
                </a:solidFill>
              </a:rPr>
              <a:t>x</a:t>
            </a:r>
            <a:endParaRPr lang="tr-TR" sz="5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798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 descr="Ekran Kırpma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18" y="-1"/>
            <a:ext cx="11767034" cy="6605161"/>
          </a:xfrm>
          <a:prstGeom prst="rect">
            <a:avLst/>
          </a:prstGeom>
        </p:spPr>
      </p:pic>
      <p:sp>
        <p:nvSpPr>
          <p:cNvPr id="3" name="Metin kutusu 2"/>
          <p:cNvSpPr txBox="1"/>
          <p:nvPr/>
        </p:nvSpPr>
        <p:spPr>
          <a:xfrm>
            <a:off x="609600" y="3915056"/>
            <a:ext cx="5868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400" dirty="0" smtClean="0">
                <a:solidFill>
                  <a:schemeClr val="accent6">
                    <a:lumMod val="75000"/>
                  </a:schemeClr>
                </a:solidFill>
              </a:rPr>
              <a:t>x</a:t>
            </a:r>
            <a:endParaRPr lang="tr-TR" sz="5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782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 descr="Ekran Kırpma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4239"/>
            <a:ext cx="12192001" cy="6655093"/>
          </a:xfrm>
          <a:prstGeom prst="rect">
            <a:avLst/>
          </a:prstGeom>
        </p:spPr>
      </p:pic>
      <p:sp>
        <p:nvSpPr>
          <p:cNvPr id="3" name="Metin kutusu 2"/>
          <p:cNvSpPr txBox="1"/>
          <p:nvPr/>
        </p:nvSpPr>
        <p:spPr>
          <a:xfrm>
            <a:off x="4067033" y="6018663"/>
            <a:ext cx="41762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800" dirty="0">
                <a:solidFill>
                  <a:schemeClr val="accent6">
                    <a:lumMod val="75000"/>
                  </a:schemeClr>
                </a:solidFill>
              </a:rPr>
              <a:t> II-III-IV-I</a:t>
            </a:r>
          </a:p>
        </p:txBody>
      </p:sp>
    </p:spTree>
    <p:extLst>
      <p:ext uri="{BB962C8B-B14F-4D97-AF65-F5344CB8AC3E}">
        <p14:creationId xmlns:p14="http://schemas.microsoft.com/office/powerpoint/2010/main" val="2877860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 descr="Ekran Kırpma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90117"/>
          </a:xfrm>
          <a:prstGeom prst="rect">
            <a:avLst/>
          </a:prstGeom>
        </p:spPr>
      </p:pic>
      <p:sp>
        <p:nvSpPr>
          <p:cNvPr id="3" name="Metin kutusu 2"/>
          <p:cNvSpPr txBox="1"/>
          <p:nvPr/>
        </p:nvSpPr>
        <p:spPr>
          <a:xfrm>
            <a:off x="541361" y="2249945"/>
            <a:ext cx="5868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400" dirty="0" smtClean="0">
                <a:solidFill>
                  <a:schemeClr val="accent6">
                    <a:lumMod val="75000"/>
                  </a:schemeClr>
                </a:solidFill>
              </a:rPr>
              <a:t>x</a:t>
            </a:r>
            <a:endParaRPr lang="tr-TR" sz="5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Metin kutusu 3"/>
          <p:cNvSpPr txBox="1"/>
          <p:nvPr/>
        </p:nvSpPr>
        <p:spPr>
          <a:xfrm>
            <a:off x="541361" y="4961555"/>
            <a:ext cx="5868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400" dirty="0" smtClean="0">
                <a:solidFill>
                  <a:schemeClr val="accent6">
                    <a:lumMod val="75000"/>
                  </a:schemeClr>
                </a:solidFill>
              </a:rPr>
              <a:t>x</a:t>
            </a:r>
            <a:endParaRPr lang="tr-TR" sz="5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7154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 descr="Ekran Kırpma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36554"/>
            <a:ext cx="11737075" cy="3472759"/>
          </a:xfrm>
          <a:prstGeom prst="rect">
            <a:avLst/>
          </a:prstGeom>
        </p:spPr>
      </p:pic>
      <p:pic>
        <p:nvPicPr>
          <p:cNvPr id="3" name="Resim 2" descr="Ekran Kırpma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609313"/>
            <a:ext cx="11900849" cy="3317311"/>
          </a:xfrm>
          <a:prstGeom prst="rect">
            <a:avLst/>
          </a:prstGeom>
        </p:spPr>
      </p:pic>
      <p:sp>
        <p:nvSpPr>
          <p:cNvPr id="4" name="Metin kutusu 3"/>
          <p:cNvSpPr txBox="1"/>
          <p:nvPr/>
        </p:nvSpPr>
        <p:spPr>
          <a:xfrm>
            <a:off x="586854" y="1969355"/>
            <a:ext cx="5868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400" dirty="0" smtClean="0">
                <a:solidFill>
                  <a:schemeClr val="accent6">
                    <a:lumMod val="75000"/>
                  </a:schemeClr>
                </a:solidFill>
              </a:rPr>
              <a:t>x</a:t>
            </a:r>
            <a:endParaRPr lang="tr-TR" sz="5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5950423" y="6158742"/>
            <a:ext cx="5868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400" dirty="0" smtClean="0">
                <a:solidFill>
                  <a:schemeClr val="accent6">
                    <a:lumMod val="75000"/>
                  </a:schemeClr>
                </a:solidFill>
              </a:rPr>
              <a:t>x</a:t>
            </a:r>
            <a:endParaRPr lang="tr-TR" sz="5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7992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 descr="Ekran Kırpma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760402"/>
          </a:xfrm>
          <a:prstGeom prst="rect">
            <a:avLst/>
          </a:prstGeom>
        </p:spPr>
      </p:pic>
      <p:sp>
        <p:nvSpPr>
          <p:cNvPr id="3" name="Metin kutusu 2"/>
          <p:cNvSpPr txBox="1"/>
          <p:nvPr/>
        </p:nvSpPr>
        <p:spPr>
          <a:xfrm>
            <a:off x="623247" y="2456871"/>
            <a:ext cx="5868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400" dirty="0" smtClean="0">
                <a:solidFill>
                  <a:schemeClr val="accent6">
                    <a:lumMod val="75000"/>
                  </a:schemeClr>
                </a:solidFill>
              </a:rPr>
              <a:t>x</a:t>
            </a:r>
            <a:endParaRPr lang="tr-TR" sz="5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Metin kutusu 3"/>
          <p:cNvSpPr txBox="1"/>
          <p:nvPr/>
        </p:nvSpPr>
        <p:spPr>
          <a:xfrm>
            <a:off x="623247" y="6073594"/>
            <a:ext cx="5868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400" dirty="0" smtClean="0">
                <a:solidFill>
                  <a:schemeClr val="accent6">
                    <a:lumMod val="75000"/>
                  </a:schemeClr>
                </a:solidFill>
              </a:rPr>
              <a:t>x</a:t>
            </a:r>
            <a:endParaRPr lang="tr-TR" sz="5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6095999" y="766889"/>
            <a:ext cx="5868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400" dirty="0" smtClean="0">
                <a:solidFill>
                  <a:schemeClr val="accent6">
                    <a:lumMod val="75000"/>
                  </a:schemeClr>
                </a:solidFill>
              </a:rPr>
              <a:t>x</a:t>
            </a:r>
            <a:endParaRPr lang="tr-TR" sz="5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821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 descr="Ekran Kırpma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023678" cy="6864052"/>
          </a:xfrm>
          <a:prstGeom prst="rect">
            <a:avLst/>
          </a:prstGeom>
        </p:spPr>
      </p:pic>
      <p:pic>
        <p:nvPicPr>
          <p:cNvPr id="4" name="Resim 3" descr="Ekran Kırpma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6778"/>
            <a:ext cx="5923128" cy="1239148"/>
          </a:xfrm>
          <a:prstGeom prst="rect">
            <a:avLst/>
          </a:prstGeom>
        </p:spPr>
      </p:pic>
      <p:pic>
        <p:nvPicPr>
          <p:cNvPr id="5" name="Resim 4" descr="Ekran Kırpma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8962" y="413907"/>
            <a:ext cx="5484716" cy="1180407"/>
          </a:xfrm>
          <a:prstGeom prst="rect">
            <a:avLst/>
          </a:prstGeom>
        </p:spPr>
      </p:pic>
      <p:pic>
        <p:nvPicPr>
          <p:cNvPr id="6" name="Resim 5" descr="Ekran Kırpma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06355"/>
            <a:ext cx="6168788" cy="1851645"/>
          </a:xfrm>
          <a:prstGeom prst="rect">
            <a:avLst/>
          </a:prstGeom>
        </p:spPr>
      </p:pic>
      <p:pic>
        <p:nvPicPr>
          <p:cNvPr id="7" name="Resim 6" descr="Ekran Kırpma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8962" y="5006355"/>
            <a:ext cx="5484716" cy="2022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609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 descr="Ekran Kırpma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35365"/>
          </a:xfrm>
          <a:prstGeom prst="rect">
            <a:avLst/>
          </a:prstGeom>
        </p:spPr>
      </p:pic>
      <p:pic>
        <p:nvPicPr>
          <p:cNvPr id="4" name="Resim 3" descr="Ekran Kırpma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791" y="821438"/>
            <a:ext cx="11768417" cy="993716"/>
          </a:xfrm>
          <a:prstGeom prst="rect">
            <a:avLst/>
          </a:prstGeom>
        </p:spPr>
      </p:pic>
      <p:pic>
        <p:nvPicPr>
          <p:cNvPr id="5" name="Resim 4" descr="Ekran Kırpma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15736"/>
            <a:ext cx="11136573" cy="4129886"/>
          </a:xfrm>
          <a:prstGeom prst="rect">
            <a:avLst/>
          </a:prstGeom>
        </p:spPr>
      </p:pic>
      <p:sp>
        <p:nvSpPr>
          <p:cNvPr id="2" name="Metin kutusu 1"/>
          <p:cNvSpPr txBox="1"/>
          <p:nvPr/>
        </p:nvSpPr>
        <p:spPr>
          <a:xfrm>
            <a:off x="627797" y="1951630"/>
            <a:ext cx="97581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>
                <a:solidFill>
                  <a:srgbClr val="FF0000"/>
                </a:solidFill>
              </a:rPr>
              <a:t>İnsanların farklı düşünceleri olduğunda</a:t>
            </a:r>
            <a:r>
              <a:rPr lang="tr-TR" sz="2400" dirty="0">
                <a:solidFill>
                  <a:srgbClr val="FF0000"/>
                </a:solidFill>
                <a:hlinkClick r:id="rId5"/>
              </a:rPr>
              <a:t>,</a:t>
            </a:r>
            <a:r>
              <a:rPr lang="tr-TR" sz="2400" dirty="0">
                <a:solidFill>
                  <a:srgbClr val="FF0000"/>
                </a:solidFill>
              </a:rPr>
              <a:t> farklı beğenilerini ve onlara katılmadığımız durumları anlattıklarında bu cümleyi kullanıyorum.</a:t>
            </a:r>
          </a:p>
        </p:txBody>
      </p:sp>
    </p:spTree>
    <p:extLst>
      <p:ext uri="{BB962C8B-B14F-4D97-AF65-F5344CB8AC3E}">
        <p14:creationId xmlns:p14="http://schemas.microsoft.com/office/powerpoint/2010/main" val="1963823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 descr="Ekran Kırpma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3062" y="518615"/>
            <a:ext cx="12295062" cy="1173707"/>
          </a:xfrm>
          <a:prstGeom prst="rect">
            <a:avLst/>
          </a:prstGeom>
        </p:spPr>
      </p:pic>
      <p:pic>
        <p:nvPicPr>
          <p:cNvPr id="3" name="Resim 2" descr="Ekran Kırpma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639" y="1692322"/>
            <a:ext cx="9444252" cy="3671614"/>
          </a:xfrm>
          <a:prstGeom prst="rect">
            <a:avLst/>
          </a:prstGeom>
        </p:spPr>
      </p:pic>
      <p:pic>
        <p:nvPicPr>
          <p:cNvPr id="4" name="Resim 3" descr="Ekran Kırpma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2388"/>
          </a:xfrm>
          <a:prstGeom prst="rect">
            <a:avLst/>
          </a:prstGeom>
        </p:spPr>
      </p:pic>
      <p:sp>
        <p:nvSpPr>
          <p:cNvPr id="5" name="Metin kutusu 4"/>
          <p:cNvSpPr txBox="1"/>
          <p:nvPr/>
        </p:nvSpPr>
        <p:spPr>
          <a:xfrm>
            <a:off x="436728" y="5636525"/>
            <a:ext cx="113276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>
                <a:solidFill>
                  <a:srgbClr val="FF0000"/>
                </a:solidFill>
              </a:rPr>
              <a:t> Ülkemize zorunlu sebeplerden dolayı göç etmek zorunda kalan çocukların hem dilimizi hem de kültürümüzü iyi bir şekilde öğrenerek bu ülkeye faydalı insanlar olmalarını sağlamak için yapılmış olumlu bir kampanyadır bence.</a:t>
            </a:r>
            <a:endParaRPr lang="tr-TR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259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 descr="Ekran Kırpma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67" y="600501"/>
            <a:ext cx="11791666" cy="1460311"/>
          </a:xfrm>
          <a:prstGeom prst="rect">
            <a:avLst/>
          </a:prstGeom>
        </p:spPr>
      </p:pic>
      <p:pic>
        <p:nvPicPr>
          <p:cNvPr id="3" name="Resim 2" descr="Ekran Kırpma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00501"/>
          </a:xfrm>
          <a:prstGeom prst="rect">
            <a:avLst/>
          </a:prstGeom>
        </p:spPr>
      </p:pic>
      <p:pic>
        <p:nvPicPr>
          <p:cNvPr id="4" name="Resim 3" descr="Ekran Kırpma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911" y="2060812"/>
            <a:ext cx="9553434" cy="3773159"/>
          </a:xfrm>
          <a:prstGeom prst="rect">
            <a:avLst/>
          </a:prstGeom>
        </p:spPr>
      </p:pic>
      <p:sp>
        <p:nvSpPr>
          <p:cNvPr id="5" name="Metin kutusu 4"/>
          <p:cNvSpPr txBox="1"/>
          <p:nvPr/>
        </p:nvSpPr>
        <p:spPr>
          <a:xfrm>
            <a:off x="545911" y="5977719"/>
            <a:ext cx="114459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>
                <a:solidFill>
                  <a:srgbClr val="FF0000"/>
                </a:solidFill>
              </a:rPr>
              <a:t>İ</a:t>
            </a:r>
            <a:r>
              <a:rPr lang="tr-TR" sz="2400" dirty="0" smtClean="0">
                <a:solidFill>
                  <a:srgbClr val="FF0000"/>
                </a:solidFill>
              </a:rPr>
              <a:t>nsanlar</a:t>
            </a:r>
            <a:r>
              <a:rPr lang="tr-TR" sz="2000" dirty="0" smtClean="0">
                <a:solidFill>
                  <a:srgbClr val="FF0000"/>
                </a:solidFill>
              </a:rPr>
              <a:t> </a:t>
            </a:r>
            <a:r>
              <a:rPr lang="tr-TR" sz="2000" dirty="0">
                <a:solidFill>
                  <a:srgbClr val="FF0000"/>
                </a:solidFill>
              </a:rPr>
              <a:t>bir konuda yarışacaklarsa bence bu bilim alanında insanlığa faydalı olma alanında olmalıdır</a:t>
            </a:r>
            <a:r>
              <a:rPr lang="tr-TR" sz="2000" dirty="0" smtClean="0">
                <a:solidFill>
                  <a:srgbClr val="FF0000"/>
                </a:solidFill>
              </a:rPr>
              <a:t>.</a:t>
            </a:r>
            <a:r>
              <a:rPr lang="tr-TR" sz="2000" dirty="0">
                <a:solidFill>
                  <a:srgbClr val="FF0000"/>
                </a:solidFill>
              </a:rPr>
              <a:t> Ama ne yazık ki birbirlerine saygı duymak yerine ancak dedikodu alanında ya da birbirlerinin yanlışların bulma konusunda yarışırlar. Bu da sevgisiz saygısız bir ortamın doğmasına neden olmaktadır.</a:t>
            </a:r>
          </a:p>
        </p:txBody>
      </p:sp>
    </p:spTree>
    <p:extLst>
      <p:ext uri="{BB962C8B-B14F-4D97-AF65-F5344CB8AC3E}">
        <p14:creationId xmlns:p14="http://schemas.microsoft.com/office/powerpoint/2010/main" val="12339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 descr="Ekran Kırpma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55093"/>
          </a:xfrm>
          <a:prstGeom prst="rect">
            <a:avLst/>
          </a:prstGeom>
        </p:spPr>
      </p:pic>
      <p:pic>
        <p:nvPicPr>
          <p:cNvPr id="3" name="Resim 2" descr="Ekran Kırpma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8615"/>
            <a:ext cx="11723427" cy="708058"/>
          </a:xfrm>
          <a:prstGeom prst="rect">
            <a:avLst/>
          </a:prstGeom>
        </p:spPr>
      </p:pic>
      <p:pic>
        <p:nvPicPr>
          <p:cNvPr id="4" name="Resim 3" descr="Ekran Kırpma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1992"/>
            <a:ext cx="5841242" cy="5516008"/>
          </a:xfrm>
          <a:prstGeom prst="rect">
            <a:avLst/>
          </a:prstGeom>
        </p:spPr>
      </p:pic>
      <p:pic>
        <p:nvPicPr>
          <p:cNvPr id="7" name="Resim 6" descr="Ekran Kırpma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1242" y="2853497"/>
            <a:ext cx="6134956" cy="304843"/>
          </a:xfrm>
          <a:prstGeom prst="rect">
            <a:avLst/>
          </a:prstGeom>
        </p:spPr>
      </p:pic>
      <p:pic>
        <p:nvPicPr>
          <p:cNvPr id="8" name="Resim 7" descr="Ekran Kırpma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1242" y="3843676"/>
            <a:ext cx="5410955" cy="285790"/>
          </a:xfrm>
          <a:prstGeom prst="rect">
            <a:avLst/>
          </a:prstGeom>
        </p:spPr>
      </p:pic>
      <p:pic>
        <p:nvPicPr>
          <p:cNvPr id="9" name="Resim 8" descr="Ekran Kırpma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137" y="5465177"/>
            <a:ext cx="6563641" cy="314369"/>
          </a:xfrm>
          <a:prstGeom prst="rect">
            <a:avLst/>
          </a:prstGeom>
        </p:spPr>
      </p:pic>
      <p:pic>
        <p:nvPicPr>
          <p:cNvPr id="10" name="Resim 9" descr="Ekran Kırpma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137" y="1625689"/>
            <a:ext cx="5487166" cy="276264"/>
          </a:xfrm>
          <a:prstGeom prst="rect">
            <a:avLst/>
          </a:prstGeom>
        </p:spPr>
      </p:pic>
      <p:sp>
        <p:nvSpPr>
          <p:cNvPr id="6" name="Metin kutusu 5"/>
          <p:cNvSpPr txBox="1"/>
          <p:nvPr/>
        </p:nvSpPr>
        <p:spPr>
          <a:xfrm>
            <a:off x="5936776" y="2074459"/>
            <a:ext cx="53535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>
                <a:solidFill>
                  <a:srgbClr val="FF0000"/>
                </a:solidFill>
              </a:rPr>
              <a:t>Çünkü </a:t>
            </a:r>
            <a:r>
              <a:rPr lang="tr-TR" dirty="0" err="1">
                <a:solidFill>
                  <a:srgbClr val="FF0000"/>
                </a:solidFill>
              </a:rPr>
              <a:t>Lily’in</a:t>
            </a:r>
            <a:r>
              <a:rPr lang="tr-TR" dirty="0">
                <a:solidFill>
                  <a:srgbClr val="FF0000"/>
                </a:solidFill>
              </a:rPr>
              <a:t> desenleri pembedir yani onların desenlerinden farklıdır.</a:t>
            </a:r>
          </a:p>
        </p:txBody>
      </p:sp>
      <p:sp>
        <p:nvSpPr>
          <p:cNvPr id="11" name="Metin kutusu 10"/>
          <p:cNvSpPr txBox="1"/>
          <p:nvPr/>
        </p:nvSpPr>
        <p:spPr>
          <a:xfrm>
            <a:off x="5936776" y="3343701"/>
            <a:ext cx="5663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>
                <a:solidFill>
                  <a:srgbClr val="FF0000"/>
                </a:solidFill>
              </a:rPr>
              <a:t>Çok üzülmüş incinmiş, kendini yalnızlığa vurmuş.</a:t>
            </a:r>
          </a:p>
        </p:txBody>
      </p:sp>
      <p:sp>
        <p:nvSpPr>
          <p:cNvPr id="12" name="Metin kutusu 11"/>
          <p:cNvSpPr txBox="1"/>
          <p:nvPr/>
        </p:nvSpPr>
        <p:spPr>
          <a:xfrm>
            <a:off x="5936776" y="4182961"/>
            <a:ext cx="60394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>
                <a:solidFill>
                  <a:srgbClr val="FF0000"/>
                </a:solidFill>
              </a:rPr>
              <a:t>Ben de çok üzülürdüm. Farklı bir özelliğimle dalga geçilmesi beni kırardı. Mesela ben çocukken iri bir çocuktum ve herkes benimle dalga geçerdi ben de yalnız kalmak yerine onları döverdim.</a:t>
            </a:r>
          </a:p>
        </p:txBody>
      </p:sp>
      <p:sp>
        <p:nvSpPr>
          <p:cNvPr id="13" name="Metin kutusu 12"/>
          <p:cNvSpPr txBox="1"/>
          <p:nvPr/>
        </p:nvSpPr>
        <p:spPr>
          <a:xfrm>
            <a:off x="5973170" y="5913720"/>
            <a:ext cx="56274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>
                <a:solidFill>
                  <a:srgbClr val="FF0000"/>
                </a:solidFill>
              </a:rPr>
              <a:t>Birbirlerinin düşünce duygu ve ilgi alanlarına saygı göstererek onları oldukları gibi kabullenerek gösterirler.</a:t>
            </a:r>
          </a:p>
        </p:txBody>
      </p:sp>
    </p:spTree>
    <p:extLst>
      <p:ext uri="{BB962C8B-B14F-4D97-AF65-F5344CB8AC3E}">
        <p14:creationId xmlns:p14="http://schemas.microsoft.com/office/powerpoint/2010/main" val="1813347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>
            <a:extLst>
              <a:ext uri="{FF2B5EF4-FFF2-40B4-BE49-F238E27FC236}">
                <a16:creationId xmlns:a16="http://schemas.microsoft.com/office/drawing/2014/main" id="{59B499AF-5359-EC8D-D269-4E90AF51C96B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571259"/>
            <a:ext cx="12192000" cy="5260846"/>
          </a:xfrm>
          <a:prstGeom prst="rect">
            <a:avLst/>
          </a:prstGeom>
        </p:spPr>
      </p:pic>
      <p:sp>
        <p:nvSpPr>
          <p:cNvPr id="16" name="Dikdörtgen 15">
            <a:extLst>
              <a:ext uri="{FF2B5EF4-FFF2-40B4-BE49-F238E27FC236}">
                <a16:creationId xmlns:a16="http://schemas.microsoft.com/office/drawing/2014/main" id="{4945F628-8C7E-0EF9-3B69-B64D0EF3132B}"/>
              </a:ext>
            </a:extLst>
          </p:cNvPr>
          <p:cNvSpPr/>
          <p:nvPr/>
        </p:nvSpPr>
        <p:spPr>
          <a:xfrm>
            <a:off x="136478" y="5216852"/>
            <a:ext cx="11716582" cy="476007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ln>
                <a:solidFill>
                  <a:srgbClr val="FF0000"/>
                </a:solidFill>
              </a:ln>
              <a:solidFill>
                <a:srgbClr val="92D050"/>
              </a:solidFill>
            </a:endParaRPr>
          </a:p>
        </p:txBody>
      </p:sp>
      <p:pic>
        <p:nvPicPr>
          <p:cNvPr id="3" name="Grafik 2" descr="Sol oklu daire düz dolguyla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5FDE214A-F3BB-0534-E907-448F9F9DAC4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0800000">
            <a:off x="10277508" y="6252753"/>
            <a:ext cx="655113" cy="655113"/>
          </a:xfrm>
          <a:prstGeom prst="rect">
            <a:avLst/>
          </a:prstGeom>
        </p:spPr>
      </p:pic>
      <p:pic>
        <p:nvPicPr>
          <p:cNvPr id="7" name="Grafik 6" descr="Sol oklu daire düz dolguyla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13478686-404F-A679-A605-92B735A894E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07638" y="6250368"/>
            <a:ext cx="657500" cy="6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06596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 descr="Ekran Kırpma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504967"/>
          </a:xfrm>
          <a:prstGeom prst="rect">
            <a:avLst/>
          </a:prstGeom>
        </p:spPr>
      </p:pic>
      <p:pic>
        <p:nvPicPr>
          <p:cNvPr id="3" name="Resim 2" descr="Ekran Kırpma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0535"/>
            <a:ext cx="12192000" cy="1147321"/>
          </a:xfrm>
          <a:prstGeom prst="rect">
            <a:avLst/>
          </a:prstGeom>
        </p:spPr>
      </p:pic>
      <p:pic>
        <p:nvPicPr>
          <p:cNvPr id="7" name="Resim 6" descr="Ekran Kırpma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703" y="1863525"/>
            <a:ext cx="9336322" cy="546977"/>
          </a:xfrm>
          <a:prstGeom prst="rect">
            <a:avLst/>
          </a:prstGeom>
        </p:spPr>
      </p:pic>
      <p:pic>
        <p:nvPicPr>
          <p:cNvPr id="8" name="Resim 7" descr="Ekran Kırpma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702" y="2648772"/>
            <a:ext cx="5842495" cy="537242"/>
          </a:xfrm>
          <a:prstGeom prst="rect">
            <a:avLst/>
          </a:prstGeom>
        </p:spPr>
      </p:pic>
      <p:pic>
        <p:nvPicPr>
          <p:cNvPr id="9" name="Resim 8" descr="Ekran Kırpma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90" y="3365814"/>
            <a:ext cx="11701934" cy="976549"/>
          </a:xfrm>
          <a:prstGeom prst="rect">
            <a:avLst/>
          </a:prstGeom>
        </p:spPr>
      </p:pic>
      <p:pic>
        <p:nvPicPr>
          <p:cNvPr id="10" name="Resim 9" descr="Ekran Kırpma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13" y="4444146"/>
            <a:ext cx="11701934" cy="956370"/>
          </a:xfrm>
          <a:prstGeom prst="rect">
            <a:avLst/>
          </a:prstGeom>
        </p:spPr>
      </p:pic>
      <p:pic>
        <p:nvPicPr>
          <p:cNvPr id="11" name="Resim 10" descr="Ekran Kırpma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13" y="5398400"/>
            <a:ext cx="11874124" cy="981415"/>
          </a:xfrm>
          <a:prstGeom prst="rect">
            <a:avLst/>
          </a:prstGeom>
        </p:spPr>
      </p:pic>
      <p:sp>
        <p:nvSpPr>
          <p:cNvPr id="12" name="Metin kutusu 11"/>
          <p:cNvSpPr txBox="1"/>
          <p:nvPr/>
        </p:nvSpPr>
        <p:spPr>
          <a:xfrm>
            <a:off x="2702258" y="4761725"/>
            <a:ext cx="3275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dirty="0">
                <a:solidFill>
                  <a:schemeClr val="accent6"/>
                </a:solidFill>
              </a:rPr>
              <a:t>D</a:t>
            </a:r>
          </a:p>
        </p:txBody>
      </p:sp>
      <p:sp>
        <p:nvSpPr>
          <p:cNvPr id="13" name="Metin kutusu 12"/>
          <p:cNvSpPr txBox="1"/>
          <p:nvPr/>
        </p:nvSpPr>
        <p:spPr>
          <a:xfrm>
            <a:off x="5427259" y="2496602"/>
            <a:ext cx="3275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dirty="0" smtClean="0">
                <a:solidFill>
                  <a:srgbClr val="FF0000"/>
                </a:solidFill>
              </a:rPr>
              <a:t>Y</a:t>
            </a:r>
            <a:endParaRPr lang="tr-TR" sz="2800" dirty="0">
              <a:solidFill>
                <a:srgbClr val="FF0000"/>
              </a:solidFill>
            </a:endParaRPr>
          </a:p>
        </p:txBody>
      </p:sp>
      <p:sp>
        <p:nvSpPr>
          <p:cNvPr id="14" name="Metin kutusu 13"/>
          <p:cNvSpPr txBox="1"/>
          <p:nvPr/>
        </p:nvSpPr>
        <p:spPr>
          <a:xfrm>
            <a:off x="5937062" y="2648772"/>
            <a:ext cx="5840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i="1" dirty="0">
                <a:solidFill>
                  <a:srgbClr val="00B050"/>
                </a:solidFill>
              </a:rPr>
              <a:t>Bireylerin ilgi ve yetenekleri farklı olabilir.</a:t>
            </a:r>
            <a:endParaRPr lang="tr-TR" dirty="0">
              <a:solidFill>
                <a:srgbClr val="00B050"/>
              </a:solidFill>
            </a:endParaRPr>
          </a:p>
        </p:txBody>
      </p:sp>
      <p:sp>
        <p:nvSpPr>
          <p:cNvPr id="15" name="Metin kutusu 14"/>
          <p:cNvSpPr txBox="1"/>
          <p:nvPr/>
        </p:nvSpPr>
        <p:spPr>
          <a:xfrm>
            <a:off x="409434" y="6354770"/>
            <a:ext cx="113601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i="1" dirty="0">
                <a:solidFill>
                  <a:srgbClr val="00B050"/>
                </a:solidFill>
              </a:rPr>
              <a:t>Arkadaşlarımızın bizden farklı özelliklerini olduğu gibi kabul etmeli, onlara saygıyla yaklaşmalıyız.</a:t>
            </a:r>
            <a:endParaRPr lang="tr-TR" sz="2000" dirty="0">
              <a:solidFill>
                <a:srgbClr val="00B050"/>
              </a:solidFill>
            </a:endParaRPr>
          </a:p>
        </p:txBody>
      </p:sp>
      <p:sp>
        <p:nvSpPr>
          <p:cNvPr id="16" name="Metin kutusu 15"/>
          <p:cNvSpPr txBox="1"/>
          <p:nvPr/>
        </p:nvSpPr>
        <p:spPr>
          <a:xfrm>
            <a:off x="1799229" y="5718095"/>
            <a:ext cx="3275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dirty="0" smtClean="0">
                <a:solidFill>
                  <a:srgbClr val="FF0000"/>
                </a:solidFill>
              </a:rPr>
              <a:t>Y</a:t>
            </a:r>
            <a:endParaRPr lang="tr-TR" sz="2800" dirty="0">
              <a:solidFill>
                <a:srgbClr val="FF0000"/>
              </a:solidFill>
            </a:endParaRPr>
          </a:p>
        </p:txBody>
      </p:sp>
      <p:sp>
        <p:nvSpPr>
          <p:cNvPr id="17" name="Metin kutusu 16"/>
          <p:cNvSpPr txBox="1"/>
          <p:nvPr/>
        </p:nvSpPr>
        <p:spPr>
          <a:xfrm>
            <a:off x="2126774" y="3745066"/>
            <a:ext cx="3275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dirty="0">
                <a:solidFill>
                  <a:schemeClr val="accent6"/>
                </a:solidFill>
              </a:rPr>
              <a:t>D</a:t>
            </a:r>
          </a:p>
        </p:txBody>
      </p:sp>
      <p:sp>
        <p:nvSpPr>
          <p:cNvPr id="18" name="Metin kutusu 17"/>
          <p:cNvSpPr txBox="1"/>
          <p:nvPr/>
        </p:nvSpPr>
        <p:spPr>
          <a:xfrm>
            <a:off x="8914406" y="1750158"/>
            <a:ext cx="3275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dirty="0">
                <a:solidFill>
                  <a:schemeClr val="accent6"/>
                </a:solidFill>
              </a:rPr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1639896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/>
      <p:bldP spid="16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 descr="Ekran Kırpma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504967"/>
          </a:xfrm>
          <a:prstGeom prst="rect">
            <a:avLst/>
          </a:prstGeom>
        </p:spPr>
      </p:pic>
      <p:pic>
        <p:nvPicPr>
          <p:cNvPr id="3" name="Resim 2" descr="Ekran Kırpma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137"/>
            <a:ext cx="12192000" cy="755287"/>
          </a:xfrm>
          <a:prstGeom prst="rect">
            <a:avLst/>
          </a:prstGeom>
        </p:spPr>
      </p:pic>
      <p:pic>
        <p:nvPicPr>
          <p:cNvPr id="4" name="Resim 3" descr="Ekran Kırpma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070" y="1496594"/>
            <a:ext cx="12050929" cy="916186"/>
          </a:xfrm>
          <a:prstGeom prst="rect">
            <a:avLst/>
          </a:prstGeom>
        </p:spPr>
      </p:pic>
      <p:pic>
        <p:nvPicPr>
          <p:cNvPr id="5" name="Resim 4" descr="Ekran Kırpma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069" y="2674459"/>
            <a:ext cx="11691539" cy="725090"/>
          </a:xfrm>
          <a:prstGeom prst="rect">
            <a:avLst/>
          </a:prstGeom>
        </p:spPr>
      </p:pic>
      <p:pic>
        <p:nvPicPr>
          <p:cNvPr id="6" name="Resim 5" descr="Ekran Kırpma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28" y="3608788"/>
            <a:ext cx="10638133" cy="344754"/>
          </a:xfrm>
          <a:prstGeom prst="rect">
            <a:avLst/>
          </a:prstGeom>
        </p:spPr>
      </p:pic>
      <p:pic>
        <p:nvPicPr>
          <p:cNvPr id="7" name="Resim 6" descr="Ekran Kırpma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582272"/>
            <a:ext cx="10631605" cy="821391"/>
          </a:xfrm>
          <a:prstGeom prst="rect">
            <a:avLst/>
          </a:prstGeom>
        </p:spPr>
      </p:pic>
      <p:sp>
        <p:nvSpPr>
          <p:cNvPr id="8" name="Metin kutusu 7"/>
          <p:cNvSpPr txBox="1"/>
          <p:nvPr/>
        </p:nvSpPr>
        <p:spPr>
          <a:xfrm>
            <a:off x="736979" y="2530448"/>
            <a:ext cx="31116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>
                <a:solidFill>
                  <a:schemeClr val="accent4">
                    <a:lumMod val="75000"/>
                  </a:schemeClr>
                </a:solidFill>
                <a:latin typeface="ALFABET98" panose="00000400000000000000" pitchFamily="2" charset="0"/>
              </a:rPr>
              <a:t>Kimlik</a:t>
            </a:r>
            <a:endParaRPr lang="tr-TR" sz="3200" dirty="0">
              <a:solidFill>
                <a:schemeClr val="accent4">
                  <a:lumMod val="75000"/>
                </a:schemeClr>
              </a:solidFill>
              <a:latin typeface="ALFABET98" panose="00000400000000000000" pitchFamily="2" charset="0"/>
            </a:endParaRPr>
          </a:p>
        </p:txBody>
      </p:sp>
      <p:sp>
        <p:nvSpPr>
          <p:cNvPr id="9" name="Metin kutusu 8"/>
          <p:cNvSpPr txBox="1"/>
          <p:nvPr/>
        </p:nvSpPr>
        <p:spPr>
          <a:xfrm>
            <a:off x="5679742" y="3316400"/>
            <a:ext cx="32185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>
                <a:solidFill>
                  <a:srgbClr val="FF33CC"/>
                </a:solidFill>
                <a:latin typeface="ALFABET98" panose="00000400000000000000" pitchFamily="2" charset="0"/>
              </a:rPr>
              <a:t>doğum günümüz</a:t>
            </a:r>
            <a:r>
              <a:rPr lang="tr-TR" sz="3200" dirty="0">
                <a:solidFill>
                  <a:srgbClr val="FF33CC"/>
                </a:solidFill>
                <a:latin typeface="ALFABET98" panose="00000400000000000000" pitchFamily="2" charset="0"/>
              </a:rPr>
              <a:t> </a:t>
            </a:r>
          </a:p>
        </p:txBody>
      </p:sp>
      <p:sp>
        <p:nvSpPr>
          <p:cNvPr id="10" name="Metin kutusu 9"/>
          <p:cNvSpPr txBox="1"/>
          <p:nvPr/>
        </p:nvSpPr>
        <p:spPr>
          <a:xfrm>
            <a:off x="141069" y="4857162"/>
            <a:ext cx="32185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>
                <a:solidFill>
                  <a:schemeClr val="accent6">
                    <a:lumMod val="75000"/>
                  </a:schemeClr>
                </a:solidFill>
                <a:latin typeface="ALFABET98" panose="00000400000000000000" pitchFamily="2" charset="0"/>
              </a:rPr>
              <a:t> eğitsel ve sosyal</a:t>
            </a:r>
            <a:r>
              <a:rPr lang="tr-TR" sz="3200" dirty="0">
                <a:solidFill>
                  <a:schemeClr val="accent6">
                    <a:lumMod val="75000"/>
                  </a:schemeClr>
                </a:solidFill>
                <a:latin typeface="ALFABET98" panose="00000400000000000000" pitchFamily="2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351315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 descr="Ekran Kırpma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504967"/>
          </a:xfrm>
          <a:prstGeom prst="rect">
            <a:avLst/>
          </a:prstGeom>
        </p:spPr>
      </p:pic>
      <p:pic>
        <p:nvPicPr>
          <p:cNvPr id="3" name="Resim 2" descr="Ekran Kırpma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73977"/>
            <a:ext cx="9198591" cy="513378"/>
          </a:xfrm>
          <a:prstGeom prst="rect">
            <a:avLst/>
          </a:prstGeom>
        </p:spPr>
      </p:pic>
      <p:pic>
        <p:nvPicPr>
          <p:cNvPr id="4" name="Resim 3" descr="Ekran Kırpma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783" y="1356365"/>
            <a:ext cx="9203523" cy="431415"/>
          </a:xfrm>
          <a:prstGeom prst="rect">
            <a:avLst/>
          </a:prstGeom>
        </p:spPr>
      </p:pic>
      <p:pic>
        <p:nvPicPr>
          <p:cNvPr id="5" name="Resim 4" descr="Ekran Kırpma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783" y="2836426"/>
            <a:ext cx="9816908" cy="883522"/>
          </a:xfrm>
          <a:prstGeom prst="rect">
            <a:avLst/>
          </a:prstGeom>
        </p:spPr>
      </p:pic>
      <p:sp>
        <p:nvSpPr>
          <p:cNvPr id="6" name="Metin kutusu 5"/>
          <p:cNvSpPr txBox="1"/>
          <p:nvPr/>
        </p:nvSpPr>
        <p:spPr>
          <a:xfrm>
            <a:off x="586854" y="1787780"/>
            <a:ext cx="80794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>
                <a:solidFill>
                  <a:schemeClr val="accent6">
                    <a:lumMod val="75000"/>
                  </a:schemeClr>
                </a:solidFill>
                <a:latin typeface="ALFABET98" panose="00000400000000000000" pitchFamily="2" charset="0"/>
              </a:rPr>
              <a:t> Dezavantajlı bireyler için oyun alanları spor yapma alanları inşa etmeliyiz. Her kurumda en az iki bireyin işe alınması ilgili planlama yapılmalıdır.</a:t>
            </a:r>
          </a:p>
        </p:txBody>
      </p:sp>
      <p:sp>
        <p:nvSpPr>
          <p:cNvPr id="7" name="Metin kutusu 6"/>
          <p:cNvSpPr txBox="1"/>
          <p:nvPr/>
        </p:nvSpPr>
        <p:spPr>
          <a:xfrm>
            <a:off x="382138" y="3752932"/>
            <a:ext cx="974450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>
                <a:solidFill>
                  <a:schemeClr val="accent6">
                    <a:lumMod val="75000"/>
                  </a:schemeClr>
                </a:solidFill>
                <a:latin typeface="ALFABET98" panose="00000400000000000000" pitchFamily="2" charset="0"/>
              </a:rPr>
              <a:t>BİREYSEL FARKLILIKLARA SAYGI</a:t>
            </a:r>
            <a:endParaRPr lang="tr-TR" sz="2800" dirty="0">
              <a:solidFill>
                <a:schemeClr val="accent6">
                  <a:lumMod val="75000"/>
                </a:schemeClr>
              </a:solidFill>
              <a:latin typeface="ALFABET98" panose="00000400000000000000" pitchFamily="2" charset="0"/>
            </a:endParaRPr>
          </a:p>
          <a:p>
            <a:r>
              <a:rPr lang="tr-TR" sz="2800" dirty="0">
                <a:solidFill>
                  <a:schemeClr val="accent6">
                    <a:lumMod val="75000"/>
                  </a:schemeClr>
                </a:solidFill>
                <a:latin typeface="ALFABET98" panose="00000400000000000000" pitchFamily="2" charset="0"/>
              </a:rPr>
              <a:t>Sevin sayın birbirinizi</a:t>
            </a:r>
            <a:br>
              <a:rPr lang="tr-TR" sz="2800" dirty="0">
                <a:solidFill>
                  <a:schemeClr val="accent6">
                    <a:lumMod val="75000"/>
                  </a:schemeClr>
                </a:solidFill>
                <a:latin typeface="ALFABET98" panose="00000400000000000000" pitchFamily="2" charset="0"/>
              </a:rPr>
            </a:br>
            <a:r>
              <a:rPr lang="tr-TR" sz="2800" dirty="0">
                <a:solidFill>
                  <a:schemeClr val="accent6">
                    <a:lumMod val="75000"/>
                  </a:schemeClr>
                </a:solidFill>
                <a:latin typeface="ALFABET98" panose="00000400000000000000" pitchFamily="2" charset="0"/>
              </a:rPr>
              <a:t>Anlayın olmadığını farkınızın</a:t>
            </a:r>
            <a:br>
              <a:rPr lang="tr-TR" sz="2800" dirty="0">
                <a:solidFill>
                  <a:schemeClr val="accent6">
                    <a:lumMod val="75000"/>
                  </a:schemeClr>
                </a:solidFill>
                <a:latin typeface="ALFABET98" panose="00000400000000000000" pitchFamily="2" charset="0"/>
              </a:rPr>
            </a:br>
            <a:r>
              <a:rPr lang="tr-TR" sz="2800" dirty="0">
                <a:solidFill>
                  <a:schemeClr val="accent6">
                    <a:lumMod val="75000"/>
                  </a:schemeClr>
                </a:solidFill>
                <a:latin typeface="ALFABET98" panose="00000400000000000000" pitchFamily="2" charset="0"/>
              </a:rPr>
              <a:t>Kimseler size kötülük edemez</a:t>
            </a:r>
            <a:br>
              <a:rPr lang="tr-TR" sz="2800" dirty="0">
                <a:solidFill>
                  <a:schemeClr val="accent6">
                    <a:lumMod val="75000"/>
                  </a:schemeClr>
                </a:solidFill>
                <a:latin typeface="ALFABET98" panose="00000400000000000000" pitchFamily="2" charset="0"/>
              </a:rPr>
            </a:br>
            <a:r>
              <a:rPr lang="tr-TR" sz="2800" dirty="0">
                <a:solidFill>
                  <a:schemeClr val="accent6">
                    <a:lumMod val="75000"/>
                  </a:schemeClr>
                </a:solidFill>
                <a:latin typeface="ALFABET98" panose="00000400000000000000" pitchFamily="2" charset="0"/>
              </a:rPr>
              <a:t>Kabullendiğinizde </a:t>
            </a:r>
            <a:r>
              <a:rPr lang="tr-TR" sz="2800" dirty="0" smtClean="0">
                <a:solidFill>
                  <a:schemeClr val="accent6">
                    <a:lumMod val="75000"/>
                  </a:schemeClr>
                </a:solidFill>
                <a:latin typeface="ALFABET98" panose="00000400000000000000" pitchFamily="2" charset="0"/>
              </a:rPr>
              <a:t>birbirinizi</a:t>
            </a:r>
            <a:endParaRPr lang="tr-TR" sz="2800" dirty="0">
              <a:solidFill>
                <a:schemeClr val="accent6">
                  <a:lumMod val="75000"/>
                </a:schemeClr>
              </a:solidFill>
              <a:latin typeface="ALFABET98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224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165</Words>
  <Application>Microsoft Office PowerPoint</Application>
  <PresentationFormat>Geniş ekran</PresentationFormat>
  <Paragraphs>35</Paragraphs>
  <Slides>17</Slides>
  <Notes>2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17</vt:i4>
      </vt:variant>
    </vt:vector>
  </HeadingPairs>
  <TitlesOfParts>
    <vt:vector size="22" baseType="lpstr">
      <vt:lpstr>ALFABET98</vt:lpstr>
      <vt:lpstr>Arial</vt:lpstr>
      <vt:lpstr>Calibri</vt:lpstr>
      <vt:lpstr>Calibri Light</vt:lpstr>
      <vt:lpstr>Office Teması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YZU</dc:creator>
  <cp:lastModifiedBy>LENOVO</cp:lastModifiedBy>
  <cp:revision>26</cp:revision>
  <dcterms:created xsi:type="dcterms:W3CDTF">2024-10-05T05:43:34Z</dcterms:created>
  <dcterms:modified xsi:type="dcterms:W3CDTF">2024-10-07T11:28:35Z</dcterms:modified>
</cp:coreProperties>
</file>