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1" r:id="rId14"/>
    <p:sldId id="272" r:id="rId15"/>
    <p:sldId id="273" r:id="rId16"/>
    <p:sldId id="270" r:id="rId17"/>
    <p:sldId id="296" r:id="rId18"/>
    <p:sldId id="297" r:id="rId19"/>
    <p:sldId id="294" r:id="rId20"/>
    <p:sldId id="295" r:id="rId21"/>
    <p:sldId id="284" r:id="rId22"/>
    <p:sldId id="285" r:id="rId23"/>
    <p:sldId id="286" r:id="rId24"/>
    <p:sldId id="287" r:id="rId25"/>
    <p:sldId id="278" r:id="rId26"/>
    <p:sldId id="279" r:id="rId27"/>
    <p:sldId id="292" r:id="rId28"/>
    <p:sldId id="293" r:id="rId2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E1F55DE-5903-4ACC-A5FA-E0B641781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xmlns="" id="{B672976D-085A-4BFD-A012-5B5F0462C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38317-D620-4C6E-975A-7AC080614286}" type="datetimeFigureOut">
              <a:rPr lang="tr-TR" smtClean="0"/>
              <a:t>28.04.2024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xmlns="" id="{3E937530-A9B1-4775-9F64-7AA1405B2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xmlns="" id="{624916AF-CD7D-4D47-A81F-FBAF2F7C6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CC214-19A6-40AF-992C-7A526F9774E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436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xmlns="" id="{498304A5-8BB8-499D-8FBB-34D79714B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CC7E8DC0-68C7-4D8B-BBF0-DF01B92D5A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09FABC50-EF0E-4B6B-9301-50F8DE3139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38317-D620-4C6E-975A-7AC080614286}" type="datetimeFigureOut">
              <a:rPr lang="tr-TR" smtClean="0"/>
              <a:t>28.04.2024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6865E391-C144-46D1-86F7-3AA87EC387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884CB394-3674-4F1A-B355-F1AE208170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CC214-19A6-40AF-992C-7A526F9774E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112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1E91FB70-B495-41D1-A5D4-1275661D4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6600" b="1">
                <a:solidFill>
                  <a:schemeClr val="bg1"/>
                </a:solidFill>
              </a:rPr>
              <a:t>TYT- AYT TARİH</a:t>
            </a:r>
            <a:endParaRPr lang="tr-TR" sz="6600" b="1" dirty="0">
              <a:solidFill>
                <a:schemeClr val="bg1"/>
              </a:solidFill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7B490977-0F01-44C5-8C7F-39174F3D1AF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CBCECEBC-8EC0-4B03-BEB4-56671DF25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Kazasker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B616ADEB-4A1F-4D17-A76F-CBAC8641458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980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E8408A7C-F7C7-4F60-A320-CA0C251DD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Defterdar: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0B61A641-AB75-4C3A-80E3-A238C6C59B4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97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A929ECDF-E11B-45FD-845F-C5015C0D8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Nişancı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98A11CBF-5097-4BB5-AE77-D9C0FDB4784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805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F8C5B700-2EDA-4110-B192-91D08F153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Reisülküttap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AC843F47-4424-4E0D-8A49-E17797AE162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566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FB2B56F5-9BB4-43C1-982C-4D4B65C32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Kaptanıderya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98AF8353-FCE8-4B4F-ABA0-271A805B27F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055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F590B6C9-4B0F-482E-AF73-357722B6F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Yeniçeri Ağası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6FFDE275-0987-45C7-A243-30B80D4FD84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561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E025E692-40A4-447F-9759-6D6814883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Şeyhülislam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CC551240-59D7-4404-BF43-E9AD9D83D9F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4359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3392" y="188640"/>
            <a:ext cx="10972800" cy="864096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l"/>
            <a:r>
              <a:rPr lang="tr-TR" sz="3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tr-TR" sz="3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SORU ?</a:t>
            </a:r>
            <a:endParaRPr lang="tr-TR" sz="3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409433" y="1052736"/>
            <a:ext cx="11573301" cy="5647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Tarih öğretmeni Nil’e ödev olarak Divanıhümayun konusunu</a:t>
            </a:r>
          </a:p>
          <a:p>
            <a:r>
              <a:rPr lang="tr-TR" sz="3200" dirty="0"/>
              <a:t>vermiştir. Nil hazırladığı ödevde </a:t>
            </a:r>
            <a:r>
              <a:rPr lang="tr-TR" sz="3200" dirty="0" err="1" smtClean="0"/>
              <a:t>Divanıhümayunun</a:t>
            </a:r>
            <a:r>
              <a:rPr lang="tr-TR" sz="3200" dirty="0" smtClean="0"/>
              <a:t> görevlerinden </a:t>
            </a:r>
            <a:r>
              <a:rPr lang="tr-TR" sz="3200" dirty="0"/>
              <a:t>beşini yazmış ancak öğretmeni </a:t>
            </a:r>
            <a:r>
              <a:rPr lang="tr-TR" sz="3200" dirty="0" smtClean="0"/>
              <a:t>bunlardan birinin </a:t>
            </a:r>
            <a:r>
              <a:rPr lang="tr-TR" sz="3200" dirty="0"/>
              <a:t>yanlış olduğunu belirtmiştir.</a:t>
            </a:r>
          </a:p>
          <a:p>
            <a:r>
              <a:rPr lang="tr-TR" sz="3200" b="1" dirty="0"/>
              <a:t>Buna göre öğretmenin, Nil’in ödevinde yanlış olduğunu</a:t>
            </a:r>
          </a:p>
          <a:p>
            <a:r>
              <a:rPr lang="tr-TR" sz="3200" b="1" dirty="0"/>
              <a:t>belirttiği görev aşağıdakilerden hangisidir</a:t>
            </a:r>
            <a:r>
              <a:rPr lang="tr-TR" sz="3200" b="1" dirty="0" smtClean="0"/>
              <a:t>?</a:t>
            </a:r>
          </a:p>
          <a:p>
            <a:endParaRPr lang="tr-TR" sz="900" b="1" dirty="0"/>
          </a:p>
          <a:p>
            <a:r>
              <a:rPr lang="tr-TR" sz="3200" dirty="0"/>
              <a:t>A) Şikâyetlerin dinlenmesi</a:t>
            </a:r>
          </a:p>
          <a:p>
            <a:r>
              <a:rPr lang="tr-TR" sz="3200" dirty="0"/>
              <a:t>B) Savaşa ve barışa karar verilmesi</a:t>
            </a:r>
          </a:p>
          <a:p>
            <a:r>
              <a:rPr lang="tr-TR" sz="3200" dirty="0"/>
              <a:t>C) Önemli davaların görülmesi</a:t>
            </a:r>
          </a:p>
          <a:p>
            <a:r>
              <a:rPr lang="tr-TR" sz="3200" dirty="0"/>
              <a:t>D) </a:t>
            </a:r>
            <a:r>
              <a:rPr lang="tr-TR" sz="3200" dirty="0" err="1"/>
              <a:t>Veliahtın</a:t>
            </a:r>
            <a:r>
              <a:rPr lang="tr-TR" sz="3200" dirty="0"/>
              <a:t> belirlenmesi</a:t>
            </a:r>
          </a:p>
          <a:p>
            <a:r>
              <a:rPr lang="tr-TR" sz="3200" dirty="0"/>
              <a:t>E) Elçilerin kabul </a:t>
            </a:r>
            <a:r>
              <a:rPr lang="tr-TR" sz="3200" dirty="0" smtClean="0"/>
              <a:t>edilmesi			  </a:t>
            </a:r>
            <a:r>
              <a:rPr lang="tr-TR" sz="3200" b="1" dirty="0" smtClean="0"/>
              <a:t>		       (</a:t>
            </a:r>
            <a:r>
              <a:rPr lang="tr-TR" sz="3200" b="1" dirty="0"/>
              <a:t>2019 TYT)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val="9742455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3392" y="188640"/>
            <a:ext cx="10972800" cy="864096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l"/>
            <a:r>
              <a:rPr lang="tr-TR" sz="3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tr-TR" sz="3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CEVAP</a:t>
            </a:r>
            <a:endParaRPr lang="tr-TR" sz="3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23392" y="1340768"/>
            <a:ext cx="1097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D) </a:t>
            </a:r>
            <a:r>
              <a:rPr lang="tr-TR" sz="3200" dirty="0" err="1"/>
              <a:t>Veliahtın</a:t>
            </a:r>
            <a:r>
              <a:rPr lang="tr-TR" sz="3200" dirty="0"/>
              <a:t> belirlenmesi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3865922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B85AFFB7-DABB-4521-9425-578D647AE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ÖLÇME VE DEĞERLENDİRME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E1679B42-F48F-4566-9EF0-FB5BB1B8976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204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C9CF1459-3B61-4DCA-A64B-5A1215400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TOPKAPI SARAYI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133E93EF-1F1F-4884-A292-A403BEC23B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3744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4586A360-F97D-44C0-9700-7FD6C1434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ÖLÇME VE DEĞERLENDİRME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B92BC824-1BCB-4CA9-B8F9-E14D1663709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962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3392" y="188640"/>
            <a:ext cx="10972800" cy="864096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l"/>
            <a:r>
              <a:rPr lang="tr-TR" sz="3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tr-TR" sz="3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SORU ?</a:t>
            </a:r>
            <a:endParaRPr lang="tr-TR" sz="3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23392" y="1340768"/>
            <a:ext cx="10972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Osmanlı Devleti’nde eğitim teşkilatı askerî, dinî, sivil, yaygın</a:t>
            </a:r>
          </a:p>
          <a:p>
            <a:r>
              <a:rPr lang="tr-TR" sz="3200" dirty="0"/>
              <a:t>ve saray eğitimi olarak yapılandırılmıştır.</a:t>
            </a:r>
          </a:p>
          <a:p>
            <a:r>
              <a:rPr lang="tr-TR" sz="3200" b="1" dirty="0"/>
              <a:t>Aşağıdakilerden hangileri </a:t>
            </a:r>
            <a:r>
              <a:rPr lang="tr-TR" sz="3200" dirty="0"/>
              <a:t>“Saray Eğitimi” </a:t>
            </a:r>
            <a:r>
              <a:rPr lang="tr-TR" sz="3200" b="1" dirty="0"/>
              <a:t>kapsamında</a:t>
            </a:r>
          </a:p>
          <a:p>
            <a:r>
              <a:rPr lang="tr-TR" sz="3200" b="1" dirty="0"/>
              <a:t>faaliyet gösteren okullardandır?</a:t>
            </a:r>
          </a:p>
          <a:p>
            <a:r>
              <a:rPr lang="tr-TR" sz="3200" dirty="0"/>
              <a:t>A) Enderun - Harem</a:t>
            </a:r>
          </a:p>
          <a:p>
            <a:r>
              <a:rPr lang="tr-TR" sz="3200" dirty="0"/>
              <a:t>B) Enderun - </a:t>
            </a:r>
            <a:r>
              <a:rPr lang="tr-TR" sz="3200" dirty="0" err="1"/>
              <a:t>Sıbyan</a:t>
            </a:r>
            <a:endParaRPr lang="tr-TR" sz="3200" dirty="0"/>
          </a:p>
          <a:p>
            <a:r>
              <a:rPr lang="tr-TR" sz="3200" dirty="0"/>
              <a:t>C) Medrese - </a:t>
            </a:r>
            <a:r>
              <a:rPr lang="tr-TR" sz="3200" dirty="0" err="1"/>
              <a:t>Sıbyan</a:t>
            </a:r>
            <a:endParaRPr lang="tr-TR" sz="3200" dirty="0"/>
          </a:p>
          <a:p>
            <a:r>
              <a:rPr lang="tr-TR" sz="3200" dirty="0"/>
              <a:t>D) Medrese - Harem</a:t>
            </a:r>
          </a:p>
          <a:p>
            <a:r>
              <a:rPr lang="tr-TR" sz="3200" dirty="0"/>
              <a:t>E) </a:t>
            </a:r>
            <a:r>
              <a:rPr lang="tr-TR" sz="3200" dirty="0" err="1"/>
              <a:t>Sahnıseman</a:t>
            </a:r>
            <a:r>
              <a:rPr lang="tr-TR" sz="3200" dirty="0"/>
              <a:t> - Enderun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39678400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3392" y="188640"/>
            <a:ext cx="10972800" cy="864096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l"/>
            <a:r>
              <a:rPr lang="tr-TR" sz="3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tr-TR" sz="3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CEVAP</a:t>
            </a:r>
            <a:endParaRPr lang="tr-TR" sz="3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23392" y="1340768"/>
            <a:ext cx="1097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A) Enderun - Harem</a:t>
            </a:r>
            <a:endParaRPr lang="tr-TR" sz="3200" dirty="0"/>
          </a:p>
        </p:txBody>
      </p:sp>
      <p:pic>
        <p:nvPicPr>
          <p:cNvPr id="1026" name="Picture 2" descr="Osmanlı'da Bir Özel Eğitim Kurumu: Enderun Mektebi - Maarifin Ses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766" y="2034724"/>
            <a:ext cx="7768051" cy="425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8081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3392" y="188640"/>
            <a:ext cx="10972800" cy="864096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l"/>
            <a:r>
              <a:rPr lang="tr-TR" sz="3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tr-TR" sz="3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SORU ?</a:t>
            </a:r>
            <a:endParaRPr lang="tr-TR" sz="3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436727" y="1052736"/>
            <a:ext cx="1128669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		</a:t>
            </a:r>
            <a:r>
              <a:rPr lang="tr-TR" sz="3200" b="1" u="sng" dirty="0" smtClean="0"/>
              <a:t>1</a:t>
            </a:r>
            <a:r>
              <a:rPr lang="tr-TR" sz="3200" b="1" u="sng" dirty="0"/>
              <a:t>. Grup </a:t>
            </a:r>
            <a:r>
              <a:rPr lang="tr-TR" sz="3200" dirty="0" smtClean="0"/>
              <a:t>			</a:t>
            </a:r>
            <a:r>
              <a:rPr lang="tr-TR" sz="3200" b="1" u="sng" dirty="0" smtClean="0"/>
              <a:t>2</a:t>
            </a:r>
            <a:r>
              <a:rPr lang="tr-TR" sz="3200" b="1" u="sng" dirty="0"/>
              <a:t>. Grup</a:t>
            </a:r>
          </a:p>
          <a:p>
            <a:r>
              <a:rPr lang="tr-TR" sz="3200" dirty="0" smtClean="0"/>
              <a:t>		I</a:t>
            </a:r>
            <a:r>
              <a:rPr lang="tr-TR" sz="3200" dirty="0"/>
              <a:t>. Veziriazam </a:t>
            </a:r>
            <a:r>
              <a:rPr lang="tr-TR" sz="3200" dirty="0" smtClean="0"/>
              <a:t>		Seyfiye</a:t>
            </a:r>
            <a:endParaRPr lang="tr-TR" sz="3200" dirty="0"/>
          </a:p>
          <a:p>
            <a:r>
              <a:rPr lang="tr-TR" sz="3200" dirty="0" smtClean="0"/>
              <a:t>		II</a:t>
            </a:r>
            <a:r>
              <a:rPr lang="tr-TR" sz="3200" dirty="0"/>
              <a:t>. Kaptanıderya </a:t>
            </a:r>
            <a:r>
              <a:rPr lang="tr-TR" sz="3200" dirty="0" smtClean="0"/>
              <a:t>		Seyfiye</a:t>
            </a:r>
            <a:endParaRPr lang="tr-TR" sz="3200" dirty="0"/>
          </a:p>
          <a:p>
            <a:r>
              <a:rPr lang="tr-TR" sz="3200" dirty="0" smtClean="0"/>
              <a:t>		III</a:t>
            </a:r>
            <a:r>
              <a:rPr lang="tr-TR" sz="3200" dirty="0"/>
              <a:t>. Şeyhülislam </a:t>
            </a:r>
            <a:r>
              <a:rPr lang="tr-TR" sz="3200" dirty="0" smtClean="0"/>
              <a:t>		İlmiye</a:t>
            </a:r>
            <a:endParaRPr lang="tr-TR" sz="3200" dirty="0"/>
          </a:p>
          <a:p>
            <a:r>
              <a:rPr lang="tr-TR" sz="3200" dirty="0" smtClean="0"/>
              <a:t>		IV</a:t>
            </a:r>
            <a:r>
              <a:rPr lang="tr-TR" sz="3200" dirty="0"/>
              <a:t>. Kazasker </a:t>
            </a:r>
            <a:r>
              <a:rPr lang="tr-TR" sz="3200" dirty="0" smtClean="0"/>
              <a:t>		</a:t>
            </a:r>
            <a:r>
              <a:rPr lang="tr-TR" sz="3200" dirty="0" err="1" smtClean="0"/>
              <a:t>Kalemiye</a:t>
            </a:r>
            <a:endParaRPr lang="tr-TR" sz="3200" dirty="0"/>
          </a:p>
          <a:p>
            <a:r>
              <a:rPr lang="tr-TR" sz="3200" dirty="0" smtClean="0"/>
              <a:t>		V</a:t>
            </a:r>
            <a:r>
              <a:rPr lang="tr-TR" sz="3200" dirty="0"/>
              <a:t>. Defterdar </a:t>
            </a:r>
            <a:r>
              <a:rPr lang="tr-TR" sz="3200" dirty="0" smtClean="0"/>
              <a:t>		</a:t>
            </a:r>
            <a:r>
              <a:rPr lang="tr-TR" sz="3200" dirty="0" err="1" smtClean="0"/>
              <a:t>Kalemiye</a:t>
            </a:r>
            <a:endParaRPr lang="tr-TR" sz="3200" dirty="0"/>
          </a:p>
          <a:p>
            <a:r>
              <a:rPr lang="tr-TR" sz="3200" b="1" dirty="0"/>
              <a:t>Yukarıda 1. grupta verilen Divanıhümayun </a:t>
            </a:r>
            <a:r>
              <a:rPr lang="tr-TR" sz="3200" b="1" dirty="0" smtClean="0"/>
              <a:t>üyelerinden hangisi</a:t>
            </a:r>
            <a:r>
              <a:rPr lang="tr-TR" sz="3200" b="1" dirty="0"/>
              <a:t>, 2. grupta verilen Osmanlı bürokrasi sınıfı </a:t>
            </a:r>
            <a:r>
              <a:rPr lang="tr-TR" sz="3200" b="1" dirty="0" smtClean="0"/>
              <a:t>ile yanlış eşleştirilmiştir?</a:t>
            </a:r>
          </a:p>
          <a:p>
            <a:endParaRPr lang="tr-TR" sz="3200" b="1" dirty="0"/>
          </a:p>
          <a:p>
            <a:r>
              <a:rPr lang="tr-TR" sz="3200" dirty="0"/>
              <a:t>A) I </a:t>
            </a:r>
            <a:r>
              <a:rPr lang="tr-TR" sz="3200" dirty="0" smtClean="0"/>
              <a:t>		B</a:t>
            </a:r>
            <a:r>
              <a:rPr lang="tr-TR" sz="3200" dirty="0"/>
              <a:t>) II </a:t>
            </a:r>
            <a:r>
              <a:rPr lang="tr-TR" sz="3200" dirty="0" smtClean="0"/>
              <a:t>		C</a:t>
            </a:r>
            <a:r>
              <a:rPr lang="tr-TR" sz="3200" dirty="0"/>
              <a:t>) III </a:t>
            </a:r>
            <a:r>
              <a:rPr lang="tr-TR" sz="3200" dirty="0" smtClean="0"/>
              <a:t>		D</a:t>
            </a:r>
            <a:r>
              <a:rPr lang="tr-TR" sz="3200" dirty="0"/>
              <a:t>) IV </a:t>
            </a:r>
            <a:r>
              <a:rPr lang="tr-TR" sz="3200" dirty="0" smtClean="0"/>
              <a:t>		E</a:t>
            </a:r>
            <a:r>
              <a:rPr lang="tr-TR" sz="3200" dirty="0"/>
              <a:t>) V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275973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3392" y="188640"/>
            <a:ext cx="10972800" cy="864096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l"/>
            <a:r>
              <a:rPr lang="tr-TR" sz="3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tr-TR" sz="3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CEVAP</a:t>
            </a:r>
            <a:endParaRPr lang="tr-TR" sz="3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23392" y="1340768"/>
            <a:ext cx="1097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IV. Kazasker 		</a:t>
            </a:r>
            <a:r>
              <a:rPr lang="tr-TR" sz="3200" dirty="0" err="1"/>
              <a:t>Kalemiye</a:t>
            </a:r>
            <a:endParaRPr lang="tr-TR" sz="3200" dirty="0"/>
          </a:p>
        </p:txBody>
      </p:sp>
      <p:pic>
        <p:nvPicPr>
          <p:cNvPr id="2050" name="Picture 2" descr="Osmanlı Devleti'nde Kazaskerler Ne İş Yapardı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382" y="2075668"/>
            <a:ext cx="7500819" cy="443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5644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54A7232A-EEA0-4427-BFCF-92C75D092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ÖLÇME VE DEĞERLENDİRME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A00A7EF0-C94B-4326-AD56-3EAE5008ED2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8980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2C72C6B9-506E-4E90-B8C7-8DE78B17A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ÖLÇME VE DEĞERLENDİRME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C83BB378-E811-4A1C-A340-8EB617AE626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2427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3392" y="188640"/>
            <a:ext cx="10972800" cy="864096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l"/>
            <a:r>
              <a:rPr lang="tr-TR" sz="3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tr-TR" sz="3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SORU ?</a:t>
            </a:r>
            <a:endParaRPr lang="tr-TR" sz="3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23392" y="1340768"/>
            <a:ext cx="10972800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3200" b="1" dirty="0" smtClean="0"/>
              <a:t>İlmiye sınıfının başıdır. </a:t>
            </a:r>
            <a:r>
              <a:rPr lang="tr-TR" sz="3200" b="1" dirty="0" err="1" smtClean="0"/>
              <a:t>Divanıhümayunun</a:t>
            </a:r>
            <a:r>
              <a:rPr lang="tr-TR" sz="3200" b="1" dirty="0" smtClean="0"/>
              <a:t> </a:t>
            </a:r>
            <a:r>
              <a:rPr lang="tr-TR" sz="3200" b="1" dirty="0"/>
              <a:t>asli üyesi olmamakla birlikte </a:t>
            </a:r>
            <a:r>
              <a:rPr lang="tr-TR" sz="3200" b="1" dirty="0" smtClean="0"/>
              <a:t>XVI. yüzyıldan </a:t>
            </a:r>
            <a:r>
              <a:rPr lang="tr-TR" sz="3200" b="1" dirty="0"/>
              <a:t>itibaren görüşlerine </a:t>
            </a:r>
            <a:r>
              <a:rPr lang="tr-TR" sz="3200" b="1" u="sng" dirty="0"/>
              <a:t>daha çok </a:t>
            </a:r>
            <a:r>
              <a:rPr lang="tr-TR" sz="3200" b="1" dirty="0" smtClean="0"/>
              <a:t>yer verilmeye başlanan </a:t>
            </a:r>
            <a:r>
              <a:rPr lang="tr-TR" sz="3200" b="1" dirty="0"/>
              <a:t>devlet görevlisi aşağıdakilerden hangisidir?</a:t>
            </a:r>
          </a:p>
          <a:p>
            <a:endParaRPr lang="tr-TR" sz="900" dirty="0" smtClean="0"/>
          </a:p>
          <a:p>
            <a:r>
              <a:rPr lang="tr-TR" sz="3200" dirty="0" smtClean="0"/>
              <a:t>A</a:t>
            </a:r>
            <a:r>
              <a:rPr lang="tr-TR" sz="3200" dirty="0"/>
              <a:t>) Şeyhülislam</a:t>
            </a:r>
          </a:p>
          <a:p>
            <a:r>
              <a:rPr lang="tr-TR" sz="3200" dirty="0"/>
              <a:t>B) Nişancı</a:t>
            </a:r>
          </a:p>
          <a:p>
            <a:r>
              <a:rPr lang="tr-TR" sz="3200" dirty="0"/>
              <a:t>C) Yeniçeri Ağası</a:t>
            </a:r>
          </a:p>
          <a:p>
            <a:r>
              <a:rPr lang="tr-TR" sz="3200" dirty="0"/>
              <a:t>D) Kaptan-ı Derya</a:t>
            </a:r>
          </a:p>
          <a:p>
            <a:r>
              <a:rPr lang="tr-TR" sz="3200" dirty="0"/>
              <a:t>E) Kazasker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15494369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3392" y="188640"/>
            <a:ext cx="10972800" cy="864096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l"/>
            <a:r>
              <a:rPr lang="tr-TR" sz="3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tr-TR" sz="3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CEVAP</a:t>
            </a:r>
            <a:endParaRPr lang="tr-TR" sz="3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23392" y="1340768"/>
            <a:ext cx="1097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A) Şeyhülislam</a:t>
            </a:r>
            <a:endParaRPr lang="tr-TR" sz="3200" dirty="0"/>
          </a:p>
        </p:txBody>
      </p:sp>
      <p:pic>
        <p:nvPicPr>
          <p:cNvPr id="3074" name="Picture 2" descr="Tarih Lügati on X: &quot;Şeyhülislam en yüksek ilmiye rütbesidir. Yaşı ne olursa  olsun padişahın elini öpmezdi. Onunla müsafaha eder ve sultanın yakasını  öperdi. Ayrıca bayramlaşmadan sonra tahtın yanında sıraya dizilmez, dua  ettikt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458" y="1925543"/>
            <a:ext cx="3646667" cy="4808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075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9E20F6A1-982A-4FB0-A411-992D6C814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Enderun (İç Saray)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0E0ABB53-7D1B-4BAB-A0DD-E401A980D85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447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3F3533D1-98A1-44CC-88DB-D528B989B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Birun (Dış Saray)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E1CE9340-5660-4319-8DEF-A7A2BF350D5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707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35608B5B-F92C-4DF2-9EA9-FFD0BEAC5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Harem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082845ED-9980-4CFD-B432-871797230E0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809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7D2A03C4-1E27-4B1A-9708-53F75454A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223DC330-6DB5-4F6F-95A5-632879D4E10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670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CE12897C-C699-443C-AF3B-79566E49D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DİVÂN-I HÜMÂYUN VE ÜYELERİ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45636BA2-DDC4-4D80-8358-6795A30C88A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688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7BC1C839-1F6F-4370-99BA-4D428CC82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Vezir-i âzam (Sadrazam):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9F5655C2-9D80-47F5-B374-1EB6FE1335D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290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 hidden="1">
            <a:extLst>
              <a:ext uri="{FF2B5EF4-FFF2-40B4-BE49-F238E27FC236}">
                <a16:creationId xmlns:a16="http://schemas.microsoft.com/office/drawing/2014/main" xmlns="" id="{7478A938-F46C-42F3-8A1F-C190156DF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cap="none">
                <a:latin typeface="Times New Roman" panose="02020603050405020304" pitchFamily="18" charset="0"/>
                <a:cs typeface="Times New Roman" panose="02020603050405020304" pitchFamily="18" charset="0"/>
              </a:rPr>
              <a:t>Vezirler</a:t>
            </a:r>
            <a:endParaRPr lang="tr-TR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67C34E62-79EC-4EEE-A2CD-F2CC3B24446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308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238</Words>
  <Application>Microsoft Office PowerPoint</Application>
  <PresentationFormat>Geniş ekran</PresentationFormat>
  <Paragraphs>66</Paragraphs>
  <Slides>28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Times New Roman</vt:lpstr>
      <vt:lpstr>Office Teması</vt:lpstr>
      <vt:lpstr>TYT- AYT TARİH</vt:lpstr>
      <vt:lpstr>TOPKAPI SARAYI</vt:lpstr>
      <vt:lpstr>Enderun (İç Saray)</vt:lpstr>
      <vt:lpstr>Birun (Dış Saray)</vt:lpstr>
      <vt:lpstr>Harem</vt:lpstr>
      <vt:lpstr>PowerPoint Sunusu</vt:lpstr>
      <vt:lpstr>DİVÂN-I HÜMÂYUN VE ÜYELERİ</vt:lpstr>
      <vt:lpstr>Vezir-i âzam (Sadrazam):</vt:lpstr>
      <vt:lpstr>Vezirler</vt:lpstr>
      <vt:lpstr>Kazasker</vt:lpstr>
      <vt:lpstr>Defterdar:</vt:lpstr>
      <vt:lpstr>Nişancı</vt:lpstr>
      <vt:lpstr>Reisülküttap</vt:lpstr>
      <vt:lpstr>Kaptanıderya</vt:lpstr>
      <vt:lpstr>Yeniçeri Ağası</vt:lpstr>
      <vt:lpstr>Şeyhülislam</vt:lpstr>
      <vt:lpstr>  SORU ?</vt:lpstr>
      <vt:lpstr>  CEVAP</vt:lpstr>
      <vt:lpstr>ÖLÇME VE DEĞERLENDİRME</vt:lpstr>
      <vt:lpstr>ÖLÇME VE DEĞERLENDİRME</vt:lpstr>
      <vt:lpstr>  SORU ?</vt:lpstr>
      <vt:lpstr>  CEVAP</vt:lpstr>
      <vt:lpstr>  SORU ?</vt:lpstr>
      <vt:lpstr>  CEVAP</vt:lpstr>
      <vt:lpstr>ÖLÇME VE DEĞERLENDİRME</vt:lpstr>
      <vt:lpstr>ÖLÇME VE DEĞERLENDİRME</vt:lpstr>
      <vt:lpstr>  SORU ?</vt:lpstr>
      <vt:lpstr>  CEVAP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TYT- AYT TARİH</dc:title>
  <dc:creator>muhsin demir</dc:creator>
  <cp:lastModifiedBy>ILKEM-PC</cp:lastModifiedBy>
  <cp:revision>10</cp:revision>
  <dcterms:created xsi:type="dcterms:W3CDTF">2019-04-21T19:08:37Z</dcterms:created>
  <dcterms:modified xsi:type="dcterms:W3CDTF">2024-04-28T20:30:59Z</dcterms:modified>
</cp:coreProperties>
</file>