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6658B2-6D78-43CC-8FE5-F6148F4A6081}" type="datetimeFigureOut">
              <a:rPr lang="tr-TR" smtClean="0"/>
              <a:pPr/>
              <a:t>4.03.2023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846CE6-BB5A-404D-8804-FFE433AB8CFA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wmf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jpeg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000100" y="1714488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tr-TR" b="1" dirty="0">
                <a:latin typeface="Calibri" pitchFamily="34" charset="0"/>
                <a:cs typeface="Calibri" pitchFamily="34" charset="0"/>
              </a:rPr>
              <a:t>HIMMM DÜŞÜN </a:t>
            </a:r>
            <a:br>
              <a:rPr lang="tr-TR" b="1" dirty="0">
                <a:latin typeface="Calibri" pitchFamily="34" charset="0"/>
                <a:cs typeface="Calibri" pitchFamily="34" charset="0"/>
              </a:rPr>
            </a:br>
            <a:r>
              <a:rPr lang="tr-TR" b="1" dirty="0">
                <a:latin typeface="Calibri" pitchFamily="34" charset="0"/>
                <a:cs typeface="Calibri" pitchFamily="34" charset="0"/>
              </a:rPr>
              <a:t>DİKKATLİ OL</a:t>
            </a:r>
            <a:br>
              <a:rPr lang="tr-TR" b="1" dirty="0">
                <a:latin typeface="Calibri" pitchFamily="34" charset="0"/>
                <a:cs typeface="Calibri" pitchFamily="34" charset="0"/>
              </a:rPr>
            </a:br>
            <a:r>
              <a:rPr lang="tr-TR" b="1" dirty="0">
                <a:latin typeface="Calibri" pitchFamily="34" charset="0"/>
                <a:cs typeface="Calibri" pitchFamily="34" charset="0"/>
              </a:rPr>
              <a:t>Birinci depoda  3 465 litre ve ikinci depoda ise birinci depodan  785 litre daha az su var. Bu iki depoda toplam kaç litre su vardır?</a:t>
            </a:r>
            <a:br>
              <a:rPr lang="tr-TR" b="1" dirty="0">
                <a:latin typeface="Calibri" pitchFamily="34" charset="0"/>
                <a:cs typeface="Calibri" pitchFamily="34" charset="0"/>
              </a:rPr>
            </a:br>
            <a:endParaRPr lang="tr-TR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42910" y="135729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tr-TR" b="1" dirty="0"/>
              <a:t>-</a:t>
            </a:r>
            <a:r>
              <a:rPr lang="tr-TR" dirty="0"/>
              <a:t> </a:t>
            </a:r>
            <a:r>
              <a:rPr lang="tr-TR" b="1" dirty="0"/>
              <a:t>Babasının yaşı </a:t>
            </a:r>
            <a:r>
              <a:rPr lang="tr-TR" b="1" dirty="0" err="1"/>
              <a:t>Eymen’in</a:t>
            </a:r>
            <a:r>
              <a:rPr lang="tr-TR" b="1" dirty="0"/>
              <a:t> yaşının 9 katından 3 eksiktir. </a:t>
            </a:r>
            <a:r>
              <a:rPr lang="tr-TR" b="1" dirty="0" err="1"/>
              <a:t>Eymen’in</a:t>
            </a:r>
            <a:r>
              <a:rPr lang="tr-TR" b="1" dirty="0"/>
              <a:t> yaşı 5 olduğuna göre babası ile </a:t>
            </a:r>
            <a:r>
              <a:rPr lang="tr-TR" b="1" dirty="0" err="1"/>
              <a:t>Eymen’in</a:t>
            </a:r>
            <a:r>
              <a:rPr lang="tr-TR" b="1" dirty="0"/>
              <a:t> yaşlarının toplamı kaçtır</a:t>
            </a:r>
            <a:r>
              <a:rPr lang="tr-TR" dirty="0"/>
              <a:t>? </a:t>
            </a:r>
            <a:br>
              <a:rPr lang="tr-TR" dirty="0"/>
            </a:br>
            <a:endParaRPr lang="tr-T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221455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tr-TR" b="1" dirty="0"/>
              <a:t>Üç kardeşin yaşlarının toplamı 68’dir. Büyük kardeş ile ortanca kardeşin yaşlarının toplamı 49 ise küçük kardeş kaç yaşındadır?</a:t>
            </a:r>
            <a:br>
              <a:rPr lang="tr-TR" b="1" dirty="0"/>
            </a:br>
            <a:endParaRPr lang="tr-TR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71472" y="228599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tr-TR" b="1" dirty="0"/>
              <a:t>Bir hayvanat bahçesindeki fillerin, KAPLANLARIN, kuşların toplamı 163’tür. Fillerin sayısı 22, </a:t>
            </a:r>
            <a:r>
              <a:rPr lang="tr-TR" b="1" dirty="0" err="1"/>
              <a:t>KAPlanların</a:t>
            </a:r>
            <a:r>
              <a:rPr lang="tr-TR" b="1" dirty="0"/>
              <a:t> sayısı 13 ise kuşların sayısı kaçtır?</a:t>
            </a:r>
            <a:br>
              <a:rPr lang="tr-TR" b="1" dirty="0"/>
            </a:br>
            <a:endParaRPr lang="tr-TR" b="1" dirty="0"/>
          </a:p>
        </p:txBody>
      </p:sp>
      <p:pic>
        <p:nvPicPr>
          <p:cNvPr id="1026" name="Picture 2" descr="C:\Program Files (x86)\Microsoft Office\MEDIA\CAGCAT10\j033236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876"/>
            <a:ext cx="2071702" cy="1669993"/>
          </a:xfrm>
          <a:prstGeom prst="rect">
            <a:avLst/>
          </a:prstGeom>
          <a:noFill/>
        </p:spPr>
      </p:pic>
      <p:sp>
        <p:nvSpPr>
          <p:cNvPr id="5" name="4 Metin kutusu"/>
          <p:cNvSpPr txBox="1"/>
          <p:nvPr/>
        </p:nvSpPr>
        <p:spPr>
          <a:xfrm>
            <a:off x="3357554" y="557214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KUŞLAR</a:t>
            </a:r>
          </a:p>
        </p:txBody>
      </p:sp>
      <p:pic>
        <p:nvPicPr>
          <p:cNvPr id="6" name="5 Resim" descr="f2fa7ed2651b96b3480aa2bce7eb103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3071810"/>
            <a:ext cx="2221347" cy="2643189"/>
          </a:xfrm>
          <a:prstGeom prst="rect">
            <a:avLst/>
          </a:prstGeom>
        </p:spPr>
      </p:pic>
      <p:pic>
        <p:nvPicPr>
          <p:cNvPr id="7" name="6 Resim" descr="istockphoto-1133389899-1024x10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571876"/>
            <a:ext cx="2071702" cy="17277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4282" y="2357430"/>
            <a:ext cx="8686800" cy="838200"/>
          </a:xfrm>
        </p:spPr>
        <p:txBody>
          <a:bodyPr>
            <a:normAutofit fontScale="90000"/>
          </a:bodyPr>
          <a:lstStyle/>
          <a:p>
            <a:pPr lvl="0"/>
            <a:r>
              <a:rPr lang="tr-TR" dirty="0"/>
              <a:t> </a:t>
            </a:r>
            <a:r>
              <a:rPr lang="tr-TR" b="1" dirty="0"/>
              <a:t>Bir bölme işleminde kalan 8, bölen kalandan 4 fazla ve bölüm 20 ise bu bölme işleminde bölünen sayı kaçtır?</a:t>
            </a:r>
            <a:br>
              <a:rPr lang="tr-TR" b="1" dirty="0"/>
            </a:br>
            <a:endParaRPr lang="tr-TR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71472" y="2357430"/>
            <a:ext cx="7467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tr-TR" b="1" dirty="0"/>
              <a:t>Her bir torbada 18 tane limon var. Bu şekilde 35 torba limon vardır. Bu limonların hepsi 5 tane kasaya eşit sayılarda konuldu. Bir kasada kaç tane limon olmuştur?</a:t>
            </a:r>
            <a:br>
              <a:rPr lang="tr-TR" b="1" dirty="0"/>
            </a:br>
            <a:endParaRPr lang="tr-TR" b="1" dirty="0"/>
          </a:p>
        </p:txBody>
      </p:sp>
      <p:sp>
        <p:nvSpPr>
          <p:cNvPr id="4" name="3 Oval"/>
          <p:cNvSpPr/>
          <p:nvPr/>
        </p:nvSpPr>
        <p:spPr>
          <a:xfrm>
            <a:off x="714348" y="4286256"/>
            <a:ext cx="1357322" cy="150019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214546" y="3357562"/>
            <a:ext cx="1357322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Oval"/>
          <p:cNvSpPr/>
          <p:nvPr/>
        </p:nvSpPr>
        <p:spPr>
          <a:xfrm>
            <a:off x="7286644" y="4000504"/>
            <a:ext cx="1357322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Oval"/>
          <p:cNvSpPr/>
          <p:nvPr/>
        </p:nvSpPr>
        <p:spPr>
          <a:xfrm>
            <a:off x="5715008" y="3357562"/>
            <a:ext cx="1357322" cy="150019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Oval"/>
          <p:cNvSpPr/>
          <p:nvPr/>
        </p:nvSpPr>
        <p:spPr>
          <a:xfrm>
            <a:off x="3857620" y="3714752"/>
            <a:ext cx="1357322" cy="150019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14348" y="2643182"/>
            <a:ext cx="7467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tr-TR" b="1" dirty="0"/>
              <a:t>368 tane mavi renkli ve 353 tane mor renkli balon var. Bu balonları toplayıp, 7 tane torbaya eşit sayılarda koyduk. Bir torbada kaç tane balon olmuştur?</a:t>
            </a:r>
            <a:br>
              <a:rPr lang="tr-TR" b="1" dirty="0"/>
            </a:br>
            <a:endParaRPr lang="tr-TR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42910" y="192880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tr-TR" dirty="0"/>
              <a:t> </a:t>
            </a:r>
            <a:br>
              <a:rPr lang="tr-TR" dirty="0"/>
            </a:br>
            <a:r>
              <a:rPr lang="tr-TR" dirty="0"/>
              <a:t>   </a:t>
            </a:r>
            <a:r>
              <a:rPr lang="tr-TR" b="1" dirty="0"/>
              <a:t>9 413 tane balonun 2 664 tanesi satıldı. Kalan balonları ALİ ve 5 arkadaşı aralarında eşit olarak paylaştılar. Artan balonları ise yine ALİ aldı. Ali’nin şimdi kaç balonu var?</a:t>
            </a:r>
            <a:br>
              <a:rPr lang="tr-TR" dirty="0"/>
            </a:br>
            <a:endParaRPr lang="tr-T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71472" y="1785926"/>
            <a:ext cx="7467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tr-TR" b="1" dirty="0"/>
              <a:t>Her bir kolide 24 tane yumurta vardır. Bu şekilde 85 koli yumurta vardır. Toplam kaç tane yumurta vardır?</a:t>
            </a:r>
            <a:br>
              <a:rPr lang="tr-TR" b="1" dirty="0"/>
            </a:br>
            <a:endParaRPr lang="tr-TR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71472" y="2714620"/>
            <a:ext cx="7467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tr-TR" b="1" dirty="0"/>
              <a:t>Bir torbada 603 tane ceviz vardır. Bu cevizleri  9 tane poşete eşit sayılarda paylaştırdık.  Bir poşete kaç tane ceviz düşer?</a:t>
            </a:r>
            <a:br>
              <a:rPr lang="tr-TR" b="1" dirty="0"/>
            </a:br>
            <a:br>
              <a:rPr lang="tr-TR" b="1" dirty="0"/>
            </a:br>
            <a:r>
              <a:rPr lang="tr-TR" b="1" dirty="0"/>
              <a:t>	603</a:t>
            </a:r>
            <a:br>
              <a:rPr lang="tr-TR" b="1" dirty="0"/>
            </a:br>
            <a:endParaRPr lang="tr-TR" b="1" dirty="0"/>
          </a:p>
        </p:txBody>
      </p:sp>
      <p:sp>
        <p:nvSpPr>
          <p:cNvPr id="7" name="6 Oval"/>
          <p:cNvSpPr/>
          <p:nvPr/>
        </p:nvSpPr>
        <p:spPr>
          <a:xfrm>
            <a:off x="1357290" y="3429000"/>
            <a:ext cx="1500198" cy="250033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9 Oval"/>
          <p:cNvSpPr/>
          <p:nvPr/>
        </p:nvSpPr>
        <p:spPr>
          <a:xfrm>
            <a:off x="5357818" y="457200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5429256" y="5715016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1 Oval"/>
          <p:cNvSpPr/>
          <p:nvPr/>
        </p:nvSpPr>
        <p:spPr>
          <a:xfrm>
            <a:off x="6215074" y="5000636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Oval"/>
          <p:cNvSpPr/>
          <p:nvPr/>
        </p:nvSpPr>
        <p:spPr>
          <a:xfrm>
            <a:off x="6786578" y="592933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Oval"/>
          <p:cNvSpPr/>
          <p:nvPr/>
        </p:nvSpPr>
        <p:spPr>
          <a:xfrm>
            <a:off x="6286512" y="414338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Oval"/>
          <p:cNvSpPr/>
          <p:nvPr/>
        </p:nvSpPr>
        <p:spPr>
          <a:xfrm>
            <a:off x="7072330" y="514351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Oval"/>
          <p:cNvSpPr/>
          <p:nvPr/>
        </p:nvSpPr>
        <p:spPr>
          <a:xfrm>
            <a:off x="7143768" y="407194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200024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tr-TR" b="1" dirty="0"/>
              <a:t>Bir tane kitap 24 TL ve bir tane dergi 14 TL’dir.  16 tane kitap ve 22 tane dergi alan Ömer, kaç TL para ödeyecektir</a:t>
            </a:r>
          </a:p>
        </p:txBody>
      </p:sp>
      <p:sp>
        <p:nvSpPr>
          <p:cNvPr id="5" name="4 Akış Çizelgesi: Önceden Tanımlı İşlem"/>
          <p:cNvSpPr/>
          <p:nvPr/>
        </p:nvSpPr>
        <p:spPr>
          <a:xfrm>
            <a:off x="1857356" y="4286256"/>
            <a:ext cx="1000132" cy="1143008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Çerçeve"/>
          <p:cNvSpPr/>
          <p:nvPr/>
        </p:nvSpPr>
        <p:spPr>
          <a:xfrm>
            <a:off x="4214810" y="3429000"/>
            <a:ext cx="1214446" cy="178595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1785918" y="5643578"/>
            <a:ext cx="107157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tr-TR" b="1" dirty="0">
                <a:ln/>
                <a:solidFill>
                  <a:schemeClr val="accent3"/>
                </a:solidFill>
              </a:rPr>
              <a:t>KİTAP24 LİRA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4143372" y="5429264"/>
            <a:ext cx="107157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tr-TR" b="1" dirty="0">
                <a:ln/>
                <a:solidFill>
                  <a:schemeClr val="accent3"/>
                </a:solidFill>
              </a:rPr>
              <a:t>DERGİ 14 LİRA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14348" y="2143116"/>
            <a:ext cx="7467600" cy="1143000"/>
          </a:xfrm>
        </p:spPr>
        <p:txBody>
          <a:bodyPr/>
          <a:lstStyle/>
          <a:p>
            <a:r>
              <a:rPr lang="tr-TR" b="1" dirty="0"/>
              <a:t>258 sayısının 3 katının 50 eksiği kaçtır?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316</Words>
  <Application>Microsoft Office PowerPoint</Application>
  <PresentationFormat>Ekran Gösterisi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Cumba</vt:lpstr>
      <vt:lpstr>HIMMM DÜŞÜN  DİKKATLİ OL Birinci depoda  3 465 litre ve ikinci depoda ise birinci depodan  785 litre daha az su var. Bu iki depoda toplam kaç litre su vardır? </vt:lpstr>
      <vt:lpstr> Bir bölme işleminde kalan 8, bölen kalandan 4 fazla ve bölüm 20 ise bu bölme işleminde bölünen sayı kaçtır? </vt:lpstr>
      <vt:lpstr>Her bir torbada 18 tane limon var. Bu şekilde 35 torba limon vardır. Bu limonların hepsi 5 tane kasaya eşit sayılarda konuldu. Bir kasada kaç tane limon olmuştur? </vt:lpstr>
      <vt:lpstr>368 tane mavi renkli ve 353 tane mor renkli balon var. Bu balonları toplayıp, 7 tane torbaya eşit sayılarda koyduk. Bir torbada kaç tane balon olmuştur? </vt:lpstr>
      <vt:lpstr>     9 413 tane balonun 2 664 tanesi satıldı. Kalan balonları ALİ ve 5 arkadaşı aralarında eşit olarak paylaştılar. Artan balonları ise yine ALİ aldı. Ali’nin şimdi kaç balonu var? </vt:lpstr>
      <vt:lpstr>Her bir kolide 24 tane yumurta vardır. Bu şekilde 85 koli yumurta vardır. Toplam kaç tane yumurta vardır? </vt:lpstr>
      <vt:lpstr>Bir torbada 603 tane ceviz vardır. Bu cevizleri  9 tane poşete eşit sayılarda paylaştırdık.  Bir poşete kaç tane ceviz düşer?   603 </vt:lpstr>
      <vt:lpstr>Bir tane kitap 24 TL ve bir tane dergi 14 TL’dir.  16 tane kitap ve 22 tane dergi alan Ömer, kaç TL para ödeyecektir</vt:lpstr>
      <vt:lpstr>258 sayısının 3 katının 50 eksiği kaçtır?</vt:lpstr>
      <vt:lpstr>- Babasının yaşı Eymen’in yaşının 9 katından 3 eksiktir. Eymen’in yaşı 5 olduğuna göre babası ile Eymen’in yaşlarının toplamı kaçtır?  </vt:lpstr>
      <vt:lpstr>Üç kardeşin yaşlarının toplamı 68’dir. Büyük kardeş ile ortanca kardeşin yaşlarının toplamı 49 ise küçük kardeş kaç yaşındadır? </vt:lpstr>
      <vt:lpstr>Bir hayvanat bahçesindeki fillerin, KAPLANLARIN, kuşların toplamı 163’tür. Fillerin sayısı 22, KAPlanların sayısı 13 ise kuşların sayısı kaçtır? </vt:lpstr>
    </vt:vector>
  </TitlesOfParts>
  <Company>NouS/TncTR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HIMMM DÜŞÜN  DİKKATLİ OL Birinci depoda  3 465 litre ve ikinci depoda ise birinci depodan  785 litre daha az su var. Bu iki depoda toplam kaç litre su vardır?</dc:title>
  <dc:creator>yavuz</dc:creator>
  <cp:lastModifiedBy>Hasan Ayık</cp:lastModifiedBy>
  <cp:revision>7</cp:revision>
  <dcterms:created xsi:type="dcterms:W3CDTF">2022-02-26T16:28:29Z</dcterms:created>
  <dcterms:modified xsi:type="dcterms:W3CDTF">2023-03-04T11:06:57Z</dcterms:modified>
</cp:coreProperties>
</file>