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64" r:id="rId5"/>
    <p:sldId id="265" r:id="rId6"/>
    <p:sldId id="266" r:id="rId7"/>
    <p:sldId id="268" r:id="rId8"/>
    <p:sldId id="267" r:id="rId9"/>
    <p:sldId id="269" r:id="rId10"/>
    <p:sldId id="270" r:id="rId11"/>
    <p:sldId id="271" r:id="rId12"/>
    <p:sldId id="272" r:id="rId13"/>
    <p:sldId id="273" r:id="rId14"/>
    <p:sldId id="274" r:id="rId15"/>
    <p:sldId id="275" r:id="rId16"/>
    <p:sldId id="276" r:id="rId17"/>
    <p:sldId id="278" r:id="rId18"/>
    <p:sldId id="279" r:id="rId19"/>
    <p:sldId id="277" r:id="rId2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notesMaster" Target="notesMasters/notesMaster1.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tableStyles" Target="tableStyle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theme" Target="theme/theme1.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viewProps" Target="viewProp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presProps" Target="pres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0575FE-C0B3-4AE9-82A7-70B68B0A0015}" type="datetimeFigureOut">
              <a:rPr lang="tr-TR" smtClean="0"/>
              <a:pPr/>
              <a:t>5.03.2023</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669FD8-CA7A-44FF-AEF5-D836F769A901}" type="slidenum">
              <a:rPr lang="tr-TR" smtClean="0"/>
              <a:pPr/>
              <a:t>‹#›</a:t>
            </a:fld>
            <a:endParaRPr lang="tr-TR"/>
          </a:p>
        </p:txBody>
      </p:sp>
    </p:spTree>
    <p:extLst>
      <p:ext uri="{BB962C8B-B14F-4D97-AF65-F5344CB8AC3E}">
        <p14:creationId xmlns:p14="http://schemas.microsoft.com/office/powerpoint/2010/main" val="409598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a:solidFill>
                  <a:schemeClr val="tx1"/>
                </a:solidFill>
                <a:latin typeface="+mn-lt"/>
                <a:ea typeface="+mn-ea"/>
                <a:cs typeface="+mn-cs"/>
              </a:rPr>
              <a:t>www.</a:t>
            </a:r>
            <a:r>
              <a:rPr lang="tr-TR" sz="1200" kern="1200" dirty="0" err="1">
                <a:solidFill>
                  <a:schemeClr val="tx1"/>
                </a:solidFill>
                <a:latin typeface="+mn-lt"/>
                <a:ea typeface="+mn-ea"/>
                <a:cs typeface="+mn-cs"/>
              </a:rPr>
              <a:t>sorubak</a:t>
            </a:r>
            <a:r>
              <a:rPr lang="tr-TR" sz="1200" kern="1200">
                <a:solidFill>
                  <a:schemeClr val="tx1"/>
                </a:solidFill>
                <a:latin typeface="+mn-lt"/>
                <a:ea typeface="+mn-ea"/>
                <a:cs typeface="+mn-cs"/>
              </a:rPr>
              <a:t>.com</a:t>
            </a:r>
            <a:r>
              <a:rPr lang="tr-TR" sz="1200" kern="1200" baseline="0" dirty="0">
                <a:solidFill>
                  <a:schemeClr val="tx1"/>
                </a:solidFill>
                <a:latin typeface="+mn-lt"/>
                <a:ea typeface="+mn-ea"/>
                <a:cs typeface="+mn-cs"/>
              </a:rPr>
              <a:t> </a:t>
            </a:r>
            <a:endParaRPr lang="tr-TR" sz="1200" kern="1200">
              <a:solidFill>
                <a:schemeClr val="tx1"/>
              </a:solidFill>
              <a:latin typeface="+mn-lt"/>
              <a:ea typeface="+mn-ea"/>
              <a:cs typeface="+mn-cs"/>
            </a:endParaRPr>
          </a:p>
        </p:txBody>
      </p:sp>
      <p:sp>
        <p:nvSpPr>
          <p:cNvPr id="4" name="Slayt Numarası Yer Tutucusu 3"/>
          <p:cNvSpPr>
            <a:spLocks noGrp="1"/>
          </p:cNvSpPr>
          <p:nvPr>
            <p:ph type="sldNum" sz="quarter" idx="10"/>
          </p:nvPr>
        </p:nvSpPr>
        <p:spPr/>
        <p:txBody>
          <a:bodyPr/>
          <a:lstStyle/>
          <a:p>
            <a:fld id="{A2669FD8-CA7A-44FF-AEF5-D836F769A901}" type="slidenum">
              <a:rPr lang="tr-TR" smtClean="0"/>
              <a:pPr/>
              <a:t>19</a:t>
            </a:fld>
            <a:endParaRPr lang="tr-TR"/>
          </a:p>
        </p:txBody>
      </p:sp>
    </p:spTree>
    <p:extLst>
      <p:ext uri="{BB962C8B-B14F-4D97-AF65-F5344CB8AC3E}">
        <p14:creationId xmlns:p14="http://schemas.microsoft.com/office/powerpoint/2010/main" val="40760387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 /><Relationship Id="rId1" Type="http://schemas.openxmlformats.org/officeDocument/2006/relationships/audio" Target="../media/audio1.wav"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9E3D1276-738B-45F4-8D38-076BAE323E86}" type="datetimeFigureOut">
              <a:rPr lang="tr-TR" smtClean="0"/>
              <a:pPr/>
              <a:t>5.03.2023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3D482268-B9D4-4F2F-B0F8-AA00C0650772}" type="slidenum">
              <a:rPr lang="tr-TR" smtClean="0"/>
              <a:pPr/>
              <a:t>‹#›</a:t>
            </a:fld>
            <a:endParaRPr lang="tr-TR"/>
          </a:p>
        </p:txBody>
      </p:sp>
    </p:spTree>
  </p:cSld>
  <p:clrMapOvr>
    <a:masterClrMapping/>
  </p:clrMapOvr>
  <p:transition spd="slow">
    <p:wipe dir="r"/>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audio" Target="../media/audio1.wav"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D1276-738B-45F4-8D38-076BAE323E86}" type="datetimeFigureOut">
              <a:rPr lang="tr-TR" smtClean="0"/>
              <a:pPr/>
              <a:t>5.03.2023</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482268-B9D4-4F2F-B0F8-AA00C0650772}"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sndAc>
      <p:stSnd>
        <p:snd r:embed="rId13" name="chimes.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3" Type="http://schemas.openxmlformats.org/officeDocument/2006/relationships/image" Target="../media/image3.png" /><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3" Type="http://schemas.openxmlformats.org/officeDocument/2006/relationships/image" Target="../media/image4.jpeg" /><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3" Type="http://schemas.openxmlformats.org/officeDocument/2006/relationships/audio" Target="../media/audio1.wav" /><Relationship Id="rId2" Type="http://schemas.openxmlformats.org/officeDocument/2006/relationships/notesSlide" Target="../notesSlides/notesSlide1.xml" /><Relationship Id="rId1" Type="http://schemas.openxmlformats.org/officeDocument/2006/relationships/slideLayout" Target="../slideLayouts/slideLayout2.xml" /><Relationship Id="rId4" Type="http://schemas.openxmlformats.org/officeDocument/2006/relationships/image" Target="../media/image5.gif" /></Relationships>
</file>

<file path=ppt/slides/_rels/slide2.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4.xml" /></Relationships>
</file>

<file path=ppt/slides/_rels/slide4.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3" Type="http://schemas.openxmlformats.org/officeDocument/2006/relationships/image" Target="../media/image1.jpeg" /><Relationship Id="rId2" Type="http://schemas.openxmlformats.org/officeDocument/2006/relationships/audio" Target="../media/audio1.wav" /><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audio" Target="../media/audio1.wav"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88640"/>
            <a:ext cx="7772400" cy="1470025"/>
          </a:xfrm>
        </p:spPr>
        <p:style>
          <a:lnRef idx="1">
            <a:schemeClr val="accent2"/>
          </a:lnRef>
          <a:fillRef idx="2">
            <a:schemeClr val="accent2"/>
          </a:fillRef>
          <a:effectRef idx="1">
            <a:schemeClr val="accent2"/>
          </a:effectRef>
          <a:fontRef idx="minor">
            <a:schemeClr val="dk1"/>
          </a:fontRef>
        </p:style>
        <p:txBody>
          <a:bodyPr/>
          <a:lstStyle/>
          <a:p>
            <a:r>
              <a:rPr lang="tr-TR" dirty="0"/>
              <a:t>DENETLEYİCİ VE DÜZENLEYİCİ SİSTEM</a:t>
            </a:r>
          </a:p>
        </p:txBody>
      </p:sp>
      <p:sp>
        <p:nvSpPr>
          <p:cNvPr id="3" name="2 Alt Başlık"/>
          <p:cNvSpPr>
            <a:spLocks noGrp="1"/>
          </p:cNvSpPr>
          <p:nvPr>
            <p:ph type="subTitle" idx="1"/>
          </p:nvPr>
        </p:nvSpPr>
        <p:spPr>
          <a:xfrm>
            <a:off x="1371600" y="1844824"/>
            <a:ext cx="6400800" cy="4824536"/>
          </a:xfrm>
        </p:spPr>
        <p:style>
          <a:lnRef idx="1">
            <a:schemeClr val="accent2"/>
          </a:lnRef>
          <a:fillRef idx="2">
            <a:schemeClr val="accent2"/>
          </a:fillRef>
          <a:effectRef idx="1">
            <a:schemeClr val="accent2"/>
          </a:effectRef>
          <a:fontRef idx="minor">
            <a:schemeClr val="dk1"/>
          </a:fontRef>
        </p:style>
        <p:txBody>
          <a:bodyPr/>
          <a:lstStyle/>
          <a:p>
            <a:pPr algn="just"/>
            <a:r>
              <a:rPr lang="tr-TR" dirty="0">
                <a:solidFill>
                  <a:schemeClr val="tx1"/>
                </a:solidFill>
              </a:rPr>
              <a:t>1-Denetleyici ve Düzenleyici sistem nedir?</a:t>
            </a:r>
          </a:p>
          <a:p>
            <a:pPr algn="just"/>
            <a:r>
              <a:rPr lang="tr-TR" dirty="0">
                <a:solidFill>
                  <a:schemeClr val="tx1"/>
                </a:solidFill>
              </a:rPr>
              <a:t>2-Sinir Sistemi nedir?</a:t>
            </a:r>
          </a:p>
          <a:p>
            <a:pPr algn="just"/>
            <a:r>
              <a:rPr lang="tr-TR" dirty="0">
                <a:solidFill>
                  <a:schemeClr val="tx1"/>
                </a:solidFill>
              </a:rPr>
              <a:t>3-Refleks nedir? </a:t>
            </a:r>
          </a:p>
          <a:p>
            <a:pPr algn="just"/>
            <a:r>
              <a:rPr lang="tr-TR" dirty="0">
                <a:solidFill>
                  <a:schemeClr val="tx1"/>
                </a:solidFill>
              </a:rPr>
              <a:t>4-İç Salgı Bezleri nedir ve görevleri?</a:t>
            </a:r>
          </a:p>
          <a:p>
            <a:pPr algn="just"/>
            <a:r>
              <a:rPr lang="tr-TR" dirty="0">
                <a:solidFill>
                  <a:schemeClr val="tx1"/>
                </a:solidFill>
              </a:rPr>
              <a:t>5-İç Salgı Bezlerinin Sağlığı nedir?</a:t>
            </a:r>
          </a:p>
          <a:p>
            <a:pPr algn="just"/>
            <a:endParaRPr lang="tr-TR" dirty="0">
              <a:solidFill>
                <a:schemeClr val="tx1"/>
              </a:solidFill>
            </a:endParaRPr>
          </a:p>
          <a:p>
            <a:pPr algn="just"/>
            <a:endParaRPr lang="tr-TR" dirty="0">
              <a:solidFill>
                <a:schemeClr val="tx1"/>
              </a:solidFill>
            </a:endParaRPr>
          </a:p>
        </p:txBody>
      </p:sp>
    </p:spTree>
  </p:cSld>
  <p:clrMapOvr>
    <a:masterClrMapping/>
  </p:clrMapOvr>
  <p:transition spd="slow">
    <p:wipe dir="r"/>
    <p:sndAc>
      <p:stSnd>
        <p:snd r:embed="rId2"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tr-TR" dirty="0"/>
              <a:t>İç Salgı Bezleri</a:t>
            </a:r>
          </a:p>
        </p:txBody>
      </p:sp>
      <p:sp>
        <p:nvSpPr>
          <p:cNvPr id="3" name="2 İçerik Yer Tutucusu"/>
          <p:cNvSpPr>
            <a:spLocks noGrp="1"/>
          </p:cNvSpPr>
          <p:nvPr>
            <p:ph idx="1"/>
          </p:nvPr>
        </p:nvSpPr>
        <p:spPr/>
        <p:style>
          <a:lnRef idx="1">
            <a:schemeClr val="accent3"/>
          </a:lnRef>
          <a:fillRef idx="2">
            <a:schemeClr val="accent3"/>
          </a:fillRef>
          <a:effectRef idx="1">
            <a:schemeClr val="accent3"/>
          </a:effectRef>
          <a:fontRef idx="minor">
            <a:schemeClr val="dk1"/>
          </a:fontRef>
        </p:style>
        <p:txBody>
          <a:bodyPr/>
          <a:lstStyle/>
          <a:p>
            <a:r>
              <a:rPr lang="tr-TR" dirty="0">
                <a:solidFill>
                  <a:srgbClr val="FF0000"/>
                </a:solidFill>
              </a:rPr>
              <a:t>Hipofiz Bezi:</a:t>
            </a:r>
            <a:r>
              <a:rPr lang="tr-TR" dirty="0">
                <a:solidFill>
                  <a:schemeClr val="tx1"/>
                </a:solidFill>
              </a:rPr>
              <a:t>Beynin alt kısmında bulunur.Tüm iç salgı bezlerinin çalışmalarını denetler ve düzenler.Hipofiz bezinin salgıladığı hormon büyüme hormonudur.Büyüme hormonu büyüme döneminde az salgılanırsa cücelik,fazla salgılanırsa devlik durumu oluşur.</a:t>
            </a: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tr-TR" dirty="0"/>
              <a:t>İç Salgı Bezleri</a:t>
            </a:r>
          </a:p>
        </p:txBody>
      </p:sp>
      <p:sp>
        <p:nvSpPr>
          <p:cNvPr id="3" name="2 İçerik Yer Tutucusu"/>
          <p:cNvSpPr>
            <a:spLocks noGrp="1"/>
          </p:cNvSpPr>
          <p:nvPr>
            <p:ph idx="1"/>
          </p:nvPr>
        </p:nvSpPr>
        <p:spPr>
          <a:xfrm>
            <a:off x="179512" y="1600200"/>
            <a:ext cx="8784976" cy="5069160"/>
          </a:xfrm>
        </p:spPr>
        <p:style>
          <a:lnRef idx="1">
            <a:schemeClr val="dk1"/>
          </a:lnRef>
          <a:fillRef idx="2">
            <a:schemeClr val="dk1"/>
          </a:fillRef>
          <a:effectRef idx="1">
            <a:schemeClr val="dk1"/>
          </a:effectRef>
          <a:fontRef idx="minor">
            <a:schemeClr val="dk1"/>
          </a:fontRef>
        </p:style>
        <p:txBody>
          <a:bodyPr/>
          <a:lstStyle/>
          <a:p>
            <a:r>
              <a:rPr lang="tr-TR" dirty="0">
                <a:solidFill>
                  <a:srgbClr val="FF0000"/>
                </a:solidFill>
              </a:rPr>
              <a:t>Tiroit Bezi:</a:t>
            </a:r>
            <a:r>
              <a:rPr lang="tr-TR" dirty="0">
                <a:solidFill>
                  <a:schemeClr val="tx1"/>
                </a:solidFill>
              </a:rPr>
              <a:t>Soluk borusunun iki yanında,gırtlağın altında bulunan bezdir.Tiroit bezi vücuttaki tüm kimyasal olayların düzenlenmesinde rol alan tiroksin hormonu üretir.Tiroksin hormonunun az salgılanması guatr hastalığına neden olur.Tiroksin hormonu büyüme çağındaki kişilerin kemiklerinin boyca uzamasında ve zeka gelişimlerinde etkilidir.</a:t>
            </a: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tr-TR" dirty="0"/>
              <a:t>İç Salgı Bezleri </a:t>
            </a:r>
          </a:p>
        </p:txBody>
      </p:sp>
      <p:sp>
        <p:nvSpPr>
          <p:cNvPr id="3" name="2 İçerik Yer Tutucusu"/>
          <p:cNvSpPr>
            <a:spLocks noGrp="1"/>
          </p:cNvSpPr>
          <p:nvPr>
            <p:ph idx="1"/>
          </p:nvPr>
        </p:nvSpPr>
        <p:spPr>
          <a:xfrm>
            <a:off x="457200" y="1600200"/>
            <a:ext cx="8229600" cy="4709120"/>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tr-TR" dirty="0">
                <a:solidFill>
                  <a:srgbClr val="FF0000"/>
                </a:solidFill>
              </a:rPr>
              <a:t>Pankreas:</a:t>
            </a:r>
            <a:r>
              <a:rPr lang="tr-TR" dirty="0">
                <a:solidFill>
                  <a:schemeClr val="tx1"/>
                </a:solidFill>
              </a:rPr>
              <a:t>İnsan vücudundaki en büyük salgı bezidir.Pankreas hem enzim hem hormon salgılayan karma bir bezdir.Pankreasın salgıladığı hormonlar </a:t>
            </a:r>
            <a:r>
              <a:rPr lang="tr-TR" dirty="0" err="1">
                <a:solidFill>
                  <a:schemeClr val="tx1"/>
                </a:solidFill>
              </a:rPr>
              <a:t>insülin</a:t>
            </a:r>
            <a:r>
              <a:rPr lang="tr-TR" dirty="0">
                <a:solidFill>
                  <a:schemeClr val="tx1"/>
                </a:solidFill>
              </a:rPr>
              <a:t> ve </a:t>
            </a:r>
            <a:r>
              <a:rPr lang="tr-TR" dirty="0" err="1">
                <a:solidFill>
                  <a:schemeClr val="tx1"/>
                </a:solidFill>
              </a:rPr>
              <a:t>glukagon</a:t>
            </a:r>
            <a:r>
              <a:rPr lang="tr-TR" dirty="0">
                <a:solidFill>
                  <a:schemeClr val="tx1"/>
                </a:solidFill>
              </a:rPr>
              <a:t> hormonlarıdır.</a:t>
            </a:r>
            <a:r>
              <a:rPr lang="tr-TR" dirty="0" err="1">
                <a:solidFill>
                  <a:schemeClr val="tx1"/>
                </a:solidFill>
              </a:rPr>
              <a:t>İnsülin</a:t>
            </a:r>
            <a:r>
              <a:rPr lang="tr-TR" dirty="0">
                <a:solidFill>
                  <a:schemeClr val="tx1"/>
                </a:solidFill>
              </a:rPr>
              <a:t>,kandaki şeker miktarını azaltır.</a:t>
            </a:r>
            <a:r>
              <a:rPr lang="tr-TR" dirty="0" err="1">
                <a:solidFill>
                  <a:schemeClr val="tx1"/>
                </a:solidFill>
              </a:rPr>
              <a:t>Glukagon</a:t>
            </a:r>
            <a:r>
              <a:rPr lang="tr-TR" dirty="0">
                <a:solidFill>
                  <a:schemeClr val="tx1"/>
                </a:solidFill>
              </a:rPr>
              <a:t> ise kandaki şeker miktarını artırır.</a:t>
            </a:r>
          </a:p>
          <a:p>
            <a:pPr>
              <a:buFont typeface="Wingdings" pitchFamily="2" charset="2"/>
              <a:buChar char="Ø"/>
            </a:pPr>
            <a:r>
              <a:rPr lang="tr-TR" dirty="0">
                <a:solidFill>
                  <a:srgbClr val="FF0000"/>
                </a:solidFill>
              </a:rPr>
              <a:t>Ek Bilgi:</a:t>
            </a:r>
            <a:r>
              <a:rPr lang="tr-TR" dirty="0" err="1">
                <a:solidFill>
                  <a:schemeClr val="tx1"/>
                </a:solidFill>
              </a:rPr>
              <a:t>İnsülinin</a:t>
            </a:r>
            <a:r>
              <a:rPr lang="tr-TR" dirty="0">
                <a:solidFill>
                  <a:schemeClr val="tx1"/>
                </a:solidFill>
              </a:rPr>
              <a:t> hiç salgılanmaması ya da az salgılanması durumunda şeker hastalığı ortaya çıkar.</a:t>
            </a: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tr-TR" dirty="0"/>
              <a:t>İç Salgı Bezleri</a:t>
            </a:r>
          </a:p>
        </p:txBody>
      </p:sp>
      <p:sp>
        <p:nvSpPr>
          <p:cNvPr id="3" name="2 İçerik Yer Tutucusu"/>
          <p:cNvSpPr>
            <a:spLocks noGrp="1"/>
          </p:cNvSpPr>
          <p:nvPr>
            <p:ph idx="1"/>
          </p:nvPr>
        </p:nvSpPr>
        <p:spPr>
          <a:xfrm>
            <a:off x="323528" y="1600200"/>
            <a:ext cx="8496944" cy="4525963"/>
          </a:xfrm>
        </p:spPr>
        <p:style>
          <a:lnRef idx="1">
            <a:schemeClr val="accent6"/>
          </a:lnRef>
          <a:fillRef idx="2">
            <a:schemeClr val="accent6"/>
          </a:fillRef>
          <a:effectRef idx="1">
            <a:schemeClr val="accent6"/>
          </a:effectRef>
          <a:fontRef idx="minor">
            <a:schemeClr val="dk1"/>
          </a:fontRef>
        </p:style>
        <p:txBody>
          <a:bodyPr/>
          <a:lstStyle/>
          <a:p>
            <a:r>
              <a:rPr lang="tr-TR" dirty="0">
                <a:solidFill>
                  <a:srgbClr val="FF0000"/>
                </a:solidFill>
              </a:rPr>
              <a:t>Böbrek Üstü Bezleri:</a:t>
            </a:r>
            <a:r>
              <a:rPr lang="tr-TR" dirty="0">
                <a:solidFill>
                  <a:schemeClr val="tx1"/>
                </a:solidFill>
              </a:rPr>
              <a:t>Böbreklerin üst kısımlarına yapışık durumda olan bezlerdir.Böbrek üstü bezleri adrenalin hormonu salgılar. Adrenalin hormonu korku ve stres durumlarında artar.                   Adrenalin hormonu fazla salgılandığında kalp atışını hızlandırır,kan basıncını yükseltir,soluk alıp vermeyi hızlandırır.</a:t>
            </a:r>
          </a:p>
          <a:p>
            <a:endParaRPr lang="tr-TR" dirty="0">
              <a:solidFill>
                <a:schemeClr val="tx1"/>
              </a:solidFill>
            </a:endParaRPr>
          </a:p>
          <a:p>
            <a:pPr>
              <a:buNone/>
            </a:pP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tr-TR" dirty="0"/>
              <a:t>İç Salgı Bezleri</a:t>
            </a:r>
          </a:p>
        </p:txBody>
      </p:sp>
      <p:sp>
        <p:nvSpPr>
          <p:cNvPr id="3" name="2 İçerik Yer Tutucusu"/>
          <p:cNvSpPr>
            <a:spLocks noGrp="1"/>
          </p:cNvSpPr>
          <p:nvPr>
            <p:ph idx="1"/>
          </p:nvPr>
        </p:nvSpPr>
        <p:spPr>
          <a:xfrm>
            <a:off x="179512" y="1600200"/>
            <a:ext cx="8784976" cy="4781128"/>
          </a:xfrm>
        </p:spPr>
        <p:style>
          <a:lnRef idx="1">
            <a:schemeClr val="accent5"/>
          </a:lnRef>
          <a:fillRef idx="2">
            <a:schemeClr val="accent5"/>
          </a:fillRef>
          <a:effectRef idx="1">
            <a:schemeClr val="accent5"/>
          </a:effectRef>
          <a:fontRef idx="minor">
            <a:schemeClr val="dk1"/>
          </a:fontRef>
        </p:style>
        <p:txBody>
          <a:bodyPr>
            <a:normAutofit/>
          </a:bodyPr>
          <a:lstStyle/>
          <a:p>
            <a:r>
              <a:rPr lang="tr-TR" dirty="0">
                <a:solidFill>
                  <a:srgbClr val="FF0000"/>
                </a:solidFill>
              </a:rPr>
              <a:t>Eşeysel Bezler:</a:t>
            </a:r>
            <a:r>
              <a:rPr lang="tr-TR" dirty="0">
                <a:solidFill>
                  <a:schemeClr val="tx1"/>
                </a:solidFill>
              </a:rPr>
              <a:t>Eşeysel bezler dişi ve erkeklerde farklı görevleri yapar.Eşeysel bezler üreme ile ilgilidir.Eşeysel bezler erkeklerde testisler.dişilerde ise yumurtalıklardır.Testis bezi testosteron salgılar.     Yumurtalık bezi ise östrojen salgılar.Eşeysel bezlerin 2 </a:t>
            </a:r>
            <a:r>
              <a:rPr lang="tr-TR" dirty="0" err="1">
                <a:solidFill>
                  <a:schemeClr val="tx1"/>
                </a:solidFill>
              </a:rPr>
              <a:t>önenli</a:t>
            </a:r>
            <a:r>
              <a:rPr lang="tr-TR" dirty="0">
                <a:solidFill>
                  <a:schemeClr val="tx1"/>
                </a:solidFill>
              </a:rPr>
              <a:t> görevi vardır.Bunlar;</a:t>
            </a:r>
          </a:p>
          <a:p>
            <a:pPr>
              <a:buFont typeface="Wingdings" pitchFamily="2" charset="2"/>
              <a:buChar char="v"/>
            </a:pPr>
            <a:r>
              <a:rPr lang="tr-TR" dirty="0">
                <a:solidFill>
                  <a:schemeClr val="tx1"/>
                </a:solidFill>
              </a:rPr>
              <a:t>Dişi ve erkek üreme hücrelerini oluşturmak</a:t>
            </a:r>
          </a:p>
          <a:p>
            <a:pPr>
              <a:buFont typeface="Wingdings" pitchFamily="2" charset="2"/>
              <a:buChar char="v"/>
            </a:pPr>
            <a:r>
              <a:rPr lang="tr-TR" dirty="0">
                <a:solidFill>
                  <a:schemeClr val="tx1"/>
                </a:solidFill>
              </a:rPr>
              <a:t>Dişi ve erkeğe ait özelliklerin ortaya çıkmasını sağlamaktır.</a:t>
            </a:r>
          </a:p>
        </p:txBody>
      </p:sp>
    </p:spTree>
  </p:cSld>
  <p:clrMapOvr>
    <a:masterClrMapping/>
  </p:clrMapOvr>
  <p:transition spd="slow">
    <p:wipe dir="r"/>
    <p:sndAc>
      <p:stSnd>
        <p:snd r:embed="rId2" name="chimes.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tr-TR" dirty="0"/>
              <a:t>İç Salgı Bezleri</a:t>
            </a:r>
          </a:p>
        </p:txBody>
      </p:sp>
      <p:pic>
        <p:nvPicPr>
          <p:cNvPr id="4" name="3 İçerik Yer Tutucusu" descr="15.-etkinlik-iç-salgı-bezleri.jpg"/>
          <p:cNvPicPr>
            <a:picLocks noGrp="1" noChangeAspect="1"/>
          </p:cNvPicPr>
          <p:nvPr>
            <p:ph idx="1"/>
          </p:nvPr>
        </p:nvPicPr>
        <p:blipFill>
          <a:blip r:embed="rId3" cstate="print"/>
          <a:stretch>
            <a:fillRect/>
          </a:stretch>
        </p:blipFill>
        <p:spPr>
          <a:xfrm>
            <a:off x="683568" y="1600200"/>
            <a:ext cx="7632848" cy="4853136"/>
          </a:xfrm>
        </p:spPr>
        <p:style>
          <a:lnRef idx="1">
            <a:schemeClr val="accent2"/>
          </a:lnRef>
          <a:fillRef idx="2">
            <a:schemeClr val="accent2"/>
          </a:fillRef>
          <a:effectRef idx="1">
            <a:schemeClr val="accent2"/>
          </a:effectRef>
          <a:fontRef idx="minor">
            <a:schemeClr val="dk1"/>
          </a:fontRef>
        </p:style>
      </p:pic>
    </p:spTree>
  </p:cSld>
  <p:clrMapOvr>
    <a:masterClrMapping/>
  </p:clrMapOvr>
  <p:transition spd="slow">
    <p:wipe dir="r"/>
    <p:sndAc>
      <p:stSnd>
        <p:snd r:embed="rId2" name="chimes.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r>
              <a:rPr lang="tr-TR" dirty="0"/>
              <a:t>İç Salgı Bezlerinin Sağlığı</a:t>
            </a:r>
          </a:p>
        </p:txBody>
      </p:sp>
      <p:sp>
        <p:nvSpPr>
          <p:cNvPr id="3" name="2 İçerik Yer Tutucusu"/>
          <p:cNvSpPr>
            <a:spLocks noGrp="1"/>
          </p:cNvSpPr>
          <p:nvPr>
            <p:ph idx="1"/>
          </p:nvPr>
        </p:nvSpPr>
        <p:spPr>
          <a:xfrm>
            <a:off x="251520" y="1600200"/>
            <a:ext cx="8640960" cy="4525963"/>
          </a:xfrm>
        </p:spPr>
        <p:style>
          <a:lnRef idx="1">
            <a:schemeClr val="accent4"/>
          </a:lnRef>
          <a:fillRef idx="2">
            <a:schemeClr val="accent4"/>
          </a:fillRef>
          <a:effectRef idx="1">
            <a:schemeClr val="accent4"/>
          </a:effectRef>
          <a:fontRef idx="minor">
            <a:schemeClr val="dk1"/>
          </a:fontRef>
        </p:style>
        <p:txBody>
          <a:bodyPr/>
          <a:lstStyle/>
          <a:p>
            <a:r>
              <a:rPr lang="tr-TR" dirty="0"/>
              <a:t>Doğal organik gıda maddeleri ile beslenmeliyiz.</a:t>
            </a:r>
          </a:p>
          <a:p>
            <a:r>
              <a:rPr lang="tr-TR" dirty="0"/>
              <a:t>Alkol ve sigara gibi maddeler kullanılmamalıdır.</a:t>
            </a:r>
          </a:p>
          <a:p>
            <a:r>
              <a:rPr lang="tr-TR" dirty="0"/>
              <a:t>Doktora danışmadan ilaç kullanılmamalıdır.</a:t>
            </a:r>
          </a:p>
          <a:p>
            <a:r>
              <a:rPr lang="tr-TR" dirty="0"/>
              <a:t>Gürültülü ortamlardan ve stresten uzak durulmalıdır.</a:t>
            </a:r>
          </a:p>
          <a:p>
            <a:r>
              <a:rPr lang="tr-TR" dirty="0"/>
              <a:t>Çok yoğun çalışmalardan sonra dinlenmek için kendimize zaman tanımalıyız.</a:t>
            </a:r>
          </a:p>
        </p:txBody>
      </p:sp>
    </p:spTree>
  </p:cSld>
  <p:clrMapOvr>
    <a:masterClrMapping/>
  </p:clrMapOvr>
  <p:transition spd="slow">
    <p:wipe dir="r"/>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tr-TR" dirty="0"/>
              <a:t>SORU</a:t>
            </a:r>
          </a:p>
        </p:txBody>
      </p:sp>
      <p:pic>
        <p:nvPicPr>
          <p:cNvPr id="4" name="3 İçerik Yer Tutucusu" descr="7sinif-fen-bilimleri-denetleyici-ve-duzenleyici-sistemler-testi-coz-05_4.png"/>
          <p:cNvPicPr>
            <a:picLocks noGrp="1" noChangeAspect="1"/>
          </p:cNvPicPr>
          <p:nvPr>
            <p:ph idx="1"/>
          </p:nvPr>
        </p:nvPicPr>
        <p:blipFill>
          <a:blip r:embed="rId3" cstate="print"/>
          <a:stretch>
            <a:fillRect/>
          </a:stretch>
        </p:blipFill>
        <p:spPr>
          <a:xfrm>
            <a:off x="827584" y="1843880"/>
            <a:ext cx="7776864" cy="4681463"/>
          </a:xfrm>
        </p:spPr>
      </p:pic>
    </p:spTree>
  </p:cSld>
  <p:clrMapOvr>
    <a:masterClrMapping/>
  </p:clrMapOvr>
  <p:transition spd="slow">
    <p:wipe dir="r"/>
    <p:sndAc>
      <p:stSnd>
        <p:snd r:embed="rId2" name="chimes.wav"/>
      </p:stSnd>
    </p:sndAc>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tr-TR" dirty="0"/>
              <a:t>SORU</a:t>
            </a:r>
          </a:p>
        </p:txBody>
      </p:sp>
      <p:pic>
        <p:nvPicPr>
          <p:cNvPr id="4" name="3 İçerik Yer Tutucusu" descr="7-sinif-fen-2-8.jpg"/>
          <p:cNvPicPr>
            <a:picLocks noGrp="1" noChangeAspect="1"/>
          </p:cNvPicPr>
          <p:nvPr>
            <p:ph idx="1"/>
          </p:nvPr>
        </p:nvPicPr>
        <p:blipFill>
          <a:blip r:embed="rId3" cstate="print"/>
          <a:stretch>
            <a:fillRect/>
          </a:stretch>
        </p:blipFill>
        <p:spPr>
          <a:xfrm>
            <a:off x="467544" y="1700808"/>
            <a:ext cx="8208912" cy="4824536"/>
          </a:xfrm>
        </p:spPr>
      </p:pic>
    </p:spTree>
  </p:cSld>
  <p:clrMapOvr>
    <a:masterClrMapping/>
  </p:clrMapOvr>
  <p:transition spd="slow">
    <p:wipe dir="r"/>
    <p:sndAc>
      <p:stSnd>
        <p:snd r:embed="rId2" name="chimes.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4" name="3 İçerik Yer Tutucusu" descr="oh4e3q.gif"/>
          <p:cNvPicPr>
            <a:picLocks noGrp="1" noChangeAspect="1"/>
          </p:cNvPicPr>
          <p:nvPr>
            <p:ph idx="1"/>
          </p:nvPr>
        </p:nvPicPr>
        <p:blipFill>
          <a:blip r:embed="rId4" cstate="print"/>
          <a:stretch>
            <a:fillRect/>
          </a:stretch>
        </p:blipFill>
        <p:spPr>
          <a:xfrm>
            <a:off x="395536" y="188640"/>
            <a:ext cx="8568952" cy="6552728"/>
          </a:xfrm>
        </p:spPr>
      </p:pic>
    </p:spTree>
  </p:cSld>
  <p:clrMapOvr>
    <a:masterClrMapping/>
  </p:clrMapOvr>
  <p:transition spd="slow">
    <p:wipe dir="r"/>
    <p:sndAc>
      <p:stSnd>
        <p:snd r:embed="rId3"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611560" y="274638"/>
            <a:ext cx="7992888" cy="1714202"/>
          </a:xfrm>
        </p:spPr>
        <p:style>
          <a:lnRef idx="1">
            <a:schemeClr val="accent4"/>
          </a:lnRef>
          <a:fillRef idx="2">
            <a:schemeClr val="accent4"/>
          </a:fillRef>
          <a:effectRef idx="1">
            <a:schemeClr val="accent4"/>
          </a:effectRef>
          <a:fontRef idx="minor">
            <a:schemeClr val="dk1"/>
          </a:fontRef>
        </p:style>
        <p:txBody>
          <a:bodyPr>
            <a:normAutofit/>
          </a:bodyPr>
          <a:lstStyle/>
          <a:p>
            <a:r>
              <a:rPr lang="tr-TR" dirty="0"/>
              <a:t>Denetleyici ve Düzenleyici Sistem Nedir?</a:t>
            </a:r>
          </a:p>
        </p:txBody>
      </p:sp>
      <p:sp>
        <p:nvSpPr>
          <p:cNvPr id="3" name="2 İçerik Yer Tutucusu"/>
          <p:cNvSpPr>
            <a:spLocks noGrp="1"/>
          </p:cNvSpPr>
          <p:nvPr>
            <p:ph idx="1"/>
          </p:nvPr>
        </p:nvSpPr>
        <p:spPr>
          <a:xfrm>
            <a:off x="467544" y="2204864"/>
            <a:ext cx="8280920" cy="4248472"/>
          </a:xfrm>
        </p:spPr>
        <p:style>
          <a:lnRef idx="1">
            <a:schemeClr val="accent4"/>
          </a:lnRef>
          <a:fillRef idx="2">
            <a:schemeClr val="accent4"/>
          </a:fillRef>
          <a:effectRef idx="1">
            <a:schemeClr val="accent4"/>
          </a:effectRef>
          <a:fontRef idx="minor">
            <a:schemeClr val="dk1"/>
          </a:fontRef>
        </p:style>
        <p:txBody>
          <a:bodyPr/>
          <a:lstStyle/>
          <a:p>
            <a:pPr algn="ctr">
              <a:buNone/>
            </a:pPr>
            <a:r>
              <a:rPr lang="tr-TR" dirty="0"/>
              <a:t>İnsan vücudunda bütün organların ve dokuların uyum içerisinde  çalışmasını sağlayan yapılara </a:t>
            </a:r>
            <a:r>
              <a:rPr lang="tr-TR" dirty="0">
                <a:solidFill>
                  <a:srgbClr val="FF0000"/>
                </a:solidFill>
              </a:rPr>
              <a:t>Denetleyici ve Düzenleyici Sistem denir.</a:t>
            </a:r>
            <a:r>
              <a:rPr lang="tr-TR" dirty="0"/>
              <a:t> </a:t>
            </a:r>
          </a:p>
          <a:p>
            <a:pPr algn="just">
              <a:buNone/>
            </a:pPr>
            <a:r>
              <a:rPr lang="tr-TR" dirty="0"/>
              <a:t>Vücudumuzun denetleyici ve düzenleyici sistemleri </a:t>
            </a:r>
            <a:r>
              <a:rPr lang="tr-TR" dirty="0">
                <a:solidFill>
                  <a:srgbClr val="FF0000"/>
                </a:solidFill>
              </a:rPr>
              <a:t>sinir sistemi </a:t>
            </a:r>
            <a:r>
              <a:rPr lang="tr-TR" dirty="0">
                <a:solidFill>
                  <a:schemeClr val="tx1"/>
                </a:solidFill>
              </a:rPr>
              <a:t>ve </a:t>
            </a:r>
            <a:r>
              <a:rPr lang="tr-TR" dirty="0">
                <a:solidFill>
                  <a:srgbClr val="FF0000"/>
                </a:solidFill>
              </a:rPr>
              <a:t>iç salgı bezleridir.</a:t>
            </a:r>
          </a:p>
          <a:p>
            <a:pPr algn="just">
              <a:buNone/>
            </a:pPr>
            <a:endParaRPr lang="tr-TR" dirty="0">
              <a:solidFill>
                <a:schemeClr val="tx1"/>
              </a:solidFill>
            </a:endParaRPr>
          </a:p>
        </p:txBody>
      </p:sp>
    </p:spTree>
  </p:cSld>
  <p:clrMapOvr>
    <a:masterClrMapping/>
  </p:clrMapOvr>
  <p:transition spd="slow">
    <p:wipe dir="r"/>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tr-TR" dirty="0"/>
              <a:t>Sinir Sistemi Nedir?</a:t>
            </a:r>
          </a:p>
        </p:txBody>
      </p:sp>
      <p:sp>
        <p:nvSpPr>
          <p:cNvPr id="3" name="2 İçerik Yer Tutucusu"/>
          <p:cNvSpPr>
            <a:spLocks noGrp="1"/>
          </p:cNvSpPr>
          <p:nvPr>
            <p:ph sz="half" idx="1"/>
          </p:nvPr>
        </p:nvSpPr>
        <p:spPr/>
        <p:style>
          <a:lnRef idx="1">
            <a:schemeClr val="accent3"/>
          </a:lnRef>
          <a:fillRef idx="2">
            <a:schemeClr val="accent3"/>
          </a:fillRef>
          <a:effectRef idx="1">
            <a:schemeClr val="accent3"/>
          </a:effectRef>
          <a:fontRef idx="minor">
            <a:schemeClr val="dk1"/>
          </a:fontRef>
        </p:style>
        <p:txBody>
          <a:bodyPr/>
          <a:lstStyle/>
          <a:p>
            <a:r>
              <a:rPr lang="tr-TR" dirty="0"/>
              <a:t>Merkezi Sinir Sistemi </a:t>
            </a:r>
          </a:p>
          <a:p>
            <a:pPr>
              <a:buNone/>
            </a:pPr>
            <a:r>
              <a:rPr lang="tr-TR" dirty="0"/>
              <a:t>1-Beyin</a:t>
            </a:r>
          </a:p>
          <a:p>
            <a:pPr>
              <a:buNone/>
            </a:pPr>
            <a:r>
              <a:rPr lang="tr-TR" dirty="0"/>
              <a:t>2-Beyincik</a:t>
            </a:r>
          </a:p>
          <a:p>
            <a:pPr>
              <a:buNone/>
            </a:pPr>
            <a:r>
              <a:rPr lang="tr-TR" dirty="0"/>
              <a:t>3-Omurilik Soğanı</a:t>
            </a:r>
          </a:p>
          <a:p>
            <a:pPr>
              <a:buNone/>
            </a:pPr>
            <a:r>
              <a:rPr lang="tr-TR" dirty="0"/>
              <a:t>4-Omurilik </a:t>
            </a:r>
          </a:p>
        </p:txBody>
      </p:sp>
      <p:sp>
        <p:nvSpPr>
          <p:cNvPr id="4" name="3 İçerik Yer Tutucusu"/>
          <p:cNvSpPr>
            <a:spLocks noGrp="1"/>
          </p:cNvSpPr>
          <p:nvPr>
            <p:ph sz="half" idx="2"/>
          </p:nvPr>
        </p:nvSpPr>
        <p:spPr/>
        <p:style>
          <a:lnRef idx="1">
            <a:schemeClr val="accent3"/>
          </a:lnRef>
          <a:fillRef idx="2">
            <a:schemeClr val="accent3"/>
          </a:fillRef>
          <a:effectRef idx="1">
            <a:schemeClr val="accent3"/>
          </a:effectRef>
          <a:fontRef idx="minor">
            <a:schemeClr val="dk1"/>
          </a:fontRef>
        </p:style>
        <p:txBody>
          <a:bodyPr/>
          <a:lstStyle/>
          <a:p>
            <a:r>
              <a:rPr lang="tr-TR" dirty="0"/>
              <a:t>Çevresel Sinir Sistemi</a:t>
            </a:r>
          </a:p>
          <a:p>
            <a:r>
              <a:rPr lang="tr-TR" dirty="0"/>
              <a:t>Beyin ve omuriliği vücuttaki diğer organlara bağlayan sinir hücrelerinden oluşur. </a:t>
            </a:r>
          </a:p>
        </p:txBody>
      </p:sp>
    </p:spTree>
  </p:cSld>
  <p:clrMapOvr>
    <a:masterClrMapping/>
  </p:clrMapOvr>
  <p:transition spd="slow">
    <p:wipe dir="r"/>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16632"/>
            <a:ext cx="8229600" cy="864096"/>
          </a:xfrm>
        </p:spPr>
        <p:style>
          <a:lnRef idx="1">
            <a:schemeClr val="dk1"/>
          </a:lnRef>
          <a:fillRef idx="2">
            <a:schemeClr val="dk1"/>
          </a:fillRef>
          <a:effectRef idx="1">
            <a:schemeClr val="dk1"/>
          </a:effectRef>
          <a:fontRef idx="minor">
            <a:schemeClr val="dk1"/>
          </a:fontRef>
        </p:style>
        <p:txBody>
          <a:bodyPr/>
          <a:lstStyle/>
          <a:p>
            <a:r>
              <a:rPr lang="tr-TR" dirty="0"/>
              <a:t>Merkezi Sinir Sistemi</a:t>
            </a:r>
          </a:p>
        </p:txBody>
      </p:sp>
      <p:sp>
        <p:nvSpPr>
          <p:cNvPr id="3" name="2 İçerik Yer Tutucusu"/>
          <p:cNvSpPr>
            <a:spLocks noGrp="1"/>
          </p:cNvSpPr>
          <p:nvPr>
            <p:ph idx="1"/>
          </p:nvPr>
        </p:nvSpPr>
        <p:spPr>
          <a:xfrm>
            <a:off x="323528" y="1124744"/>
            <a:ext cx="8568952" cy="5472608"/>
          </a:xfrm>
        </p:spPr>
        <p:style>
          <a:lnRef idx="1">
            <a:schemeClr val="dk1"/>
          </a:lnRef>
          <a:fillRef idx="2">
            <a:schemeClr val="dk1"/>
          </a:fillRef>
          <a:effectRef idx="1">
            <a:schemeClr val="dk1"/>
          </a:effectRef>
          <a:fontRef idx="minor">
            <a:schemeClr val="dk1"/>
          </a:fontRef>
        </p:style>
        <p:txBody>
          <a:bodyPr>
            <a:normAutofit fontScale="92500" lnSpcReduction="10000"/>
          </a:bodyPr>
          <a:lstStyle/>
          <a:p>
            <a:r>
              <a:rPr lang="tr-TR" dirty="0">
                <a:solidFill>
                  <a:srgbClr val="FF0000"/>
                </a:solidFill>
              </a:rPr>
              <a:t>Beyin:</a:t>
            </a:r>
            <a:r>
              <a:rPr lang="tr-TR" dirty="0">
                <a:solidFill>
                  <a:schemeClr val="tx1"/>
                </a:solidFill>
              </a:rPr>
              <a:t>Sinir</a:t>
            </a:r>
            <a:r>
              <a:rPr lang="tr-TR" dirty="0"/>
              <a:t> sisteminin en büyük ve en karmaşık organı beyindir.Beyin kafatası kemikleri tarafından korunur.Sinir sistemini oluşturan sinir hücrelerinin çoğu beyinde bulunur.</a:t>
            </a:r>
          </a:p>
          <a:p>
            <a:r>
              <a:rPr lang="tr-TR" dirty="0">
                <a:solidFill>
                  <a:srgbClr val="FF0000"/>
                </a:solidFill>
              </a:rPr>
              <a:t>Beynin Görevleri:</a:t>
            </a:r>
          </a:p>
          <a:p>
            <a:pPr>
              <a:buNone/>
            </a:pPr>
            <a:r>
              <a:rPr lang="tr-TR" dirty="0"/>
              <a:t>1-Vücudun  öğrenme,hafıza ve yönetim merkezidir.</a:t>
            </a:r>
          </a:p>
          <a:p>
            <a:pPr>
              <a:buNone/>
            </a:pPr>
            <a:r>
              <a:rPr lang="tr-TR" dirty="0"/>
              <a:t>2-Vücut sıcaklığını ayarlar.</a:t>
            </a:r>
          </a:p>
          <a:p>
            <a:pPr>
              <a:buNone/>
            </a:pPr>
            <a:r>
              <a:rPr lang="tr-TR" dirty="0"/>
              <a:t>3-Kan basıncını ayarlar.</a:t>
            </a:r>
          </a:p>
          <a:p>
            <a:pPr>
              <a:buNone/>
            </a:pPr>
            <a:r>
              <a:rPr lang="tr-TR" dirty="0"/>
              <a:t>4-Konuşmayı sağlar.</a:t>
            </a:r>
          </a:p>
          <a:p>
            <a:pPr>
              <a:buNone/>
            </a:pPr>
            <a:r>
              <a:rPr lang="tr-TR" dirty="0"/>
              <a:t>5-Susama ve acıkma olaylarını kontrol eder.</a:t>
            </a:r>
          </a:p>
          <a:p>
            <a:pPr>
              <a:buNone/>
            </a:pPr>
            <a:r>
              <a:rPr lang="tr-TR" dirty="0"/>
              <a:t>6-İstemli hareketlerin yapılmasını sağlar.</a:t>
            </a:r>
          </a:p>
          <a:p>
            <a:pPr>
              <a:buNone/>
            </a:pPr>
            <a:endParaRPr lang="tr-TR" dirty="0"/>
          </a:p>
        </p:txBody>
      </p:sp>
    </p:spTree>
  </p:cSld>
  <p:clrMapOvr>
    <a:masterClrMapping/>
  </p:clrMapOvr>
  <p:transition spd="slow">
    <p:wipe dir="r"/>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tr-TR" dirty="0"/>
              <a:t>Merkezi Sinir Sistemi</a:t>
            </a:r>
          </a:p>
        </p:txBody>
      </p:sp>
      <p:sp>
        <p:nvSpPr>
          <p:cNvPr id="3" name="2 İçerik Yer Tutucusu"/>
          <p:cNvSpPr>
            <a:spLocks noGrp="1"/>
          </p:cNvSpPr>
          <p:nvPr>
            <p:ph idx="1"/>
          </p:nvPr>
        </p:nvSpPr>
        <p:spPr>
          <a:xfrm>
            <a:off x="323528" y="1600200"/>
            <a:ext cx="8496944" cy="4525963"/>
          </a:xfrm>
        </p:spPr>
        <p:style>
          <a:lnRef idx="1">
            <a:schemeClr val="accent1"/>
          </a:lnRef>
          <a:fillRef idx="2">
            <a:schemeClr val="accent1"/>
          </a:fillRef>
          <a:effectRef idx="1">
            <a:schemeClr val="accent1"/>
          </a:effectRef>
          <a:fontRef idx="minor">
            <a:schemeClr val="dk1"/>
          </a:fontRef>
        </p:style>
        <p:txBody>
          <a:bodyPr>
            <a:normAutofit lnSpcReduction="10000"/>
          </a:bodyPr>
          <a:lstStyle/>
          <a:p>
            <a:r>
              <a:rPr lang="tr-TR" dirty="0">
                <a:solidFill>
                  <a:srgbClr val="FF0000"/>
                </a:solidFill>
              </a:rPr>
              <a:t>Beyincik:</a:t>
            </a:r>
            <a:r>
              <a:rPr lang="tr-TR" dirty="0"/>
              <a:t>Beynin arka alt kısmında yer alır.Beyincik vücudun dengesini sağlar.Ayrıca kol ve bacaklardaki kasların birbiriyle uyumlu çalışmasında beyne yardım eder.</a:t>
            </a:r>
          </a:p>
          <a:p>
            <a:r>
              <a:rPr lang="tr-TR" dirty="0">
                <a:solidFill>
                  <a:srgbClr val="FF0000"/>
                </a:solidFill>
              </a:rPr>
              <a:t>Omurilik Soğanı:</a:t>
            </a:r>
            <a:r>
              <a:rPr lang="tr-TR" dirty="0"/>
              <a:t>Beynin arkasında ve beyinciğin altında yer alır.Beyin ile omurilik arasında,sinirlerin geçtiği yerdir.Omurilik soğanı solunum ,dolaşım ve boşaltım gibi sistemlerin çalışmasını sağlar.</a:t>
            </a:r>
          </a:p>
        </p:txBody>
      </p:sp>
    </p:spTree>
  </p:cSld>
  <p:clrMapOvr>
    <a:masterClrMapping/>
  </p:clrMapOvr>
  <p:transition spd="slow">
    <p:wipe dir="r"/>
    <p:sndAc>
      <p:stSnd>
        <p:snd r:embed="rId2" name="chimes.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tr-TR" dirty="0"/>
              <a:t>Merkezi Sinir Sistemi</a:t>
            </a:r>
          </a:p>
        </p:txBody>
      </p:sp>
      <p:sp>
        <p:nvSpPr>
          <p:cNvPr id="3" name="2 İçerik Yer Tutucusu"/>
          <p:cNvSpPr>
            <a:spLocks noGrp="1"/>
          </p:cNvSpPr>
          <p:nvPr>
            <p:ph idx="1"/>
          </p:nvPr>
        </p:nvSpPr>
        <p:spPr>
          <a:xfrm>
            <a:off x="323528" y="1600200"/>
            <a:ext cx="8496944" cy="4709120"/>
          </a:xfrm>
        </p:spPr>
        <p:style>
          <a:lnRef idx="1">
            <a:schemeClr val="accent6"/>
          </a:lnRef>
          <a:fillRef idx="2">
            <a:schemeClr val="accent6"/>
          </a:fillRef>
          <a:effectRef idx="1">
            <a:schemeClr val="accent6"/>
          </a:effectRef>
          <a:fontRef idx="minor">
            <a:schemeClr val="dk1"/>
          </a:fontRef>
        </p:style>
        <p:txBody>
          <a:bodyPr/>
          <a:lstStyle/>
          <a:p>
            <a:r>
              <a:rPr lang="tr-TR" dirty="0">
                <a:solidFill>
                  <a:srgbClr val="FF0000"/>
                </a:solidFill>
              </a:rPr>
              <a:t>Omurilik:</a:t>
            </a:r>
            <a:r>
              <a:rPr lang="tr-TR" dirty="0">
                <a:solidFill>
                  <a:schemeClr val="tx1"/>
                </a:solidFill>
              </a:rPr>
              <a:t>Omurilik soğanının uzantısıdır. Omuriliğin uzunluğu yaklaşık 40-45 cm,kalınlığı bir kalem kadardır.</a:t>
            </a:r>
          </a:p>
          <a:p>
            <a:r>
              <a:rPr lang="tr-TR" dirty="0">
                <a:solidFill>
                  <a:srgbClr val="FF0000"/>
                </a:solidFill>
              </a:rPr>
              <a:t>Omuriliğin Görevleri:</a:t>
            </a:r>
          </a:p>
          <a:p>
            <a:pPr>
              <a:buNone/>
            </a:pPr>
            <a:r>
              <a:rPr lang="tr-TR" dirty="0">
                <a:solidFill>
                  <a:schemeClr val="tx1"/>
                </a:solidFill>
              </a:rPr>
              <a:t>1- Reflekslerin yönetim merkezidir.</a:t>
            </a:r>
          </a:p>
          <a:p>
            <a:pPr>
              <a:buNone/>
            </a:pPr>
            <a:r>
              <a:rPr lang="tr-TR" dirty="0">
                <a:solidFill>
                  <a:schemeClr val="tx1"/>
                </a:solidFill>
              </a:rPr>
              <a:t>2-Vücutta oluşan uyartıları beyne ,beyindeki bu uyartılara karşı oluşturulan cevapları da vücuda taşımaktır.</a:t>
            </a: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tr-TR" dirty="0"/>
              <a:t>Merkezi Sinir Sistemi</a:t>
            </a:r>
          </a:p>
        </p:txBody>
      </p:sp>
      <p:sp>
        <p:nvSpPr>
          <p:cNvPr id="3" name="2 İçerik Yer Tutucusu"/>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tr-TR" dirty="0">
                <a:solidFill>
                  <a:srgbClr val="FF0000"/>
                </a:solidFill>
              </a:rPr>
              <a:t>Refleks:</a:t>
            </a:r>
            <a:r>
              <a:rPr lang="tr-TR" dirty="0">
                <a:solidFill>
                  <a:schemeClr val="tx1"/>
                </a:solidFill>
              </a:rPr>
              <a:t>Bazı uyarılara karşı vücudun gösterdiği ani tepkilere denir.2 çeşit refleks vardır.Bunlar;</a:t>
            </a:r>
          </a:p>
          <a:p>
            <a:pPr>
              <a:buNone/>
            </a:pPr>
            <a:r>
              <a:rPr lang="tr-TR" dirty="0">
                <a:solidFill>
                  <a:srgbClr val="FF0000"/>
                </a:solidFill>
              </a:rPr>
              <a:t>-Doğuştan Gelen Refleks:</a:t>
            </a:r>
            <a:r>
              <a:rPr lang="tr-TR" dirty="0">
                <a:solidFill>
                  <a:schemeClr val="tx1"/>
                </a:solidFill>
              </a:rPr>
              <a:t>Doğuştan gelir ve insan ömrü doluncaya kadar devam eder. </a:t>
            </a:r>
          </a:p>
          <a:p>
            <a:pPr>
              <a:buNone/>
            </a:pPr>
            <a:r>
              <a:rPr lang="tr-TR" dirty="0">
                <a:solidFill>
                  <a:schemeClr val="tx1"/>
                </a:solidFill>
              </a:rPr>
              <a:t> Örnek:Ele iğne battığında elin geri çekilmesi  </a:t>
            </a:r>
            <a:endParaRPr lang="tr-TR" dirty="0">
              <a:solidFill>
                <a:srgbClr val="FF0000"/>
              </a:solidFill>
            </a:endParaRPr>
          </a:p>
          <a:p>
            <a:pPr>
              <a:buNone/>
            </a:pPr>
            <a:r>
              <a:rPr lang="tr-TR" dirty="0">
                <a:solidFill>
                  <a:srgbClr val="FF0000"/>
                </a:solidFill>
              </a:rPr>
              <a:t>-Sonradan Gelen Refleks:</a:t>
            </a:r>
            <a:r>
              <a:rPr lang="tr-TR" dirty="0">
                <a:solidFill>
                  <a:schemeClr val="tx1"/>
                </a:solidFill>
              </a:rPr>
              <a:t>Öğrenilerek kazanılan reflekstir.Refleksi beyin öğretir ardından omuriliğe devreder.</a:t>
            </a:r>
          </a:p>
          <a:p>
            <a:pPr>
              <a:buNone/>
            </a:pPr>
            <a:r>
              <a:rPr lang="tr-TR" dirty="0">
                <a:solidFill>
                  <a:schemeClr val="tx1"/>
                </a:solidFill>
              </a:rPr>
              <a:t>Örnek:Bisiklet sürmek</a:t>
            </a:r>
            <a:endParaRPr lang="tr-TR" dirty="0">
              <a:solidFill>
                <a:srgbClr val="FF0000"/>
              </a:solidFill>
            </a:endParaRPr>
          </a:p>
        </p:txBody>
      </p:sp>
    </p:spTree>
  </p:cSld>
  <p:clrMapOvr>
    <a:masterClrMapping/>
  </p:clrMapOvr>
  <p:transition spd="slow">
    <p:wipe dir="r"/>
    <p:sndAc>
      <p:stSnd>
        <p:snd r:embed="rId2"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tr-TR" dirty="0"/>
              <a:t>Merkezi Sinir Sistemi</a:t>
            </a:r>
          </a:p>
        </p:txBody>
      </p:sp>
      <p:pic>
        <p:nvPicPr>
          <p:cNvPr id="4" name="3 İçerik Yer Tutucusu" descr="1.jpg"/>
          <p:cNvPicPr>
            <a:picLocks noGrp="1" noChangeAspect="1"/>
          </p:cNvPicPr>
          <p:nvPr>
            <p:ph idx="1"/>
          </p:nvPr>
        </p:nvPicPr>
        <p:blipFill>
          <a:blip r:embed="rId3" cstate="print"/>
          <a:stretch>
            <a:fillRect/>
          </a:stretch>
        </p:blipFill>
        <p:spPr>
          <a:xfrm>
            <a:off x="611560" y="1700808"/>
            <a:ext cx="7992888" cy="4896544"/>
          </a:xfrm>
        </p:spPr>
        <p:style>
          <a:lnRef idx="1">
            <a:schemeClr val="accent5"/>
          </a:lnRef>
          <a:fillRef idx="2">
            <a:schemeClr val="accent5"/>
          </a:fillRef>
          <a:effectRef idx="1">
            <a:schemeClr val="accent5"/>
          </a:effectRef>
          <a:fontRef idx="minor">
            <a:schemeClr val="dk1"/>
          </a:fontRef>
        </p:style>
      </p:pic>
    </p:spTree>
  </p:cSld>
  <p:clrMapOvr>
    <a:masterClrMapping/>
  </p:clrMapOvr>
  <p:transition spd="slow">
    <p:wipe dir="r"/>
    <p:sndAc>
      <p:stSnd>
        <p:snd r:embed="rId2"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95536" y="260648"/>
            <a:ext cx="8229600" cy="1143000"/>
          </a:xfrm>
        </p:spPr>
        <p:style>
          <a:lnRef idx="1">
            <a:schemeClr val="accent4"/>
          </a:lnRef>
          <a:fillRef idx="2">
            <a:schemeClr val="accent4"/>
          </a:fillRef>
          <a:effectRef idx="1">
            <a:schemeClr val="accent4"/>
          </a:effectRef>
          <a:fontRef idx="minor">
            <a:schemeClr val="dk1"/>
          </a:fontRef>
        </p:style>
        <p:txBody>
          <a:bodyPr/>
          <a:lstStyle/>
          <a:p>
            <a:r>
              <a:rPr lang="tr-TR" dirty="0"/>
              <a:t>İç Salgı Bezleri</a:t>
            </a:r>
          </a:p>
        </p:txBody>
      </p:sp>
      <p:sp>
        <p:nvSpPr>
          <p:cNvPr id="3" name="2 İçerik Yer Tutucusu"/>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a:lstStyle/>
          <a:p>
            <a:r>
              <a:rPr lang="tr-TR" dirty="0"/>
              <a:t>Vücudumuzdaki sistemlerin çalışmasını denetlenmesini ve düzenlenmesinde sinir sistemine yardımcı olur.İç salgı bezlerinin salgısına hormon denir.Hormonlar kan yoluyla taşınan ve organların çalışmasını düzenleyen uyarıcı maddelerdir.İnsan vücudunda çeşitli salgı bezleri vardır.Bu salgı bezlerinin her birinden farklı hormonlar salgılanır.</a:t>
            </a:r>
          </a:p>
        </p:txBody>
      </p:sp>
    </p:spTree>
  </p:cSld>
  <p:clrMapOvr>
    <a:masterClrMapping/>
  </p:clrMapOvr>
  <p:transition spd="slow">
    <p:wipe dir="r"/>
    <p:sndAc>
      <p:stSnd>
        <p:snd r:embed="rId2" name="chimes.wav"/>
      </p:stSnd>
    </p:sndAc>
  </p:transition>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580</Words>
  <Application>Microsoft Office PowerPoint</Application>
  <PresentationFormat>Ekran Gösterisi (4:3)</PresentationFormat>
  <Paragraphs>67</Paragraphs>
  <Slides>19</Slides>
  <Notes>1</Notes>
  <HiddenSlides>0</HiddenSlides>
  <MMClips>0</MMClips>
  <ScaleCrop>false</ScaleCrop>
  <HeadingPairs>
    <vt:vector size="4" baseType="variant">
      <vt:variant>
        <vt:lpstr>Tema</vt:lpstr>
      </vt:variant>
      <vt:variant>
        <vt:i4>1</vt:i4>
      </vt:variant>
      <vt:variant>
        <vt:lpstr>Slayt Başlıkları</vt:lpstr>
      </vt:variant>
      <vt:variant>
        <vt:i4>19</vt:i4>
      </vt:variant>
    </vt:vector>
  </HeadingPairs>
  <TitlesOfParts>
    <vt:vector size="20" baseType="lpstr">
      <vt:lpstr>Ofis Teması</vt:lpstr>
      <vt:lpstr>DENETLEYİCİ VE DÜZENLEYİCİ SİSTEM</vt:lpstr>
      <vt:lpstr>Denetleyici ve Düzenleyici Sistem Nedir?</vt:lpstr>
      <vt:lpstr>Sinir Sistemi Nedir?</vt:lpstr>
      <vt:lpstr>Merkezi Sinir Sistemi</vt:lpstr>
      <vt:lpstr>Merkezi Sinir Sistemi</vt:lpstr>
      <vt:lpstr>Merkezi Sinir Sistemi</vt:lpstr>
      <vt:lpstr>Merkezi Sinir Sistemi</vt:lpstr>
      <vt:lpstr>Merkezi Sinir Sistemi</vt:lpstr>
      <vt:lpstr>İç Salgı Bezleri</vt:lpstr>
      <vt:lpstr>İç Salgı Bezleri</vt:lpstr>
      <vt:lpstr>İç Salgı Bezleri</vt:lpstr>
      <vt:lpstr>İç Salgı Bezleri </vt:lpstr>
      <vt:lpstr>İç Salgı Bezleri</vt:lpstr>
      <vt:lpstr>İç Salgı Bezleri</vt:lpstr>
      <vt:lpstr>İç Salgı Bezleri</vt:lpstr>
      <vt:lpstr>İç Salgı Bezlerinin Sağlığı</vt:lpstr>
      <vt:lpstr>SORU</vt:lpstr>
      <vt:lpstr>SORU</vt:lpstr>
      <vt:lpstr>PowerPoint Sunusu</vt:lpstr>
    </vt:vector>
  </TitlesOfParts>
  <Manager>www.sorubak.com</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www.sorubak.com</dc:title>
  <dc:subject>www.sorubak.com</dc:subject>
  <dc:creator>www.sorubak.com</dc:creator>
  <cp:keywords>www.sorubak.com</cp:keywords>
  <dc:description>www.sorubak.com</dc:description>
  <cp:lastModifiedBy>Hasan Ayık</cp:lastModifiedBy>
  <cp:revision>1</cp:revision>
  <dcterms:created xsi:type="dcterms:W3CDTF">2018-03-24T09:17:34Z</dcterms:created>
  <dcterms:modified xsi:type="dcterms:W3CDTF">2023-03-05T09:27:12Z</dcterms:modified>
  <cp:category>www.sorubak.com</cp:category>
</cp:coreProperties>
</file>