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 /><Relationship Id="rId2" Type="http://schemas.openxmlformats.org/package/2006/relationships/metadata/thumbnail" Target="docProps/thumbnail.jpeg" /><Relationship Id="rId1" Type="http://schemas.openxmlformats.org/officeDocument/2006/relationships/officeDocument" Target="ppt/presentation.xml" /><Relationship Id="rId4" Type="http://schemas.openxmlformats.org/officeDocument/2006/relationships/extended-properties" Target="docProps/app.xml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1"/>
  </p:notesMasterIdLst>
  <p:sldIdLst>
    <p:sldId id="256" r:id="rId2"/>
    <p:sldId id="257" r:id="rId3"/>
    <p:sldId id="268" r:id="rId4"/>
    <p:sldId id="258" r:id="rId5"/>
    <p:sldId id="278" r:id="rId6"/>
    <p:sldId id="279" r:id="rId7"/>
    <p:sldId id="259" r:id="rId8"/>
    <p:sldId id="264" r:id="rId9"/>
    <p:sldId id="265" r:id="rId10"/>
    <p:sldId id="260" r:id="rId11"/>
    <p:sldId id="270" r:id="rId12"/>
    <p:sldId id="271" r:id="rId13"/>
    <p:sldId id="272" r:id="rId14"/>
    <p:sldId id="263" r:id="rId15"/>
    <p:sldId id="269" r:id="rId16"/>
    <p:sldId id="261" r:id="rId17"/>
    <p:sldId id="280" r:id="rId18"/>
    <p:sldId id="262" r:id="rId19"/>
    <p:sldId id="273" r:id="rId20"/>
    <p:sldId id="276" r:id="rId21"/>
    <p:sldId id="275" r:id="rId22"/>
    <p:sldId id="274" r:id="rId23"/>
    <p:sldId id="267" r:id="rId24"/>
    <p:sldId id="266" r:id="rId25"/>
    <p:sldId id="282" r:id="rId26"/>
    <p:sldId id="283" r:id="rId27"/>
    <p:sldId id="284" r:id="rId28"/>
    <p:sldId id="281" r:id="rId29"/>
    <p:sldId id="277" r:id="rId30"/>
  </p:sldIdLst>
  <p:sldSz cx="12192000" cy="6858000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706" autoAdjust="0"/>
    <p:restoredTop sz="94660"/>
  </p:normalViewPr>
  <p:slideViewPr>
    <p:cSldViewPr snapToGrid="0">
      <p:cViewPr>
        <p:scale>
          <a:sx n="72" d="100"/>
          <a:sy n="72" d="100"/>
        </p:scale>
        <p:origin x="-2088" y="-91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 /><Relationship Id="rId13" Type="http://schemas.openxmlformats.org/officeDocument/2006/relationships/slide" Target="slides/slide12.xml" /><Relationship Id="rId18" Type="http://schemas.openxmlformats.org/officeDocument/2006/relationships/slide" Target="slides/slide17.xml" /><Relationship Id="rId26" Type="http://schemas.openxmlformats.org/officeDocument/2006/relationships/slide" Target="slides/slide25.xml" /><Relationship Id="rId3" Type="http://schemas.openxmlformats.org/officeDocument/2006/relationships/slide" Target="slides/slide2.xml" /><Relationship Id="rId21" Type="http://schemas.openxmlformats.org/officeDocument/2006/relationships/slide" Target="slides/slide20.xml" /><Relationship Id="rId34" Type="http://schemas.openxmlformats.org/officeDocument/2006/relationships/theme" Target="theme/theme1.xml" /><Relationship Id="rId7" Type="http://schemas.openxmlformats.org/officeDocument/2006/relationships/slide" Target="slides/slide6.xml" /><Relationship Id="rId12" Type="http://schemas.openxmlformats.org/officeDocument/2006/relationships/slide" Target="slides/slide11.xml" /><Relationship Id="rId17" Type="http://schemas.openxmlformats.org/officeDocument/2006/relationships/slide" Target="slides/slide16.xml" /><Relationship Id="rId25" Type="http://schemas.openxmlformats.org/officeDocument/2006/relationships/slide" Target="slides/slide24.xml" /><Relationship Id="rId33" Type="http://schemas.openxmlformats.org/officeDocument/2006/relationships/viewProps" Target="viewProps.xml" /><Relationship Id="rId2" Type="http://schemas.openxmlformats.org/officeDocument/2006/relationships/slide" Target="slides/slide1.xml" /><Relationship Id="rId16" Type="http://schemas.openxmlformats.org/officeDocument/2006/relationships/slide" Target="slides/slide15.xml" /><Relationship Id="rId20" Type="http://schemas.openxmlformats.org/officeDocument/2006/relationships/slide" Target="slides/slide19.xml" /><Relationship Id="rId29" Type="http://schemas.openxmlformats.org/officeDocument/2006/relationships/slide" Target="slides/slide28.xml" /><Relationship Id="rId1" Type="http://schemas.openxmlformats.org/officeDocument/2006/relationships/slideMaster" Target="slideMasters/slideMaster1.xml" /><Relationship Id="rId6" Type="http://schemas.openxmlformats.org/officeDocument/2006/relationships/slide" Target="slides/slide5.xml" /><Relationship Id="rId11" Type="http://schemas.openxmlformats.org/officeDocument/2006/relationships/slide" Target="slides/slide10.xml" /><Relationship Id="rId24" Type="http://schemas.openxmlformats.org/officeDocument/2006/relationships/slide" Target="slides/slide23.xml" /><Relationship Id="rId32" Type="http://schemas.openxmlformats.org/officeDocument/2006/relationships/presProps" Target="presProps.xml" /><Relationship Id="rId5" Type="http://schemas.openxmlformats.org/officeDocument/2006/relationships/slide" Target="slides/slide4.xml" /><Relationship Id="rId15" Type="http://schemas.openxmlformats.org/officeDocument/2006/relationships/slide" Target="slides/slide14.xml" /><Relationship Id="rId23" Type="http://schemas.openxmlformats.org/officeDocument/2006/relationships/slide" Target="slides/slide22.xml" /><Relationship Id="rId28" Type="http://schemas.openxmlformats.org/officeDocument/2006/relationships/slide" Target="slides/slide27.xml" /><Relationship Id="rId10" Type="http://schemas.openxmlformats.org/officeDocument/2006/relationships/slide" Target="slides/slide9.xml" /><Relationship Id="rId19" Type="http://schemas.openxmlformats.org/officeDocument/2006/relationships/slide" Target="slides/slide18.xml" /><Relationship Id="rId31" Type="http://schemas.openxmlformats.org/officeDocument/2006/relationships/notesMaster" Target="notesMasters/notesMaster1.xml" /><Relationship Id="rId4" Type="http://schemas.openxmlformats.org/officeDocument/2006/relationships/slide" Target="slides/slide3.xml" /><Relationship Id="rId9" Type="http://schemas.openxmlformats.org/officeDocument/2006/relationships/slide" Target="slides/slide8.xml" /><Relationship Id="rId14" Type="http://schemas.openxmlformats.org/officeDocument/2006/relationships/slide" Target="slides/slide13.xml" /><Relationship Id="rId22" Type="http://schemas.openxmlformats.org/officeDocument/2006/relationships/slide" Target="slides/slide21.xml" /><Relationship Id="rId27" Type="http://schemas.openxmlformats.org/officeDocument/2006/relationships/slide" Target="slides/slide26.xml" /><Relationship Id="rId30" Type="http://schemas.openxmlformats.org/officeDocument/2006/relationships/slide" Target="slides/slide29.xml" /><Relationship Id="rId35" Type="http://schemas.openxmlformats.org/officeDocument/2006/relationships/tableStyles" Target="tableStyles.xml" 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 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stbilgi Yer Tutucusu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3" name="Veri Yer Tutucusu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8CE0608-609C-4359-87C9-70D6AF752DA9}" type="datetimeFigureOut">
              <a:rPr lang="tr-TR" smtClean="0"/>
              <a:pPr/>
              <a:t>3.03.2023</a:t>
            </a:fld>
            <a:endParaRPr lang="tr-TR"/>
          </a:p>
        </p:txBody>
      </p:sp>
      <p:sp>
        <p:nvSpPr>
          <p:cNvPr id="4" name="Slayt Görüntüsü Yer Tutucus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tr-TR"/>
          </a:p>
        </p:txBody>
      </p:sp>
      <p:sp>
        <p:nvSpPr>
          <p:cNvPr id="5" name="Not Yer Tutucusu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6" name="Altbilgi Yer Tutucusu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31D8B25-B384-42DF-8A70-CD698B85C783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7561421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 /><Relationship Id="rId1" Type="http://schemas.openxmlformats.org/officeDocument/2006/relationships/notesMaster" Target="../notesMasters/notesMaster1.xml" 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 /><Relationship Id="rId1" Type="http://schemas.openxmlformats.org/officeDocument/2006/relationships/notesMaster" Target="../notesMasters/notesMaster1.xml" 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 /><Relationship Id="rId1" Type="http://schemas.openxmlformats.org/officeDocument/2006/relationships/notesMaster" Target="../notesMasters/notesMaster1.xml" 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 /><Relationship Id="rId1" Type="http://schemas.openxmlformats.org/officeDocument/2006/relationships/notesMaster" Target="../notesMasters/notesMaster1.xml" 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 /><Relationship Id="rId1" Type="http://schemas.openxmlformats.org/officeDocument/2006/relationships/notesMaster" Target="../notesMasters/notesMaster1.xml" 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 /><Relationship Id="rId1" Type="http://schemas.openxmlformats.org/officeDocument/2006/relationships/notesMaster" Target="../notesMasters/notesMaster1.xml" 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 /><Relationship Id="rId1" Type="http://schemas.openxmlformats.org/officeDocument/2006/relationships/notesMaster" Target="../notesMasters/notesMaster1.xml" 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Görüntüsü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tr-TR" dirty="0"/>
              <a:t>RESİM!!!</a:t>
            </a:r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1D8B25-B384-42DF-8A70-CD698B85C783}" type="slidenum">
              <a:rPr lang="tr-TR" smtClean="0"/>
              <a:pPr/>
              <a:t>5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4842630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Görüntüsü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tr-TR" dirty="0"/>
              <a:t>RESİM!!!</a:t>
            </a:r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1D8B25-B384-42DF-8A70-CD698B85C783}" type="slidenum">
              <a:rPr lang="tr-TR" smtClean="0"/>
              <a:pPr/>
              <a:t>6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47160383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Görüntüsü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tr-TR" dirty="0"/>
              <a:t>RESİM!!</a:t>
            </a:r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1D8B25-B384-42DF-8A70-CD698B85C783}" type="slidenum">
              <a:rPr lang="tr-TR" smtClean="0"/>
              <a:pPr/>
              <a:t>7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92484977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Görüntüsü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tr-TR" dirty="0"/>
              <a:t>RESİM!!!</a:t>
            </a:r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1D8B25-B384-42DF-8A70-CD698B85C783}" type="slidenum">
              <a:rPr lang="tr-TR" smtClean="0"/>
              <a:pPr/>
              <a:t>8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79629292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Görüntüsü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tr-TR" dirty="0"/>
              <a:t>Resim!!!</a:t>
            </a:r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1D8B25-B384-42DF-8A70-CD698B85C783}" type="slidenum">
              <a:rPr lang="tr-TR" smtClean="0"/>
              <a:pPr/>
              <a:t>9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2629730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Görüntüsü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tr-TR" dirty="0"/>
              <a:t>RESİM!!!</a:t>
            </a:r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1D8B25-B384-42DF-8A70-CD698B85C783}" type="slidenum">
              <a:rPr lang="tr-TR" smtClean="0"/>
              <a:pPr/>
              <a:t>11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020122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Görüntüsü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tr-TR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www.</a:t>
            </a:r>
            <a:r>
              <a:rPr lang="tr-TR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sorubak</a:t>
            </a:r>
            <a:r>
              <a:rPr lang="tr-TR" sz="1200" kern="12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.com</a:t>
            </a:r>
            <a:endParaRPr lang="tr-TR" dirty="0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1D8B25-B384-42DF-8A70-CD698B85C783}" type="slidenum">
              <a:rPr lang="tr-TR" smtClean="0"/>
              <a:pPr/>
              <a:t>29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6568597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tr-TR"/>
              <a:t>Asıl başlık stili için tıklatın</a:t>
            </a:r>
          </a:p>
        </p:txBody>
      </p: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tr-TR"/>
              <a:t>Asıl alt başlık stilini düzenlemek için tıklatın</a:t>
            </a:r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5F4ED-9C79-4AE4-BDEC-B90BAFBC18A3}" type="datetimeFigureOut">
              <a:rPr lang="tr-TR" smtClean="0"/>
              <a:pPr/>
              <a:t>3.03.2023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CC69F9-1076-422E-BB4C-F8A408BA264B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1419573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,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Dikey Metin Yer Tutucusu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5F4ED-9C79-4AE4-BDEC-B90BAFBC18A3}" type="datetimeFigureOut">
              <a:rPr lang="tr-TR" smtClean="0"/>
              <a:pPr/>
              <a:t>3.03.2023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CC69F9-1076-422E-BB4C-F8A408BA264B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132157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key Başlık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Dikey Metin Yer Tutucusu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5F4ED-9C79-4AE4-BDEC-B90BAFBC18A3}" type="datetimeFigureOut">
              <a:rPr lang="tr-TR" smtClean="0"/>
              <a:pPr/>
              <a:t>3.03.2023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CC69F9-1076-422E-BB4C-F8A408BA264B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9428028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5F4ED-9C79-4AE4-BDEC-B90BAFBC18A3}" type="datetimeFigureOut">
              <a:rPr lang="tr-TR" smtClean="0"/>
              <a:pPr/>
              <a:t>3.03.2023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CC69F9-1076-422E-BB4C-F8A408BA264B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8990614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tr-TR"/>
              <a:t>Asıl başlık stili için tıklatın</a:t>
            </a:r>
          </a:p>
        </p:txBody>
      </p:sp>
      <p:sp>
        <p:nvSpPr>
          <p:cNvPr id="3" name="Metin Yer Tutucusu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5F4ED-9C79-4AE4-BDEC-B90BAFBC18A3}" type="datetimeFigureOut">
              <a:rPr lang="tr-TR" smtClean="0"/>
              <a:pPr/>
              <a:t>3.03.2023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CC69F9-1076-422E-BB4C-F8A408BA264B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2857796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İçerik Yer Tutucus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İçerik Yer Tutucus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5" name="Veri Yer Tutucus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5F4ED-9C79-4AE4-BDEC-B90BAFBC18A3}" type="datetimeFigureOut">
              <a:rPr lang="tr-TR" smtClean="0"/>
              <a:pPr/>
              <a:t>3.03.2023</a:t>
            </a:fld>
            <a:endParaRPr lang="tr-TR"/>
          </a:p>
        </p:txBody>
      </p:sp>
      <p:sp>
        <p:nvSpPr>
          <p:cNvPr id="6" name="Altbilgi Yer Tutucusu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CC69F9-1076-422E-BB4C-F8A408BA264B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4023586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Metin Yer Tutucusu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4" name="İçerik Yer Tutucus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5" name="Metin Yer Tutucusu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6" name="İçerik Yer Tutucus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7" name="Veri Yer Tutucusu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5F4ED-9C79-4AE4-BDEC-B90BAFBC18A3}" type="datetimeFigureOut">
              <a:rPr lang="tr-TR" smtClean="0"/>
              <a:pPr/>
              <a:t>3.03.2023</a:t>
            </a:fld>
            <a:endParaRPr lang="tr-TR"/>
          </a:p>
        </p:txBody>
      </p:sp>
      <p:sp>
        <p:nvSpPr>
          <p:cNvPr id="8" name="Altbilgi Yer Tutucusu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Slayt Numarası Yer Tutucus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CC69F9-1076-422E-BB4C-F8A408BA264B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5699238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Veri Yer Tutucusu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5F4ED-9C79-4AE4-BDEC-B90BAFBC18A3}" type="datetimeFigureOut">
              <a:rPr lang="tr-TR" smtClean="0"/>
              <a:pPr/>
              <a:t>3.03.2023</a:t>
            </a:fld>
            <a:endParaRPr lang="tr-TR"/>
          </a:p>
        </p:txBody>
      </p:sp>
      <p:sp>
        <p:nvSpPr>
          <p:cNvPr id="4" name="Altbilgi Yer Tutucusu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Slayt Numarası Yer Tutucus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CC69F9-1076-422E-BB4C-F8A408BA264B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8604312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i Yer Tutucus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5F4ED-9C79-4AE4-BDEC-B90BAFBC18A3}" type="datetimeFigureOut">
              <a:rPr lang="tr-TR" smtClean="0"/>
              <a:pPr/>
              <a:t>3.03.2023</a:t>
            </a:fld>
            <a:endParaRPr lang="tr-TR"/>
          </a:p>
        </p:txBody>
      </p:sp>
      <p:sp>
        <p:nvSpPr>
          <p:cNvPr id="3" name="Altbilgi Yer Tutucusu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CC69F9-1076-422E-BB4C-F8A408BA264B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7473044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tr-TR"/>
              <a:t>Asıl başlık stili için tıklatın</a:t>
            </a: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Metin Yer Tutucusu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5" name="Veri Yer Tutucus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5F4ED-9C79-4AE4-BDEC-B90BAFBC18A3}" type="datetimeFigureOut">
              <a:rPr lang="tr-TR" smtClean="0"/>
              <a:pPr/>
              <a:t>3.03.2023</a:t>
            </a:fld>
            <a:endParaRPr lang="tr-TR"/>
          </a:p>
        </p:txBody>
      </p:sp>
      <p:sp>
        <p:nvSpPr>
          <p:cNvPr id="6" name="Altbilgi Yer Tutucusu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CC69F9-1076-422E-BB4C-F8A408BA264B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5446164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tr-TR"/>
              <a:t>Asıl başlık stili için tıklatın</a:t>
            </a:r>
          </a:p>
        </p:txBody>
      </p:sp>
      <p:sp>
        <p:nvSpPr>
          <p:cNvPr id="3" name="Resim Yer Tutucusu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r-TR"/>
          </a:p>
        </p:txBody>
      </p:sp>
      <p:sp>
        <p:nvSpPr>
          <p:cNvPr id="4" name="Metin Yer Tutucusu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5" name="Veri Yer Tutucus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5F4ED-9C79-4AE4-BDEC-B90BAFBC18A3}" type="datetimeFigureOut">
              <a:rPr lang="tr-TR" smtClean="0"/>
              <a:pPr/>
              <a:t>3.03.2023</a:t>
            </a:fld>
            <a:endParaRPr lang="tr-TR"/>
          </a:p>
        </p:txBody>
      </p:sp>
      <p:sp>
        <p:nvSpPr>
          <p:cNvPr id="6" name="Altbilgi Yer Tutucusu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CC69F9-1076-422E-BB4C-F8A408BA264B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5675623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 /><Relationship Id="rId3" Type="http://schemas.openxmlformats.org/officeDocument/2006/relationships/slideLayout" Target="../slideLayouts/slideLayout3.xml" /><Relationship Id="rId7" Type="http://schemas.openxmlformats.org/officeDocument/2006/relationships/slideLayout" Target="../slideLayouts/slideLayout7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1" Type="http://schemas.openxmlformats.org/officeDocument/2006/relationships/slideLayout" Target="../slideLayouts/slideLayout1.xml" /><Relationship Id="rId6" Type="http://schemas.openxmlformats.org/officeDocument/2006/relationships/slideLayout" Target="../slideLayouts/slideLayout6.xml" /><Relationship Id="rId11" Type="http://schemas.openxmlformats.org/officeDocument/2006/relationships/slideLayout" Target="../slideLayouts/slideLayout11.xml" /><Relationship Id="rId5" Type="http://schemas.openxmlformats.org/officeDocument/2006/relationships/slideLayout" Target="../slideLayouts/slideLayout5.xml" /><Relationship Id="rId10" Type="http://schemas.openxmlformats.org/officeDocument/2006/relationships/slideLayout" Target="../slideLayouts/slideLayout10.xml" /><Relationship Id="rId4" Type="http://schemas.openxmlformats.org/officeDocument/2006/relationships/slideLayout" Target="../slideLayouts/slideLayout4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Yer Tutucusu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Metin Yer Tutucusu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55F4ED-9C79-4AE4-BDEC-B90BAFBC18A3}" type="datetimeFigureOut">
              <a:rPr lang="tr-TR" smtClean="0"/>
              <a:pPr/>
              <a:t>3.03.2023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CC69F9-1076-422E-BB4C-F8A408BA264B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7297529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r-T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 /><Relationship Id="rId1" Type="http://schemas.openxmlformats.org/officeDocument/2006/relationships/slideLayout" Target="../slideLayouts/slideLayout1.xml" 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 /><Relationship Id="rId1" Type="http://schemas.openxmlformats.org/officeDocument/2006/relationships/slideLayout" Target="../slideLayouts/slideLayout1.xml" 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 /><Relationship Id="rId2" Type="http://schemas.openxmlformats.org/officeDocument/2006/relationships/notesSlide" Target="../notesSlides/notesSlide6.xml" /><Relationship Id="rId1" Type="http://schemas.openxmlformats.org/officeDocument/2006/relationships/slideLayout" Target="../slideLayouts/slideLayout1.xml" 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 /><Relationship Id="rId1" Type="http://schemas.openxmlformats.org/officeDocument/2006/relationships/slideLayout" Target="../slideLayouts/slideLayout1.xml" 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 /><Relationship Id="rId1" Type="http://schemas.openxmlformats.org/officeDocument/2006/relationships/slideLayout" Target="../slideLayouts/slideLayout1.xml" 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 /><Relationship Id="rId1" Type="http://schemas.openxmlformats.org/officeDocument/2006/relationships/slideLayout" Target="../slideLayouts/slideLayout1.xml" 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 /><Relationship Id="rId1" Type="http://schemas.openxmlformats.org/officeDocument/2006/relationships/slideLayout" Target="../slideLayouts/slideLayout1.xml" 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 /><Relationship Id="rId1" Type="http://schemas.openxmlformats.org/officeDocument/2006/relationships/slideLayout" Target="../slideLayouts/slideLayout1.xml" 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 /><Relationship Id="rId1" Type="http://schemas.openxmlformats.org/officeDocument/2006/relationships/slideLayout" Target="../slideLayouts/slideLayout1.xml" 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 /><Relationship Id="rId1" Type="http://schemas.openxmlformats.org/officeDocument/2006/relationships/slideLayout" Target="../slideLayouts/slideLayout1.xml" 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 /><Relationship Id="rId1" Type="http://schemas.openxmlformats.org/officeDocument/2006/relationships/slideLayout" Target="../slideLayouts/slideLayout1.xml" 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 /><Relationship Id="rId1" Type="http://schemas.openxmlformats.org/officeDocument/2006/relationships/slideLayout" Target="../slideLayouts/slideLayout1.xml" 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 /><Relationship Id="rId1" Type="http://schemas.openxmlformats.org/officeDocument/2006/relationships/slideLayout" Target="../slideLayouts/slideLayout1.xml" 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 /><Relationship Id="rId1" Type="http://schemas.openxmlformats.org/officeDocument/2006/relationships/slideLayout" Target="../slideLayouts/slideLayout1.xml" 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 /><Relationship Id="rId1" Type="http://schemas.openxmlformats.org/officeDocument/2006/relationships/slideLayout" Target="../slideLayouts/slideLayout1.xml" 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 /><Relationship Id="rId1" Type="http://schemas.openxmlformats.org/officeDocument/2006/relationships/slideLayout" Target="../slideLayouts/slideLayout1.xml" 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 /><Relationship Id="rId1" Type="http://schemas.openxmlformats.org/officeDocument/2006/relationships/slideLayout" Target="../slideLayouts/slideLayout1.xml" 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 /><Relationship Id="rId1" Type="http://schemas.openxmlformats.org/officeDocument/2006/relationships/slideLayout" Target="../slideLayouts/slideLayout1.xml" 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 /><Relationship Id="rId1" Type="http://schemas.openxmlformats.org/officeDocument/2006/relationships/slideLayout" Target="../slideLayouts/slideLayout1.xml" 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 /><Relationship Id="rId1" Type="http://schemas.openxmlformats.org/officeDocument/2006/relationships/slideLayout" Target="../slideLayouts/slideLayout1.xml" 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 /><Relationship Id="rId2" Type="http://schemas.openxmlformats.org/officeDocument/2006/relationships/image" Target="../media/image2.jpeg" /><Relationship Id="rId1" Type="http://schemas.openxmlformats.org/officeDocument/2006/relationships/slideLayout" Target="../slideLayouts/slideLayout1.xml" 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 /><Relationship Id="rId2" Type="http://schemas.openxmlformats.org/officeDocument/2006/relationships/notesSlide" Target="../notesSlides/notesSlide7.xml" /><Relationship Id="rId1" Type="http://schemas.openxmlformats.org/officeDocument/2006/relationships/slideLayout" Target="../slideLayouts/slideLayout1.xml" 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 /><Relationship Id="rId2" Type="http://schemas.openxmlformats.org/officeDocument/2006/relationships/image" Target="../media/image2.jpeg" /><Relationship Id="rId1" Type="http://schemas.openxmlformats.org/officeDocument/2006/relationships/slideLayout" Target="../slideLayouts/slideLayout1.xml" 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 /><Relationship Id="rId1" Type="http://schemas.openxmlformats.org/officeDocument/2006/relationships/slideLayout" Target="../slideLayouts/slideLayout1.xml" 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 /><Relationship Id="rId2" Type="http://schemas.openxmlformats.org/officeDocument/2006/relationships/notesSlide" Target="../notesSlides/notesSlide1.xml" /><Relationship Id="rId1" Type="http://schemas.openxmlformats.org/officeDocument/2006/relationships/slideLayout" Target="../slideLayouts/slideLayout1.xml" 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 /><Relationship Id="rId2" Type="http://schemas.openxmlformats.org/officeDocument/2006/relationships/notesSlide" Target="../notesSlides/notesSlide2.xml" /><Relationship Id="rId1" Type="http://schemas.openxmlformats.org/officeDocument/2006/relationships/slideLayout" Target="../slideLayouts/slideLayout1.xml" 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 /><Relationship Id="rId2" Type="http://schemas.openxmlformats.org/officeDocument/2006/relationships/notesSlide" Target="../notesSlides/notesSlide3.xml" /><Relationship Id="rId1" Type="http://schemas.openxmlformats.org/officeDocument/2006/relationships/slideLayout" Target="../slideLayouts/slideLayout1.xml" 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 /><Relationship Id="rId2" Type="http://schemas.openxmlformats.org/officeDocument/2006/relationships/notesSlide" Target="../notesSlides/notesSlide4.xml" /><Relationship Id="rId1" Type="http://schemas.openxmlformats.org/officeDocument/2006/relationships/slideLayout" Target="../slideLayouts/slideLayout1.xml" 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 /><Relationship Id="rId2" Type="http://schemas.openxmlformats.org/officeDocument/2006/relationships/notesSlide" Target="../notesSlides/notesSlide5.xml" /><Relationship Id="rId1" Type="http://schemas.openxmlformats.org/officeDocument/2006/relationships/slideLayout" Target="../slideLayouts/slideLayout1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arka plan ile ilgili görsel sonucu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488"/>
          <a:stretch/>
        </p:blipFill>
        <p:spPr bwMode="auto">
          <a:xfrm>
            <a:off x="0" y="0"/>
            <a:ext cx="12192000" cy="6851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Unvan 1"/>
          <p:cNvSpPr>
            <a:spLocks noGrp="1"/>
          </p:cNvSpPr>
          <p:nvPr>
            <p:ph type="ctrTitle"/>
          </p:nvPr>
        </p:nvSpPr>
        <p:spPr>
          <a:xfrm>
            <a:off x="0" y="1122363"/>
            <a:ext cx="12192000" cy="2999262"/>
          </a:xfrm>
        </p:spPr>
        <p:txBody>
          <a:bodyPr>
            <a:normAutofit/>
          </a:bodyPr>
          <a:lstStyle/>
          <a:p>
            <a:r>
              <a:rPr lang="tr-TR" sz="4000" dirty="0"/>
              <a:t>6.SINIF SOSYAL BİLGİLER- 3.ÜNİTE İPEK YOLU’NDA TÜRKLER</a:t>
            </a:r>
            <a:br>
              <a:rPr lang="tr-TR" dirty="0"/>
            </a:br>
            <a:r>
              <a:rPr lang="tr-TR" sz="9600" b="1" dirty="0"/>
              <a:t>İSLAMİYET VE TÜRKLER</a:t>
            </a:r>
          </a:p>
        </p:txBody>
      </p: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1524000" y="4585647"/>
            <a:ext cx="9144000" cy="494731"/>
          </a:xfrm>
        </p:spPr>
        <p:txBody>
          <a:bodyPr/>
          <a:lstStyle/>
          <a:p>
            <a:r>
              <a:rPr lang="tr-TR" dirty="0"/>
              <a:t>HAZIRLAYAN: BUSE ARSLAN</a:t>
            </a:r>
          </a:p>
        </p:txBody>
      </p:sp>
    </p:spTree>
    <p:extLst>
      <p:ext uri="{BB962C8B-B14F-4D97-AF65-F5344CB8AC3E}">
        <p14:creationId xmlns:p14="http://schemas.microsoft.com/office/powerpoint/2010/main" val="14715772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İlgili resim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Unvan 1"/>
          <p:cNvSpPr>
            <a:spLocks noGrp="1"/>
          </p:cNvSpPr>
          <p:nvPr>
            <p:ph type="ctrTitle"/>
          </p:nvPr>
        </p:nvSpPr>
        <p:spPr>
          <a:xfrm>
            <a:off x="0" y="2"/>
            <a:ext cx="12192000" cy="1931156"/>
          </a:xfrm>
        </p:spPr>
        <p:txBody>
          <a:bodyPr>
            <a:normAutofit fontScale="90000"/>
          </a:bodyPr>
          <a:lstStyle/>
          <a:p>
            <a:r>
              <a:rPr lang="tr-TR" sz="7200" b="1" dirty="0"/>
              <a:t>Hz. Muhammed Döneminde </a:t>
            </a:r>
            <a:r>
              <a:rPr lang="tr-TR" sz="6700" b="1" i="1" dirty="0"/>
              <a:t>Mekke</a:t>
            </a:r>
            <a:r>
              <a:rPr lang="tr-TR" sz="6700" b="1" dirty="0"/>
              <a:t>li </a:t>
            </a:r>
            <a:r>
              <a:rPr lang="tr-TR" sz="6700" b="1" i="1" dirty="0"/>
              <a:t>Putperest</a:t>
            </a:r>
            <a:r>
              <a:rPr lang="tr-TR" sz="6700" b="1" dirty="0"/>
              <a:t>lerle Yapılan Savaşlar</a:t>
            </a:r>
          </a:p>
        </p:txBody>
      </p: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0" y="2183641"/>
            <a:ext cx="12192000" cy="5179325"/>
          </a:xfrm>
        </p:spPr>
        <p:txBody>
          <a:bodyPr>
            <a:normAutofit/>
          </a:bodyPr>
          <a:lstStyle/>
          <a:p>
            <a:pPr algn="l"/>
            <a:r>
              <a:rPr lang="tr-TR" sz="3200" dirty="0"/>
              <a:t>	</a:t>
            </a:r>
            <a:r>
              <a:rPr lang="tr-TR" sz="3600" dirty="0"/>
              <a:t>Hz. Muhammed Döneminde Mekkeli Putperestler, Müslümanlara saldırı düzenlemiştir. Bununla birlikte tarihe geçmiş bazı savaşlar vardır. Bunlar:</a:t>
            </a:r>
          </a:p>
          <a:p>
            <a:pPr algn="l"/>
            <a:endParaRPr lang="tr-TR" sz="3600" dirty="0"/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tr-TR" sz="3600" dirty="0"/>
              <a:t>Bedir Savaşı(624)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tr-TR" sz="3600" dirty="0"/>
              <a:t>Uhud Savaşı(625)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tr-TR" sz="3600" dirty="0"/>
              <a:t>Hendek Savaşı (627)</a:t>
            </a:r>
          </a:p>
        </p:txBody>
      </p:sp>
    </p:spTree>
    <p:extLst>
      <p:ext uri="{BB962C8B-B14F-4D97-AF65-F5344CB8AC3E}">
        <p14:creationId xmlns:p14="http://schemas.microsoft.com/office/powerpoint/2010/main" val="923169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İlgili resim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Unvan 1"/>
          <p:cNvSpPr>
            <a:spLocks noGrp="1"/>
          </p:cNvSpPr>
          <p:nvPr>
            <p:ph type="ctrTitle"/>
          </p:nvPr>
        </p:nvSpPr>
        <p:spPr>
          <a:xfrm>
            <a:off x="0" y="2"/>
            <a:ext cx="12192000" cy="1419366"/>
          </a:xfrm>
        </p:spPr>
        <p:txBody>
          <a:bodyPr>
            <a:normAutofit/>
          </a:bodyPr>
          <a:lstStyle/>
          <a:p>
            <a:pPr algn="l"/>
            <a:r>
              <a:rPr lang="tr-TR" sz="6700" dirty="0"/>
              <a:t>Bedir Savaşı (624):</a:t>
            </a:r>
          </a:p>
        </p:txBody>
      </p: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0" y="1419368"/>
            <a:ext cx="12192000" cy="5438631"/>
          </a:xfrm>
        </p:spPr>
        <p:txBody>
          <a:bodyPr>
            <a:normAutofit/>
          </a:bodyPr>
          <a:lstStyle/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tr-TR" sz="4000" dirty="0"/>
              <a:t>Mekkelilerin saldırısı ile başlayan savaşı Müslümanlar kazandı.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tr-TR" sz="4000" dirty="0"/>
              <a:t>Esirlere 10 Müslüman çocuğa okuma-yazma öğretmesi şartı getirildi. Bu İslamiyet’in eğitime önem verdiğinin göstergesidir.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tr-TR" sz="4000" dirty="0"/>
              <a:t>Ganimetlerin 1/5’i devlete, geri kalanları askerlere dağıtıldı. İlk kez İslam savaş hukuku ortaya çıktı.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tr-TR" sz="4000" dirty="0"/>
              <a:t>İslamiyet’i benimseyenler arttı.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endParaRPr lang="tr-TR" sz="3200" dirty="0"/>
          </a:p>
        </p:txBody>
      </p:sp>
    </p:spTree>
    <p:extLst>
      <p:ext uri="{BB962C8B-B14F-4D97-AF65-F5344CB8AC3E}">
        <p14:creationId xmlns:p14="http://schemas.microsoft.com/office/powerpoint/2010/main" val="22456069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İlgili resim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Unvan 1"/>
          <p:cNvSpPr>
            <a:spLocks noGrp="1"/>
          </p:cNvSpPr>
          <p:nvPr>
            <p:ph type="ctrTitle"/>
          </p:nvPr>
        </p:nvSpPr>
        <p:spPr>
          <a:xfrm>
            <a:off x="0" y="2"/>
            <a:ext cx="12192000" cy="1419366"/>
          </a:xfrm>
        </p:spPr>
        <p:txBody>
          <a:bodyPr>
            <a:normAutofit/>
          </a:bodyPr>
          <a:lstStyle/>
          <a:p>
            <a:pPr algn="l"/>
            <a:r>
              <a:rPr lang="tr-TR" sz="6700" dirty="0"/>
              <a:t>Uhud Savaşı (625):</a:t>
            </a:r>
          </a:p>
        </p:txBody>
      </p: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0" y="1883392"/>
            <a:ext cx="12192000" cy="5438631"/>
          </a:xfrm>
        </p:spPr>
        <p:txBody>
          <a:bodyPr>
            <a:normAutofit/>
          </a:bodyPr>
          <a:lstStyle/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tr-TR" sz="4400" dirty="0"/>
              <a:t>Mekkeliler, Bedir Savaşı’nın intikamını almak istedikleri için Medine’ye saldırdılar.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tr-TR" sz="4400" dirty="0"/>
              <a:t>Uhud Dağında ki </a:t>
            </a:r>
            <a:r>
              <a:rPr lang="tr-TR" sz="4400" dirty="0" err="1"/>
              <a:t>geçitin</a:t>
            </a:r>
            <a:r>
              <a:rPr lang="tr-TR" sz="4400" dirty="0"/>
              <a:t> iki yakasına yerleştirilen okçuların habersizce yerini terk etmesi üzerine Müslümanlar, ağır bir yenilgi aldı.</a:t>
            </a:r>
          </a:p>
          <a:p>
            <a:pPr algn="l"/>
            <a:endParaRPr lang="tr-TR" sz="3200" dirty="0"/>
          </a:p>
        </p:txBody>
      </p:sp>
    </p:spTree>
    <p:extLst>
      <p:ext uri="{BB962C8B-B14F-4D97-AF65-F5344CB8AC3E}">
        <p14:creationId xmlns:p14="http://schemas.microsoft.com/office/powerpoint/2010/main" val="39583969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İlgili resim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Unvan 1"/>
          <p:cNvSpPr>
            <a:spLocks noGrp="1"/>
          </p:cNvSpPr>
          <p:nvPr>
            <p:ph type="ctrTitle"/>
          </p:nvPr>
        </p:nvSpPr>
        <p:spPr>
          <a:xfrm>
            <a:off x="0" y="2"/>
            <a:ext cx="12192000" cy="1419366"/>
          </a:xfrm>
        </p:spPr>
        <p:txBody>
          <a:bodyPr>
            <a:normAutofit/>
          </a:bodyPr>
          <a:lstStyle/>
          <a:p>
            <a:pPr algn="l"/>
            <a:r>
              <a:rPr lang="tr-TR" sz="6700" dirty="0"/>
              <a:t>Hendek Savaşı (627):</a:t>
            </a:r>
          </a:p>
        </p:txBody>
      </p: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0" y="1637732"/>
            <a:ext cx="12192000" cy="5438631"/>
          </a:xfrm>
        </p:spPr>
        <p:txBody>
          <a:bodyPr>
            <a:normAutofit/>
          </a:bodyPr>
          <a:lstStyle/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tr-TR" sz="4000" dirty="0"/>
              <a:t>Müslümanların, Mekkelilere karşı yaptıkları son </a:t>
            </a:r>
            <a:r>
              <a:rPr lang="tr-TR" sz="4000" b="1" dirty="0"/>
              <a:t>savunma </a:t>
            </a:r>
            <a:r>
              <a:rPr lang="tr-TR" sz="4000" dirty="0"/>
              <a:t>savaşıdır.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tr-TR" sz="4000" dirty="0"/>
              <a:t>Müslümanlar, Medine etrafında </a:t>
            </a:r>
            <a:r>
              <a:rPr lang="tr-TR" sz="4000" b="1" dirty="0"/>
              <a:t>hendek</a:t>
            </a:r>
            <a:r>
              <a:rPr lang="tr-TR" sz="4000" dirty="0"/>
              <a:t>ler kazarak savunma yapmışlardır.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tr-TR" sz="4000" dirty="0"/>
              <a:t>Müslümanlar, Mekkelileri yenilgiye uğrattı. Mekkeliler çekilmek zorunda kaldı.</a:t>
            </a:r>
          </a:p>
        </p:txBody>
      </p:sp>
    </p:spTree>
    <p:extLst>
      <p:ext uri="{BB962C8B-B14F-4D97-AF65-F5344CB8AC3E}">
        <p14:creationId xmlns:p14="http://schemas.microsoft.com/office/powerpoint/2010/main" val="36858918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İlgili resim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Unvan 1"/>
          <p:cNvSpPr>
            <a:spLocks noGrp="1"/>
          </p:cNvSpPr>
          <p:nvPr>
            <p:ph type="ctrTitle"/>
          </p:nvPr>
        </p:nvSpPr>
        <p:spPr>
          <a:xfrm>
            <a:off x="0" y="1"/>
            <a:ext cx="12192000" cy="1460309"/>
          </a:xfrm>
        </p:spPr>
        <p:txBody>
          <a:bodyPr>
            <a:normAutofit/>
          </a:bodyPr>
          <a:lstStyle/>
          <a:p>
            <a:pPr algn="l"/>
            <a:r>
              <a:rPr lang="tr-TR" sz="7200" dirty="0"/>
              <a:t>Hudeybiye Antlaşması (628)</a:t>
            </a:r>
            <a:endParaRPr lang="tr-TR" sz="7200" b="1" dirty="0"/>
          </a:p>
        </p:txBody>
      </p: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0" y="1665027"/>
            <a:ext cx="12192000" cy="5397690"/>
          </a:xfrm>
        </p:spPr>
        <p:txBody>
          <a:bodyPr>
            <a:normAutofit/>
          </a:bodyPr>
          <a:lstStyle/>
          <a:p>
            <a:pPr algn="l"/>
            <a:r>
              <a:rPr lang="tr-TR" sz="4000" dirty="0"/>
              <a:t>	Mekkeliler ile Müslümanlar arasında, 628 yılında ‘‘</a:t>
            </a:r>
            <a:r>
              <a:rPr lang="tr-TR" sz="4000" b="1" dirty="0"/>
              <a:t>Hudeybiye Antlaşması</a:t>
            </a:r>
            <a:r>
              <a:rPr lang="tr-TR" sz="4000" dirty="0"/>
              <a:t>’’ yapıldı. Bu antlaşma ile barış dönemi başladıysa da fazla uzun sürmedi. </a:t>
            </a:r>
          </a:p>
        </p:txBody>
      </p:sp>
    </p:spTree>
    <p:extLst>
      <p:ext uri="{BB962C8B-B14F-4D97-AF65-F5344CB8AC3E}">
        <p14:creationId xmlns:p14="http://schemas.microsoft.com/office/powerpoint/2010/main" val="13759955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İlgili resim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Unvan 1"/>
          <p:cNvSpPr>
            <a:spLocks noGrp="1"/>
          </p:cNvSpPr>
          <p:nvPr>
            <p:ph type="ctrTitle"/>
          </p:nvPr>
        </p:nvSpPr>
        <p:spPr>
          <a:xfrm>
            <a:off x="0" y="1"/>
            <a:ext cx="12192000" cy="1460309"/>
          </a:xfrm>
        </p:spPr>
        <p:txBody>
          <a:bodyPr>
            <a:normAutofit/>
          </a:bodyPr>
          <a:lstStyle/>
          <a:p>
            <a:r>
              <a:rPr lang="tr-TR" sz="7200" b="1" dirty="0"/>
              <a:t>Mekke’nin Fethi</a:t>
            </a:r>
          </a:p>
        </p:txBody>
      </p: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0" y="1651379"/>
            <a:ext cx="12192000" cy="5397690"/>
          </a:xfrm>
        </p:spPr>
        <p:txBody>
          <a:bodyPr>
            <a:normAutofit/>
          </a:bodyPr>
          <a:lstStyle/>
          <a:p>
            <a:pPr algn="l"/>
            <a:r>
              <a:rPr lang="tr-TR" sz="3200" dirty="0"/>
              <a:t>	</a:t>
            </a:r>
            <a:r>
              <a:rPr lang="tr-TR" sz="4400" dirty="0"/>
              <a:t>Mekkelilerin, </a:t>
            </a:r>
            <a:r>
              <a:rPr lang="tr-TR" sz="4400" b="1" dirty="0"/>
              <a:t>Hudeybiye Antlaşması</a:t>
            </a:r>
            <a:r>
              <a:rPr lang="tr-TR" sz="4400" dirty="0"/>
              <a:t>’nı bozması üzerine Mekke fethedildi.</a:t>
            </a:r>
          </a:p>
        </p:txBody>
      </p:sp>
    </p:spTree>
    <p:extLst>
      <p:ext uri="{BB962C8B-B14F-4D97-AF65-F5344CB8AC3E}">
        <p14:creationId xmlns:p14="http://schemas.microsoft.com/office/powerpoint/2010/main" val="16007809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İlgili resim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Unvan 1"/>
          <p:cNvSpPr>
            <a:spLocks noGrp="1"/>
          </p:cNvSpPr>
          <p:nvPr>
            <p:ph type="ctrTitle"/>
          </p:nvPr>
        </p:nvSpPr>
        <p:spPr>
          <a:xfrm>
            <a:off x="0" y="191070"/>
            <a:ext cx="12192000" cy="1719616"/>
          </a:xfrm>
        </p:spPr>
        <p:txBody>
          <a:bodyPr>
            <a:noAutofit/>
          </a:bodyPr>
          <a:lstStyle/>
          <a:p>
            <a:r>
              <a:rPr lang="tr-TR" b="1" dirty="0"/>
              <a:t>Veda Hutbesi ve Hz. Muhammed’in Vefatı</a:t>
            </a:r>
          </a:p>
        </p:txBody>
      </p: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0" y="2101754"/>
            <a:ext cx="12192000" cy="5138382"/>
          </a:xfrm>
        </p:spPr>
        <p:txBody>
          <a:bodyPr>
            <a:normAutofit/>
          </a:bodyPr>
          <a:lstStyle/>
          <a:p>
            <a:pPr algn="l"/>
            <a:r>
              <a:rPr lang="tr-TR" sz="4000" dirty="0"/>
              <a:t>	Hz. Muhammed, vefat etmeden önce son </a:t>
            </a:r>
            <a:r>
              <a:rPr lang="tr-TR" sz="4000" b="1" dirty="0"/>
              <a:t>hac</a:t>
            </a:r>
            <a:r>
              <a:rPr lang="tr-TR" sz="4000" dirty="0"/>
              <a:t>cında Müslümanlarla yaptığı son konuşmaya ‘‘</a:t>
            </a:r>
            <a:r>
              <a:rPr lang="tr-TR" sz="4000" b="1" dirty="0"/>
              <a:t>Veda Hutbesi</a:t>
            </a:r>
            <a:r>
              <a:rPr lang="tr-TR" sz="4000" dirty="0"/>
              <a:t>’’ denir. Bu konuşma da Müslümanlara öğütler verdi. Allah’ın bütün insanları eşit gördüğünü, kardeşçe yaşaması gerektiğini vurguladı.</a:t>
            </a:r>
          </a:p>
        </p:txBody>
      </p:sp>
    </p:spTree>
    <p:extLst>
      <p:ext uri="{BB962C8B-B14F-4D97-AF65-F5344CB8AC3E}">
        <p14:creationId xmlns:p14="http://schemas.microsoft.com/office/powerpoint/2010/main" val="6675279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İlgili resim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Unvan 1"/>
          <p:cNvSpPr>
            <a:spLocks noGrp="1"/>
          </p:cNvSpPr>
          <p:nvPr>
            <p:ph type="ctrTitle"/>
          </p:nvPr>
        </p:nvSpPr>
        <p:spPr>
          <a:xfrm>
            <a:off x="0" y="177422"/>
            <a:ext cx="12192000" cy="1269241"/>
          </a:xfrm>
        </p:spPr>
        <p:txBody>
          <a:bodyPr>
            <a:normAutofit/>
          </a:bodyPr>
          <a:lstStyle/>
          <a:p>
            <a:pPr algn="l"/>
            <a:r>
              <a:rPr lang="tr-TR" sz="7200" dirty="0"/>
              <a:t>Halife:</a:t>
            </a:r>
          </a:p>
        </p:txBody>
      </p: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0" y="1815152"/>
            <a:ext cx="12192000" cy="5588758"/>
          </a:xfrm>
        </p:spPr>
        <p:txBody>
          <a:bodyPr>
            <a:normAutofit/>
          </a:bodyPr>
          <a:lstStyle/>
          <a:p>
            <a:pPr algn="l"/>
            <a:r>
              <a:rPr lang="tr-TR" sz="4400" dirty="0"/>
              <a:t>	Hz. Muhammed’in ölümünden sonra onun peygamberlik görevi dışındaki tüm yetkilerini taşıyan devlet başkanlarına ‘‘</a:t>
            </a:r>
            <a:r>
              <a:rPr lang="tr-TR" sz="4400" b="1" dirty="0"/>
              <a:t>halife</a:t>
            </a:r>
            <a:r>
              <a:rPr lang="tr-TR" sz="4400" dirty="0"/>
              <a:t>’’ denirdi.</a:t>
            </a:r>
          </a:p>
        </p:txBody>
      </p:sp>
    </p:spTree>
    <p:extLst>
      <p:ext uri="{BB962C8B-B14F-4D97-AF65-F5344CB8AC3E}">
        <p14:creationId xmlns:p14="http://schemas.microsoft.com/office/powerpoint/2010/main" val="4297372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İlgili resim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Unvan 1"/>
          <p:cNvSpPr>
            <a:spLocks noGrp="1"/>
          </p:cNvSpPr>
          <p:nvPr>
            <p:ph type="ctrTitle"/>
          </p:nvPr>
        </p:nvSpPr>
        <p:spPr>
          <a:xfrm>
            <a:off x="0" y="1"/>
            <a:ext cx="12192000" cy="1460309"/>
          </a:xfrm>
        </p:spPr>
        <p:txBody>
          <a:bodyPr>
            <a:normAutofit/>
          </a:bodyPr>
          <a:lstStyle/>
          <a:p>
            <a:r>
              <a:rPr lang="tr-TR" sz="7200" b="1" dirty="0"/>
              <a:t>Dört Halife Dönemi</a:t>
            </a:r>
          </a:p>
        </p:txBody>
      </p: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0" y="1583140"/>
            <a:ext cx="12192000" cy="5397690"/>
          </a:xfrm>
        </p:spPr>
        <p:txBody>
          <a:bodyPr>
            <a:normAutofit/>
          </a:bodyPr>
          <a:lstStyle/>
          <a:p>
            <a:pPr algn="l"/>
            <a:r>
              <a:rPr lang="tr-TR" sz="3200" dirty="0"/>
              <a:t>	</a:t>
            </a:r>
            <a:r>
              <a:rPr lang="tr-TR" sz="4000" dirty="0"/>
              <a:t>Hz. Muhammed’in vefatından sonra </a:t>
            </a:r>
            <a:r>
              <a:rPr lang="tr-TR" sz="4000" i="1" dirty="0">
                <a:solidFill>
                  <a:srgbClr val="7030A0"/>
                </a:solidFill>
              </a:rPr>
              <a:t>Hz. Ebubekir</a:t>
            </a:r>
            <a:r>
              <a:rPr lang="tr-TR" sz="4000" dirty="0"/>
              <a:t>, </a:t>
            </a:r>
            <a:r>
              <a:rPr lang="tr-TR" sz="4000" i="1" dirty="0">
                <a:solidFill>
                  <a:srgbClr val="7030A0"/>
                </a:solidFill>
              </a:rPr>
              <a:t>Hz. Ömer</a:t>
            </a:r>
            <a:r>
              <a:rPr lang="tr-TR" sz="4000" dirty="0"/>
              <a:t>,</a:t>
            </a:r>
            <a:r>
              <a:rPr lang="tr-TR" sz="4000" i="1" dirty="0"/>
              <a:t> </a:t>
            </a:r>
            <a:r>
              <a:rPr lang="tr-TR" sz="4000" i="1" dirty="0">
                <a:solidFill>
                  <a:srgbClr val="7030A0"/>
                </a:solidFill>
              </a:rPr>
              <a:t>Hz. Osman</a:t>
            </a:r>
            <a:r>
              <a:rPr lang="tr-TR" sz="4000" i="1" dirty="0"/>
              <a:t> </a:t>
            </a:r>
            <a:r>
              <a:rPr lang="tr-TR" sz="4000" dirty="0"/>
              <a:t>ve </a:t>
            </a:r>
            <a:r>
              <a:rPr lang="tr-TR" sz="4000" i="1" dirty="0">
                <a:solidFill>
                  <a:srgbClr val="7030A0"/>
                </a:solidFill>
              </a:rPr>
              <a:t>Hz. Ali</a:t>
            </a:r>
            <a:r>
              <a:rPr lang="tr-TR" sz="4000" dirty="0"/>
              <a:t>’nin sırası ile halifelik yaptığı döneme ‘‘</a:t>
            </a:r>
            <a:r>
              <a:rPr lang="tr-TR" sz="4000" b="1" dirty="0"/>
              <a:t>Dört Halife Dönemi</a:t>
            </a:r>
            <a:r>
              <a:rPr lang="tr-TR" sz="4000" dirty="0"/>
              <a:t>’’ denir. </a:t>
            </a:r>
          </a:p>
          <a:p>
            <a:pPr algn="l"/>
            <a:r>
              <a:rPr lang="tr-TR" sz="4000" dirty="0"/>
              <a:t>	Bu dönemde iş başına gelen halifeler seçimle başa geldiği için bu döneme ‘‘</a:t>
            </a:r>
            <a:r>
              <a:rPr lang="tr-TR" sz="4000" b="1" dirty="0"/>
              <a:t>Cumhuriyet Dönemi</a:t>
            </a:r>
            <a:r>
              <a:rPr lang="tr-TR" sz="4000" dirty="0"/>
              <a:t>’’ de denir.</a:t>
            </a:r>
          </a:p>
        </p:txBody>
      </p:sp>
    </p:spTree>
    <p:extLst>
      <p:ext uri="{BB962C8B-B14F-4D97-AF65-F5344CB8AC3E}">
        <p14:creationId xmlns:p14="http://schemas.microsoft.com/office/powerpoint/2010/main" val="15326492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İlgili resim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Unvan 1"/>
          <p:cNvSpPr>
            <a:spLocks noGrp="1"/>
          </p:cNvSpPr>
          <p:nvPr>
            <p:ph type="ctrTitle"/>
          </p:nvPr>
        </p:nvSpPr>
        <p:spPr>
          <a:xfrm>
            <a:off x="0" y="1"/>
            <a:ext cx="12192000" cy="1419366"/>
          </a:xfrm>
        </p:spPr>
        <p:txBody>
          <a:bodyPr>
            <a:normAutofit/>
          </a:bodyPr>
          <a:lstStyle/>
          <a:p>
            <a:pPr algn="l"/>
            <a:r>
              <a:rPr lang="tr-TR" sz="7200" dirty="0"/>
              <a:t>Hz. Ebubekir Dönemi (632- 634):</a:t>
            </a:r>
          </a:p>
        </p:txBody>
      </p: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0" y="1569492"/>
            <a:ext cx="12192000" cy="5288507"/>
          </a:xfrm>
        </p:spPr>
        <p:txBody>
          <a:bodyPr>
            <a:normAutofit/>
          </a:bodyPr>
          <a:lstStyle/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tr-TR" sz="4000" dirty="0"/>
              <a:t>İslam tarihinin ilk halifesidir.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tr-TR" sz="4000" dirty="0"/>
              <a:t>‘‘</a:t>
            </a:r>
            <a:r>
              <a:rPr lang="tr-TR" sz="4000" i="1" dirty="0"/>
              <a:t>Yalancı peygamberler</a:t>
            </a:r>
            <a:r>
              <a:rPr lang="tr-TR" sz="4000" dirty="0"/>
              <a:t>’’ sorunu ile uğraşmıştır.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tr-TR" sz="4000" dirty="0"/>
              <a:t>Arap Yarımadası’nda fetihler düzenlenmiştir. Arap Yarımadası dışında ilk fetihler yapılmıştır.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tr-TR" sz="4000" dirty="0"/>
              <a:t>‘‘</a:t>
            </a:r>
            <a:r>
              <a:rPr lang="tr-TR" sz="4000" b="1" dirty="0"/>
              <a:t>Kur’an-ı Kerim</a:t>
            </a:r>
            <a:r>
              <a:rPr lang="tr-TR" sz="4000" dirty="0"/>
              <a:t>’’ , kitap haline getirilmiştir.</a:t>
            </a:r>
          </a:p>
        </p:txBody>
      </p:sp>
    </p:spTree>
    <p:extLst>
      <p:ext uri="{BB962C8B-B14F-4D97-AF65-F5344CB8AC3E}">
        <p14:creationId xmlns:p14="http://schemas.microsoft.com/office/powerpoint/2010/main" val="35761555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İlgili resim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Unvan 1"/>
          <p:cNvSpPr>
            <a:spLocks noGrp="1"/>
          </p:cNvSpPr>
          <p:nvPr>
            <p:ph type="ctrTitle"/>
          </p:nvPr>
        </p:nvSpPr>
        <p:spPr>
          <a:xfrm>
            <a:off x="0" y="1"/>
            <a:ext cx="12192000" cy="1105468"/>
          </a:xfrm>
        </p:spPr>
        <p:txBody>
          <a:bodyPr>
            <a:normAutofit/>
          </a:bodyPr>
          <a:lstStyle/>
          <a:p>
            <a:r>
              <a:rPr lang="tr-TR" sz="7200" b="1" dirty="0"/>
              <a:t>BAŞLIKLAR</a:t>
            </a:r>
          </a:p>
        </p:txBody>
      </p: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0" y="1105469"/>
            <a:ext cx="12192000" cy="6066430"/>
          </a:xfrm>
        </p:spPr>
        <p:txBody>
          <a:bodyPr>
            <a:normAutofit fontScale="92500" lnSpcReduction="10000"/>
          </a:bodyPr>
          <a:lstStyle/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tr-TR" sz="4000" dirty="0"/>
              <a:t>İslamiyet’ten Önce Arap Yarımadası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tr-TR" sz="4000" dirty="0"/>
              <a:t>Hz. Muhammed Dönemi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tr-TR" sz="4000" dirty="0"/>
              <a:t>Hicret/ Sonuçları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tr-TR" sz="4000" dirty="0"/>
              <a:t>Hz. Muhammed Döneminde </a:t>
            </a:r>
            <a:r>
              <a:rPr lang="tr-TR" sz="4000" i="1" dirty="0"/>
              <a:t>Mekke</a:t>
            </a:r>
            <a:r>
              <a:rPr lang="tr-TR" sz="4000" dirty="0"/>
              <a:t>li ve </a:t>
            </a:r>
            <a:r>
              <a:rPr lang="tr-TR" sz="4000" i="1" dirty="0"/>
              <a:t>Putperest</a:t>
            </a:r>
            <a:r>
              <a:rPr lang="tr-TR" sz="4000" dirty="0"/>
              <a:t>lerle Yapılan Savaşlar 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tr-TR" sz="4000" dirty="0"/>
              <a:t>Hudeybiye Antlaşması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tr-TR" sz="4000" dirty="0"/>
              <a:t>Veda Hutbesi ve Hz. Muhammed’in Vefatı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tr-TR" sz="4000" dirty="0"/>
              <a:t>Dört Halife Dönemi 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tr-TR" sz="4000" dirty="0"/>
              <a:t>Emeviler Dönemi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tr-TR" sz="4000" dirty="0"/>
              <a:t>Abbasiler Dönemi</a:t>
            </a:r>
          </a:p>
          <a:p>
            <a:pPr marL="457200" indent="-457200" algn="l">
              <a:buFont typeface="Wingdings" panose="05000000000000000000" pitchFamily="2" charset="2"/>
              <a:buChar char="ü"/>
            </a:pPr>
            <a:endParaRPr lang="tr-TR" sz="3200" dirty="0"/>
          </a:p>
        </p:txBody>
      </p:sp>
    </p:spTree>
    <p:extLst>
      <p:ext uri="{BB962C8B-B14F-4D97-AF65-F5344CB8AC3E}">
        <p14:creationId xmlns:p14="http://schemas.microsoft.com/office/powerpoint/2010/main" val="4536895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İlgili resim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Unvan 1"/>
          <p:cNvSpPr>
            <a:spLocks noGrp="1"/>
          </p:cNvSpPr>
          <p:nvPr>
            <p:ph type="ctrTitle"/>
          </p:nvPr>
        </p:nvSpPr>
        <p:spPr>
          <a:xfrm>
            <a:off x="0" y="1"/>
            <a:ext cx="12192000" cy="1269241"/>
          </a:xfrm>
        </p:spPr>
        <p:txBody>
          <a:bodyPr>
            <a:normAutofit/>
          </a:bodyPr>
          <a:lstStyle/>
          <a:p>
            <a:pPr algn="l"/>
            <a:r>
              <a:rPr lang="tr-TR" sz="7200" dirty="0"/>
              <a:t>Hz. Ömer Dönemi (634-644):</a:t>
            </a:r>
          </a:p>
        </p:txBody>
      </p: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0" y="1473958"/>
            <a:ext cx="12192000" cy="5588758"/>
          </a:xfrm>
        </p:spPr>
        <p:txBody>
          <a:bodyPr>
            <a:normAutofit/>
          </a:bodyPr>
          <a:lstStyle/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tr-TR" sz="4000" dirty="0"/>
              <a:t>İran, Irak, Suriye, Filistin ve Mısır fethedilmiştir. 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tr-TR" sz="4000" dirty="0"/>
              <a:t>İran’ın fethi ile Müslümanlar, Türklerle komşu olmuştur.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tr-TR" sz="4000" dirty="0"/>
              <a:t>Ülkeyi yönetim birimlerine ayırıp, bunların başına </a:t>
            </a:r>
            <a:r>
              <a:rPr lang="tr-TR" sz="4000" i="1" dirty="0"/>
              <a:t>vali</a:t>
            </a:r>
            <a:r>
              <a:rPr lang="tr-TR" sz="4000" dirty="0"/>
              <a:t> </a:t>
            </a:r>
            <a:r>
              <a:rPr lang="tr-TR" sz="4000" dirty="0" err="1"/>
              <a:t>atanılmıştır</a:t>
            </a:r>
            <a:r>
              <a:rPr lang="tr-TR" sz="4000" dirty="0"/>
              <a:t>.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tr-TR" sz="4000" dirty="0"/>
              <a:t>Hukuk ve mali işleri düzenlemiştir.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tr-TR" sz="4000" dirty="0"/>
              <a:t>‘‘</a:t>
            </a:r>
            <a:r>
              <a:rPr lang="tr-TR" sz="4000" i="1" dirty="0"/>
              <a:t>Devlet hazinesi</a:t>
            </a:r>
            <a:r>
              <a:rPr lang="tr-TR" sz="4000" dirty="0"/>
              <a:t>’’, ‘‘</a:t>
            </a:r>
            <a:r>
              <a:rPr lang="tr-TR" sz="4000" i="1" dirty="0"/>
              <a:t>divan teşkilatı</a:t>
            </a:r>
            <a:r>
              <a:rPr lang="tr-TR" sz="4000" dirty="0"/>
              <a:t>’’ ve ‘‘</a:t>
            </a:r>
            <a:r>
              <a:rPr lang="tr-TR" sz="4000" i="1" dirty="0"/>
              <a:t>düzenli ordu</a:t>
            </a:r>
            <a:r>
              <a:rPr lang="tr-TR" sz="4000" dirty="0"/>
              <a:t>’’ kurulmuştur.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tr-TR" sz="4000" dirty="0"/>
              <a:t>‘‘</a:t>
            </a:r>
            <a:r>
              <a:rPr lang="tr-TR" sz="4000" i="1" dirty="0"/>
              <a:t>Hicri Takvim</a:t>
            </a:r>
            <a:r>
              <a:rPr lang="tr-TR" sz="4000" dirty="0"/>
              <a:t>’’ kullanılmaya başlanılmıştır.</a:t>
            </a:r>
          </a:p>
          <a:p>
            <a:pPr algn="l"/>
            <a:endParaRPr lang="tr-TR" sz="3200" dirty="0"/>
          </a:p>
          <a:p>
            <a:pPr algn="l"/>
            <a:endParaRPr lang="tr-TR" sz="3200" dirty="0"/>
          </a:p>
        </p:txBody>
      </p:sp>
    </p:spTree>
    <p:extLst>
      <p:ext uri="{BB962C8B-B14F-4D97-AF65-F5344CB8AC3E}">
        <p14:creationId xmlns:p14="http://schemas.microsoft.com/office/powerpoint/2010/main" val="12890275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İlgili resim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Unvan 1"/>
          <p:cNvSpPr>
            <a:spLocks noGrp="1"/>
          </p:cNvSpPr>
          <p:nvPr>
            <p:ph type="ctrTitle"/>
          </p:nvPr>
        </p:nvSpPr>
        <p:spPr>
          <a:xfrm>
            <a:off x="0" y="1"/>
            <a:ext cx="12192000" cy="1269241"/>
          </a:xfrm>
        </p:spPr>
        <p:txBody>
          <a:bodyPr>
            <a:normAutofit/>
          </a:bodyPr>
          <a:lstStyle/>
          <a:p>
            <a:pPr algn="l"/>
            <a:r>
              <a:rPr lang="tr-TR" sz="7200" dirty="0"/>
              <a:t>Hz. Osman Dönemi (644-656):</a:t>
            </a:r>
          </a:p>
        </p:txBody>
      </p: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0" y="1487606"/>
            <a:ext cx="12192000" cy="5588758"/>
          </a:xfrm>
        </p:spPr>
        <p:txBody>
          <a:bodyPr>
            <a:normAutofit/>
          </a:bodyPr>
          <a:lstStyle/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tr-TR" sz="4000" dirty="0"/>
              <a:t>İlk İslam donanması kurulmuştur.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tr-TR" sz="4000" i="1" dirty="0"/>
              <a:t>Kıbrıs</a:t>
            </a:r>
            <a:r>
              <a:rPr lang="tr-TR" sz="4000" dirty="0"/>
              <a:t>, fethedilmiştir.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tr-TR" sz="4000" i="1" dirty="0"/>
              <a:t>Kuzey Afrika</a:t>
            </a:r>
            <a:r>
              <a:rPr lang="tr-TR" sz="4000" dirty="0"/>
              <a:t>’ya fetihler yapılmıştır.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tr-TR" sz="4000" dirty="0"/>
              <a:t>‘‘</a:t>
            </a:r>
            <a:r>
              <a:rPr lang="tr-TR" sz="4000" i="1" dirty="0"/>
              <a:t>Kur’an-ı Kerim</a:t>
            </a:r>
            <a:r>
              <a:rPr lang="tr-TR" sz="4000" dirty="0"/>
              <a:t>’’ çoğaltılmış ve önemli şehirlere gönderilmiştir.</a:t>
            </a:r>
          </a:p>
        </p:txBody>
      </p:sp>
    </p:spTree>
    <p:extLst>
      <p:ext uri="{BB962C8B-B14F-4D97-AF65-F5344CB8AC3E}">
        <p14:creationId xmlns:p14="http://schemas.microsoft.com/office/powerpoint/2010/main" val="16427103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İlgili resim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Unvan 1"/>
          <p:cNvSpPr>
            <a:spLocks noGrp="1"/>
          </p:cNvSpPr>
          <p:nvPr>
            <p:ph type="ctrTitle"/>
          </p:nvPr>
        </p:nvSpPr>
        <p:spPr>
          <a:xfrm>
            <a:off x="0" y="1"/>
            <a:ext cx="12192000" cy="1269241"/>
          </a:xfrm>
        </p:spPr>
        <p:txBody>
          <a:bodyPr>
            <a:normAutofit/>
          </a:bodyPr>
          <a:lstStyle/>
          <a:p>
            <a:pPr algn="l"/>
            <a:r>
              <a:rPr lang="tr-TR" sz="7200" dirty="0"/>
              <a:t>Hz. Ali Dönemi (656-661):</a:t>
            </a:r>
          </a:p>
        </p:txBody>
      </p: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0" y="1269242"/>
            <a:ext cx="12192000" cy="5588758"/>
          </a:xfrm>
        </p:spPr>
        <p:txBody>
          <a:bodyPr>
            <a:normAutofit/>
          </a:bodyPr>
          <a:lstStyle/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tr-TR" sz="3200" dirty="0">
                <a:solidFill>
                  <a:srgbClr val="7030A0"/>
                </a:solidFill>
              </a:rPr>
              <a:t>Seçim</a:t>
            </a:r>
            <a:r>
              <a:rPr lang="tr-TR" sz="3200" dirty="0"/>
              <a:t>le göreve başlayan son halifedir.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tr-TR" sz="3200" dirty="0"/>
              <a:t>Müslümanlar arasında ayrılıklar başlamıştır, bu nedenle fetihler durmuştur.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tr-TR" sz="3200" dirty="0"/>
              <a:t>Müslümanlar arasında ‘‘</a:t>
            </a:r>
            <a:r>
              <a:rPr lang="tr-TR" sz="3200" b="1" dirty="0"/>
              <a:t>Cemel</a:t>
            </a:r>
            <a:r>
              <a:rPr lang="tr-TR" sz="3200" dirty="0"/>
              <a:t> (deve) </a:t>
            </a:r>
            <a:r>
              <a:rPr lang="tr-TR" sz="3200" b="1" dirty="0"/>
              <a:t>Vakası</a:t>
            </a:r>
            <a:r>
              <a:rPr lang="tr-TR" sz="3200" dirty="0"/>
              <a:t>’’ ve ‘‘</a:t>
            </a:r>
            <a:r>
              <a:rPr lang="tr-TR" sz="3200" b="1" dirty="0"/>
              <a:t>Sıffın Savaşı</a:t>
            </a:r>
            <a:r>
              <a:rPr lang="tr-TR" sz="3200" dirty="0"/>
              <a:t>’’ yaşandı.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tr-TR" sz="3200" dirty="0"/>
              <a:t>Hz. Ali döneminde çıkan kargaşalarda, Hz. Ali öldürülmüş ve ‘‘</a:t>
            </a:r>
            <a:r>
              <a:rPr lang="tr-TR" sz="3200" i="1" dirty="0"/>
              <a:t>Dört Halife Dönemi</a:t>
            </a:r>
            <a:r>
              <a:rPr lang="tr-TR" sz="3200" dirty="0"/>
              <a:t>’’ sona ermiştir.</a:t>
            </a:r>
          </a:p>
          <a:p>
            <a:pPr algn="l"/>
            <a:r>
              <a:rPr lang="tr-TR" sz="3200" dirty="0"/>
              <a:t> </a:t>
            </a:r>
          </a:p>
          <a:p>
            <a:pPr algn="l"/>
            <a:r>
              <a:rPr lang="tr-TR" sz="3200" dirty="0"/>
              <a:t>	Bundan sonra halifelik önce ‘‘</a:t>
            </a:r>
            <a:r>
              <a:rPr lang="tr-TR" sz="3200" b="1" dirty="0"/>
              <a:t>Emevi</a:t>
            </a:r>
            <a:r>
              <a:rPr lang="tr-TR" sz="3200" dirty="0"/>
              <a:t>’’ , sonra ‘‘</a:t>
            </a:r>
            <a:r>
              <a:rPr lang="tr-TR" sz="3200" b="1" dirty="0"/>
              <a:t>Abbasi</a:t>
            </a:r>
            <a:r>
              <a:rPr lang="tr-TR" sz="3200" dirty="0"/>
              <a:t>’’ ailesine geçmiştir.</a:t>
            </a:r>
          </a:p>
        </p:txBody>
      </p:sp>
    </p:spTree>
    <p:extLst>
      <p:ext uri="{BB962C8B-B14F-4D97-AF65-F5344CB8AC3E}">
        <p14:creationId xmlns:p14="http://schemas.microsoft.com/office/powerpoint/2010/main" val="29877009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İlgili resim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Unvan 1"/>
          <p:cNvSpPr>
            <a:spLocks noGrp="1"/>
          </p:cNvSpPr>
          <p:nvPr>
            <p:ph type="ctrTitle"/>
          </p:nvPr>
        </p:nvSpPr>
        <p:spPr>
          <a:xfrm>
            <a:off x="0" y="1"/>
            <a:ext cx="12192000" cy="1255593"/>
          </a:xfrm>
        </p:spPr>
        <p:txBody>
          <a:bodyPr>
            <a:normAutofit/>
          </a:bodyPr>
          <a:lstStyle/>
          <a:p>
            <a:r>
              <a:rPr lang="tr-TR" sz="7200" b="1" dirty="0"/>
              <a:t>Emeviler Dönemi (661- 750):</a:t>
            </a:r>
          </a:p>
        </p:txBody>
      </p: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0" y="1146412"/>
            <a:ext cx="12192000" cy="5711588"/>
          </a:xfrm>
        </p:spPr>
        <p:txBody>
          <a:bodyPr>
            <a:normAutofit lnSpcReduction="10000"/>
          </a:bodyPr>
          <a:lstStyle/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tr-TR" sz="3200" dirty="0"/>
              <a:t>Hz. Ali’nin ölünden sonra, ‘‘</a:t>
            </a:r>
            <a:r>
              <a:rPr lang="tr-TR" sz="3200" b="1" dirty="0"/>
              <a:t>Muaviye</a:t>
            </a:r>
            <a:r>
              <a:rPr lang="tr-TR" sz="3200" dirty="0"/>
              <a:t>’’ tarafından </a:t>
            </a:r>
            <a:r>
              <a:rPr lang="tr-TR" sz="3200" i="1" dirty="0"/>
              <a:t>Şam</a:t>
            </a:r>
            <a:r>
              <a:rPr lang="tr-TR" sz="3200" dirty="0"/>
              <a:t>’da kuruldu.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tr-TR" sz="3200" dirty="0"/>
              <a:t>Halifelik, ‘‘</a:t>
            </a:r>
            <a:r>
              <a:rPr lang="tr-TR" sz="3200" b="1" dirty="0"/>
              <a:t>saltanat</a:t>
            </a:r>
            <a:r>
              <a:rPr lang="tr-TR" sz="3200" dirty="0"/>
              <a:t>’’ haline geldi.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tr-TR" sz="3200" dirty="0"/>
              <a:t>İspanya fethedildi. Bununla birlikte İslamiyet, Avrupa’ya yayılmaya başladı.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tr-TR" sz="3200" dirty="0"/>
              <a:t>İstanbul ilk kez kuşatıldı, alınamadı.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tr-TR" sz="3200" dirty="0"/>
              <a:t>‘‘</a:t>
            </a:r>
            <a:r>
              <a:rPr lang="tr-TR" sz="3200" i="1" dirty="0"/>
              <a:t>Arapça</a:t>
            </a:r>
            <a:r>
              <a:rPr lang="tr-TR" sz="3200" dirty="0"/>
              <a:t>’’ , resmi dil olarak ilan edildi.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tr-TR" sz="3200" dirty="0"/>
              <a:t>İlk İslam parası bastırıldı.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tr-TR" sz="3200" dirty="0"/>
              <a:t>‘‘</a:t>
            </a:r>
            <a:r>
              <a:rPr lang="tr-TR" sz="3200" b="1" dirty="0"/>
              <a:t>Irkçı</a:t>
            </a:r>
            <a:r>
              <a:rPr lang="tr-TR" sz="3200" dirty="0"/>
              <a:t>’’ bir politik izleyen Emeviler, Arap dışında diğer milletleri ‘‘</a:t>
            </a:r>
            <a:r>
              <a:rPr lang="tr-TR" sz="3200" b="1" dirty="0"/>
              <a:t>Mevali</a:t>
            </a:r>
            <a:r>
              <a:rPr lang="tr-TR" sz="3200" dirty="0"/>
              <a:t>’’ (köle) olarak gördüler. Bu durum diğer milletlerden olan halkın tepkisine neden oldu. Bu nedenle Emeviler Döneminde, Türkler arasında İslamiyet’in kabul edilmesi güçleşti. Yapılan ayrımcılık (</a:t>
            </a:r>
            <a:r>
              <a:rPr lang="tr-TR" sz="3200" b="1" dirty="0"/>
              <a:t>Arap Milliyetçiliği</a:t>
            </a:r>
            <a:r>
              <a:rPr lang="tr-TR" sz="3200" dirty="0"/>
              <a:t>) ve siyasi karmaşalar devletin yıkılmasına neden oldu.</a:t>
            </a:r>
          </a:p>
        </p:txBody>
      </p:sp>
    </p:spTree>
    <p:extLst>
      <p:ext uri="{BB962C8B-B14F-4D97-AF65-F5344CB8AC3E}">
        <p14:creationId xmlns:p14="http://schemas.microsoft.com/office/powerpoint/2010/main" val="31580123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İlgili resim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Unvan 1"/>
          <p:cNvSpPr>
            <a:spLocks noGrp="1"/>
          </p:cNvSpPr>
          <p:nvPr>
            <p:ph type="ctrTitle"/>
          </p:nvPr>
        </p:nvSpPr>
        <p:spPr>
          <a:xfrm>
            <a:off x="0" y="1"/>
            <a:ext cx="12192000" cy="1460309"/>
          </a:xfrm>
        </p:spPr>
        <p:txBody>
          <a:bodyPr>
            <a:normAutofit/>
          </a:bodyPr>
          <a:lstStyle/>
          <a:p>
            <a:r>
              <a:rPr lang="tr-TR" sz="7200" b="1" dirty="0"/>
              <a:t>Abbasiler Dönemi (758-1258):</a:t>
            </a:r>
          </a:p>
        </p:txBody>
      </p: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0" y="1460310"/>
            <a:ext cx="12192000" cy="5397690"/>
          </a:xfrm>
        </p:spPr>
        <p:txBody>
          <a:bodyPr>
            <a:normAutofit fontScale="92500"/>
          </a:bodyPr>
          <a:lstStyle/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tr-TR" sz="3200" dirty="0"/>
              <a:t>Hz. Muhammed’in soyundan gelen Abbasiler, merkezi </a:t>
            </a:r>
            <a:r>
              <a:rPr lang="tr-TR" sz="3200" i="1" dirty="0"/>
              <a:t>Bağdat</a:t>
            </a:r>
            <a:r>
              <a:rPr lang="tr-TR" sz="3200" dirty="0"/>
              <a:t>’ta ‘‘</a:t>
            </a:r>
            <a:r>
              <a:rPr lang="tr-TR" sz="3200" b="1" dirty="0"/>
              <a:t>Abbasi Devleti</a:t>
            </a:r>
            <a:r>
              <a:rPr lang="tr-TR" sz="3200" dirty="0"/>
              <a:t>’’</a:t>
            </a:r>
            <a:r>
              <a:rPr lang="tr-TR" sz="3200" dirty="0" err="1"/>
              <a:t>ni</a:t>
            </a:r>
            <a:r>
              <a:rPr lang="tr-TR" sz="3200" dirty="0"/>
              <a:t> kurdu.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tr-TR" sz="3200" dirty="0"/>
              <a:t>Abbasiler, Emevilerden farklı olarak, bütün Müslümanlara </a:t>
            </a:r>
            <a:r>
              <a:rPr lang="tr-TR" sz="3200" u="sng" dirty="0">
                <a:solidFill>
                  <a:srgbClr val="7030A0"/>
                </a:solidFill>
              </a:rPr>
              <a:t>eşit</a:t>
            </a:r>
            <a:r>
              <a:rPr lang="tr-TR" sz="3200" dirty="0"/>
              <a:t> davrandılar. Bu yaklaşım başta Türkler olmak üzere bir çok milletin İslamiyet’i kabul etmesini kolaylaştırdı. Özellikle Abbasiler ve Çin arasında </a:t>
            </a:r>
            <a:r>
              <a:rPr lang="tr-TR" sz="3200" i="1" dirty="0"/>
              <a:t>751</a:t>
            </a:r>
            <a:r>
              <a:rPr lang="tr-TR" sz="3200" dirty="0"/>
              <a:t> yılında yapılan ‘‘</a:t>
            </a:r>
            <a:r>
              <a:rPr lang="tr-TR" sz="3200" b="1" dirty="0"/>
              <a:t>Talas Savaşı</a:t>
            </a:r>
            <a:r>
              <a:rPr lang="tr-TR" sz="3200" dirty="0"/>
              <a:t>’’</a:t>
            </a:r>
            <a:r>
              <a:rPr lang="tr-TR" sz="3200" dirty="0" err="1"/>
              <a:t>nda</a:t>
            </a:r>
            <a:r>
              <a:rPr lang="tr-TR" sz="3200" dirty="0"/>
              <a:t> Türkler' in, Abbasilerle iş birliği yapması sonrasında Türkler kitleler halinde Müslüman olmaya başladı.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tr-TR" sz="3200" dirty="0"/>
              <a:t>Devlet kadrolarında önemli valilik ve komutanlıklara, Türkler’ i getirdiler.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tr-TR" sz="3200" dirty="0"/>
              <a:t>Bilim, sanat ve edebiyat alanında önemli çalışmalar yapıldığı için bu dönem ‘‘</a:t>
            </a:r>
            <a:r>
              <a:rPr lang="tr-TR" sz="3200" b="1" dirty="0"/>
              <a:t>İslam Rönesans</a:t>
            </a:r>
            <a:r>
              <a:rPr lang="tr-TR" sz="3200" dirty="0"/>
              <a:t>'ı’’ olarak da adlandırılır.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tr-TR" sz="3200" dirty="0"/>
              <a:t>‘‘</a:t>
            </a:r>
            <a:r>
              <a:rPr lang="tr-TR" sz="3200" b="1" dirty="0"/>
              <a:t>İlhanlı Devleti</a:t>
            </a:r>
            <a:r>
              <a:rPr lang="tr-TR" sz="3200" dirty="0"/>
              <a:t>’’</a:t>
            </a:r>
            <a:r>
              <a:rPr lang="tr-TR" sz="3200" b="1" dirty="0"/>
              <a:t> </a:t>
            </a:r>
            <a:r>
              <a:rPr lang="tr-TR" sz="3200" dirty="0"/>
              <a:t>tarafından yıkıldılar.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endParaRPr lang="tr-TR" sz="3200" dirty="0"/>
          </a:p>
        </p:txBody>
      </p:sp>
    </p:spTree>
    <p:extLst>
      <p:ext uri="{BB962C8B-B14F-4D97-AF65-F5344CB8AC3E}">
        <p14:creationId xmlns:p14="http://schemas.microsoft.com/office/powerpoint/2010/main" val="10151069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İlgili resim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Unvan 1"/>
          <p:cNvSpPr>
            <a:spLocks noGrp="1"/>
          </p:cNvSpPr>
          <p:nvPr>
            <p:ph type="ctrTitle"/>
          </p:nvPr>
        </p:nvSpPr>
        <p:spPr>
          <a:xfrm>
            <a:off x="0" y="1"/>
            <a:ext cx="12192000" cy="1460309"/>
          </a:xfrm>
        </p:spPr>
        <p:txBody>
          <a:bodyPr>
            <a:normAutofit fontScale="90000"/>
          </a:bodyPr>
          <a:lstStyle/>
          <a:p>
            <a:pPr algn="l"/>
            <a:r>
              <a:rPr lang="tr-TR" sz="7200" dirty="0"/>
              <a:t>İslamiyet’in Türkler Arasında Yayılışı:</a:t>
            </a:r>
          </a:p>
        </p:txBody>
      </p: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0" y="1460310"/>
            <a:ext cx="12192000" cy="5397690"/>
          </a:xfrm>
        </p:spPr>
        <p:txBody>
          <a:bodyPr>
            <a:normAutofit/>
          </a:bodyPr>
          <a:lstStyle/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tr-TR" sz="4000" dirty="0"/>
              <a:t>Türkler ile Müslüman Araplar, ilk defa Hz. Ömer döneminde karşılaştılar.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tr-TR" sz="4000" dirty="0"/>
              <a:t>Emeviler Dönemi’nde Türkler’ in yaşadığı ‘‘</a:t>
            </a:r>
            <a:r>
              <a:rPr lang="tr-TR" sz="4000" b="1" dirty="0"/>
              <a:t>Horasan</a:t>
            </a:r>
            <a:r>
              <a:rPr lang="tr-TR" sz="4000" dirty="0"/>
              <a:t>’’ ve çevresi fethedildi. Bu dönemde Arap olmayanlara ayrımcılık yapıldığı için Türkler, İslamiyet’i kabul etmeye yanaşmadılar.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tr-TR" sz="4000" dirty="0"/>
              <a:t>Abbasiler döneminde ayrımcılık ortadan kalktı. Bütün Müslümanlar’ a eşit davranıldı. Bu durum Türkler’ in İslamiyet’i kabulünü kolaylaştırdı.</a:t>
            </a:r>
          </a:p>
        </p:txBody>
      </p:sp>
    </p:spTree>
    <p:extLst>
      <p:ext uri="{BB962C8B-B14F-4D97-AF65-F5344CB8AC3E}">
        <p14:creationId xmlns:p14="http://schemas.microsoft.com/office/powerpoint/2010/main" val="16473301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İlgili resim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Unvan 1"/>
          <p:cNvSpPr>
            <a:spLocks noGrp="1"/>
          </p:cNvSpPr>
          <p:nvPr>
            <p:ph type="ctrTitle"/>
          </p:nvPr>
        </p:nvSpPr>
        <p:spPr>
          <a:xfrm>
            <a:off x="0" y="1"/>
            <a:ext cx="12192000" cy="1460309"/>
          </a:xfrm>
        </p:spPr>
        <p:txBody>
          <a:bodyPr>
            <a:normAutofit/>
          </a:bodyPr>
          <a:lstStyle/>
          <a:p>
            <a:r>
              <a:rPr lang="tr-TR" sz="7200" b="1" dirty="0"/>
              <a:t>Talas Savaşı (751)</a:t>
            </a:r>
          </a:p>
        </p:txBody>
      </p: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0" y="1746913"/>
            <a:ext cx="12192000" cy="5397690"/>
          </a:xfrm>
        </p:spPr>
        <p:txBody>
          <a:bodyPr>
            <a:normAutofit/>
          </a:bodyPr>
          <a:lstStyle/>
          <a:p>
            <a:pPr algn="l"/>
            <a:r>
              <a:rPr lang="tr-TR" sz="3200" b="1" dirty="0"/>
              <a:t>Savaşan Taraflar: </a:t>
            </a:r>
            <a:r>
              <a:rPr lang="tr-TR" sz="3200" dirty="0"/>
              <a:t>Çinliler ve Abbasiler</a:t>
            </a:r>
          </a:p>
          <a:p>
            <a:pPr algn="l"/>
            <a:r>
              <a:rPr lang="tr-TR" sz="3200" b="1" dirty="0"/>
              <a:t>Tarihi: </a:t>
            </a:r>
            <a:r>
              <a:rPr lang="tr-TR" sz="3200" dirty="0"/>
              <a:t>751</a:t>
            </a:r>
          </a:p>
          <a:p>
            <a:pPr algn="l"/>
            <a:r>
              <a:rPr lang="tr-TR" sz="3200" b="1" dirty="0"/>
              <a:t>Nedeni: </a:t>
            </a:r>
            <a:r>
              <a:rPr lang="tr-TR" sz="3200" dirty="0"/>
              <a:t>Orta Asya’ya hakim olma isteği</a:t>
            </a:r>
          </a:p>
          <a:p>
            <a:pPr algn="l"/>
            <a:r>
              <a:rPr lang="tr-TR" sz="3200" b="1" dirty="0"/>
              <a:t>Sonucu: </a:t>
            </a:r>
            <a:r>
              <a:rPr lang="tr-TR" sz="3200" dirty="0"/>
              <a:t>Abbasiler, </a:t>
            </a:r>
            <a:r>
              <a:rPr lang="tr-TR" sz="3200" dirty="0" err="1"/>
              <a:t>Karluklar’ın</a:t>
            </a:r>
            <a:r>
              <a:rPr lang="tr-TR" sz="3200" dirty="0"/>
              <a:t> yardımıyla zafer kazandı. (Karluk Türkleri)</a:t>
            </a:r>
          </a:p>
          <a:p>
            <a:pPr algn="l"/>
            <a:endParaRPr lang="tr-TR" sz="3200" dirty="0"/>
          </a:p>
          <a:p>
            <a:pPr algn="l"/>
            <a:r>
              <a:rPr lang="tr-TR" sz="3200" dirty="0"/>
              <a:t>	</a:t>
            </a:r>
            <a:r>
              <a:rPr lang="tr-TR" sz="3200" b="1" dirty="0"/>
              <a:t>NOT:</a:t>
            </a:r>
            <a:r>
              <a:rPr lang="tr-TR" sz="3200" dirty="0"/>
              <a:t> Türkler, Talas Savaşı’ndan sonra büyük gruplar halinde Müslüman olmaya başladılar.</a:t>
            </a:r>
          </a:p>
        </p:txBody>
      </p:sp>
    </p:spTree>
    <p:extLst>
      <p:ext uri="{BB962C8B-B14F-4D97-AF65-F5344CB8AC3E}">
        <p14:creationId xmlns:p14="http://schemas.microsoft.com/office/powerpoint/2010/main" val="35748167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İlgili resim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Unvan 1"/>
          <p:cNvSpPr>
            <a:spLocks noGrp="1"/>
          </p:cNvSpPr>
          <p:nvPr>
            <p:ph type="ctrTitle"/>
          </p:nvPr>
        </p:nvSpPr>
        <p:spPr>
          <a:xfrm>
            <a:off x="0" y="1"/>
            <a:ext cx="12192000" cy="1460309"/>
          </a:xfrm>
        </p:spPr>
        <p:txBody>
          <a:bodyPr>
            <a:normAutofit/>
          </a:bodyPr>
          <a:lstStyle/>
          <a:p>
            <a:r>
              <a:rPr lang="tr-TR" sz="7200" b="1" dirty="0"/>
              <a:t>Abbasiler Dönemi’nde Türkler</a:t>
            </a:r>
          </a:p>
        </p:txBody>
      </p: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0" y="1719617"/>
            <a:ext cx="12192000" cy="5397691"/>
          </a:xfrm>
        </p:spPr>
        <p:txBody>
          <a:bodyPr>
            <a:normAutofit/>
          </a:bodyPr>
          <a:lstStyle/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tr-TR" sz="4000" dirty="0"/>
              <a:t>Ordu da, asker olarak görevlendirildiler.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tr-TR" sz="4000" dirty="0"/>
              <a:t>Bizans’a karşı savunma amaçlı oluşturulan ‘‘</a:t>
            </a:r>
            <a:r>
              <a:rPr lang="tr-TR" sz="4000" b="1" dirty="0" err="1"/>
              <a:t>Avasım</a:t>
            </a:r>
            <a:r>
              <a:rPr lang="tr-TR" sz="4000" dirty="0"/>
              <a:t>’’ denilen şehirlere yerleştirildiler. Bu şehirlerden en önemlisi ‘‘</a:t>
            </a:r>
            <a:r>
              <a:rPr lang="tr-TR" sz="4000" b="1" dirty="0" err="1"/>
              <a:t>Samarra</a:t>
            </a:r>
            <a:r>
              <a:rPr lang="tr-TR" sz="4000" dirty="0"/>
              <a:t>’’ şehriydi.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tr-TR" sz="4000" dirty="0"/>
              <a:t>Türkler’ e, valilik görevlerine getirerek yönetimde söz sahibi yaptılar.</a:t>
            </a:r>
          </a:p>
        </p:txBody>
      </p:sp>
    </p:spTree>
    <p:extLst>
      <p:ext uri="{BB962C8B-B14F-4D97-AF65-F5344CB8AC3E}">
        <p14:creationId xmlns:p14="http://schemas.microsoft.com/office/powerpoint/2010/main" val="24588597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İlgili resim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Ä°SLAMÄ°YET VE TÃRKLER TARÄ°H ÅERÄ°DÄ° ile ilgili gÃ¶rsel sonucu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866" b="14824"/>
          <a:stretch/>
        </p:blipFill>
        <p:spPr bwMode="auto">
          <a:xfrm>
            <a:off x="1446663" y="1563758"/>
            <a:ext cx="10590662" cy="4973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Unvan 1"/>
          <p:cNvSpPr>
            <a:spLocks noGrp="1"/>
          </p:cNvSpPr>
          <p:nvPr>
            <p:ph type="ctrTitle"/>
          </p:nvPr>
        </p:nvSpPr>
        <p:spPr>
          <a:xfrm>
            <a:off x="0" y="1"/>
            <a:ext cx="12192000" cy="1460309"/>
          </a:xfrm>
        </p:spPr>
        <p:txBody>
          <a:bodyPr>
            <a:normAutofit/>
          </a:bodyPr>
          <a:lstStyle/>
          <a:p>
            <a:r>
              <a:rPr lang="tr-TR" sz="7200" b="1" dirty="0"/>
              <a:t>ÖZET- Tarih Şeridi</a:t>
            </a:r>
          </a:p>
        </p:txBody>
      </p:sp>
      <p:pic>
        <p:nvPicPr>
          <p:cNvPr id="1026" name="Picture 2" descr="Ä°SLAMÄ°YET VE TÃRKLER TARÄ°H ÅERÄ°DÄ° ile ilgili gÃ¶rsel sonucu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432"/>
          <a:stretch/>
        </p:blipFill>
        <p:spPr bwMode="auto">
          <a:xfrm>
            <a:off x="155575" y="1563757"/>
            <a:ext cx="11881750" cy="47551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2697279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İlgili resim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Unvan 1"/>
          <p:cNvSpPr>
            <a:spLocks noGrp="1"/>
          </p:cNvSpPr>
          <p:nvPr>
            <p:ph type="ctrTitle"/>
          </p:nvPr>
        </p:nvSpPr>
        <p:spPr>
          <a:xfrm>
            <a:off x="0" y="1968692"/>
            <a:ext cx="12192000" cy="1460309"/>
          </a:xfrm>
        </p:spPr>
        <p:txBody>
          <a:bodyPr>
            <a:normAutofit/>
          </a:bodyPr>
          <a:lstStyle/>
          <a:p>
            <a:r>
              <a:rPr lang="tr-TR" sz="8800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HAZIRLAYAN: BUSE ARSLAN</a:t>
            </a:r>
          </a:p>
        </p:txBody>
      </p:sp>
    </p:spTree>
    <p:extLst>
      <p:ext uri="{BB962C8B-B14F-4D97-AF65-F5344CB8AC3E}">
        <p14:creationId xmlns:p14="http://schemas.microsoft.com/office/powerpoint/2010/main" val="17844191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İlgili resim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Unvan 1"/>
          <p:cNvSpPr>
            <a:spLocks noGrp="1"/>
          </p:cNvSpPr>
          <p:nvPr>
            <p:ph type="ctrTitle"/>
          </p:nvPr>
        </p:nvSpPr>
        <p:spPr>
          <a:xfrm>
            <a:off x="0" y="1"/>
            <a:ext cx="12192000" cy="1897038"/>
          </a:xfrm>
        </p:spPr>
        <p:txBody>
          <a:bodyPr>
            <a:normAutofit/>
          </a:bodyPr>
          <a:lstStyle/>
          <a:p>
            <a:pPr algn="l"/>
            <a:r>
              <a:rPr lang="tr-TR" dirty="0"/>
              <a:t>İslamiyet’in doğuşu sırasında dünyada ki inançlar:</a:t>
            </a:r>
          </a:p>
        </p:txBody>
      </p: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0" y="1801504"/>
            <a:ext cx="12192000" cy="5056496"/>
          </a:xfrm>
        </p:spPr>
        <p:txBody>
          <a:bodyPr>
            <a:normAutofit fontScale="92500" lnSpcReduction="10000"/>
          </a:bodyPr>
          <a:lstStyle/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tr-TR" sz="3200" dirty="0"/>
              <a:t>Hristiyanlık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tr-TR" sz="3200" dirty="0"/>
              <a:t>Yahudilik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tr-TR" sz="3200" dirty="0"/>
              <a:t>Putperestlik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tr-TR" sz="3200" dirty="0"/>
              <a:t>Ateistlik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tr-TR" sz="3200" dirty="0"/>
              <a:t>Desitlik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tr-TR" sz="3200" dirty="0"/>
              <a:t>Şamanizm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tr-TR" sz="3200" dirty="0"/>
              <a:t>Maniheizm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tr-TR" sz="3200" dirty="0"/>
              <a:t>Yezidilik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tr-TR" sz="3200" dirty="0"/>
              <a:t>Zürdüşilik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tr-TR" sz="3200" dirty="0"/>
              <a:t>Dürzilik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endParaRPr lang="tr-TR" sz="3200" dirty="0"/>
          </a:p>
          <a:p>
            <a:pPr marL="457200" indent="-457200" algn="l">
              <a:buFont typeface="Arial" panose="020B0604020202020204" pitchFamily="34" charset="0"/>
              <a:buChar char="•"/>
            </a:pPr>
            <a:endParaRPr lang="tr-TR" sz="3200" dirty="0"/>
          </a:p>
        </p:txBody>
      </p:sp>
      <p:pic>
        <p:nvPicPr>
          <p:cNvPr id="5" name="Picture 6" descr="inanç ve vicdan özgürlüğü ile ilgili görsel sonucu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28901" y="1469482"/>
            <a:ext cx="5374137" cy="524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133781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1" presetClass="exit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56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İlgili resim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Unvan 1"/>
          <p:cNvSpPr>
            <a:spLocks noGrp="1"/>
          </p:cNvSpPr>
          <p:nvPr>
            <p:ph type="ctrTitle"/>
          </p:nvPr>
        </p:nvSpPr>
        <p:spPr>
          <a:xfrm>
            <a:off x="0" y="1"/>
            <a:ext cx="12192000" cy="1460309"/>
          </a:xfrm>
        </p:spPr>
        <p:txBody>
          <a:bodyPr>
            <a:normAutofit fontScale="90000"/>
          </a:bodyPr>
          <a:lstStyle/>
          <a:p>
            <a:r>
              <a:rPr lang="tr-TR" sz="7200" b="1" dirty="0"/>
              <a:t>İslamiyet’ten Önce Arap Yarımadası</a:t>
            </a:r>
          </a:p>
        </p:txBody>
      </p: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0" y="1460310"/>
            <a:ext cx="12192000" cy="5397690"/>
          </a:xfrm>
        </p:spPr>
        <p:txBody>
          <a:bodyPr>
            <a:normAutofit lnSpcReduction="10000"/>
          </a:bodyPr>
          <a:lstStyle/>
          <a:p>
            <a:pPr algn="l"/>
            <a:r>
              <a:rPr lang="tr-TR" sz="3200" dirty="0"/>
              <a:t>	</a:t>
            </a:r>
            <a:r>
              <a:rPr lang="tr-TR" sz="3200" b="1" dirty="0"/>
              <a:t>Cahiliye Dönemi: </a:t>
            </a:r>
            <a:r>
              <a:rPr lang="tr-TR" sz="3200" dirty="0"/>
              <a:t>İslamiyet'ten önce Arap Yarımadasında ki döneme ‘‘Cahiliye Dönemi’’ denir.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tr-TR" sz="3200" dirty="0"/>
              <a:t>İslamiyet’ten önce Arap Yarımadasında ‘‘</a:t>
            </a:r>
            <a:r>
              <a:rPr lang="tr-TR" sz="3200" b="1" dirty="0"/>
              <a:t>kabile</a:t>
            </a:r>
            <a:r>
              <a:rPr lang="tr-TR" sz="3200" dirty="0"/>
              <a:t>’’</a:t>
            </a:r>
            <a:r>
              <a:rPr lang="tr-TR" sz="3200" dirty="0" err="1"/>
              <a:t>ler</a:t>
            </a:r>
            <a:r>
              <a:rPr lang="tr-TR" sz="3200" dirty="0"/>
              <a:t> halinde yaşanılırdı.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tr-TR" sz="3200" dirty="0"/>
              <a:t>Siyasi birlikler yoktu.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tr-TR" sz="3200" dirty="0"/>
              <a:t>Kabileler arasında ‘‘</a:t>
            </a:r>
            <a:r>
              <a:rPr lang="tr-TR" sz="3200" b="1" dirty="0"/>
              <a:t>kan davası</a:t>
            </a:r>
            <a:r>
              <a:rPr lang="tr-TR" sz="3200" dirty="0"/>
              <a:t>’’ nedeniyle, savaşlar yaşanılırdı.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tr-TR" sz="3200" dirty="0"/>
              <a:t>Kadın-erkek eşitliği yoktu. Kadın değersiz görülürdü.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tr-TR" sz="3200" dirty="0"/>
              <a:t>‘‘Putperest’’ bir anlayış vardı. Ayrıca Hristiyanlık, Yahudilik ve çok tanrılı inançlarda görülmekteydi.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tr-TR" sz="3200" i="1" dirty="0"/>
              <a:t>Put</a:t>
            </a:r>
            <a:r>
              <a:rPr lang="tr-TR" sz="3200" dirty="0"/>
              <a:t>ların içinde bulunduğu, ‘‘</a:t>
            </a:r>
            <a:r>
              <a:rPr lang="tr-TR" sz="3200" b="1" dirty="0"/>
              <a:t>Kabe</a:t>
            </a:r>
            <a:r>
              <a:rPr lang="tr-TR" sz="3200" dirty="0"/>
              <a:t>’’ kutsal olarak kabul edilirdi.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tr-TR" sz="3200" b="1" dirty="0"/>
              <a:t>Haram aylar</a:t>
            </a:r>
            <a:r>
              <a:rPr lang="tr-TR" sz="3200" dirty="0"/>
              <a:t>da Panayırlar düzenleyip alışveriş yapılır, Kabe ziyaret edilirdi.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endParaRPr lang="tr-TR" sz="3200" dirty="0"/>
          </a:p>
        </p:txBody>
      </p:sp>
    </p:spTree>
    <p:extLst>
      <p:ext uri="{BB962C8B-B14F-4D97-AF65-F5344CB8AC3E}">
        <p14:creationId xmlns:p14="http://schemas.microsoft.com/office/powerpoint/2010/main" val="18370161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İlgili resim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Unvan 1"/>
          <p:cNvSpPr>
            <a:spLocks noGrp="1"/>
          </p:cNvSpPr>
          <p:nvPr>
            <p:ph type="ctrTitle"/>
          </p:nvPr>
        </p:nvSpPr>
        <p:spPr>
          <a:xfrm>
            <a:off x="0" y="211542"/>
            <a:ext cx="12192000" cy="1460309"/>
          </a:xfrm>
        </p:spPr>
        <p:txBody>
          <a:bodyPr>
            <a:normAutofit/>
          </a:bodyPr>
          <a:lstStyle/>
          <a:p>
            <a:pPr algn="l"/>
            <a:r>
              <a:rPr lang="tr-TR" sz="7200" dirty="0"/>
              <a:t>Not:</a:t>
            </a:r>
          </a:p>
        </p:txBody>
      </p: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0" y="1883392"/>
            <a:ext cx="12192000" cy="5397690"/>
          </a:xfrm>
        </p:spPr>
        <p:txBody>
          <a:bodyPr>
            <a:normAutofit/>
          </a:bodyPr>
          <a:lstStyle/>
          <a:p>
            <a:pPr algn="l"/>
            <a:r>
              <a:rPr lang="tr-TR" sz="4000" dirty="0"/>
              <a:t>	Haram aylar, Kabileler arasında ‘‘</a:t>
            </a:r>
            <a:r>
              <a:rPr lang="tr-TR" sz="4000" b="1" dirty="0"/>
              <a:t>Hac mevsimi</a:t>
            </a:r>
            <a:r>
              <a:rPr lang="tr-TR" sz="4000" dirty="0"/>
              <a:t>’’ nedeniyle savaş ve anlaşmazlıkların durdularak, barışın ilan edildiği döneme denirdi.</a:t>
            </a:r>
          </a:p>
        </p:txBody>
      </p:sp>
    </p:spTree>
    <p:extLst>
      <p:ext uri="{BB962C8B-B14F-4D97-AF65-F5344CB8AC3E}">
        <p14:creationId xmlns:p14="http://schemas.microsoft.com/office/powerpoint/2010/main" val="2060426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İlgili resim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Unvan 1"/>
          <p:cNvSpPr>
            <a:spLocks noGrp="1"/>
          </p:cNvSpPr>
          <p:nvPr>
            <p:ph type="ctrTitle"/>
          </p:nvPr>
        </p:nvSpPr>
        <p:spPr>
          <a:xfrm>
            <a:off x="0" y="1"/>
            <a:ext cx="12192000" cy="1337480"/>
          </a:xfrm>
        </p:spPr>
        <p:txBody>
          <a:bodyPr>
            <a:noAutofit/>
          </a:bodyPr>
          <a:lstStyle/>
          <a:p>
            <a:pPr algn="l"/>
            <a:r>
              <a:rPr lang="tr-TR" dirty="0"/>
              <a:t>İslamiyet’in kabulü ile verilen haklar:</a:t>
            </a:r>
          </a:p>
        </p:txBody>
      </p: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0" y="1337482"/>
            <a:ext cx="12192000" cy="5520518"/>
          </a:xfrm>
        </p:spPr>
        <p:txBody>
          <a:bodyPr>
            <a:normAutofit/>
          </a:bodyPr>
          <a:lstStyle/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tr-TR" sz="3200" dirty="0"/>
              <a:t>Kök Türklerin döneminde Orta Asya da Arabistan Yarımadası’nda eşitsizlik vardı. İslamiyet gelince, herkes eşit haklara sahip oldu.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tr-TR" sz="3200" dirty="0"/>
              <a:t>Kadınlara değer verilmeyip erkeklere değer verilme sistemi kalktı:</a:t>
            </a:r>
          </a:p>
          <a:p>
            <a:pPr marL="457200" indent="-457200" algn="l">
              <a:buFont typeface="Wingdings" panose="05000000000000000000" pitchFamily="2" charset="2"/>
              <a:buChar char="ü"/>
            </a:pPr>
            <a:r>
              <a:rPr lang="tr-TR" sz="3200" dirty="0"/>
              <a:t>Erkeklerin bir mirasın tümünü alıp, kadınların ise hiç pay alamaması ortadan kalktı.</a:t>
            </a:r>
          </a:p>
          <a:p>
            <a:pPr marL="457200" indent="-457200" algn="l">
              <a:buFont typeface="Wingdings" panose="05000000000000000000" pitchFamily="2" charset="2"/>
              <a:buChar char="ü"/>
            </a:pPr>
            <a:r>
              <a:rPr lang="tr-TR" sz="3200" dirty="0"/>
              <a:t>Erkeklerin eşlerinden istediği zaman boşanıp, isterse eşine kuma getirme hakkı ortadan kalktı.</a:t>
            </a:r>
            <a:endParaRPr lang="tr-TR" sz="2800" dirty="0"/>
          </a:p>
          <a:p>
            <a:pPr marL="457200" indent="-457200" algn="l">
              <a:buFont typeface="Wingdings" panose="05000000000000000000" pitchFamily="2" charset="2"/>
              <a:buChar char="ü"/>
            </a:pPr>
            <a:r>
              <a:rPr lang="tr-TR" sz="3200" dirty="0"/>
              <a:t>O dönemde erkekler değerli olduğu için, kız çocuklarını diri diri gömme işlemi ortadan kalktı.</a:t>
            </a:r>
          </a:p>
          <a:p>
            <a:pPr algn="l"/>
            <a:r>
              <a:rPr lang="tr-TR" sz="3200" dirty="0"/>
              <a:t>	Hz. Muhammed ve İslamiyet sayesinde herkes </a:t>
            </a:r>
            <a:r>
              <a:rPr lang="tr-TR" sz="3200" dirty="0">
                <a:solidFill>
                  <a:srgbClr val="7030A0"/>
                </a:solidFill>
              </a:rPr>
              <a:t>eşit</a:t>
            </a:r>
            <a:r>
              <a:rPr lang="tr-TR" sz="3200" dirty="0"/>
              <a:t> oldu.</a:t>
            </a:r>
          </a:p>
        </p:txBody>
      </p:sp>
    </p:spTree>
    <p:extLst>
      <p:ext uri="{BB962C8B-B14F-4D97-AF65-F5344CB8AC3E}">
        <p14:creationId xmlns:p14="http://schemas.microsoft.com/office/powerpoint/2010/main" val="24970948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İlgili resim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Unvan 1"/>
          <p:cNvSpPr>
            <a:spLocks noGrp="1"/>
          </p:cNvSpPr>
          <p:nvPr>
            <p:ph type="ctrTitle"/>
          </p:nvPr>
        </p:nvSpPr>
        <p:spPr>
          <a:xfrm>
            <a:off x="0" y="-150125"/>
            <a:ext cx="12192000" cy="1460309"/>
          </a:xfrm>
        </p:spPr>
        <p:txBody>
          <a:bodyPr>
            <a:normAutofit/>
          </a:bodyPr>
          <a:lstStyle/>
          <a:p>
            <a:r>
              <a:rPr lang="tr-TR" sz="7200" b="1" dirty="0"/>
              <a:t>Hz. Muhammed Dönemi</a:t>
            </a:r>
          </a:p>
        </p:txBody>
      </p: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0" y="1310185"/>
            <a:ext cx="12192000" cy="5547815"/>
          </a:xfrm>
        </p:spPr>
        <p:txBody>
          <a:bodyPr>
            <a:noAutofit/>
          </a:bodyPr>
          <a:lstStyle/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tr-TR" sz="3300" dirty="0"/>
              <a:t>Hz. Muhammed 571 yılında Mekke’de doğmuştur.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tr-TR" sz="3300" dirty="0"/>
              <a:t>Hz. Muhammed, adil ve güvenilir olması nedeniyle ‘‘</a:t>
            </a:r>
            <a:r>
              <a:rPr lang="tr-TR" sz="3300" dirty="0">
                <a:solidFill>
                  <a:srgbClr val="7030A0"/>
                </a:solidFill>
              </a:rPr>
              <a:t>El Emin</a:t>
            </a:r>
            <a:r>
              <a:rPr lang="tr-TR" sz="3300" dirty="0"/>
              <a:t>’’ (güvenilir insan) unvanını almıştır. Yani unvanı: ‘‘</a:t>
            </a:r>
            <a:r>
              <a:rPr lang="tr-TR" sz="3300" b="1" dirty="0"/>
              <a:t>Muhammed </a:t>
            </a:r>
            <a:r>
              <a:rPr lang="tr-TR" sz="3300" b="1" dirty="0" err="1"/>
              <a:t>ül</a:t>
            </a:r>
            <a:r>
              <a:rPr lang="tr-TR" sz="3300" b="1" dirty="0"/>
              <a:t> Emin</a:t>
            </a:r>
            <a:r>
              <a:rPr lang="tr-TR" sz="3300" dirty="0"/>
              <a:t>’’ (güvenilir Muhammed) olmuştur.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tr-TR" sz="3300" dirty="0"/>
              <a:t>Hz. Muhammed ilk vahiyi, </a:t>
            </a:r>
            <a:r>
              <a:rPr lang="tr-TR" sz="3300" b="1" dirty="0"/>
              <a:t>610</a:t>
            </a:r>
            <a:r>
              <a:rPr lang="tr-TR" sz="3300" dirty="0"/>
              <a:t> yılında </a:t>
            </a:r>
            <a:r>
              <a:rPr lang="tr-TR" sz="3300" b="1" dirty="0"/>
              <a:t>Mekke</a:t>
            </a:r>
            <a:r>
              <a:rPr lang="tr-TR" sz="3300" dirty="0"/>
              <a:t> de ‘‘</a:t>
            </a:r>
            <a:r>
              <a:rPr lang="tr-TR" sz="3300" b="1" dirty="0"/>
              <a:t>Hira Mağarası</a:t>
            </a:r>
            <a:r>
              <a:rPr lang="tr-TR" sz="3300" dirty="0"/>
              <a:t>’’</a:t>
            </a:r>
            <a:r>
              <a:rPr lang="tr-TR" sz="3300" dirty="0" err="1"/>
              <a:t>nda</a:t>
            </a:r>
            <a:r>
              <a:rPr lang="tr-TR" sz="3300" dirty="0"/>
              <a:t> </a:t>
            </a:r>
            <a:r>
              <a:rPr lang="tr-TR" sz="3300" b="1" dirty="0"/>
              <a:t>Cebrail</a:t>
            </a:r>
            <a:r>
              <a:rPr lang="tr-TR" sz="3300" dirty="0"/>
              <a:t> (melek) tarafından almıştır.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tr-TR" sz="3300" dirty="0"/>
              <a:t>Peygamberlik görevini üstlenen Hz. Muhammed yakınındaki insanlardan başlayarak İslamiyet’i anlatmaya ve yaymaya çalışmıştır.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tr-TR" sz="3300" dirty="0"/>
              <a:t>İslamiyet’in sosyal eşitlik ilkesi ve tek tanrılı bir din olması geçimini ‘‘</a:t>
            </a:r>
            <a:r>
              <a:rPr lang="tr-TR" sz="3300" b="1" dirty="0"/>
              <a:t>köle ticareti</a:t>
            </a:r>
            <a:r>
              <a:rPr lang="tr-TR" sz="3300" dirty="0"/>
              <a:t>’’ ile sağlayan ‘‘</a:t>
            </a:r>
            <a:r>
              <a:rPr lang="tr-TR" sz="3300" b="1" dirty="0"/>
              <a:t>Putperest</a:t>
            </a:r>
            <a:r>
              <a:rPr lang="tr-TR" sz="3300" dirty="0"/>
              <a:t>’’ Arapların çıkarları ile ters düşmüştür.</a:t>
            </a:r>
          </a:p>
        </p:txBody>
      </p:sp>
    </p:spTree>
    <p:extLst>
      <p:ext uri="{BB962C8B-B14F-4D97-AF65-F5344CB8AC3E}">
        <p14:creationId xmlns:p14="http://schemas.microsoft.com/office/powerpoint/2010/main" val="16286139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İlgili resim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Unvan 1"/>
          <p:cNvSpPr>
            <a:spLocks noGrp="1"/>
          </p:cNvSpPr>
          <p:nvPr>
            <p:ph type="ctrTitle"/>
          </p:nvPr>
        </p:nvSpPr>
        <p:spPr>
          <a:xfrm>
            <a:off x="0" y="1"/>
            <a:ext cx="12192000" cy="1460309"/>
          </a:xfrm>
        </p:spPr>
        <p:txBody>
          <a:bodyPr>
            <a:normAutofit/>
          </a:bodyPr>
          <a:lstStyle/>
          <a:p>
            <a:r>
              <a:rPr lang="tr-TR" sz="7200" b="1" dirty="0"/>
              <a:t>Hicret</a:t>
            </a:r>
          </a:p>
        </p:txBody>
      </p: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0" y="1637731"/>
            <a:ext cx="12192000" cy="5397690"/>
          </a:xfrm>
        </p:spPr>
        <p:txBody>
          <a:bodyPr>
            <a:normAutofit/>
          </a:bodyPr>
          <a:lstStyle/>
          <a:p>
            <a:pPr algn="l"/>
            <a:r>
              <a:rPr lang="tr-TR" sz="4000" dirty="0"/>
              <a:t>	Hz. Muhammed, İslamiyet’in yayılması istemeyenlerin baskısına uğrayınca Müslümanlarla birlikte </a:t>
            </a:r>
            <a:r>
              <a:rPr lang="tr-TR" sz="4000" dirty="0">
                <a:solidFill>
                  <a:srgbClr val="7030A0"/>
                </a:solidFill>
              </a:rPr>
              <a:t>622</a:t>
            </a:r>
            <a:r>
              <a:rPr lang="tr-TR" sz="4000" dirty="0"/>
              <a:t> yılında, </a:t>
            </a:r>
            <a:r>
              <a:rPr lang="tr-TR" sz="4000" dirty="0">
                <a:solidFill>
                  <a:srgbClr val="7030A0"/>
                </a:solidFill>
              </a:rPr>
              <a:t>Medine</a:t>
            </a:r>
            <a:r>
              <a:rPr lang="tr-TR" sz="4000" dirty="0"/>
              <a:t>’ye göç etmiştir. Bu olaya ‘‘</a:t>
            </a:r>
            <a:r>
              <a:rPr lang="tr-TR" sz="4000" dirty="0">
                <a:solidFill>
                  <a:srgbClr val="7030A0"/>
                </a:solidFill>
              </a:rPr>
              <a:t>Hicret</a:t>
            </a:r>
            <a:r>
              <a:rPr lang="tr-TR" sz="4000" dirty="0"/>
              <a:t>’’ denir.</a:t>
            </a:r>
          </a:p>
        </p:txBody>
      </p:sp>
    </p:spTree>
    <p:extLst>
      <p:ext uri="{BB962C8B-B14F-4D97-AF65-F5344CB8AC3E}">
        <p14:creationId xmlns:p14="http://schemas.microsoft.com/office/powerpoint/2010/main" val="18196284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İlgili resim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Unvan 1"/>
          <p:cNvSpPr>
            <a:spLocks noGrp="1"/>
          </p:cNvSpPr>
          <p:nvPr>
            <p:ph type="ctrTitle"/>
          </p:nvPr>
        </p:nvSpPr>
        <p:spPr>
          <a:xfrm>
            <a:off x="0" y="163775"/>
            <a:ext cx="12192000" cy="1460309"/>
          </a:xfrm>
        </p:spPr>
        <p:txBody>
          <a:bodyPr>
            <a:normAutofit/>
          </a:bodyPr>
          <a:lstStyle/>
          <a:p>
            <a:pPr algn="l"/>
            <a:r>
              <a:rPr lang="tr-TR" sz="7200" dirty="0"/>
              <a:t>Hicret’in Sonuçları:</a:t>
            </a:r>
          </a:p>
        </p:txBody>
      </p: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0" y="1787858"/>
            <a:ext cx="12192000" cy="5397690"/>
          </a:xfrm>
        </p:spPr>
        <p:txBody>
          <a:bodyPr>
            <a:normAutofit/>
          </a:bodyPr>
          <a:lstStyle/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tr-TR" sz="4000" dirty="0"/>
              <a:t>İslamiyet Medine’ye hızla yayılmıştır.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tr-TR" sz="4000" dirty="0"/>
              <a:t>İslam devletinin temelleri atılmıştır.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tr-TR" sz="4000" dirty="0"/>
              <a:t>Müslümanlarla, </a:t>
            </a:r>
            <a:r>
              <a:rPr lang="tr-TR" sz="4000" dirty="0">
                <a:solidFill>
                  <a:srgbClr val="7030A0"/>
                </a:solidFill>
              </a:rPr>
              <a:t>Medine</a:t>
            </a:r>
            <a:r>
              <a:rPr lang="tr-TR" sz="4000" dirty="0"/>
              <a:t> deki ‘‘</a:t>
            </a:r>
            <a:r>
              <a:rPr lang="tr-TR" sz="4000" dirty="0">
                <a:solidFill>
                  <a:srgbClr val="7030A0"/>
                </a:solidFill>
              </a:rPr>
              <a:t>Yahudiler</a:t>
            </a:r>
            <a:r>
              <a:rPr lang="tr-TR" sz="4000" dirty="0"/>
              <a:t>’’ arasında ‘‘</a:t>
            </a:r>
            <a:r>
              <a:rPr lang="tr-TR" sz="4000" b="1" dirty="0"/>
              <a:t>Vatandaşlık Antlaşması</a:t>
            </a:r>
            <a:r>
              <a:rPr lang="tr-TR" sz="4000" dirty="0"/>
              <a:t>’’ yapılmıştır.</a:t>
            </a:r>
          </a:p>
        </p:txBody>
      </p:sp>
    </p:spTree>
    <p:extLst>
      <p:ext uri="{BB962C8B-B14F-4D97-AF65-F5344CB8AC3E}">
        <p14:creationId xmlns:p14="http://schemas.microsoft.com/office/powerpoint/2010/main" val="21747735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Office Teması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eması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227</TotalTime>
  <Words>1034</Words>
  <Application>Microsoft Office PowerPoint</Application>
  <PresentationFormat>Geniş ekran</PresentationFormat>
  <Paragraphs>151</Paragraphs>
  <Slides>29</Slides>
  <Notes>7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Slayt Başlıkları</vt:lpstr>
      </vt:variant>
      <vt:variant>
        <vt:i4>29</vt:i4>
      </vt:variant>
    </vt:vector>
  </HeadingPairs>
  <TitlesOfParts>
    <vt:vector size="30" baseType="lpstr">
      <vt:lpstr>Office Teması</vt:lpstr>
      <vt:lpstr>6.SINIF SOSYAL BİLGİLER- 3.ÜNİTE İPEK YOLU’NDA TÜRKLER İSLAMİYET VE TÜRKLER</vt:lpstr>
      <vt:lpstr>BAŞLIKLAR</vt:lpstr>
      <vt:lpstr>İslamiyet’in doğuşu sırasında dünyada ki inançlar:</vt:lpstr>
      <vt:lpstr>İslamiyet’ten Önce Arap Yarımadası</vt:lpstr>
      <vt:lpstr>Not:</vt:lpstr>
      <vt:lpstr>İslamiyet’in kabulü ile verilen haklar:</vt:lpstr>
      <vt:lpstr>Hz. Muhammed Dönemi</vt:lpstr>
      <vt:lpstr>Hicret</vt:lpstr>
      <vt:lpstr>Hicret’in Sonuçları:</vt:lpstr>
      <vt:lpstr>Hz. Muhammed Döneminde Mekkeli Putperestlerle Yapılan Savaşlar</vt:lpstr>
      <vt:lpstr>Bedir Savaşı (624):</vt:lpstr>
      <vt:lpstr>Uhud Savaşı (625):</vt:lpstr>
      <vt:lpstr>Hendek Savaşı (627):</vt:lpstr>
      <vt:lpstr>Hudeybiye Antlaşması (628)</vt:lpstr>
      <vt:lpstr>Mekke’nin Fethi</vt:lpstr>
      <vt:lpstr>Veda Hutbesi ve Hz. Muhammed’in Vefatı</vt:lpstr>
      <vt:lpstr>Halife:</vt:lpstr>
      <vt:lpstr>Dört Halife Dönemi</vt:lpstr>
      <vt:lpstr>Hz. Ebubekir Dönemi (632- 634):</vt:lpstr>
      <vt:lpstr>Hz. Ömer Dönemi (634-644):</vt:lpstr>
      <vt:lpstr>Hz. Osman Dönemi (644-656):</vt:lpstr>
      <vt:lpstr>Hz. Ali Dönemi (656-661):</vt:lpstr>
      <vt:lpstr>Emeviler Dönemi (661- 750):</vt:lpstr>
      <vt:lpstr>Abbasiler Dönemi (758-1258):</vt:lpstr>
      <vt:lpstr>İslamiyet’in Türkler Arasında Yayılışı:</vt:lpstr>
      <vt:lpstr>Talas Savaşı (751)</vt:lpstr>
      <vt:lpstr>Abbasiler Dönemi’nde Türkler</vt:lpstr>
      <vt:lpstr>ÖZET- Tarih Şeridi</vt:lpstr>
      <vt:lpstr>HAZIRLAYAN: BUSE ARSLAN</vt:lpstr>
    </vt:vector>
  </TitlesOfParts>
  <Manager>www.sorubak.com</Manager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www.sorubak.com</dc:title>
  <dc:subject>www.sorubak.com</dc:subject>
  <dc:creator>www.sorubak.com</dc:creator>
  <cp:keywords>www.sorubak.com</cp:keywords>
  <dc:description>www.sorubak.com</dc:description>
  <cp:lastModifiedBy>Hasan Ayık</cp:lastModifiedBy>
  <cp:revision>1</cp:revision>
  <dcterms:created xsi:type="dcterms:W3CDTF">2018-01-31T21:07:45Z</dcterms:created>
  <dcterms:modified xsi:type="dcterms:W3CDTF">2023-03-03T17:09:51Z</dcterms:modified>
  <cp:category>www.sorubak.com</cp:category>
</cp:coreProperties>
</file>