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6"/>
  </p:notesMasterIdLst>
  <p:sldIdLst>
    <p:sldId id="305" r:id="rId2"/>
    <p:sldId id="307" r:id="rId3"/>
    <p:sldId id="322" r:id="rId4"/>
    <p:sldId id="308" r:id="rId5"/>
    <p:sldId id="309" r:id="rId6"/>
    <p:sldId id="323" r:id="rId7"/>
    <p:sldId id="310" r:id="rId8"/>
    <p:sldId id="311" r:id="rId9"/>
    <p:sldId id="324" r:id="rId10"/>
    <p:sldId id="325" r:id="rId11"/>
    <p:sldId id="312" r:id="rId12"/>
    <p:sldId id="313" r:id="rId13"/>
    <p:sldId id="314" r:id="rId14"/>
    <p:sldId id="326" r:id="rId15"/>
    <p:sldId id="315" r:id="rId16"/>
    <p:sldId id="317" r:id="rId17"/>
    <p:sldId id="316" r:id="rId18"/>
    <p:sldId id="327" r:id="rId19"/>
    <p:sldId id="318" r:id="rId20"/>
    <p:sldId id="319" r:id="rId21"/>
    <p:sldId id="320" r:id="rId22"/>
    <p:sldId id="328" r:id="rId23"/>
    <p:sldId id="321" r:id="rId24"/>
    <p:sldId id="329" r:id="rId25"/>
  </p:sldIdLst>
  <p:sldSz cx="9144000" cy="6858000" type="screen4x3"/>
  <p:notesSz cx="6858000" cy="9144000"/>
  <p:defaultTextStyle>
    <a:defPPr>
      <a:defRPr lang="tr-TR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CCFF"/>
    <a:srgbClr val="9900CC"/>
    <a:srgbClr val="CC3399"/>
    <a:srgbClr val="FF66CC"/>
    <a:srgbClr val="FF9933"/>
    <a:srgbClr val="FFFF66"/>
    <a:srgbClr val="3366FF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33" autoAdjust="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slide" Target="slides/slide17.xml" /><Relationship Id="rId26" Type="http://schemas.openxmlformats.org/officeDocument/2006/relationships/notesMaster" Target="notesMasters/notesMaster1.xml" /><Relationship Id="rId3" Type="http://schemas.openxmlformats.org/officeDocument/2006/relationships/slide" Target="slides/slide2.xml" /><Relationship Id="rId21" Type="http://schemas.openxmlformats.org/officeDocument/2006/relationships/slide" Target="slides/slide20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slide" Target="slides/slide16.xml" /><Relationship Id="rId25" Type="http://schemas.openxmlformats.org/officeDocument/2006/relationships/slide" Target="slides/slide24.xml" /><Relationship Id="rId2" Type="http://schemas.openxmlformats.org/officeDocument/2006/relationships/slide" Target="slides/slide1.xml" /><Relationship Id="rId16" Type="http://schemas.openxmlformats.org/officeDocument/2006/relationships/slide" Target="slides/slide15.xml" /><Relationship Id="rId20" Type="http://schemas.openxmlformats.org/officeDocument/2006/relationships/slide" Target="slides/slide19.xml" /><Relationship Id="rId29" Type="http://schemas.openxmlformats.org/officeDocument/2006/relationships/theme" Target="theme/theme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24" Type="http://schemas.openxmlformats.org/officeDocument/2006/relationships/slide" Target="slides/slide23.xml" /><Relationship Id="rId5" Type="http://schemas.openxmlformats.org/officeDocument/2006/relationships/slide" Target="slides/slide4.xml" /><Relationship Id="rId15" Type="http://schemas.openxmlformats.org/officeDocument/2006/relationships/slide" Target="slides/slide14.xml" /><Relationship Id="rId23" Type="http://schemas.openxmlformats.org/officeDocument/2006/relationships/slide" Target="slides/slide22.xml" /><Relationship Id="rId28" Type="http://schemas.openxmlformats.org/officeDocument/2006/relationships/viewProps" Target="viewProps.xml" /><Relationship Id="rId10" Type="http://schemas.openxmlformats.org/officeDocument/2006/relationships/slide" Target="slides/slide9.xml" /><Relationship Id="rId19" Type="http://schemas.openxmlformats.org/officeDocument/2006/relationships/slide" Target="slides/slide18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Relationship Id="rId22" Type="http://schemas.openxmlformats.org/officeDocument/2006/relationships/slide" Target="slides/slide21.xml" /><Relationship Id="rId27" Type="http://schemas.openxmlformats.org/officeDocument/2006/relationships/presProps" Target="presProps.xml" /><Relationship Id="rId30" Type="http://schemas.openxmlformats.org/officeDocument/2006/relationships/tableStyles" Target="tableStyles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Üstbilgi Yer Tutucusu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C51AB739-420E-4786-8DEB-61FAC5A3C891}" type="datetimeFigureOut">
              <a:rPr lang="tr-TR"/>
              <a:pPr>
                <a:defRPr/>
              </a:pPr>
              <a:t>4.03.2023</a:t>
            </a:fld>
            <a:endParaRPr lang="tr-TR"/>
          </a:p>
        </p:txBody>
      </p:sp>
      <p:sp>
        <p:nvSpPr>
          <p:cNvPr id="4" name="3 Slayt Görüntüsü Yer Tutucusu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tr-TR" noProof="0"/>
          </a:p>
        </p:txBody>
      </p:sp>
      <p:sp>
        <p:nvSpPr>
          <p:cNvPr id="5" name="4 Not Yer Tutucusu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noProof="0"/>
              <a:t>Asıl metin stillerini düzenlemek için tıklatın</a:t>
            </a:r>
          </a:p>
          <a:p>
            <a:pPr lvl="1"/>
            <a:r>
              <a:rPr lang="tr-TR" noProof="0"/>
              <a:t>İkinci düzey</a:t>
            </a:r>
          </a:p>
          <a:p>
            <a:pPr lvl="2"/>
            <a:r>
              <a:rPr lang="tr-TR" noProof="0"/>
              <a:t>Üçüncü düzey</a:t>
            </a:r>
          </a:p>
          <a:p>
            <a:pPr lvl="3"/>
            <a:r>
              <a:rPr lang="tr-TR" noProof="0"/>
              <a:t>Dördüncü düzey</a:t>
            </a:r>
          </a:p>
          <a:p>
            <a:pPr lvl="4"/>
            <a:r>
              <a:rPr lang="tr-TR" noProof="0"/>
              <a:t>Beşinci düzey</a:t>
            </a:r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18703BDA-8922-4B8B-9862-AD14B1ED2BCC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Düz Bağlayıcı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28 Başlık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9" name="8 Alt Başlık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tr-TR"/>
              <a:t>Asıl alt başlık stilini düzenlemek için tıklatın</a:t>
            </a:r>
            <a:endParaRPr kumimoji="0" lang="en-US"/>
          </a:p>
        </p:txBody>
      </p:sp>
      <p:sp>
        <p:nvSpPr>
          <p:cNvPr id="16" name="15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tr-TR"/>
          </a:p>
        </p:txBody>
      </p:sp>
      <p:sp>
        <p:nvSpPr>
          <p:cNvPr id="2" name="1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tr-TR"/>
          </a:p>
        </p:txBody>
      </p:sp>
      <p:sp>
        <p:nvSpPr>
          <p:cNvPr id="15" name="14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E8E9C64F-C1B0-46A1-9377-FA298F48AE40}" type="slidenum">
              <a:rPr lang="tr-TR" smtClean="0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9D813D-F4B1-4918-9824-E0955468926D}" type="slidenum">
              <a:rPr lang="tr-TR" smtClean="0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557D29-A917-442B-BC93-1741EC36A5C8}" type="slidenum">
              <a:rPr lang="tr-TR" smtClean="0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27" name="26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25" name="2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tr-TR"/>
          </a:p>
        </p:txBody>
      </p:sp>
      <p:sp>
        <p:nvSpPr>
          <p:cNvPr id="19" name="18 Altbilgi Yer Tutucusu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pPr>
              <a:defRPr/>
            </a:pPr>
            <a:endParaRPr lang="tr-TR"/>
          </a:p>
        </p:txBody>
      </p:sp>
      <p:sp>
        <p:nvSpPr>
          <p:cNvPr id="16" name="15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1063EF9D-970D-487E-9E12-ADBC600EFC04}" type="slidenum">
              <a:rPr lang="tr-TR" smtClean="0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Düz Bağlayıcı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Metin Yer Tutucusu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tr-TR"/>
              <a:t>Asıl metin stillerini düzenlemek için tıklatın</a:t>
            </a:r>
          </a:p>
        </p:txBody>
      </p:sp>
      <p:sp>
        <p:nvSpPr>
          <p:cNvPr id="19" name="18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tr-TR"/>
          </a:p>
        </p:txBody>
      </p:sp>
      <p:sp>
        <p:nvSpPr>
          <p:cNvPr id="11" name="10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tr-TR"/>
          </a:p>
        </p:txBody>
      </p:sp>
      <p:sp>
        <p:nvSpPr>
          <p:cNvPr id="16" name="1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B44C56-C960-4281-9CD4-6B37F14DF89E}" type="slidenum">
              <a:rPr lang="tr-TR" smtClean="0"/>
              <a:pPr>
                <a:defRPr/>
              </a:pPr>
              <a:t>‹#›</a:t>
            </a:fld>
            <a:endParaRPr lang="tr-TR"/>
          </a:p>
        </p:txBody>
      </p:sp>
      <p:sp>
        <p:nvSpPr>
          <p:cNvPr id="8" name="7 Başlık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tr-TR"/>
              <a:t>Asıl başlık stili için tıklatın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19 Başlık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14" name="13 İçerik Yer Tutucusu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13" name="12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21" name="20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tr-TR"/>
          </a:p>
        </p:txBody>
      </p:sp>
      <p:sp>
        <p:nvSpPr>
          <p:cNvPr id="10" name="9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tr-TR"/>
          </a:p>
        </p:txBody>
      </p:sp>
      <p:sp>
        <p:nvSpPr>
          <p:cNvPr id="31" name="30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0D4E97-7591-432D-BDA8-7A60D01A7D07}" type="slidenum">
              <a:rPr lang="tr-TR" smtClean="0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28 Başlık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13" name="12 Metin Yer Tutucusu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/>
              <a:t>Asıl metin stillerini düzenlemek için tıklatın</a:t>
            </a:r>
          </a:p>
        </p:txBody>
      </p:sp>
      <p:sp>
        <p:nvSpPr>
          <p:cNvPr id="25" name="24 Metin Yer Tutucusu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28" name="27 İçerik Yer Tutucusu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10" name="9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pPr>
              <a:defRPr/>
            </a:pPr>
            <a:fld id="{4D427C3A-CD31-4EFB-9365-218C005F6119}" type="slidenum">
              <a:rPr lang="tr-TR" smtClean="0"/>
              <a:pPr>
                <a:defRPr/>
              </a:pPr>
              <a:t>‹#›</a:t>
            </a:fld>
            <a:endParaRPr lang="tr-TR"/>
          </a:p>
        </p:txBody>
      </p:sp>
      <p:sp>
        <p:nvSpPr>
          <p:cNvPr id="11" name="10 Düz Bağlayıcı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29 Başlık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12" name="1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tr-TR"/>
          </a:p>
        </p:txBody>
      </p:sp>
      <p:sp>
        <p:nvSpPr>
          <p:cNvPr id="21" name="20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DC365A-F9DD-43A6-BE76-0582290859BE}" type="slidenum">
              <a:rPr lang="tr-TR" smtClean="0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tr-TR"/>
          </a:p>
        </p:txBody>
      </p:sp>
      <p:sp>
        <p:nvSpPr>
          <p:cNvPr id="24" name="2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32721B-05AE-4D0D-AED4-BB97028B4566}" type="slidenum">
              <a:rPr lang="tr-TR" smtClean="0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Düz Bağlayıcı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Başlık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26" name="25 Metin Yer Tutucusu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tr-TR"/>
              <a:t>Asıl metin stillerini düzenlemek için tıklatın</a:t>
            </a:r>
          </a:p>
        </p:txBody>
      </p:sp>
      <p:sp>
        <p:nvSpPr>
          <p:cNvPr id="14" name="13 İçerik Yer Tutucusu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25" name="2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tr-TR"/>
          </a:p>
        </p:txBody>
      </p:sp>
      <p:sp>
        <p:nvSpPr>
          <p:cNvPr id="29" name="28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079805-2F63-4225-9E1F-FCD743F93D8E}" type="slidenum">
              <a:rPr lang="tr-TR" smtClean="0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Resim Yer Tutucusu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tr-TR"/>
              <a:t>Resim eklemek için simgeyi tıklatın</a:t>
            </a:r>
            <a:endParaRPr kumimoji="0" lang="en-US" dirty="0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tr-TR"/>
          </a:p>
        </p:txBody>
      </p:sp>
      <p:sp>
        <p:nvSpPr>
          <p:cNvPr id="31" name="30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D7B8E3-F030-4D11-805C-B075618A076F}" type="slidenum">
              <a:rPr lang="tr-TR" smtClean="0"/>
              <a:pPr>
                <a:defRPr/>
              </a:pPr>
              <a:t>‹#›</a:t>
            </a:fld>
            <a:endParaRPr lang="tr-TR"/>
          </a:p>
        </p:txBody>
      </p:sp>
      <p:sp>
        <p:nvSpPr>
          <p:cNvPr id="17" name="16 Başlık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26" name="25 Metin Yer Tutucusu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tr-TR"/>
              <a:t>Asıl metin stillerini düzenlemek için tıklatın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Düz Bağlayıcı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7 Metin Yer Tutucusu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tr-TR"/>
              <a:t>Asıl metin stillerini düzenlemek için tıklatın</a:t>
            </a:r>
          </a:p>
          <a:p>
            <a:pPr lvl="1" eaLnBrk="1" latinLnBrk="0" hangingPunct="1"/>
            <a:r>
              <a:rPr kumimoji="0" lang="tr-TR"/>
              <a:t>İkinci düzey</a:t>
            </a:r>
          </a:p>
          <a:p>
            <a:pPr lvl="2" eaLnBrk="1" latinLnBrk="0" hangingPunct="1"/>
            <a:r>
              <a:rPr kumimoji="0" lang="tr-TR"/>
              <a:t>Üçüncü düzey</a:t>
            </a:r>
          </a:p>
          <a:p>
            <a:pPr lvl="3" eaLnBrk="1" latinLnBrk="0" hangingPunct="1"/>
            <a:r>
              <a:rPr kumimoji="0" lang="tr-TR"/>
              <a:t>Dördüncü düzey</a:t>
            </a:r>
          </a:p>
          <a:p>
            <a:pPr lvl="4" eaLnBrk="1" latinLnBrk="0" hangingPunct="1"/>
            <a:r>
              <a:rPr kumimoji="0" lang="tr-TR"/>
              <a:t>Beşinci düzey</a:t>
            </a:r>
            <a:endParaRPr kumimoji="0" lang="en-US"/>
          </a:p>
        </p:txBody>
      </p:sp>
      <p:sp>
        <p:nvSpPr>
          <p:cNvPr id="11" name="10 Veri Yer Tutucusu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28" name="27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CF2072E5-B69F-4F3E-B3D8-0BD968634EC5}" type="slidenum">
              <a:rPr lang="tr-TR" smtClean="0"/>
              <a:pPr>
                <a:defRPr/>
              </a:pPr>
              <a:t>‹#›</a:t>
            </a:fld>
            <a:endParaRPr lang="tr-TR"/>
          </a:p>
        </p:txBody>
      </p:sp>
      <p:sp>
        <p:nvSpPr>
          <p:cNvPr id="10" name="9 Başlık Yer Tutucusu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9" name="8 Düz Bağlayıcı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Düz Bağlayıcı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oogle.com.tr/imgres?imgurl=http://netses_isitme.rehberalem.com/firmalar/28972/urun/isitme_cihazi_257.jpg&amp;imgrefurl=http://netses_isitme.rehberalem.com/siemens-isitme-cihazi-3.html&amp;usg=__iKO04_P1ehTCMk56pRGiapzOkGI=&amp;h=600&amp;w=600&amp;sz=21&amp;hl=tr&amp;start=1&amp;zoom=1&amp;itbs=1&amp;tbnid=_dieW6VvuIx_YM:&amp;tbnh=135&amp;tbnw=135&amp;prev=/images?q=i%C5%9Fitme+cihaz%C4%B1&amp;hl=tr&amp;gbv=2&amp;tbs=isch:1" TargetMode="External" /><Relationship Id="rId1" Type="http://schemas.openxmlformats.org/officeDocument/2006/relationships/slideLayout" Target="../slideLayouts/slideLayout2.xml" 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oogle.com.tr/imgres?imgurl=http://netses_isitme.rehberalem.com/firmalar/28972/urun/isitme_cihazi_257.jpg&amp;imgrefurl=http://netses_isitme.rehberalem.com/siemens-isitme-cihazi-3.html&amp;usg=__iKO04_P1ehTCMk56pRGiapzOkGI=&amp;h=600&amp;w=600&amp;sz=21&amp;hl=tr&amp;start=1&amp;zoom=1&amp;itbs=1&amp;tbnid=_dieW6VvuIx_YM:&amp;tbnh=135&amp;tbnw=135&amp;prev=/images?q=i%C5%9Fitme+cihaz%C4%B1&amp;hl=tr&amp;gbv=2&amp;tbs=isch:1" TargetMode="External" /><Relationship Id="rId1" Type="http://schemas.openxmlformats.org/officeDocument/2006/relationships/slideLayout" Target="../slideLayouts/slideLayout2.xml" 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 /><Relationship Id="rId2" Type="http://schemas.openxmlformats.org/officeDocument/2006/relationships/hyperlink" Target="http://www.google.com.tr/imgres?imgurl=http://netses_isitme.rehberalem.com/firmalar/28972/urun/isitme_cihazi_257.jpg&amp;imgrefurl=http://netses_isitme.rehberalem.com/siemens-isitme-cihazi-3.html&amp;usg=__iKO04_P1ehTCMk56pRGiapzOkGI=&amp;h=600&amp;w=600&amp;sz=21&amp;hl=tr&amp;start=1&amp;zoom=1&amp;itbs=1&amp;tbnid=_dieW6VvuIx_YM:&amp;tbnh=135&amp;tbnw=135&amp;prev=/images?q=i%C5%9Fitme+cihaz%C4%B1&amp;hl=tr&amp;gbv=2&amp;tbs=isch:1" TargetMode="External" /><Relationship Id="rId1" Type="http://schemas.openxmlformats.org/officeDocument/2006/relationships/slideLayout" Target="../slideLayouts/slideLayout2.xml" 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oogle.com.tr/imgres?imgurl=http://netses_isitme.rehberalem.com/firmalar/28972/urun/isitme_cihazi_257.jpg&amp;imgrefurl=http://netses_isitme.rehberalem.com/siemens-isitme-cihazi-3.html&amp;usg=__iKO04_P1ehTCMk56pRGiapzOkGI=&amp;h=600&amp;w=600&amp;sz=21&amp;hl=tr&amp;start=1&amp;zoom=1&amp;itbs=1&amp;tbnid=_dieW6VvuIx_YM:&amp;tbnh=135&amp;tbnw=135&amp;prev=/images?q=i%C5%9Fitme+cihaz%C4%B1&amp;hl=tr&amp;gbv=2&amp;tbs=isch:1" TargetMode="External" /><Relationship Id="rId1" Type="http://schemas.openxmlformats.org/officeDocument/2006/relationships/slideLayout" Target="../slideLayouts/slideLayout2.xml" 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 /><Relationship Id="rId2" Type="http://schemas.openxmlformats.org/officeDocument/2006/relationships/hyperlink" Target="http://www.google.com.tr/imgres?imgurl=http://netses_isitme.rehberalem.com/firmalar/28972/urun/isitme_cihazi_257.jpg&amp;imgrefurl=http://netses_isitme.rehberalem.com/siemens-isitme-cihazi-3.html&amp;usg=__iKO04_P1ehTCMk56pRGiapzOkGI=&amp;h=600&amp;w=600&amp;sz=21&amp;hl=tr&amp;start=1&amp;zoom=1&amp;itbs=1&amp;tbnid=_dieW6VvuIx_YM:&amp;tbnh=135&amp;tbnw=135&amp;prev=/images?q=i%C5%9Fitme+cihaz%C4%B1&amp;hl=tr&amp;gbv=2&amp;tbs=isch:1" TargetMode="External" /><Relationship Id="rId1" Type="http://schemas.openxmlformats.org/officeDocument/2006/relationships/slideLayout" Target="../slideLayouts/slideLayout2.xml" 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oogle.com.tr/imgres?imgurl=http://netses_isitme.rehberalem.com/firmalar/28972/urun/isitme_cihazi_257.jpg&amp;imgrefurl=http://netses_isitme.rehberalem.com/siemens-isitme-cihazi-3.html&amp;usg=__iKO04_P1ehTCMk56pRGiapzOkGI=&amp;h=600&amp;w=600&amp;sz=21&amp;hl=tr&amp;start=1&amp;zoom=1&amp;itbs=1&amp;tbnid=_dieW6VvuIx_YM:&amp;tbnh=135&amp;tbnw=135&amp;prev=/images?q=i%C5%9Fitme+cihaz%C4%B1&amp;hl=tr&amp;gbv=2&amp;tbs=isch:1" TargetMode="External" /><Relationship Id="rId1" Type="http://schemas.openxmlformats.org/officeDocument/2006/relationships/slideLayout" Target="../slideLayouts/slideLayout2.xml" 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oogle.com.tr/imgres?imgurl=http://netses_isitme.rehberalem.com/firmalar/28972/urun/isitme_cihazi_257.jpg&amp;imgrefurl=http://netses_isitme.rehberalem.com/siemens-isitme-cihazi-3.html&amp;usg=__iKO04_P1ehTCMk56pRGiapzOkGI=&amp;h=600&amp;w=600&amp;sz=21&amp;hl=tr&amp;start=1&amp;zoom=1&amp;itbs=1&amp;tbnid=_dieW6VvuIx_YM:&amp;tbnh=135&amp;tbnw=135&amp;prev=/images?q=i%C5%9Fitme+cihaz%C4%B1&amp;hl=tr&amp;gbv=2&amp;tbs=isch:1" TargetMode="External" /><Relationship Id="rId1" Type="http://schemas.openxmlformats.org/officeDocument/2006/relationships/slideLayout" Target="../slideLayouts/slideLayout2.xml" 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 /><Relationship Id="rId2" Type="http://schemas.openxmlformats.org/officeDocument/2006/relationships/hyperlink" Target="http://www.google.com.tr/imgres?imgurl=http://netses_isitme.rehberalem.com/firmalar/28972/urun/isitme_cihazi_257.jpg&amp;imgrefurl=http://netses_isitme.rehberalem.com/siemens-isitme-cihazi-3.html&amp;usg=__iKO04_P1ehTCMk56pRGiapzOkGI=&amp;h=600&amp;w=600&amp;sz=21&amp;hl=tr&amp;start=1&amp;zoom=1&amp;itbs=1&amp;tbnid=_dieW6VvuIx_YM:&amp;tbnh=135&amp;tbnw=135&amp;prev=/images?q=i%C5%9Fitme+cihaz%C4%B1&amp;hl=tr&amp;gbv=2&amp;tbs=isch:1" TargetMode="External" /><Relationship Id="rId1" Type="http://schemas.openxmlformats.org/officeDocument/2006/relationships/slideLayout" Target="../slideLayouts/slideLayout2.xml" 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 /><Relationship Id="rId2" Type="http://schemas.openxmlformats.org/officeDocument/2006/relationships/hyperlink" Target="http://www.google.com.tr/imgres?imgurl=http://netses_isitme.rehberalem.com/firmalar/28972/urun/isitme_cihazi_257.jpg&amp;imgrefurl=http://netses_isitme.rehberalem.com/siemens-isitme-cihazi-3.html&amp;usg=__iKO04_P1ehTCMk56pRGiapzOkGI=&amp;h=600&amp;w=600&amp;sz=21&amp;hl=tr&amp;start=1&amp;zoom=1&amp;itbs=1&amp;tbnid=_dieW6VvuIx_YM:&amp;tbnh=135&amp;tbnw=135&amp;prev=/images?q=i%C5%9Fitme+cihaz%C4%B1&amp;hl=tr&amp;gbv=2&amp;tbs=isch:1" TargetMode="External" /><Relationship Id="rId1" Type="http://schemas.openxmlformats.org/officeDocument/2006/relationships/slideLayout" Target="../slideLayouts/slideLayout2.xml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 /><Relationship Id="rId1" Type="http://schemas.openxmlformats.org/officeDocument/2006/relationships/slideLayout" Target="../slideLayouts/slideLayout2.xml" 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 /><Relationship Id="rId2" Type="http://schemas.openxmlformats.org/officeDocument/2006/relationships/hyperlink" Target="http://www.google.com.tr/imgres?imgurl=http://netses_isitme.rehberalem.com/firmalar/28972/urun/isitme_cihazi_257.jpg&amp;imgrefurl=http://netses_isitme.rehberalem.com/siemens-isitme-cihazi-3.html&amp;usg=__iKO04_P1ehTCMk56pRGiapzOkGI=&amp;h=600&amp;w=600&amp;sz=21&amp;hl=tr&amp;start=1&amp;zoom=1&amp;itbs=1&amp;tbnid=_dieW6VvuIx_YM:&amp;tbnh=135&amp;tbnw=135&amp;prev=/images?q=i%C5%9Fitme+cihaz%C4%B1&amp;hl=tr&amp;gbv=2&amp;tbs=isch:1" TargetMode="External" /><Relationship Id="rId1" Type="http://schemas.openxmlformats.org/officeDocument/2006/relationships/slideLayout" Target="../slideLayouts/slideLayout2.xml" 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oogle.com.tr/imgres?imgurl=http://netses_isitme.rehberalem.com/firmalar/28972/urun/isitme_cihazi_257.jpg&amp;imgrefurl=http://netses_isitme.rehberalem.com/siemens-isitme-cihazi-3.html&amp;usg=__iKO04_P1ehTCMk56pRGiapzOkGI=&amp;h=600&amp;w=600&amp;sz=21&amp;hl=tr&amp;start=1&amp;zoom=1&amp;itbs=1&amp;tbnid=_dieW6VvuIx_YM:&amp;tbnh=135&amp;tbnw=135&amp;prev=/images?q=i%C5%9Fitme+cihaz%C4%B1&amp;hl=tr&amp;gbv=2&amp;tbs=isch:1" TargetMode="External" /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 /><Relationship Id="rId2" Type="http://schemas.openxmlformats.org/officeDocument/2006/relationships/hyperlink" Target="http://www.google.com.tr/imgres?imgurl=http://netses_isitme.rehberalem.com/firmalar/28972/urun/isitme_cihazi_257.jpg&amp;imgrefurl=http://netses_isitme.rehberalem.com/siemens-isitme-cihazi-3.html&amp;usg=__iKO04_P1ehTCMk56pRGiapzOkGI=&amp;h=600&amp;w=600&amp;sz=21&amp;hl=tr&amp;start=1&amp;zoom=1&amp;itbs=1&amp;tbnid=_dieW6VvuIx_YM:&amp;tbnh=135&amp;tbnw=135&amp;prev=/images?q=i%C5%9Fitme+cihaz%C4%B1&amp;hl=tr&amp;gbv=2&amp;tbs=isch:1" TargetMode="External" /><Relationship Id="rId1" Type="http://schemas.openxmlformats.org/officeDocument/2006/relationships/slideLayout" Target="../slideLayouts/slideLayout2.xml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oogle.com.tr/imgres?imgurl=http://netses_isitme.rehberalem.com/firmalar/28972/urun/isitme_cihazi_257.jpg&amp;imgrefurl=http://netses_isitme.rehberalem.com/siemens-isitme-cihazi-3.html&amp;usg=__iKO04_P1ehTCMk56pRGiapzOkGI=&amp;h=600&amp;w=600&amp;sz=21&amp;hl=tr&amp;start=1&amp;zoom=1&amp;itbs=1&amp;tbnid=_dieW6VvuIx_YM:&amp;tbnh=135&amp;tbnw=135&amp;prev=/images?q=i%C5%9Fitme+cihaz%C4%B1&amp;hl=tr&amp;gbv=2&amp;tbs=isch:1" TargetMode="External" /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oogle.com.tr/imgres?imgurl=http://netses_isitme.rehberalem.com/firmalar/28972/urun/isitme_cihazi_257.jpg&amp;imgrefurl=http://netses_isitme.rehberalem.com/siemens-isitme-cihazi-3.html&amp;usg=__iKO04_P1ehTCMk56pRGiapzOkGI=&amp;h=600&amp;w=600&amp;sz=21&amp;hl=tr&amp;start=1&amp;zoom=1&amp;itbs=1&amp;tbnid=_dieW6VvuIx_YM:&amp;tbnh=135&amp;tbnw=135&amp;prev=/images?q=i%C5%9Fitme+cihaz%C4%B1&amp;hl=tr&amp;gbv=2&amp;tbs=isch:1" TargetMode="External" /><Relationship Id="rId1" Type="http://schemas.openxmlformats.org/officeDocument/2006/relationships/slideLayout" Target="../slideLayouts/slideLayout2.xml" 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 /><Relationship Id="rId2" Type="http://schemas.openxmlformats.org/officeDocument/2006/relationships/hyperlink" Target="http://www.google.com.tr/imgres?imgurl=http://netses_isitme.rehberalem.com/firmalar/28972/urun/isitme_cihazi_257.jpg&amp;imgrefurl=http://netses_isitme.rehberalem.com/siemens-isitme-cihazi-3.html&amp;usg=__iKO04_P1ehTCMk56pRGiapzOkGI=&amp;h=600&amp;w=600&amp;sz=21&amp;hl=tr&amp;start=1&amp;zoom=1&amp;itbs=1&amp;tbnid=_dieW6VvuIx_YM:&amp;tbnh=135&amp;tbnw=135&amp;prev=/images?q=i%C5%9Fitme+cihaz%C4%B1&amp;hl=tr&amp;gbv=2&amp;tbs=isch:1" TargetMode="External" /><Relationship Id="rId1" Type="http://schemas.openxmlformats.org/officeDocument/2006/relationships/slideLayout" Target="../slideLayouts/slideLayout2.xml" 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oogle.com.tr/imgres?imgurl=http://netses_isitme.rehberalem.com/firmalar/28972/urun/isitme_cihazi_257.jpg&amp;imgrefurl=http://netses_isitme.rehberalem.com/siemens-isitme-cihazi-3.html&amp;usg=__iKO04_P1ehTCMk56pRGiapzOkGI=&amp;h=600&amp;w=600&amp;sz=21&amp;hl=tr&amp;start=1&amp;zoom=1&amp;itbs=1&amp;tbnid=_dieW6VvuIx_YM:&amp;tbnh=135&amp;tbnw=135&amp;prev=/images?q=i%C5%9Fitme+cihaz%C4%B1&amp;hl=tr&amp;gbv=2&amp;tbs=isch:1" TargetMode="External" /><Relationship Id="rId1" Type="http://schemas.openxmlformats.org/officeDocument/2006/relationships/slideLayout" Target="../slideLayouts/slideLayout2.xml" 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oogle.com.tr/imgres?imgurl=http://netses_isitme.rehberalem.com/firmalar/28972/urun/isitme_cihazi_257.jpg&amp;imgrefurl=http://netses_isitme.rehberalem.com/siemens-isitme-cihazi-3.html&amp;usg=__iKO04_P1ehTCMk56pRGiapzOkGI=&amp;h=600&amp;w=600&amp;sz=21&amp;hl=tr&amp;start=1&amp;zoom=1&amp;itbs=1&amp;tbnid=_dieW6VvuIx_YM:&amp;tbnh=135&amp;tbnw=135&amp;prev=/images?q=i%C5%9Fitme+cihaz%C4%B1&amp;hl=tr&amp;gbv=2&amp;tbs=isch:1" TargetMode="External" /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7" descr="Z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3635375" y="981075"/>
            <a:ext cx="128587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5" name="4 Metin kutusu"/>
          <p:cNvSpPr txBox="1"/>
          <p:nvPr/>
        </p:nvSpPr>
        <p:spPr>
          <a:xfrm>
            <a:off x="1214414" y="1357298"/>
            <a:ext cx="700092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BÖLGELERİMİZDE</a:t>
            </a:r>
          </a:p>
          <a:p>
            <a:pPr algn="ctr"/>
            <a:r>
              <a:rPr lang="tr-TR" sz="4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YETİŞEN</a:t>
            </a:r>
          </a:p>
          <a:p>
            <a:pPr algn="ctr"/>
            <a:r>
              <a:rPr lang="tr-TR" sz="4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TARIM ÜRÜNLERİ</a:t>
            </a:r>
          </a:p>
          <a:p>
            <a:pPr algn="ctr"/>
            <a:r>
              <a:rPr lang="tr-TR" sz="40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SUNU</a:t>
            </a:r>
          </a:p>
          <a:p>
            <a:pPr algn="ctr"/>
            <a:endParaRPr lang="tr-TR" sz="4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AutoShape 2" descr="Z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3635375" y="981075"/>
            <a:ext cx="128587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11267" name="WordArt 3"/>
          <p:cNvSpPr>
            <a:spLocks noChangeArrowheads="1" noChangeShapeType="1" noTextEdit="1"/>
          </p:cNvSpPr>
          <p:nvPr/>
        </p:nvSpPr>
        <p:spPr bwMode="auto">
          <a:xfrm>
            <a:off x="2339975" y="115888"/>
            <a:ext cx="424815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tr-TR" sz="3600" b="1" kern="10">
                <a:ln w="9525">
                  <a:noFill/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EGE BÖLGESİ</a:t>
            </a:r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250825" y="981075"/>
            <a:ext cx="8569325" cy="503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 sz="1800" b="1">
                <a:solidFill>
                  <a:srgbClr val="FF3300"/>
                </a:solidFill>
              </a:rPr>
              <a:t>HAŞHAŞ :</a:t>
            </a:r>
            <a:r>
              <a:rPr lang="tr-TR" sz="1800" b="1"/>
              <a:t> TOHUMUNDAN YAĞ VE KOZASINDAN MORFİN YAPIMINDA KULLANILAN AFYON SAKIZININ ELDE EDİLDİĞİ BİR BİTKİDİR. BU NEDENLE EKİMİ DEVLET KONTROLÜNDE YAPILIR. TÜRKİYE ÜRETİMİNİN %90’INI EGE BÖLGESİ KARŞILAR. AFYONKARAHİSAR ÇEVRESİNDE EKİMİ YOĞUNLAŞIR. </a:t>
            </a:r>
            <a:br>
              <a:rPr lang="tr-TR" sz="1800" b="1"/>
            </a:br>
            <a:br>
              <a:rPr lang="tr-TR" sz="1800" b="1"/>
            </a:br>
            <a:r>
              <a:rPr lang="tr-TR" sz="1800" b="1">
                <a:solidFill>
                  <a:srgbClr val="FF3300"/>
                </a:solidFill>
              </a:rPr>
              <a:t>TAHILLAR :</a:t>
            </a:r>
            <a:r>
              <a:rPr lang="tr-TR" sz="1800" b="1"/>
              <a:t> BÖLGEDE ÜRETİLEN TAHIL ÜLKE ÜRETİMİNİN % 10’A YAKIN BÖLÜMÜNÜ KARŞILAR. TAHILLARDAN </a:t>
            </a:r>
            <a:r>
              <a:rPr lang="tr-TR" sz="1800" b="1">
                <a:solidFill>
                  <a:srgbClr val="FF3300"/>
                </a:solidFill>
              </a:rPr>
              <a:t>BUĞDAY</a:t>
            </a:r>
            <a:r>
              <a:rPr lang="tr-TR" sz="1800" b="1"/>
              <a:t> VE </a:t>
            </a:r>
            <a:r>
              <a:rPr lang="tr-TR" sz="1800" b="1">
                <a:solidFill>
                  <a:srgbClr val="FF3300"/>
                </a:solidFill>
              </a:rPr>
              <a:t>ARPA,</a:t>
            </a:r>
            <a:r>
              <a:rPr lang="tr-TR" sz="1800" b="1"/>
              <a:t> AFYON, KÜTAHYA, DENİZLİ VE UŞAK’TA ÜRETİLİR.</a:t>
            </a:r>
            <a:br>
              <a:rPr lang="tr-TR" sz="1800" b="1"/>
            </a:br>
            <a:br>
              <a:rPr lang="tr-TR" sz="1800" b="1"/>
            </a:br>
            <a:r>
              <a:rPr lang="tr-TR" sz="1800" b="1">
                <a:solidFill>
                  <a:srgbClr val="FF3300"/>
                </a:solidFill>
              </a:rPr>
              <a:t>ŞEKERPANCARI :</a:t>
            </a:r>
            <a:r>
              <a:rPr lang="tr-TR" sz="1800" b="1"/>
              <a:t> ÖNEMLİ BİR ENDÜSTRİ BİTKİSİ OLAN ŞEKERPANCARI AFYON, KÜTAHYA VE DENİZLİ’DE ÜRETİLİR.</a:t>
            </a:r>
            <a:br>
              <a:rPr lang="tr-TR" sz="1800" b="1"/>
            </a:br>
            <a:br>
              <a:rPr lang="tr-TR" sz="1800" b="1"/>
            </a:br>
            <a:r>
              <a:rPr lang="tr-TR" sz="1800" b="1">
                <a:solidFill>
                  <a:srgbClr val="FF3300"/>
                </a:solidFill>
              </a:rPr>
              <a:t>AYÇİÇEĞİ :</a:t>
            </a:r>
            <a:r>
              <a:rPr lang="tr-TR" sz="1800" b="1"/>
              <a:t> DENİZEL ETKİLERİN SOKULMADIĞI İÇ BATI ANADOLU’DA SULANABİLEN ALANLARDA YETİŞİR.</a:t>
            </a:r>
            <a:br>
              <a:rPr lang="tr-TR" sz="1800" b="1"/>
            </a:br>
            <a:br>
              <a:rPr lang="tr-TR" sz="1800" b="1"/>
            </a:br>
            <a:r>
              <a:rPr lang="tr-TR" sz="1800" b="1">
                <a:solidFill>
                  <a:srgbClr val="FF3300"/>
                </a:solidFill>
              </a:rPr>
              <a:t>BAKLAGİLLER :</a:t>
            </a:r>
            <a:r>
              <a:rPr lang="tr-TR" sz="1800" b="1"/>
              <a:t> UŞAK, BÖLGEDE NOHUT ÜRETİMİNİN EN FAZLA YAPILDIĞI YERDİR.</a:t>
            </a:r>
            <a:r>
              <a:rPr lang="tr-TR" sz="1800"/>
              <a:t>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2" descr="Z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3635375" y="981075"/>
            <a:ext cx="128587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12291" name="WordArt 4"/>
          <p:cNvSpPr>
            <a:spLocks noChangeArrowheads="1" noChangeShapeType="1" noTextEdit="1"/>
          </p:cNvSpPr>
          <p:nvPr/>
        </p:nvSpPr>
        <p:spPr bwMode="auto">
          <a:xfrm>
            <a:off x="755650" y="476250"/>
            <a:ext cx="7920038" cy="8651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tr-TR" sz="3600" b="1" kern="10">
                <a:ln w="9525">
                  <a:noFill/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İÇ ANADOLU BÖLGESİ</a:t>
            </a: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28" y="1455759"/>
            <a:ext cx="6515100" cy="504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AutoShape 2" descr="Z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3635375" y="981075"/>
            <a:ext cx="128587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13315" name="WordArt 4"/>
          <p:cNvSpPr>
            <a:spLocks noChangeArrowheads="1" noChangeShapeType="1" noTextEdit="1"/>
          </p:cNvSpPr>
          <p:nvPr/>
        </p:nvSpPr>
        <p:spPr bwMode="auto">
          <a:xfrm>
            <a:off x="2124075" y="692150"/>
            <a:ext cx="4824413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tr-TR" sz="3600" b="1" kern="10">
                <a:ln w="9525">
                  <a:noFill/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İÇ ANADOLU BÖLGESİ</a:t>
            </a:r>
          </a:p>
        </p:txBody>
      </p:sp>
      <p:sp>
        <p:nvSpPr>
          <p:cNvPr id="13316" name="Text Box 5"/>
          <p:cNvSpPr txBox="1">
            <a:spLocks noChangeArrowheads="1"/>
          </p:cNvSpPr>
          <p:nvPr/>
        </p:nvSpPr>
        <p:spPr bwMode="auto">
          <a:xfrm>
            <a:off x="250825" y="2060575"/>
            <a:ext cx="8569325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tr-TR" b="1">
                <a:solidFill>
                  <a:srgbClr val="FF3300"/>
                </a:solidFill>
              </a:rPr>
              <a:t>BUĞDAY:</a:t>
            </a:r>
            <a:r>
              <a:rPr lang="tr-TR" b="1"/>
              <a:t> İKLİM BUĞDAYA ELVERİŞLİDİR. SULANAN TOPRAK ORANININ AZLIĞI ALANLARI ARTTIRMIŞTIR . </a:t>
            </a:r>
          </a:p>
          <a:p>
            <a:endParaRPr lang="tr-TR" b="1"/>
          </a:p>
          <a:p>
            <a:r>
              <a:rPr lang="tr-TR" b="1">
                <a:solidFill>
                  <a:srgbClr val="FF3300"/>
                </a:solidFill>
              </a:rPr>
              <a:t>ARPA:</a:t>
            </a:r>
            <a:r>
              <a:rPr lang="tr-TR" b="1"/>
              <a:t> BİRA YAPIMI İÇİN SULANAN VERİMLİ TOPRAKLARA EKİLİR. BU YÖNÜYLE ENDÜSTRİ BİTKİSİDİR. </a:t>
            </a:r>
          </a:p>
          <a:p>
            <a:endParaRPr lang="tr-TR" b="1"/>
          </a:p>
          <a:p>
            <a:r>
              <a:rPr lang="tr-TR" b="1">
                <a:solidFill>
                  <a:srgbClr val="FF3300"/>
                </a:solidFill>
              </a:rPr>
              <a:t>ŞEKER PANCARI:</a:t>
            </a:r>
            <a:r>
              <a:rPr lang="tr-TR" b="1"/>
              <a:t> ANKARA,ESKİŞEHİR, KAYSERİ, KONYA VE NİĞDE İLLERİNDE ÜRETİLEN PANCAR, TARLAYA GENELDE YILDA BİR EKİLİR. ÇÜNKÜ FABRİKALAR, HER YIL DEĞİŞİK YÖRELERİN PANCARLARINI ALIR.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AutoShape 2" descr="Z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3635375" y="981075"/>
            <a:ext cx="128587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14339" name="WordArt 4"/>
          <p:cNvSpPr>
            <a:spLocks noChangeArrowheads="1" noChangeShapeType="1" noTextEdit="1"/>
          </p:cNvSpPr>
          <p:nvPr/>
        </p:nvSpPr>
        <p:spPr bwMode="auto">
          <a:xfrm>
            <a:off x="755650" y="476250"/>
            <a:ext cx="7920038" cy="8651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tr-TR" sz="3600" b="1" kern="10">
                <a:ln w="9525">
                  <a:noFill/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KARADENİZ BÖLGESİ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480" y="1643050"/>
            <a:ext cx="6156325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 descr="Z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3635375" y="981075"/>
            <a:ext cx="128587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15363" name="WordArt 3"/>
          <p:cNvSpPr>
            <a:spLocks noChangeArrowheads="1" noChangeShapeType="1" noTextEdit="1"/>
          </p:cNvSpPr>
          <p:nvPr/>
        </p:nvSpPr>
        <p:spPr bwMode="auto">
          <a:xfrm>
            <a:off x="2339975" y="44450"/>
            <a:ext cx="4464050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tr-TR" sz="3600" b="1" kern="10">
                <a:ln w="9525">
                  <a:noFill/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KARADENİZ BÖLGESİ</a:t>
            </a: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323850" y="908050"/>
            <a:ext cx="8569325" cy="558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tr-TR" sz="1800" b="1">
                <a:solidFill>
                  <a:srgbClr val="FF3300"/>
                </a:solidFill>
              </a:rPr>
              <a:t>MISIR :</a:t>
            </a:r>
            <a:r>
              <a:rPr lang="tr-TR" sz="1800" b="1"/>
              <a:t> KIYI KESİMİNDE BUĞDAYIN YERİNİ ALMIŞTIR. HALKIN TEMEL BESİN MADDESİDİR. BÖLGE MISIR ÜRETİMİNDE 1. SIRADA YER ALIR. ANCAK ÜRETİLEN MISIRIN TÜMÜ BÖLGE İÇİNDE TÜKETİLDİĞİNDEN TİCARİ DEĞERİ YOKTUR. </a:t>
            </a:r>
          </a:p>
          <a:p>
            <a:br>
              <a:rPr lang="tr-TR" sz="1800" b="1"/>
            </a:br>
            <a:r>
              <a:rPr lang="tr-TR" sz="1800" b="1">
                <a:solidFill>
                  <a:srgbClr val="FF3300"/>
                </a:solidFill>
              </a:rPr>
              <a:t>TÜTÜN :</a:t>
            </a:r>
            <a:r>
              <a:rPr lang="tr-TR" sz="1800" b="1"/>
              <a:t> KARADENİZ BÖLGESİ, ÜRETİMDE EGE BÖLGESİ’NDEN SONRA 2. SIRADA YER ALIR. BAFRA OVASI (SAMSUN) EN YOĞUN EKİM YAPILAN ALANDIR. AYRICA TOKAT, AMASYA, DÜZCE OVASI (BOLU) VE RİZE YÖRESİ’NDE YETİŞTİRİLİR. </a:t>
            </a:r>
          </a:p>
          <a:p>
            <a:br>
              <a:rPr lang="tr-TR" sz="1800" b="1"/>
            </a:br>
            <a:r>
              <a:rPr lang="tr-TR" sz="1800" b="1">
                <a:solidFill>
                  <a:srgbClr val="FF3300"/>
                </a:solidFill>
              </a:rPr>
              <a:t>FINDIK :</a:t>
            </a:r>
            <a:r>
              <a:rPr lang="tr-TR" sz="1800" b="1"/>
              <a:t> KIŞ ILIKLIĞINA GEREKSİNİM DUYAN FINDIK KARADENİZ İKLİMİNE EN UYUMLU ÜRÜNDÜR. TÜRKİYE ÜRETİMİNİN %84’Ü KARADENİZ BÖLGESİ TARAFINDAN KARŞILANIR. BÜTÜN KARADENİZ KIYILARINDA, YER YER İÇ KESİMLERDE YETİŞMESİNE KARŞIN, EN YOĞUN OLARAK ORDU VE GİRESUN’DA ÜRETİLİR. </a:t>
            </a:r>
          </a:p>
          <a:p>
            <a:br>
              <a:rPr lang="tr-TR" sz="1800" b="1"/>
            </a:br>
            <a:r>
              <a:rPr lang="tr-TR" sz="1800" b="1">
                <a:solidFill>
                  <a:srgbClr val="FF3300"/>
                </a:solidFill>
              </a:rPr>
              <a:t>ÇAY :</a:t>
            </a:r>
            <a:r>
              <a:rPr lang="tr-TR" sz="1800" b="1"/>
              <a:t> MUSON İKLİMİNE UYUMLU BİR TARIM ÜRÜNÜDÜR. BOL NEM VE KIŞ ILIKLIĞINA GEREKSİNİM DUYAR. TRABZON – RİZE ARASINDA DOĞU KARADENİZ KIYILARINDA, DENİZE DÖNÜK YAMAÇLARDA YETİŞTİRİLİR. ÜLKE ÜRETİMİNİN TAMAMINI KARADENİZ BÖLGESİ KARŞILAR.</a:t>
            </a:r>
            <a:r>
              <a:rPr lang="tr-TR" sz="1800"/>
              <a:t> 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AutoShape 2" descr="Z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3635375" y="981075"/>
            <a:ext cx="128587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16387" name="WordArt 4"/>
          <p:cNvSpPr>
            <a:spLocks noChangeArrowheads="1" noChangeShapeType="1" noTextEdit="1"/>
          </p:cNvSpPr>
          <p:nvPr/>
        </p:nvSpPr>
        <p:spPr bwMode="auto">
          <a:xfrm>
            <a:off x="2339975" y="331788"/>
            <a:ext cx="4464050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tr-TR" sz="3600" b="1" kern="10">
                <a:ln w="9525">
                  <a:noFill/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KARADENİZ BÖLGESİ</a:t>
            </a:r>
          </a:p>
        </p:txBody>
      </p:sp>
      <p:sp>
        <p:nvSpPr>
          <p:cNvPr id="16388" name="Text Box 5"/>
          <p:cNvSpPr txBox="1">
            <a:spLocks noChangeArrowheads="1"/>
          </p:cNvSpPr>
          <p:nvPr/>
        </p:nvSpPr>
        <p:spPr bwMode="auto">
          <a:xfrm>
            <a:off x="323850" y="1449388"/>
            <a:ext cx="8569325" cy="421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tr-TR" sz="1800" b="1">
                <a:solidFill>
                  <a:srgbClr val="FF3300"/>
                </a:solidFill>
              </a:rPr>
              <a:t>PİRİNÇ :</a:t>
            </a:r>
            <a:r>
              <a:rPr lang="tr-TR" sz="1800" b="1"/>
              <a:t> BOL SUYA GEREKSİNİM DUYAR. AKARSU VADİ TABANLARINDA EKİMİ YAPILIR. TOSYA, BOYABAT, ÇARŞAMBA OVALARI BAŞLICA EKİM ALANLARIDIR. </a:t>
            </a:r>
          </a:p>
          <a:p>
            <a:br>
              <a:rPr lang="tr-TR" sz="1800" b="1"/>
            </a:br>
            <a:r>
              <a:rPr lang="tr-TR" sz="1800" b="1">
                <a:solidFill>
                  <a:srgbClr val="FF3300"/>
                </a:solidFill>
              </a:rPr>
              <a:t>ŞEKERPANCARI :</a:t>
            </a:r>
            <a:r>
              <a:rPr lang="tr-TR" sz="1800" b="1"/>
              <a:t> BOL YAĞIŞLI OLAN DOĞU KARADENİZ KIYILARI DIŞINDA TÜM BÖLGEDE YETİŞME KOŞULLARI VARDIR. EKİM ALANLARI KASTAMONU, ÇORUM, TOKAT, AMASYA İLLERİNDE GENİŞTİR. </a:t>
            </a:r>
          </a:p>
          <a:p>
            <a:br>
              <a:rPr lang="tr-TR" sz="1800" b="1"/>
            </a:br>
            <a:r>
              <a:rPr lang="tr-TR" sz="1800" b="1">
                <a:solidFill>
                  <a:srgbClr val="FF3300"/>
                </a:solidFill>
              </a:rPr>
              <a:t>KETEN-KENEVİR :</a:t>
            </a:r>
            <a:r>
              <a:rPr lang="tr-TR" sz="1800" b="1"/>
              <a:t> NEMLİ İKLİM BİTKİSİ OLAN KETEN BATI KARADENİZ BÖLÜMÜ’NDE KASTAMONU VE SİNOP’TA YETİŞTİRİLİR. KENEVİR İSE UYUŞTURUCU ÖZELLİĞİ NEDENİYLE DEVLET KONTROLÜNDE ÜRETİLİR. </a:t>
            </a:r>
          </a:p>
          <a:p>
            <a:br>
              <a:rPr lang="tr-TR" sz="1800" b="1"/>
            </a:br>
            <a:r>
              <a:rPr lang="tr-TR" sz="1800" b="1">
                <a:solidFill>
                  <a:srgbClr val="FF3300"/>
                </a:solidFill>
              </a:rPr>
              <a:t>MEYVE :</a:t>
            </a:r>
            <a:r>
              <a:rPr lang="tr-TR" sz="1800" b="1"/>
              <a:t> AMASYA’DA ELMA, KASTAMONU’DA ERİK, RİZE’DE TURUNÇGİLLER, ORTA KARADENİZ’DE ÜZÜM, BATI KARADENİZ’DE KESTANE TARIMI YAYGINDIR.</a:t>
            </a:r>
            <a:r>
              <a:rPr lang="tr-TR" sz="1800"/>
              <a:t>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AutoShape 2" descr="Z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3635375" y="981075"/>
            <a:ext cx="128587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17411" name="WordArt 3"/>
          <p:cNvSpPr>
            <a:spLocks noChangeArrowheads="1" noChangeShapeType="1" noTextEdit="1"/>
          </p:cNvSpPr>
          <p:nvPr/>
        </p:nvSpPr>
        <p:spPr bwMode="auto">
          <a:xfrm>
            <a:off x="755650" y="476250"/>
            <a:ext cx="7920038" cy="8651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tr-TR" sz="3600" b="1" kern="10">
                <a:ln w="9525">
                  <a:noFill/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AKDENİZ BÖLGESİ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4075" y="1596087"/>
            <a:ext cx="5648321" cy="4618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WordArt 3"/>
          <p:cNvSpPr>
            <a:spLocks noChangeArrowheads="1" noChangeShapeType="1" noTextEdit="1"/>
          </p:cNvSpPr>
          <p:nvPr/>
        </p:nvSpPr>
        <p:spPr bwMode="auto">
          <a:xfrm>
            <a:off x="2124075" y="333375"/>
            <a:ext cx="4824413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tr-TR" sz="3600" b="1" kern="10">
                <a:ln w="9525">
                  <a:noFill/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AKDENİZ BÖLGESİ</a:t>
            </a:r>
          </a:p>
        </p:txBody>
      </p:sp>
      <p:sp>
        <p:nvSpPr>
          <p:cNvPr id="18435" name="Text Box 4"/>
          <p:cNvSpPr txBox="1">
            <a:spLocks noChangeArrowheads="1"/>
          </p:cNvSpPr>
          <p:nvPr/>
        </p:nvSpPr>
        <p:spPr bwMode="auto">
          <a:xfrm>
            <a:off x="250825" y="1412875"/>
            <a:ext cx="8569325" cy="435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tr-TR" b="1">
                <a:solidFill>
                  <a:srgbClr val="FF3300"/>
                </a:solidFill>
              </a:rPr>
              <a:t>BUĞDAY:</a:t>
            </a:r>
            <a:r>
              <a:rPr lang="tr-TR" b="1"/>
              <a:t> BÖLGENİN DAĞLARIN KUZEY YAMAÇLARINDAKİ KARASAL İKLİMİN GÖRÜLDÜĞÜ ALANLARDA GÖRÜLÜR.</a:t>
            </a:r>
            <a:br>
              <a:rPr lang="tr-TR" b="1"/>
            </a:br>
            <a:br>
              <a:rPr lang="tr-TR" b="1"/>
            </a:br>
            <a:r>
              <a:rPr lang="tr-TR" b="1">
                <a:solidFill>
                  <a:srgbClr val="FF3300"/>
                </a:solidFill>
              </a:rPr>
              <a:t>PİRİNÇ:</a:t>
            </a:r>
            <a:r>
              <a:rPr lang="tr-TR" b="1"/>
              <a:t> AMİK OVASINDA VE MARAŞ ÇEVRESİNDE GÖRÜLÜR.</a:t>
            </a:r>
            <a:br>
              <a:rPr lang="tr-TR" b="1"/>
            </a:br>
            <a:br>
              <a:rPr lang="tr-TR" b="1"/>
            </a:br>
            <a:r>
              <a:rPr lang="tr-TR" b="1">
                <a:solidFill>
                  <a:srgbClr val="FF3300"/>
                </a:solidFill>
              </a:rPr>
              <a:t>PAMUK:</a:t>
            </a:r>
            <a:r>
              <a:rPr lang="tr-TR" b="1"/>
              <a:t> ÇUKUROVA VE KIYI OVALARINDA. TÜRKİYE’DE 2. SIRADA GÖRÜLÜR.</a:t>
            </a:r>
            <a:br>
              <a:rPr lang="tr-TR" b="1"/>
            </a:br>
            <a:br>
              <a:rPr lang="tr-TR" b="1"/>
            </a:br>
            <a:r>
              <a:rPr lang="tr-TR" b="1">
                <a:solidFill>
                  <a:srgbClr val="FF3300"/>
                </a:solidFill>
              </a:rPr>
              <a:t>TÜTÜN:</a:t>
            </a:r>
            <a:r>
              <a:rPr lang="tr-TR" b="1"/>
              <a:t> BURDUR VE GÖLLER YÖRESİNDE YETİŞTİRİLİR.</a:t>
            </a:r>
            <a:br>
              <a:rPr lang="tr-TR" b="1"/>
            </a:br>
            <a:br>
              <a:rPr lang="tr-TR" b="1"/>
            </a:br>
            <a:r>
              <a:rPr lang="tr-TR" b="1">
                <a:solidFill>
                  <a:srgbClr val="FF3300"/>
                </a:solidFill>
              </a:rPr>
              <a:t>TURUNÇGİLLER:</a:t>
            </a:r>
            <a:r>
              <a:rPr lang="tr-TR" b="1"/>
              <a:t> AKDENİZ İKLİMİNİN GÖRÜLDÜĞÜ KIYI KESİMİNDE GÖRÜLÜR.</a:t>
            </a:r>
            <a:br>
              <a:rPr lang="tr-TR" b="1"/>
            </a:br>
            <a:br>
              <a:rPr lang="tr-TR" b="1"/>
            </a:br>
            <a:endParaRPr lang="tr-TR" b="1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WordArt 2"/>
          <p:cNvSpPr>
            <a:spLocks noChangeArrowheads="1" noChangeShapeType="1" noTextEdit="1"/>
          </p:cNvSpPr>
          <p:nvPr/>
        </p:nvSpPr>
        <p:spPr bwMode="auto">
          <a:xfrm>
            <a:off x="2124075" y="333375"/>
            <a:ext cx="4824413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tr-TR" sz="3600" b="1" kern="10">
                <a:ln w="9525">
                  <a:noFill/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AKDENİZ BÖLGESİ</a:t>
            </a:r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323850" y="1279525"/>
            <a:ext cx="8569325" cy="405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br>
              <a:rPr lang="tr-TR" b="1"/>
            </a:br>
            <a:r>
              <a:rPr lang="tr-TR" b="1">
                <a:solidFill>
                  <a:srgbClr val="FF3300"/>
                </a:solidFill>
              </a:rPr>
              <a:t>MUZ:</a:t>
            </a:r>
            <a:r>
              <a:rPr lang="tr-TR" b="1"/>
              <a:t> MERSİN VE ANAMUR ÇEVRESİNDE YETİŞTİRİLİR. TÜRKİYE’DE 1 SIRADADIR.</a:t>
            </a:r>
            <a:br>
              <a:rPr lang="tr-TR" b="1"/>
            </a:br>
            <a:br>
              <a:rPr lang="tr-TR" b="1"/>
            </a:br>
            <a:r>
              <a:rPr lang="tr-TR" b="1">
                <a:solidFill>
                  <a:srgbClr val="FF3300"/>
                </a:solidFill>
              </a:rPr>
              <a:t>ZEYTİN:</a:t>
            </a:r>
            <a:r>
              <a:rPr lang="tr-TR" b="1"/>
              <a:t> KIYI KESİMİNDE YETİŞTİRİLİR.</a:t>
            </a:r>
            <a:br>
              <a:rPr lang="tr-TR" b="1"/>
            </a:br>
            <a:br>
              <a:rPr lang="tr-TR" b="1"/>
            </a:br>
            <a:r>
              <a:rPr lang="tr-TR" b="1">
                <a:solidFill>
                  <a:srgbClr val="FF3300"/>
                </a:solidFill>
              </a:rPr>
              <a:t>GÖLLER YÖRESİNDE</a:t>
            </a:r>
            <a:r>
              <a:rPr lang="tr-TR" b="1"/>
              <a:t>: </a:t>
            </a:r>
            <a:r>
              <a:rPr lang="tr-TR" b="1">
                <a:solidFill>
                  <a:srgbClr val="FF3300"/>
                </a:solidFill>
              </a:rPr>
              <a:t>ANANAS, HAŞHAŞ, GÜL</a:t>
            </a:r>
            <a:r>
              <a:rPr lang="tr-TR" b="1"/>
              <a:t> VE </a:t>
            </a:r>
            <a:r>
              <a:rPr lang="tr-TR" b="1">
                <a:solidFill>
                  <a:srgbClr val="FF3300"/>
                </a:solidFill>
              </a:rPr>
              <a:t>ŞEKERPANCARI</a:t>
            </a:r>
            <a:r>
              <a:rPr lang="tr-TR" b="1"/>
              <a:t> YETİŞTİRİLİR.</a:t>
            </a:r>
            <a:br>
              <a:rPr lang="tr-TR" b="1"/>
            </a:br>
            <a:br>
              <a:rPr lang="tr-TR" b="1"/>
            </a:br>
            <a:r>
              <a:rPr lang="tr-TR" b="1">
                <a:solidFill>
                  <a:srgbClr val="FF3300"/>
                </a:solidFill>
              </a:rPr>
              <a:t>SERACILIK:</a:t>
            </a:r>
            <a:r>
              <a:rPr lang="tr-TR" b="1"/>
              <a:t> AKDENİZ BÖLGESİ İLK SIRADA YER ALIR.</a:t>
            </a:r>
            <a:br>
              <a:rPr lang="tr-TR" b="1"/>
            </a:br>
            <a:br>
              <a:rPr lang="tr-TR" b="1"/>
            </a:br>
            <a:r>
              <a:rPr lang="tr-TR" b="1">
                <a:solidFill>
                  <a:srgbClr val="FF3300"/>
                </a:solidFill>
              </a:rPr>
              <a:t>SEBZECİLİK:</a:t>
            </a:r>
            <a:r>
              <a:rPr lang="tr-TR" b="1"/>
              <a:t> MERSİN VE ANTALYA ÇEVRESİNDE TURFANDA SEBZE YETİŞTİRİLİR.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AutoShape 2" descr="Z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3635375" y="981075"/>
            <a:ext cx="128587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0483" name="WordArt 3"/>
          <p:cNvSpPr>
            <a:spLocks noChangeArrowheads="1" noChangeShapeType="1" noTextEdit="1"/>
          </p:cNvSpPr>
          <p:nvPr/>
        </p:nvSpPr>
        <p:spPr bwMode="auto">
          <a:xfrm>
            <a:off x="755650" y="476250"/>
            <a:ext cx="7920038" cy="8651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tr-TR" sz="3600" b="1" kern="10">
                <a:ln w="9525">
                  <a:noFill/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DOĞU ANADOLU BÖLGESİ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166" y="1643050"/>
            <a:ext cx="6294437" cy="4868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WordArt 8"/>
          <p:cNvSpPr>
            <a:spLocks noChangeArrowheads="1" noChangeShapeType="1" noTextEdit="1"/>
          </p:cNvSpPr>
          <p:nvPr/>
        </p:nvSpPr>
        <p:spPr bwMode="auto">
          <a:xfrm>
            <a:off x="76200" y="49213"/>
            <a:ext cx="8964613" cy="7921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tr-TR" sz="3600" b="1" kern="10">
                <a:ln w="9525">
                  <a:noFill/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TÜRKİYE TARIM HARİTASI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" y="1071546"/>
            <a:ext cx="8915400" cy="565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WordArt 2"/>
          <p:cNvSpPr>
            <a:spLocks noChangeArrowheads="1" noChangeShapeType="1" noTextEdit="1"/>
          </p:cNvSpPr>
          <p:nvPr/>
        </p:nvSpPr>
        <p:spPr bwMode="auto">
          <a:xfrm>
            <a:off x="2124075" y="44450"/>
            <a:ext cx="4824413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tr-TR" sz="3600" b="1" kern="10">
                <a:ln w="9525">
                  <a:noFill/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DOĞU ANADOLU BÖLGESİ</a:t>
            </a:r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323850" y="908050"/>
            <a:ext cx="8569325" cy="557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tr-TR" b="1">
                <a:solidFill>
                  <a:srgbClr val="FF3300"/>
                </a:solidFill>
              </a:rPr>
              <a:t>TÜTÜN :</a:t>
            </a:r>
            <a:r>
              <a:rPr lang="tr-TR" b="1"/>
              <a:t> MUŞ, BİTLİS VE MALATYA’DA EKİMİ YAPILIR.</a:t>
            </a:r>
            <a:br>
              <a:rPr lang="tr-TR" b="1"/>
            </a:br>
            <a:br>
              <a:rPr lang="tr-TR" b="1"/>
            </a:br>
            <a:r>
              <a:rPr lang="tr-TR" b="1">
                <a:solidFill>
                  <a:srgbClr val="FF3300"/>
                </a:solidFill>
              </a:rPr>
              <a:t>TAHILLAR :</a:t>
            </a:r>
            <a:r>
              <a:rPr lang="tr-TR" b="1"/>
              <a:t> </a:t>
            </a:r>
            <a:r>
              <a:rPr lang="tr-TR" b="1">
                <a:solidFill>
                  <a:srgbClr val="FF3300"/>
                </a:solidFill>
              </a:rPr>
              <a:t>BUĞDAY</a:t>
            </a:r>
            <a:r>
              <a:rPr lang="tr-TR" b="1"/>
              <a:t> MALATYA, ELAZIĞ, ERZURUM-PASİNLER VE HORASAN OVALARINDA YETİŞTİRİLİR. BUĞDAYA GÖRE DAHA AZ SICAKLIK İSTEYEN ARPA İSE KUZEYDOĞU ANADOLU PLATOLARINDA YETİŞTİRİLİR.</a:t>
            </a:r>
            <a:br>
              <a:rPr lang="tr-TR" b="1"/>
            </a:br>
            <a:br>
              <a:rPr lang="tr-TR" b="1"/>
            </a:br>
            <a:r>
              <a:rPr lang="tr-TR" b="1">
                <a:solidFill>
                  <a:srgbClr val="FF3300"/>
                </a:solidFill>
              </a:rPr>
              <a:t>ŞEKERPANCARI :</a:t>
            </a:r>
            <a:r>
              <a:rPr lang="tr-TR" b="1"/>
              <a:t> SULANABİLEN TARIM ALANLARINDA YETİŞTİRİLİR.</a:t>
            </a:r>
            <a:br>
              <a:rPr lang="tr-TR" b="1"/>
            </a:br>
            <a:br>
              <a:rPr lang="tr-TR" b="1"/>
            </a:br>
            <a:r>
              <a:rPr lang="tr-TR" b="1">
                <a:solidFill>
                  <a:srgbClr val="FF3300"/>
                </a:solidFill>
              </a:rPr>
              <a:t>SEBZE : LAHANA VE PATATES</a:t>
            </a:r>
            <a:r>
              <a:rPr lang="tr-TR" b="1"/>
              <a:t> ERZURUM-PASİNLER VE HORASAN OVALARINDA YETİŞTİRİLİR.</a:t>
            </a:r>
            <a:br>
              <a:rPr lang="tr-TR" b="1"/>
            </a:br>
            <a:br>
              <a:rPr lang="tr-TR" b="1"/>
            </a:br>
            <a:r>
              <a:rPr lang="tr-TR" b="1">
                <a:solidFill>
                  <a:srgbClr val="FF3300"/>
                </a:solidFill>
              </a:rPr>
              <a:t>MEYVE : KAYISI</a:t>
            </a:r>
            <a:r>
              <a:rPr lang="tr-TR" b="1"/>
              <a:t> YOĞUN OLARAK MALATYA’DA SULANABİLEN ALANLARDA, ÖZELLİKLE FIRAT VE TOHMA KIYILARINDA YETİŞTİRİLİR. AYRICA MALATYA, ELAZIĞ VE ERZİNCAN’DA </a:t>
            </a:r>
            <a:r>
              <a:rPr lang="tr-TR" b="1">
                <a:solidFill>
                  <a:srgbClr val="FF3300"/>
                </a:solidFill>
              </a:rPr>
              <a:t>DUT </a:t>
            </a:r>
            <a:r>
              <a:rPr lang="tr-TR" b="1"/>
              <a:t>ÜRETİMİ YAPILIR. AKARSU BOYLARINDA ELMA BAHÇELERİ BULUNUR.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AutoShape 2" descr="Z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3635375" y="981075"/>
            <a:ext cx="128587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2531" name="WordArt 3"/>
          <p:cNvSpPr>
            <a:spLocks noChangeArrowheads="1" noChangeShapeType="1" noTextEdit="1"/>
          </p:cNvSpPr>
          <p:nvPr/>
        </p:nvSpPr>
        <p:spPr bwMode="auto">
          <a:xfrm>
            <a:off x="539750" y="333375"/>
            <a:ext cx="8353425" cy="10080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tr-TR" sz="3600" b="1" kern="10">
                <a:ln w="9525">
                  <a:noFill/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GÜNEYDOĞU ANADOLU BÖLGESİ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166" y="1571612"/>
            <a:ext cx="6378575" cy="493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WordArt 2"/>
          <p:cNvSpPr>
            <a:spLocks noChangeArrowheads="1" noChangeShapeType="1" noTextEdit="1"/>
          </p:cNvSpPr>
          <p:nvPr/>
        </p:nvSpPr>
        <p:spPr bwMode="auto">
          <a:xfrm>
            <a:off x="2124075" y="188913"/>
            <a:ext cx="4824413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tr-TR" sz="3600" b="1" kern="10">
                <a:ln w="9525">
                  <a:noFill/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GÜNEYDOĞU ANADOLU BÖLGESİ</a:t>
            </a:r>
          </a:p>
        </p:txBody>
      </p:sp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611188" y="908050"/>
            <a:ext cx="7848600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tr-TR" sz="1200"/>
          </a:p>
          <a:p>
            <a:pPr>
              <a:spcBef>
                <a:spcPct val="50000"/>
              </a:spcBef>
            </a:pPr>
            <a:endParaRPr lang="tr-TR" sz="1200">
              <a:solidFill>
                <a:schemeClr val="bg1"/>
              </a:solidFill>
            </a:endParaRPr>
          </a:p>
          <a:p>
            <a:pPr>
              <a:spcBef>
                <a:spcPct val="50000"/>
              </a:spcBef>
            </a:pPr>
            <a:endParaRPr lang="tr-TR" sz="1200">
              <a:solidFill>
                <a:schemeClr val="bg1"/>
              </a:solidFill>
            </a:endParaRPr>
          </a:p>
          <a:p>
            <a:pPr>
              <a:spcBef>
                <a:spcPct val="50000"/>
              </a:spcBef>
            </a:pPr>
            <a:endParaRPr lang="tr-TR" sz="1200">
              <a:solidFill>
                <a:schemeClr val="bg1"/>
              </a:solidFill>
            </a:endParaRPr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250825" y="1341438"/>
            <a:ext cx="8569325" cy="527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tr-TR" b="1">
                <a:solidFill>
                  <a:srgbClr val="FF3300"/>
                </a:solidFill>
              </a:rPr>
              <a:t>BUĞDAY :</a:t>
            </a:r>
            <a:r>
              <a:rPr lang="tr-TR" b="1"/>
              <a:t> BÖLGEDEKİ TARIM ALANLARININ YARISINDAN FAZLASINDA BUĞDAY EKİLİR. EN FAZLA EKİM ALANINA SAHİP ŞANLIURFA’YI DİYARBAKIR İZLER.</a:t>
            </a:r>
          </a:p>
          <a:p>
            <a:br>
              <a:rPr lang="tr-TR" b="1"/>
            </a:br>
            <a:r>
              <a:rPr lang="tr-TR" b="1">
                <a:solidFill>
                  <a:srgbClr val="FF3300"/>
                </a:solidFill>
              </a:rPr>
              <a:t>ARPA </a:t>
            </a:r>
            <a:r>
              <a:rPr lang="tr-TR" b="1"/>
              <a:t>: BÖLGEDE YETİŞTİRİLEN DİĞER ÖNEMLİ TAHIL OLAN ARPA, EN FAZLA ŞANLIURFA, SİİRT VE ADIYAMAN’DA YETİŞTİRİLİR.</a:t>
            </a:r>
          </a:p>
          <a:p>
            <a:br>
              <a:rPr lang="tr-TR" b="1"/>
            </a:br>
            <a:r>
              <a:rPr lang="tr-TR" b="1">
                <a:solidFill>
                  <a:srgbClr val="FF3300"/>
                </a:solidFill>
              </a:rPr>
              <a:t>PAMUK :</a:t>
            </a:r>
            <a:r>
              <a:rPr lang="tr-TR" b="1"/>
              <a:t> BÖLGEDE EN FAZLA EKİLEN ENDÜSTRİ BİTKİLERİ ARASINDA YER ALAN PAMUK, HALEN SULANMAKTA OLAN AKÇAKALE VE GAZİANTEP’TE YETİŞTİRİLİR.</a:t>
            </a:r>
          </a:p>
          <a:p>
            <a:br>
              <a:rPr lang="tr-TR" b="1"/>
            </a:br>
            <a:r>
              <a:rPr lang="tr-TR" b="1">
                <a:solidFill>
                  <a:srgbClr val="FF3300"/>
                </a:solidFill>
              </a:rPr>
              <a:t>KIRMIZ MERCİMEK</a:t>
            </a:r>
            <a:r>
              <a:rPr lang="tr-TR" b="1"/>
              <a:t> : KURAKLIĞA DAYANIKLI BİR BAKLAGİLDİR. TÜRKİYE ÜRETİMİNİN TAMAMINA YAKININI BU BÖLGE SAĞLAR. EN ÇOK ŞANLIURFA VE GAZİANTEP’TE YETİŞTİRİLİR.</a:t>
            </a:r>
          </a:p>
          <a:p>
            <a:br>
              <a:rPr lang="tr-TR" b="1"/>
            </a:br>
            <a:endParaRPr lang="tr-TR" b="1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WordArt 2"/>
          <p:cNvSpPr>
            <a:spLocks noChangeArrowheads="1" noChangeShapeType="1" noTextEdit="1"/>
          </p:cNvSpPr>
          <p:nvPr/>
        </p:nvSpPr>
        <p:spPr bwMode="auto">
          <a:xfrm>
            <a:off x="2124075" y="404813"/>
            <a:ext cx="4824413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tr-TR" sz="3600" b="1" kern="10">
                <a:ln w="9525">
                  <a:noFill/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GÜNEYDOĞU ANADOLU BÖLGESİ</a:t>
            </a:r>
          </a:p>
        </p:txBody>
      </p:sp>
      <p:sp>
        <p:nvSpPr>
          <p:cNvPr id="24579" name="Text Box 4"/>
          <p:cNvSpPr txBox="1">
            <a:spLocks noChangeArrowheads="1"/>
          </p:cNvSpPr>
          <p:nvPr/>
        </p:nvSpPr>
        <p:spPr bwMode="auto">
          <a:xfrm>
            <a:off x="611188" y="908050"/>
            <a:ext cx="7848600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tr-TR" sz="1200"/>
          </a:p>
          <a:p>
            <a:pPr>
              <a:spcBef>
                <a:spcPct val="50000"/>
              </a:spcBef>
            </a:pPr>
            <a:endParaRPr lang="tr-TR" sz="1200">
              <a:solidFill>
                <a:schemeClr val="bg1"/>
              </a:solidFill>
            </a:endParaRPr>
          </a:p>
          <a:p>
            <a:pPr>
              <a:spcBef>
                <a:spcPct val="50000"/>
              </a:spcBef>
            </a:pPr>
            <a:endParaRPr lang="tr-TR" sz="1200">
              <a:solidFill>
                <a:schemeClr val="bg1"/>
              </a:solidFill>
            </a:endParaRPr>
          </a:p>
          <a:p>
            <a:pPr>
              <a:spcBef>
                <a:spcPct val="50000"/>
              </a:spcBef>
            </a:pPr>
            <a:endParaRPr lang="tr-TR" sz="1200">
              <a:solidFill>
                <a:schemeClr val="bg1"/>
              </a:solidFill>
            </a:endParaRPr>
          </a:p>
        </p:txBody>
      </p:sp>
      <p:sp>
        <p:nvSpPr>
          <p:cNvPr id="24580" name="Text Box 6"/>
          <p:cNvSpPr txBox="1">
            <a:spLocks noChangeArrowheads="1"/>
          </p:cNvSpPr>
          <p:nvPr/>
        </p:nvSpPr>
        <p:spPr bwMode="auto">
          <a:xfrm>
            <a:off x="323850" y="1855788"/>
            <a:ext cx="8569325" cy="344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tr-TR" b="1">
                <a:solidFill>
                  <a:srgbClr val="FF3300"/>
                </a:solidFill>
              </a:rPr>
              <a:t>ÇELTİK :</a:t>
            </a:r>
            <a:r>
              <a:rPr lang="tr-TR" b="1"/>
              <a:t> SİVEREK’TE YETİŞTİRİLMEKTEDİR.</a:t>
            </a:r>
          </a:p>
          <a:p>
            <a:br>
              <a:rPr lang="tr-TR" b="1"/>
            </a:br>
            <a:r>
              <a:rPr lang="tr-TR" b="1">
                <a:solidFill>
                  <a:srgbClr val="FF3300"/>
                </a:solidFill>
              </a:rPr>
              <a:t>ANTEP FISTIĞI :</a:t>
            </a:r>
            <a:r>
              <a:rPr lang="tr-TR" b="1"/>
              <a:t> BÖLGENİN KARAKTERİSTİK ÜRÜNÜDÜR. ÜRETİMİN % 90’I BU BÖLGEDE GERÇEKLEŞİR.</a:t>
            </a:r>
          </a:p>
          <a:p>
            <a:br>
              <a:rPr lang="tr-TR" b="1"/>
            </a:br>
            <a:r>
              <a:rPr lang="tr-TR" b="1">
                <a:solidFill>
                  <a:srgbClr val="FF3300"/>
                </a:solidFill>
              </a:rPr>
              <a:t>ÜZÜM :</a:t>
            </a:r>
            <a:r>
              <a:rPr lang="tr-TR" b="1"/>
              <a:t> ÖZELLİKLE GAZİANTEP ÇEVRESİNDE BAĞCILIK GELİŞMİŞTİR. ÜRETİLEN ÜZÜM YAŞ OLARAK TÜKETİLMESİNİN YANI SIRA PEKMEZ, PESTİL YA DA İÇKİ YAPIMINDA KULLANILIR.</a:t>
            </a:r>
          </a:p>
          <a:p>
            <a:br>
              <a:rPr lang="tr-TR" b="1"/>
            </a:br>
            <a:r>
              <a:rPr lang="tr-TR" b="1">
                <a:solidFill>
                  <a:srgbClr val="FF3300"/>
                </a:solidFill>
              </a:rPr>
              <a:t>ZEYTİN :</a:t>
            </a:r>
            <a:r>
              <a:rPr lang="tr-TR" b="1"/>
              <a:t> AKDENİZ İKLİMİNİN ETKİLERİ GÖRÜLEN GAZİANTEP YÖRESİNDE KİLİS VE ISLAHİYE ÇEVRESİNDE YETİŞTİRİLİR.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WordArt 2"/>
          <p:cNvSpPr>
            <a:spLocks noChangeArrowheads="1" noChangeShapeType="1" noTextEdit="1"/>
          </p:cNvSpPr>
          <p:nvPr/>
        </p:nvSpPr>
        <p:spPr bwMode="auto">
          <a:xfrm>
            <a:off x="2124075" y="333375"/>
            <a:ext cx="4824413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tr-TR" sz="3600" b="1" kern="10">
                <a:ln w="9525">
                  <a:noFill/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GÜNEYDOĞU ANADOLU BÖLGESİ</a:t>
            </a:r>
          </a:p>
        </p:txBody>
      </p:sp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611188" y="908050"/>
            <a:ext cx="7848600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tr-TR" sz="1200"/>
          </a:p>
          <a:p>
            <a:pPr>
              <a:spcBef>
                <a:spcPct val="50000"/>
              </a:spcBef>
            </a:pPr>
            <a:endParaRPr lang="tr-TR" sz="1200">
              <a:solidFill>
                <a:schemeClr val="bg1"/>
              </a:solidFill>
            </a:endParaRPr>
          </a:p>
          <a:p>
            <a:pPr>
              <a:spcBef>
                <a:spcPct val="50000"/>
              </a:spcBef>
            </a:pPr>
            <a:endParaRPr lang="tr-TR" sz="1200">
              <a:solidFill>
                <a:schemeClr val="bg1"/>
              </a:solidFill>
            </a:endParaRPr>
          </a:p>
          <a:p>
            <a:pPr>
              <a:spcBef>
                <a:spcPct val="50000"/>
              </a:spcBef>
            </a:pPr>
            <a:endParaRPr lang="tr-TR" sz="1200">
              <a:solidFill>
                <a:schemeClr val="bg1"/>
              </a:solidFill>
            </a:endParaRPr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323850" y="1590675"/>
            <a:ext cx="8569325" cy="435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tr-TR" b="1">
                <a:solidFill>
                  <a:srgbClr val="FF3300"/>
                </a:solidFill>
              </a:rPr>
              <a:t>TÜTÜN :</a:t>
            </a:r>
            <a:r>
              <a:rPr lang="tr-TR" b="1"/>
              <a:t> SULAMA İLE BİRLİKTE EKİM ALANLARI GENİŞLEMEKTEDİR. ÜRETİMDE ADIYAMAN VE BATMAN ÖNDE GELİR.</a:t>
            </a:r>
          </a:p>
          <a:p>
            <a:br>
              <a:rPr lang="tr-TR" b="1"/>
            </a:br>
            <a:r>
              <a:rPr lang="tr-TR" b="1">
                <a:solidFill>
                  <a:srgbClr val="FF3300"/>
                </a:solidFill>
              </a:rPr>
              <a:t>SEBZE :</a:t>
            </a:r>
            <a:r>
              <a:rPr lang="tr-TR" b="1"/>
              <a:t> SULANABİLEN ALANLARDA DOMATES, BİBER, PATLICAN GİBİ ÇEŞİTLİ SEBZELER YETİŞTİRİLMEKTEDİR.</a:t>
            </a:r>
          </a:p>
          <a:p>
            <a:br>
              <a:rPr lang="tr-TR" b="1"/>
            </a:br>
            <a:r>
              <a:rPr lang="tr-TR" b="1">
                <a:solidFill>
                  <a:srgbClr val="FF3300"/>
                </a:solidFill>
              </a:rPr>
              <a:t>MEYVE :</a:t>
            </a:r>
            <a:r>
              <a:rPr lang="tr-TR" b="1"/>
              <a:t> BÖLGENİN KARPUZ ÜRETİMİNDE AYRI BİR YERİ VARDIR. ÖZELLİKLE DİYARBAKIR ÇEVRESİNDE AĞIRLIĞI 20 KG’I AŞAN KARPUZ YETİŞTİRİLMEKTEDİR.</a:t>
            </a:r>
            <a:r>
              <a:rPr lang="tr-TR"/>
              <a:t> </a:t>
            </a:r>
          </a:p>
          <a:p>
            <a:endParaRPr lang="tr-TR"/>
          </a:p>
          <a:p>
            <a:r>
              <a:rPr lang="tr-TR" b="1">
                <a:solidFill>
                  <a:srgbClr val="FF3300"/>
                </a:solidFill>
              </a:rPr>
              <a:t>SUSAM :</a:t>
            </a:r>
            <a:r>
              <a:rPr lang="tr-TR" b="1"/>
              <a:t> AZ BİR ALANDA EKİMİ YAPILMAKTADIR. ANCAK ÜRETİMİ BÖLGE İÇİN ÖNEM TAŞIR.</a:t>
            </a:r>
          </a:p>
          <a:p>
            <a:endParaRPr lang="tr-TR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 descr="Z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3635375" y="981075"/>
            <a:ext cx="128587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4099" name="Text Box 4"/>
          <p:cNvSpPr txBox="1">
            <a:spLocks noChangeArrowheads="1"/>
          </p:cNvSpPr>
          <p:nvPr/>
        </p:nvSpPr>
        <p:spPr bwMode="auto">
          <a:xfrm>
            <a:off x="611188" y="731838"/>
            <a:ext cx="8137525" cy="521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tr-TR" sz="3600" b="1" dirty="0"/>
              <a:t>BÖLGE YÜZÖLÇÜMÜNE GÖRE </a:t>
            </a:r>
          </a:p>
          <a:p>
            <a:pPr algn="ctr">
              <a:spcBef>
                <a:spcPct val="50000"/>
              </a:spcBef>
            </a:pPr>
            <a:r>
              <a:rPr lang="tr-TR" sz="3600" b="1" dirty="0"/>
              <a:t>EKİLİ DİKİLİ ALANLARIN ORANLARI</a:t>
            </a:r>
            <a:br>
              <a:rPr lang="tr-TR" sz="3600" b="1" dirty="0">
                <a:solidFill>
                  <a:srgbClr val="FF3300"/>
                </a:solidFill>
              </a:rPr>
            </a:br>
            <a:endParaRPr lang="tr-TR" sz="3600" b="1" dirty="0">
              <a:solidFill>
                <a:srgbClr val="FF3300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tr-TR" sz="2800" dirty="0">
                <a:solidFill>
                  <a:srgbClr val="FF0000"/>
                </a:solidFill>
              </a:rPr>
              <a:t>MARMARA BÖLGESİ: %30</a:t>
            </a:r>
            <a:br>
              <a:rPr lang="tr-TR" sz="2800" dirty="0">
                <a:solidFill>
                  <a:srgbClr val="FF0000"/>
                </a:solidFill>
              </a:rPr>
            </a:br>
            <a:r>
              <a:rPr lang="tr-TR" sz="2800" dirty="0">
                <a:solidFill>
                  <a:srgbClr val="FF0000"/>
                </a:solidFill>
              </a:rPr>
              <a:t> İÇ ANADOLU BÖLGESİ: %27</a:t>
            </a:r>
            <a:br>
              <a:rPr lang="tr-TR" sz="2800" dirty="0">
                <a:solidFill>
                  <a:srgbClr val="FF0000"/>
                </a:solidFill>
              </a:rPr>
            </a:br>
            <a:r>
              <a:rPr lang="tr-TR" sz="2800" dirty="0">
                <a:solidFill>
                  <a:srgbClr val="FF0000"/>
                </a:solidFill>
              </a:rPr>
              <a:t> EGE BÖLGESİ: %24</a:t>
            </a:r>
            <a:br>
              <a:rPr lang="tr-TR" sz="2800" dirty="0">
                <a:solidFill>
                  <a:srgbClr val="FF0000"/>
                </a:solidFill>
              </a:rPr>
            </a:br>
            <a:r>
              <a:rPr lang="tr-TR" sz="2800" dirty="0">
                <a:solidFill>
                  <a:srgbClr val="FF0000"/>
                </a:solidFill>
              </a:rPr>
              <a:t> GÜNEYDOĞU ANADOLU BÖLGESİ: %20</a:t>
            </a:r>
            <a:br>
              <a:rPr lang="tr-TR" sz="2800" dirty="0">
                <a:solidFill>
                  <a:srgbClr val="FF0000"/>
                </a:solidFill>
              </a:rPr>
            </a:br>
            <a:r>
              <a:rPr lang="tr-TR" sz="2800" dirty="0">
                <a:solidFill>
                  <a:srgbClr val="FF0000"/>
                </a:solidFill>
              </a:rPr>
              <a:t> AKDENİZ BÖLGESİ: %18</a:t>
            </a:r>
            <a:br>
              <a:rPr lang="tr-TR" sz="2800" dirty="0">
                <a:solidFill>
                  <a:srgbClr val="FF0000"/>
                </a:solidFill>
              </a:rPr>
            </a:br>
            <a:r>
              <a:rPr lang="tr-TR" sz="2800" dirty="0">
                <a:solidFill>
                  <a:srgbClr val="FF0000"/>
                </a:solidFill>
              </a:rPr>
              <a:t> KARADENİZ BÖLGESİ: %16</a:t>
            </a:r>
            <a:br>
              <a:rPr lang="tr-TR" sz="2800" dirty="0">
                <a:solidFill>
                  <a:srgbClr val="FF0000"/>
                </a:solidFill>
              </a:rPr>
            </a:br>
            <a:r>
              <a:rPr lang="tr-TR" sz="2800" dirty="0">
                <a:solidFill>
                  <a:srgbClr val="FF0000"/>
                </a:solidFill>
              </a:rPr>
              <a:t> DOĞU ANADOLU BÖLGESİ: %10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2" descr="Z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3635375" y="981075"/>
            <a:ext cx="128587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5124" name="WordArt 5"/>
          <p:cNvSpPr>
            <a:spLocks noChangeArrowheads="1" noChangeShapeType="1" noTextEdit="1"/>
          </p:cNvSpPr>
          <p:nvPr/>
        </p:nvSpPr>
        <p:spPr bwMode="auto">
          <a:xfrm>
            <a:off x="755650" y="476250"/>
            <a:ext cx="7920038" cy="8651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tr-TR" sz="3600" b="1" kern="10">
                <a:ln w="9525">
                  <a:noFill/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MARMARA BÖLGESİ</a:t>
            </a:r>
          </a:p>
        </p:txBody>
      </p:sp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56" y="1714488"/>
            <a:ext cx="5943600" cy="460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2" descr="Z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3635375" y="981075"/>
            <a:ext cx="128587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6147" name="WordArt 4"/>
          <p:cNvSpPr>
            <a:spLocks noChangeArrowheads="1" noChangeShapeType="1" noTextEdit="1"/>
          </p:cNvSpPr>
          <p:nvPr/>
        </p:nvSpPr>
        <p:spPr bwMode="auto">
          <a:xfrm>
            <a:off x="2122488" y="115888"/>
            <a:ext cx="453707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tr-TR" sz="3600" b="1" kern="10">
                <a:ln w="9525">
                  <a:noFill/>
                  <a:round/>
                  <a:headEnd/>
                  <a:tailEnd/>
                </a:ln>
                <a:solidFill>
                  <a:srgbClr val="0033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MARMARA BÖLGESİ</a:t>
            </a:r>
          </a:p>
        </p:txBody>
      </p:sp>
      <p:sp>
        <p:nvSpPr>
          <p:cNvPr id="6148" name="Text Box 5"/>
          <p:cNvSpPr txBox="1">
            <a:spLocks noChangeArrowheads="1"/>
          </p:cNvSpPr>
          <p:nvPr/>
        </p:nvSpPr>
        <p:spPr bwMode="auto">
          <a:xfrm>
            <a:off x="323850" y="993775"/>
            <a:ext cx="8569325" cy="573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 b="1">
                <a:solidFill>
                  <a:srgbClr val="FF3300"/>
                </a:solidFill>
              </a:rPr>
              <a:t>BUĞDAY :</a:t>
            </a:r>
            <a:r>
              <a:rPr lang="tr-TR" b="1"/>
              <a:t> TRAKYA’DA ERGENE BÖLÜMÜ’NDE YOĞUN OLARAK YETİŞTİRİLİR. BÖLGE, ÜRETİMDE İÇ ANADOLU’DAN SONAR 2. SIRADA YER ALIR. </a:t>
            </a:r>
          </a:p>
          <a:p>
            <a:pPr>
              <a:spcBef>
                <a:spcPct val="50000"/>
              </a:spcBef>
            </a:pPr>
            <a:r>
              <a:rPr lang="tr-TR" b="1">
                <a:solidFill>
                  <a:srgbClr val="FF3300"/>
                </a:solidFill>
              </a:rPr>
              <a:t>AYÇİÇEĞİ :</a:t>
            </a:r>
            <a:r>
              <a:rPr lang="tr-TR" b="1"/>
              <a:t> TOHUMLARINDAN YAĞ ELDE ETMEK İÇİN YETİŞTİRİLİR. TÜRKİYE ÜRETİMİNİN % 80 İNİ BU BÖLGE KARŞILAR. </a:t>
            </a:r>
          </a:p>
          <a:p>
            <a:endParaRPr lang="tr-TR" b="1"/>
          </a:p>
          <a:p>
            <a:r>
              <a:rPr lang="tr-TR" b="1">
                <a:solidFill>
                  <a:srgbClr val="FF3300"/>
                </a:solidFill>
              </a:rPr>
              <a:t>ŞEKERPANCARI :</a:t>
            </a:r>
            <a:r>
              <a:rPr lang="tr-TR" b="1"/>
              <a:t> TRAKYA, GÜNEY MARMARA VE ADAPAZARI OVALARINDA EKİM YAPILIR. </a:t>
            </a:r>
            <a:br>
              <a:rPr lang="tr-TR" b="1"/>
            </a:br>
            <a:br>
              <a:rPr lang="tr-TR" b="1"/>
            </a:br>
            <a:r>
              <a:rPr lang="tr-TR" b="1">
                <a:solidFill>
                  <a:srgbClr val="FF3300"/>
                </a:solidFill>
              </a:rPr>
              <a:t>TÜTÜN :</a:t>
            </a:r>
            <a:r>
              <a:rPr lang="tr-TR" b="1"/>
              <a:t> BÖLGE, TÜRKİYE ÜRETİMİNDE 3. SIRAYI ALIR. BURSA, BALIKESİR, ADAPAZARI’NDA EKİMİ YOĞUNLAŞIR.</a:t>
            </a:r>
            <a:br>
              <a:rPr lang="tr-TR" b="1"/>
            </a:br>
            <a:br>
              <a:rPr lang="tr-TR" b="1"/>
            </a:br>
            <a:r>
              <a:rPr lang="tr-TR" b="1">
                <a:solidFill>
                  <a:srgbClr val="FF3300"/>
                </a:solidFill>
              </a:rPr>
              <a:t>MISIR :</a:t>
            </a:r>
            <a:r>
              <a:rPr lang="tr-TR" b="1"/>
              <a:t> BÖLGE, ÜRETİMDE KARADENİZ’DEN SONRA 2. SIRAYI ALIR. ADAPAZARI VE BURSA ÖNEMLİ EKİM ALANLARIDIR.</a:t>
            </a:r>
            <a:br>
              <a:rPr lang="tr-TR" b="1"/>
            </a:br>
            <a:br>
              <a:rPr lang="tr-TR" b="1"/>
            </a:br>
            <a:r>
              <a:rPr lang="tr-TR" b="1">
                <a:solidFill>
                  <a:srgbClr val="FF3300"/>
                </a:solidFill>
              </a:rPr>
              <a:t>PİRİNÇ :</a:t>
            </a:r>
            <a:r>
              <a:rPr lang="tr-TR" b="1"/>
              <a:t> MERİÇ OVALARINDA EKİMİ YOĞUNLAŞIR. EDİRNE BÖLGE ÜRETİMİNDE İLK SIRAYI ALIR.</a:t>
            </a:r>
            <a:br>
              <a:rPr lang="tr-TR" b="1"/>
            </a:br>
            <a:endParaRPr lang="tr-TR" b="1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2" descr="Z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3635375" y="981075"/>
            <a:ext cx="128587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7171" name="WordArt 3"/>
          <p:cNvSpPr>
            <a:spLocks noChangeArrowheads="1" noChangeShapeType="1" noTextEdit="1"/>
          </p:cNvSpPr>
          <p:nvPr/>
        </p:nvSpPr>
        <p:spPr bwMode="auto">
          <a:xfrm>
            <a:off x="2122488" y="115888"/>
            <a:ext cx="453707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tr-TR" sz="3600" b="1" kern="10">
                <a:ln w="9525">
                  <a:noFill/>
                  <a:round/>
                  <a:headEnd/>
                  <a:tailEnd/>
                </a:ln>
                <a:solidFill>
                  <a:srgbClr val="3333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MARMARA BÖLGESİ</a:t>
            </a: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323850" y="874713"/>
            <a:ext cx="8569325" cy="557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 b="1">
                <a:solidFill>
                  <a:srgbClr val="FF3300"/>
                </a:solidFill>
              </a:rPr>
              <a:t>ŞERBETÇİ OTU :</a:t>
            </a:r>
            <a:r>
              <a:rPr lang="tr-TR" b="1"/>
              <a:t> BİRA SANAYİNDE TAD VE KOKU VERİCİ OLARAK KULLANILIR. BİLECİK YÖRESİ’NDE EKİMİ YAPILIR.</a:t>
            </a:r>
            <a:br>
              <a:rPr lang="tr-TR" b="1"/>
            </a:br>
            <a:br>
              <a:rPr lang="tr-TR" b="1"/>
            </a:br>
            <a:r>
              <a:rPr lang="tr-TR" b="1">
                <a:solidFill>
                  <a:srgbClr val="FF3300"/>
                </a:solidFill>
              </a:rPr>
              <a:t>ZEYTİN :</a:t>
            </a:r>
            <a:r>
              <a:rPr lang="tr-TR" b="1"/>
              <a:t> GÜNEY MARMARA BÖLÜMÜ’NDE GEMLİK VE MUDANYA YÖRESİ’NDE ÜRETİMİ YOĞUNLAŞIR. BÖLGE, ÜRETİMDE EGE’DEN SONAR 2. SIRAYI ALIR. İRİ KALİTEDE SOFRALIK ZEYTİN YETİŞTİRİLİR.</a:t>
            </a:r>
            <a:br>
              <a:rPr lang="tr-TR" b="1"/>
            </a:br>
            <a:br>
              <a:rPr lang="tr-TR" b="1"/>
            </a:br>
            <a:r>
              <a:rPr lang="tr-TR" b="1">
                <a:solidFill>
                  <a:srgbClr val="FF3300"/>
                </a:solidFill>
              </a:rPr>
              <a:t>DUT :</a:t>
            </a:r>
            <a:r>
              <a:rPr lang="tr-TR" b="1"/>
              <a:t> BÖLGEDE İPEK BÖCEĞİ YETİŞTİRİCİLİĞİNE BAĞLI OLARAK DUTÇULUK ÖNEM TAŞIR. BURSA, BALIKESİR, BİLECİK YÖRESİ’NDE YOĞUN OLARAK YETİŞTİRİLİR.</a:t>
            </a:r>
          </a:p>
          <a:p>
            <a:br>
              <a:rPr lang="tr-TR" b="1"/>
            </a:br>
            <a:r>
              <a:rPr lang="tr-TR" b="1">
                <a:solidFill>
                  <a:srgbClr val="FF3300"/>
                </a:solidFill>
              </a:rPr>
              <a:t>MEYVE :</a:t>
            </a:r>
            <a:r>
              <a:rPr lang="tr-TR" b="1"/>
              <a:t> BURSA YÖRESİ’NDE YOĞUN OLARAK YETİŞTİRİLİR. </a:t>
            </a:r>
            <a:r>
              <a:rPr lang="tr-TR" b="1">
                <a:solidFill>
                  <a:srgbClr val="FF3300"/>
                </a:solidFill>
              </a:rPr>
              <a:t>ŞEFTALİ, KİRAZ, ÇİLEK, KESTANE </a:t>
            </a:r>
            <a:r>
              <a:rPr lang="tr-TR" b="1"/>
              <a:t>VE</a:t>
            </a:r>
            <a:r>
              <a:rPr lang="tr-TR" b="1">
                <a:solidFill>
                  <a:srgbClr val="FF3300"/>
                </a:solidFill>
              </a:rPr>
              <a:t> ÜZÜM</a:t>
            </a:r>
            <a:r>
              <a:rPr lang="tr-TR" b="1"/>
              <a:t> BAŞLICALARIDIR.</a:t>
            </a:r>
          </a:p>
          <a:p>
            <a:br>
              <a:rPr lang="tr-TR" b="1"/>
            </a:br>
            <a:r>
              <a:rPr lang="tr-TR" b="1">
                <a:solidFill>
                  <a:srgbClr val="FF3300"/>
                </a:solidFill>
              </a:rPr>
              <a:t>SEBZE :</a:t>
            </a:r>
            <a:r>
              <a:rPr lang="tr-TR" b="1"/>
              <a:t> BURSA VE ADAPAZARI OVALARINDA YOĞUN OLARAK YETİŞTİRİLİR. </a:t>
            </a:r>
            <a:r>
              <a:rPr lang="tr-TR" b="1">
                <a:solidFill>
                  <a:srgbClr val="FF3300"/>
                </a:solidFill>
              </a:rPr>
              <a:t>DOMATES, PATATES, SARIMSAK, SOĞAN, PATLICAN, KABAK, BİBER</a:t>
            </a:r>
            <a:r>
              <a:rPr lang="tr-TR" b="1"/>
              <a:t> BAŞLICALARIDIR.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AutoShape 2" descr="Z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3635375" y="981075"/>
            <a:ext cx="128587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8195" name="WordArt 4"/>
          <p:cNvSpPr>
            <a:spLocks noChangeArrowheads="1" noChangeShapeType="1" noTextEdit="1"/>
          </p:cNvSpPr>
          <p:nvPr/>
        </p:nvSpPr>
        <p:spPr bwMode="auto">
          <a:xfrm>
            <a:off x="755650" y="476250"/>
            <a:ext cx="7920038" cy="8651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tr-TR" sz="3600" b="1" kern="10">
                <a:ln w="9525">
                  <a:noFill/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EGE BÖLGESİ</a:t>
            </a:r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56" y="1785926"/>
            <a:ext cx="5791200" cy="447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AutoShape 2" descr="Z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3635375" y="981075"/>
            <a:ext cx="128587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9219" name="WordArt 4"/>
          <p:cNvSpPr>
            <a:spLocks noChangeArrowheads="1" noChangeShapeType="1" noTextEdit="1"/>
          </p:cNvSpPr>
          <p:nvPr/>
        </p:nvSpPr>
        <p:spPr bwMode="auto">
          <a:xfrm>
            <a:off x="2339975" y="115888"/>
            <a:ext cx="424815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tr-TR" sz="3600" b="1" kern="10">
                <a:ln w="9525">
                  <a:noFill/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EGE BÖLGESİ</a:t>
            </a:r>
          </a:p>
        </p:txBody>
      </p:sp>
      <p:sp>
        <p:nvSpPr>
          <p:cNvPr id="9220" name="Text Box 5"/>
          <p:cNvSpPr txBox="1">
            <a:spLocks noChangeArrowheads="1"/>
          </p:cNvSpPr>
          <p:nvPr/>
        </p:nvSpPr>
        <p:spPr bwMode="auto">
          <a:xfrm>
            <a:off x="323850" y="993775"/>
            <a:ext cx="8569325" cy="558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 sz="1800" b="1">
                <a:solidFill>
                  <a:srgbClr val="FF3300"/>
                </a:solidFill>
              </a:rPr>
              <a:t>TÜTÜN :</a:t>
            </a:r>
            <a:r>
              <a:rPr lang="tr-TR" sz="1800" b="1"/>
              <a:t> TÜRKİYE TÜTÜN ÜRETİMİNİN % 50’SİNİ BU BÖLGE KARŞILAR. TÜM KIYI OVALARINDA EKİMİ YAPILAN VE YURT DIŞINA İHRAÇ EDİLEN TÜTÜN EN ÇOK BAKIRÇAY OVASI’NDA YETİŞTİRİLİR.</a:t>
            </a:r>
            <a:br>
              <a:rPr lang="tr-TR" sz="1800" b="1"/>
            </a:br>
            <a:br>
              <a:rPr lang="tr-TR" sz="1800" b="1"/>
            </a:br>
            <a:r>
              <a:rPr lang="tr-TR" sz="1800" b="1">
                <a:solidFill>
                  <a:srgbClr val="FF3300"/>
                </a:solidFill>
              </a:rPr>
              <a:t>ZEYTİN :</a:t>
            </a:r>
            <a:r>
              <a:rPr lang="tr-TR" sz="1800" b="1"/>
              <a:t> AKDENİZ İKLİMİNİN TANITICI KÜLTÜR BİTKİSİ OLAN ZEYTİN EN ÇOK EGE BÖLGESİ’NDE YETİŞTİRİLİR. TÜRKİYE ÜRETİMİNİN % 48’İNİ EGE BÖLGESİ SAĞLAR. EDREMİT – AYVALIK YÖRESİ BAŞTA OLMAK ÜZERE TÜM KIYI KESİMİNDE VE YER YER 100 KM İÇERİLERE KADAR ZEYTİN YETİŞTİRİLİR.</a:t>
            </a:r>
            <a:br>
              <a:rPr lang="tr-TR" sz="1800" b="1"/>
            </a:br>
            <a:br>
              <a:rPr lang="tr-TR" sz="1800" b="1"/>
            </a:br>
            <a:r>
              <a:rPr lang="tr-TR" sz="1800" b="1">
                <a:solidFill>
                  <a:srgbClr val="FF3300"/>
                </a:solidFill>
              </a:rPr>
              <a:t>ÜZÜM :</a:t>
            </a:r>
            <a:r>
              <a:rPr lang="tr-TR" sz="1800" b="1"/>
              <a:t> TÜRKİYE’DE ÜZÜM ÜRETİMİNİN % 40’INI SAĞLAYAN BÖLGE 1. SIRADA YER ALIR. KURUTULARAK İHRAÇ EDİLEN ÇEKİRDEKSİZ ÜZÜMÜN TAMAMINI EGE BÖLGESİ ÜRETİR. BAŞTA GEDİZ OVASI OLMAK ÜZERE BÜYÜK VE KÜÇÜK MENDERES OVALARINDA YETİŞTİRİLİR.</a:t>
            </a:r>
            <a:br>
              <a:rPr lang="tr-TR" sz="1800" b="1"/>
            </a:br>
            <a:br>
              <a:rPr lang="tr-TR" sz="1800" b="1"/>
            </a:br>
            <a:r>
              <a:rPr lang="tr-TR" sz="1800" b="1">
                <a:solidFill>
                  <a:srgbClr val="FF3300"/>
                </a:solidFill>
              </a:rPr>
              <a:t>İNCİR :</a:t>
            </a:r>
            <a:r>
              <a:rPr lang="tr-TR" sz="1800" b="1"/>
              <a:t> KIŞ ILIKLIĞI İSTEYEN VE AKDENİZ İKLİMİNE UYUMLU OLAN İNCİRİN %82’Sİ BU BÖLGEDE YETİŞTİRİLİR. BÜYÜK MENDERES, KÜÇÜK MENDERES VE GEDİZ OVALARINDA İNCİR ÜRETİMİ YOĞUNLAŞIR. KURUTULARAK YURT DIŞINA İHRAÇ EDİLEN İNCİRİN EN ÇOK YETİŞTİRİLDİĞİ YER İSE AYDIN’DIR.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2" descr="Z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3635375" y="981075"/>
            <a:ext cx="128587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10243" name="WordArt 3"/>
          <p:cNvSpPr>
            <a:spLocks noChangeArrowheads="1" noChangeShapeType="1" noTextEdit="1"/>
          </p:cNvSpPr>
          <p:nvPr/>
        </p:nvSpPr>
        <p:spPr bwMode="auto">
          <a:xfrm>
            <a:off x="2339975" y="115888"/>
            <a:ext cx="424815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tr-TR" sz="3600" b="1" kern="10">
                <a:ln w="9525">
                  <a:noFill/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EGE BÖLGESİ</a:t>
            </a: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574675" y="981075"/>
            <a:ext cx="8569325" cy="531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 sz="1800" b="1">
                <a:solidFill>
                  <a:srgbClr val="FF3300"/>
                </a:solidFill>
              </a:rPr>
              <a:t>PAMUK :</a:t>
            </a:r>
            <a:r>
              <a:rPr lang="tr-TR" sz="1800" b="1"/>
              <a:t> AKDENİZ İKLİMİNE UYUMLU OLDUĞUNDAN KIYI OVALARINDA EKİMİ YAPILIR. BÜYÜK MENDERES VE GEDİZ OVALARINDA ÜRETİMİ YOĞUNLAŞIR. TÜRKİYE ÜRETİMİNİN % 42’SİNİ SAĞLAYAN EGE BÖLGESİ ÜRETİMDE İLK SIRAYI ALIR.</a:t>
            </a:r>
            <a:br>
              <a:rPr lang="tr-TR" sz="1800" b="1"/>
            </a:br>
            <a:br>
              <a:rPr lang="tr-TR" sz="1800" b="1"/>
            </a:br>
            <a:r>
              <a:rPr lang="tr-TR" sz="1800" b="1">
                <a:solidFill>
                  <a:srgbClr val="FF3300"/>
                </a:solidFill>
              </a:rPr>
              <a:t>TURUNÇGİLLER :</a:t>
            </a:r>
            <a:r>
              <a:rPr lang="tr-TR" sz="1800" b="1"/>
              <a:t> AKDENİZ İKLİMİNE UYUMLU OLAN VE KIŞ ILIKLIĞI İSTEYEN TURUNÇGİL ÜRETİMİ, İZMİR’İN GÜNEYİNDEKİ KIYI OVALARINDA YAPILRI. TÜRKİYE ÜRETİMİNİN %10’UNU SAĞLAYAN BÖLGE, AKDENİZ BÖLGESİ’NDEN SONRA 2. SIRAYI ALIR.</a:t>
            </a:r>
            <a:br>
              <a:rPr lang="tr-TR" sz="1800" b="1"/>
            </a:br>
            <a:br>
              <a:rPr lang="tr-TR" sz="1800" b="1"/>
            </a:br>
            <a:r>
              <a:rPr lang="tr-TR" sz="1800" b="1">
                <a:solidFill>
                  <a:srgbClr val="FF3300"/>
                </a:solidFill>
              </a:rPr>
              <a:t>PİRİNÇ :</a:t>
            </a:r>
            <a:r>
              <a:rPr lang="tr-TR" sz="1800" b="1"/>
              <a:t> ÇÖKÜNTÜ OVALARINDA EKİMİ YOĞUNLAŞIR.</a:t>
            </a:r>
            <a:br>
              <a:rPr lang="tr-TR" sz="1800" b="1"/>
            </a:br>
            <a:br>
              <a:rPr lang="tr-TR" sz="1800" b="1"/>
            </a:br>
            <a:r>
              <a:rPr lang="tr-TR" sz="1800" b="1">
                <a:solidFill>
                  <a:srgbClr val="FF3300"/>
                </a:solidFill>
              </a:rPr>
              <a:t>SEBZE :</a:t>
            </a:r>
            <a:r>
              <a:rPr lang="tr-TR" sz="1800" b="1"/>
              <a:t> BÖLGENİN SEBZE ÜRETİMİNDE ÖNEMLİ BİR YERİ VARDIR. </a:t>
            </a:r>
            <a:r>
              <a:rPr lang="tr-TR" sz="1800" b="1">
                <a:solidFill>
                  <a:srgbClr val="FF3300"/>
                </a:solidFill>
              </a:rPr>
              <a:t>DOMATES, BİBER, PATLICAN, PATATES, SALATA, KEREVİZ, PIRASA,</a:t>
            </a:r>
            <a:r>
              <a:rPr lang="tr-TR" sz="1800" b="1"/>
              <a:t> BAŞLICALARIDIR. </a:t>
            </a:r>
            <a:br>
              <a:rPr lang="tr-TR" sz="1800" b="1"/>
            </a:br>
            <a:br>
              <a:rPr lang="tr-TR" sz="1800" b="1"/>
            </a:br>
            <a:r>
              <a:rPr lang="tr-TR" sz="1800" b="1">
                <a:solidFill>
                  <a:srgbClr val="FF3300"/>
                </a:solidFill>
              </a:rPr>
              <a:t>MEYVE :</a:t>
            </a:r>
            <a:r>
              <a:rPr lang="tr-TR" sz="1800" b="1"/>
              <a:t> BÖLGE KENDİNE ÖZGÜ MEYVE ÜRETİMİ İLE DİĞER BÖLGELERDEN AYRILIR. </a:t>
            </a:r>
            <a:r>
              <a:rPr lang="tr-TR" sz="1800" b="1">
                <a:solidFill>
                  <a:srgbClr val="FF3300"/>
                </a:solidFill>
              </a:rPr>
              <a:t>İNCİR, TURUNÇGİL </a:t>
            </a:r>
            <a:r>
              <a:rPr lang="tr-TR" sz="1800" b="1"/>
              <a:t>VE</a:t>
            </a:r>
            <a:r>
              <a:rPr lang="tr-TR" sz="1800" b="1">
                <a:solidFill>
                  <a:srgbClr val="FF3300"/>
                </a:solidFill>
              </a:rPr>
              <a:t> ÜZÜMÜN</a:t>
            </a:r>
            <a:r>
              <a:rPr lang="tr-TR" sz="1800" b="1"/>
              <a:t> YANI SIRA </a:t>
            </a:r>
            <a:r>
              <a:rPr lang="tr-TR" sz="1800" b="1">
                <a:solidFill>
                  <a:srgbClr val="FF3300"/>
                </a:solidFill>
              </a:rPr>
              <a:t>ELMA</a:t>
            </a:r>
            <a:r>
              <a:rPr lang="tr-TR" sz="1800" b="1"/>
              <a:t> VE </a:t>
            </a:r>
            <a:r>
              <a:rPr lang="tr-TR" sz="1800" b="1">
                <a:solidFill>
                  <a:srgbClr val="FF3300"/>
                </a:solidFill>
              </a:rPr>
              <a:t>KİRAZ </a:t>
            </a:r>
            <a:r>
              <a:rPr lang="tr-TR" sz="1800" b="1"/>
              <a:t>ÜRETİMİ DE ÖNEM TAŞIR.</a:t>
            </a:r>
            <a:r>
              <a:rPr lang="tr-TR" sz="1800"/>
              <a:t> 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 /><Relationship Id="rId1" Type="http://schemas.openxmlformats.org/officeDocument/2006/relationships/image" Target="../media/image1.jpeg" /></Relationships>
</file>

<file path=ppt/theme/theme1.xml><?xml version="1.0" encoding="utf-8"?>
<a:theme xmlns:a="http://schemas.openxmlformats.org/drawingml/2006/main" name="Gezinti">
  <a:themeElements>
    <a:clrScheme name="Gezinti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Gezinti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Gezinti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228</TotalTime>
  <Words>405</Words>
  <Application>Microsoft Office PowerPoint</Application>
  <PresentationFormat>Ekran Gösterisi (4:3)</PresentationFormat>
  <Paragraphs>75</Paragraphs>
  <Slides>24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24</vt:i4>
      </vt:variant>
    </vt:vector>
  </HeadingPairs>
  <TitlesOfParts>
    <vt:vector size="25" baseType="lpstr">
      <vt:lpstr>Gezinti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Manager>www.sorubak.com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www.sorubak.com</dc:title>
  <dc:subject>www.sorubak.com</dc:subject>
  <dc:creator>www.sorubak.com</dc:creator>
  <cp:keywords>www.sorubak.com</cp:keywords>
  <dc:description>www.sorubak.com</dc:description>
  <cp:lastModifiedBy>Hasan Ayık</cp:lastModifiedBy>
  <cp:revision>1</cp:revision>
  <dcterms:created xsi:type="dcterms:W3CDTF">2010-10-05T15:11:48Z</dcterms:created>
  <dcterms:modified xsi:type="dcterms:W3CDTF">2023-03-04T05:12:56Z</dcterms:modified>
  <cp:category>www.sorubak.com</cp:category>
</cp:coreProperties>
</file>