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E9EC"/>
    <a:srgbClr val="C3FDD6"/>
    <a:srgbClr val="84795A"/>
    <a:srgbClr val="F6DADA"/>
    <a:srgbClr val="FEE2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0" autoAdjust="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54" y="661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theme" Target="theme/theme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FCCC-E854-488F-B3A8-27A847AF8406}" type="datetimeFigureOut">
              <a:rPr lang="tr-TR" smtClean="0"/>
              <a:t>2.12.2022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E01D-3005-4F2B-A51A-0615E73F9E27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FCCC-E854-488F-B3A8-27A847AF8406}" type="datetimeFigureOut">
              <a:rPr lang="tr-TR" smtClean="0"/>
              <a:t>2.12.2022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E01D-3005-4F2B-A51A-0615E73F9E27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FCCC-E854-488F-B3A8-27A847AF8406}" type="datetimeFigureOut">
              <a:rPr lang="tr-TR" smtClean="0"/>
              <a:t>2.12.2022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E01D-3005-4F2B-A51A-0615E73F9E27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FCCC-E854-488F-B3A8-27A847AF8406}" type="datetimeFigureOut">
              <a:rPr lang="tr-TR" smtClean="0"/>
              <a:t>2.12.2022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E01D-3005-4F2B-A51A-0615E73F9E27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FCCC-E854-488F-B3A8-27A847AF8406}" type="datetimeFigureOut">
              <a:rPr lang="tr-TR" smtClean="0"/>
              <a:t>2.12.2022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E01D-3005-4F2B-A51A-0615E73F9E27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FCCC-E854-488F-B3A8-27A847AF8406}" type="datetimeFigureOut">
              <a:rPr lang="tr-TR" smtClean="0"/>
              <a:t>2.12.2022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E01D-3005-4F2B-A51A-0615E73F9E27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FCCC-E854-488F-B3A8-27A847AF8406}" type="datetimeFigureOut">
              <a:rPr lang="tr-TR" smtClean="0"/>
              <a:t>2.12.2022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E01D-3005-4F2B-A51A-0615E73F9E27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FCCC-E854-488F-B3A8-27A847AF8406}" type="datetimeFigureOut">
              <a:rPr lang="tr-TR" smtClean="0"/>
              <a:t>2.12.2022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E01D-3005-4F2B-A51A-0615E73F9E27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FCCC-E854-488F-B3A8-27A847AF8406}" type="datetimeFigureOut">
              <a:rPr lang="tr-TR" smtClean="0"/>
              <a:t>2.12.2022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E01D-3005-4F2B-A51A-0615E73F9E27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FCCC-E854-488F-B3A8-27A847AF8406}" type="datetimeFigureOut">
              <a:rPr lang="tr-TR" smtClean="0"/>
              <a:t>2.12.2022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E01D-3005-4F2B-A51A-0615E73F9E27}" type="slidenum">
              <a:rPr lang="tr-TR" smtClean="0"/>
              <a:t>‹#›</a:t>
            </a:fld>
            <a:endParaRPr lang="tr-T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FCCC-E854-488F-B3A8-27A847AF8406}" type="datetimeFigureOut">
              <a:rPr lang="tr-TR" smtClean="0"/>
              <a:t>2.12.2022</a:t>
            </a:fld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EE01D-3005-4F2B-A51A-0615E73F9E27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B0EE01D-3005-4F2B-A51A-0615E73F9E27}" type="slidenum">
              <a:rPr lang="tr-TR" smtClean="0"/>
              <a:t>‹#›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5C8FCCC-E854-488F-B3A8-27A847AF8406}" type="datetimeFigureOut">
              <a:rPr lang="tr-TR" smtClean="0"/>
              <a:t>2.12.2022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>
                <a:latin typeface="Tempus Sans ITC" pitchFamily="82" charset="0"/>
              </a:rPr>
              <a:t>İngilizce 2. Ünite Sports Konu Anlatımı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5800" y="4571999"/>
            <a:ext cx="6622504" cy="1263137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accent4">
                    <a:lumMod val="75000"/>
                  </a:schemeClr>
                </a:solidFill>
                <a:latin typeface="Tempus Sans ITC" pitchFamily="82" charset="0"/>
              </a:rPr>
              <a:t>@vokkan32 @Teşekkürler</a:t>
            </a:r>
          </a:p>
          <a:p>
            <a:r>
              <a:rPr lang="tr-TR" dirty="0">
                <a:solidFill>
                  <a:schemeClr val="accent1">
                    <a:lumMod val="75000"/>
                  </a:schemeClr>
                </a:solidFill>
                <a:latin typeface="Tempus Sans ITC" pitchFamily="82" charset="0"/>
              </a:rPr>
              <a:t>Fatma Naz Kıvrak</a:t>
            </a:r>
          </a:p>
          <a:p>
            <a:r>
              <a:rPr lang="tr-TR" dirty="0">
                <a:solidFill>
                  <a:schemeClr val="accent3"/>
                </a:solidFill>
                <a:latin typeface="Tempus Sans ITC" pitchFamily="82" charset="0"/>
              </a:rPr>
              <a:t>İyi İzlemeler Ve Dinlemeler…</a:t>
            </a:r>
          </a:p>
        </p:txBody>
      </p:sp>
      <p:sp>
        <p:nvSpPr>
          <p:cNvPr id="7" name="Serbest Form 6"/>
          <p:cNvSpPr/>
          <p:nvPr/>
        </p:nvSpPr>
        <p:spPr>
          <a:xfrm>
            <a:off x="8657617" y="5668309"/>
            <a:ext cx="272374" cy="333657"/>
          </a:xfrm>
          <a:custGeom>
            <a:avLst/>
            <a:gdLst>
              <a:gd name="connsiteX0" fmla="*/ 0 w 272374"/>
              <a:gd name="connsiteY0" fmla="*/ 148831 h 333657"/>
              <a:gd name="connsiteX1" fmla="*/ 155643 w 272374"/>
              <a:gd name="connsiteY1" fmla="*/ 255836 h 333657"/>
              <a:gd name="connsiteX2" fmla="*/ 184826 w 272374"/>
              <a:gd name="connsiteY2" fmla="*/ 275291 h 333657"/>
              <a:gd name="connsiteX3" fmla="*/ 243192 w 272374"/>
              <a:gd name="connsiteY3" fmla="*/ 323929 h 333657"/>
              <a:gd name="connsiteX4" fmla="*/ 272374 w 272374"/>
              <a:gd name="connsiteY4" fmla="*/ 333657 h 333657"/>
              <a:gd name="connsiteX5" fmla="*/ 223736 w 272374"/>
              <a:gd name="connsiteY5" fmla="*/ 265563 h 333657"/>
              <a:gd name="connsiteX6" fmla="*/ 204281 w 272374"/>
              <a:gd name="connsiteY6" fmla="*/ 197470 h 333657"/>
              <a:gd name="connsiteX7" fmla="*/ 214009 w 272374"/>
              <a:gd name="connsiteY7" fmla="*/ 80738 h 333657"/>
              <a:gd name="connsiteX8" fmla="*/ 233464 w 272374"/>
              <a:gd name="connsiteY8" fmla="*/ 51555 h 333657"/>
              <a:gd name="connsiteX9" fmla="*/ 243192 w 272374"/>
              <a:gd name="connsiteY9" fmla="*/ 2917 h 333657"/>
              <a:gd name="connsiteX10" fmla="*/ 204281 w 272374"/>
              <a:gd name="connsiteY10" fmla="*/ 119648 h 333657"/>
              <a:gd name="connsiteX11" fmla="*/ 165370 w 272374"/>
              <a:gd name="connsiteY11" fmla="*/ 178014 h 333657"/>
              <a:gd name="connsiteX12" fmla="*/ 145915 w 272374"/>
              <a:gd name="connsiteY12" fmla="*/ 216925 h 333657"/>
              <a:gd name="connsiteX13" fmla="*/ 136187 w 272374"/>
              <a:gd name="connsiteY13" fmla="*/ 285019 h 333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2374" h="333657">
                <a:moveTo>
                  <a:pt x="0" y="148831"/>
                </a:moveTo>
                <a:cubicBezTo>
                  <a:pt x="84177" y="216174"/>
                  <a:pt x="25978" y="172481"/>
                  <a:pt x="155643" y="255836"/>
                </a:cubicBezTo>
                <a:cubicBezTo>
                  <a:pt x="165477" y="262158"/>
                  <a:pt x="176559" y="267024"/>
                  <a:pt x="184826" y="275291"/>
                </a:cubicBezTo>
                <a:cubicBezTo>
                  <a:pt x="206341" y="296806"/>
                  <a:pt x="216104" y="310385"/>
                  <a:pt x="243192" y="323929"/>
                </a:cubicBezTo>
                <a:cubicBezTo>
                  <a:pt x="252363" y="328515"/>
                  <a:pt x="262647" y="330414"/>
                  <a:pt x="272374" y="333657"/>
                </a:cubicBezTo>
                <a:cubicBezTo>
                  <a:pt x="269996" y="330486"/>
                  <a:pt x="227798" y="275718"/>
                  <a:pt x="223736" y="265563"/>
                </a:cubicBezTo>
                <a:cubicBezTo>
                  <a:pt x="214969" y="243646"/>
                  <a:pt x="210766" y="220168"/>
                  <a:pt x="204281" y="197470"/>
                </a:cubicBezTo>
                <a:cubicBezTo>
                  <a:pt x="207524" y="158559"/>
                  <a:pt x="206352" y="119025"/>
                  <a:pt x="214009" y="80738"/>
                </a:cubicBezTo>
                <a:cubicBezTo>
                  <a:pt x="216302" y="69274"/>
                  <a:pt x="229359" y="62502"/>
                  <a:pt x="233464" y="51555"/>
                </a:cubicBezTo>
                <a:cubicBezTo>
                  <a:pt x="239269" y="36074"/>
                  <a:pt x="249705" y="-12280"/>
                  <a:pt x="243192" y="2917"/>
                </a:cubicBezTo>
                <a:cubicBezTo>
                  <a:pt x="227035" y="40616"/>
                  <a:pt x="220939" y="82168"/>
                  <a:pt x="204281" y="119648"/>
                </a:cubicBezTo>
                <a:cubicBezTo>
                  <a:pt x="194784" y="141015"/>
                  <a:pt x="177400" y="157964"/>
                  <a:pt x="165370" y="178014"/>
                </a:cubicBezTo>
                <a:cubicBezTo>
                  <a:pt x="157909" y="190449"/>
                  <a:pt x="152400" y="203955"/>
                  <a:pt x="145915" y="216925"/>
                </a:cubicBezTo>
                <a:cubicBezTo>
                  <a:pt x="135654" y="278490"/>
                  <a:pt x="136187" y="255567"/>
                  <a:pt x="136187" y="28501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420888"/>
            <a:ext cx="2997200" cy="299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649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>
                <a:latin typeface="Tempus Sans ITC" pitchFamily="82" charset="0"/>
              </a:rPr>
              <a:t>(+ / - / ? ) Forms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tr-TR" b="1" i="1" dirty="0">
                <a:latin typeface="Tempus Sans ITC" pitchFamily="82" charset="0"/>
              </a:rPr>
              <a:t>Not:</a:t>
            </a:r>
            <a:r>
              <a:rPr lang="tr-TR" dirty="0">
                <a:latin typeface="Tempus Sans ITC" pitchFamily="82" charset="0"/>
              </a:rPr>
              <a:t> Olumsuz cümle oluştururken;</a:t>
            </a:r>
          </a:p>
          <a:p>
            <a:r>
              <a:rPr lang="tr-TR" dirty="0">
                <a:latin typeface="Tempus Sans ITC" pitchFamily="82" charset="0"/>
              </a:rPr>
              <a:t>–      </a:t>
            </a:r>
            <a:r>
              <a:rPr lang="tr-TR" b="1" dirty="0">
                <a:latin typeface="Tempus Sans ITC" pitchFamily="82" charset="0"/>
              </a:rPr>
              <a:t>“I, </a:t>
            </a:r>
            <a:r>
              <a:rPr lang="tr-TR" b="1" dirty="0" err="1">
                <a:latin typeface="Tempus Sans ITC" pitchFamily="82" charset="0"/>
              </a:rPr>
              <a:t>You</a:t>
            </a:r>
            <a:r>
              <a:rPr lang="tr-TR" b="1" dirty="0">
                <a:latin typeface="Tempus Sans ITC" pitchFamily="82" charset="0"/>
              </a:rPr>
              <a:t>, </a:t>
            </a:r>
            <a:r>
              <a:rPr lang="tr-TR" b="1" dirty="0" err="1">
                <a:latin typeface="Tempus Sans ITC" pitchFamily="82" charset="0"/>
              </a:rPr>
              <a:t>We</a:t>
            </a:r>
            <a:r>
              <a:rPr lang="tr-TR" b="1" dirty="0">
                <a:latin typeface="Tempus Sans ITC" pitchFamily="82" charset="0"/>
              </a:rPr>
              <a:t>, </a:t>
            </a:r>
            <a:r>
              <a:rPr lang="tr-TR" b="1" dirty="0" err="1">
                <a:latin typeface="Tempus Sans ITC" pitchFamily="82" charset="0"/>
              </a:rPr>
              <a:t>They</a:t>
            </a:r>
            <a:r>
              <a:rPr lang="tr-TR" b="1" dirty="0">
                <a:latin typeface="Tempus Sans ITC" pitchFamily="82" charset="0"/>
              </a:rPr>
              <a:t>”</a:t>
            </a:r>
            <a:r>
              <a:rPr lang="tr-TR" dirty="0">
                <a:latin typeface="Tempus Sans ITC" pitchFamily="82" charset="0"/>
              </a:rPr>
              <a:t> öznelerinden sonra </a:t>
            </a:r>
            <a:r>
              <a:rPr lang="tr-TR" b="1" dirty="0">
                <a:latin typeface="Tempus Sans ITC" pitchFamily="82" charset="0"/>
              </a:rPr>
              <a:t>“do not/</a:t>
            </a:r>
            <a:r>
              <a:rPr lang="tr-TR" b="1" dirty="0" err="1">
                <a:latin typeface="Tempus Sans ITC" pitchFamily="82" charset="0"/>
              </a:rPr>
              <a:t>don’t</a:t>
            </a:r>
            <a:r>
              <a:rPr lang="tr-TR" b="1" dirty="0">
                <a:latin typeface="Tempus Sans ITC" pitchFamily="82" charset="0"/>
              </a:rPr>
              <a:t>”</a:t>
            </a:r>
            <a:r>
              <a:rPr lang="tr-TR" dirty="0">
                <a:latin typeface="Tempus Sans ITC" pitchFamily="82" charset="0"/>
              </a:rPr>
              <a:t>,</a:t>
            </a:r>
          </a:p>
          <a:p>
            <a:r>
              <a:rPr lang="tr-TR" dirty="0">
                <a:latin typeface="Tempus Sans ITC" pitchFamily="82" charset="0"/>
              </a:rPr>
              <a:t>–      </a:t>
            </a:r>
            <a:r>
              <a:rPr lang="tr-TR" b="1" u="sng" dirty="0">
                <a:latin typeface="Tempus Sans ITC" pitchFamily="82" charset="0"/>
              </a:rPr>
              <a:t>“He, </a:t>
            </a:r>
            <a:r>
              <a:rPr lang="tr-TR" b="1" u="sng" dirty="0" err="1">
                <a:latin typeface="Tempus Sans ITC" pitchFamily="82" charset="0"/>
              </a:rPr>
              <a:t>She</a:t>
            </a:r>
            <a:r>
              <a:rPr lang="tr-TR" b="1" u="sng" dirty="0">
                <a:latin typeface="Tempus Sans ITC" pitchFamily="82" charset="0"/>
              </a:rPr>
              <a:t>, </a:t>
            </a:r>
            <a:r>
              <a:rPr lang="tr-TR" b="1" u="sng" dirty="0" err="1">
                <a:latin typeface="Tempus Sans ITC" pitchFamily="82" charset="0"/>
              </a:rPr>
              <a:t>It</a:t>
            </a:r>
            <a:r>
              <a:rPr lang="tr-TR" b="1" u="sng" dirty="0">
                <a:latin typeface="Tempus Sans ITC" pitchFamily="82" charset="0"/>
              </a:rPr>
              <a:t>”</a:t>
            </a:r>
            <a:r>
              <a:rPr lang="tr-TR" dirty="0">
                <a:latin typeface="Tempus Sans ITC" pitchFamily="82" charset="0"/>
              </a:rPr>
              <a:t> öznelerinden sonra  </a:t>
            </a:r>
            <a:r>
              <a:rPr lang="tr-TR" b="1" u="sng" dirty="0">
                <a:latin typeface="Tempus Sans ITC" pitchFamily="82" charset="0"/>
              </a:rPr>
              <a:t>“</a:t>
            </a:r>
            <a:r>
              <a:rPr lang="tr-TR" b="1" u="sng" dirty="0" err="1">
                <a:latin typeface="Tempus Sans ITC" pitchFamily="82" charset="0"/>
              </a:rPr>
              <a:t>does</a:t>
            </a:r>
            <a:r>
              <a:rPr lang="tr-TR" b="1" u="sng" dirty="0">
                <a:latin typeface="Tempus Sans ITC" pitchFamily="82" charset="0"/>
              </a:rPr>
              <a:t> not/</a:t>
            </a:r>
            <a:r>
              <a:rPr lang="tr-TR" b="1" u="sng" dirty="0" err="1">
                <a:latin typeface="Tempus Sans ITC" pitchFamily="82" charset="0"/>
              </a:rPr>
              <a:t>doesn’t</a:t>
            </a:r>
            <a:r>
              <a:rPr lang="tr-TR" b="1" u="sng" dirty="0">
                <a:latin typeface="Tempus Sans ITC" pitchFamily="82" charset="0"/>
              </a:rPr>
              <a:t>”</a:t>
            </a:r>
            <a:r>
              <a:rPr lang="tr-TR" dirty="0">
                <a:latin typeface="Tempus Sans ITC" pitchFamily="82" charset="0"/>
              </a:rPr>
              <a:t> kullanılır.</a:t>
            </a:r>
          </a:p>
          <a:p>
            <a:endParaRPr lang="tr-TR" dirty="0">
              <a:latin typeface="Tempus Sans ITC" pitchFamily="82" charset="0"/>
            </a:endParaRPr>
          </a:p>
          <a:p>
            <a:pPr marL="114300" indent="0">
              <a:buNone/>
            </a:pPr>
            <a:r>
              <a:rPr lang="en-US" b="1" i="1" u="sng" dirty="0">
                <a:latin typeface="Tempus Sans ITC" pitchFamily="82" charset="0"/>
              </a:rPr>
              <a:t>Yes / No Questions (</a:t>
            </a:r>
            <a:r>
              <a:rPr lang="en-US" b="1" i="1" u="sng" dirty="0" err="1">
                <a:latin typeface="Tempus Sans ITC" pitchFamily="82" charset="0"/>
              </a:rPr>
              <a:t>Evet</a:t>
            </a:r>
            <a:r>
              <a:rPr lang="en-US" b="1" i="1" u="sng" dirty="0">
                <a:latin typeface="Tempus Sans ITC" pitchFamily="82" charset="0"/>
              </a:rPr>
              <a:t>/</a:t>
            </a:r>
            <a:r>
              <a:rPr lang="en-US" b="1" i="1" u="sng" dirty="0" err="1">
                <a:latin typeface="Tempus Sans ITC" pitchFamily="82" charset="0"/>
              </a:rPr>
              <a:t>Hayır</a:t>
            </a:r>
            <a:r>
              <a:rPr lang="en-US" b="1" i="1" u="sng" dirty="0">
                <a:latin typeface="Tempus Sans ITC" pitchFamily="82" charset="0"/>
              </a:rPr>
              <a:t> </a:t>
            </a:r>
            <a:r>
              <a:rPr lang="en-US" b="1" i="1" u="sng" dirty="0" err="1">
                <a:latin typeface="Tempus Sans ITC" pitchFamily="82" charset="0"/>
              </a:rPr>
              <a:t>Soruları</a:t>
            </a:r>
            <a:r>
              <a:rPr lang="en-US" b="1" i="1" u="sng" dirty="0">
                <a:latin typeface="Tempus Sans ITC" pitchFamily="82" charset="0"/>
              </a:rPr>
              <a:t>)</a:t>
            </a:r>
            <a:endParaRPr lang="en-US" dirty="0">
              <a:latin typeface="Tempus Sans ITC" pitchFamily="82" charset="0"/>
            </a:endParaRPr>
          </a:p>
          <a:p>
            <a:endParaRPr lang="tr-TR" dirty="0">
              <a:latin typeface="Tempus Sans ITC" pitchFamily="82" charset="0"/>
            </a:endParaRPr>
          </a:p>
          <a:p>
            <a:r>
              <a:rPr lang="en-US" dirty="0">
                <a:latin typeface="Tempus Sans ITC" pitchFamily="82" charset="0"/>
              </a:rPr>
              <a:t>– Do you go to gym?                     – Does he go jogging?</a:t>
            </a:r>
          </a:p>
          <a:p>
            <a:r>
              <a:rPr lang="en-US" dirty="0">
                <a:latin typeface="Tempus Sans ITC" pitchFamily="82" charset="0"/>
              </a:rPr>
              <a:t>– Yes, I do. (+)                </a:t>
            </a:r>
            <a:r>
              <a:rPr lang="en-US" dirty="0"/>
              <a:t>                  – Yes, he does. (+)</a:t>
            </a:r>
          </a:p>
          <a:p>
            <a:endParaRPr lang="tr-TR" dirty="0"/>
          </a:p>
        </p:txBody>
      </p:sp>
      <p:sp>
        <p:nvSpPr>
          <p:cNvPr id="4" name="Sağ Ok 3"/>
          <p:cNvSpPr/>
          <p:nvPr/>
        </p:nvSpPr>
        <p:spPr>
          <a:xfrm>
            <a:off x="3280545" y="5157192"/>
            <a:ext cx="1512168" cy="864096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2848496" y="6165304"/>
            <a:ext cx="3523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Tempus Sans ITC" pitchFamily="82" charset="0"/>
              </a:rPr>
              <a:t>Devamı İçin Kaydırınız</a:t>
            </a:r>
            <a:r>
              <a:rPr lang="tr-T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20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u="sng" dirty="0" err="1">
                <a:latin typeface="Tempus Sans ITC" pitchFamily="82" charset="0"/>
              </a:rPr>
              <a:t>Questions</a:t>
            </a:r>
            <a:r>
              <a:rPr lang="tr-TR" b="1" u="sng" dirty="0">
                <a:latin typeface="Tempus Sans ITC" pitchFamily="82" charset="0"/>
              </a:rPr>
              <a:t> (Bilgi Soruları)</a:t>
            </a:r>
            <a:endParaRPr lang="tr-TR" dirty="0">
              <a:latin typeface="Tempus Sans ITC" pitchFamily="82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b="1" dirty="0" err="1">
                <a:latin typeface="Tempus Sans ITC" pitchFamily="82" charset="0"/>
              </a:rPr>
              <a:t>What</a:t>
            </a:r>
            <a:r>
              <a:rPr lang="tr-TR" b="1" dirty="0">
                <a:latin typeface="Tempus Sans ITC" pitchFamily="82" charset="0"/>
              </a:rPr>
              <a:t>? – Ne?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 err="1">
                <a:latin typeface="Tempus Sans ITC" pitchFamily="82" charset="0"/>
              </a:rPr>
              <a:t>Who</a:t>
            </a:r>
            <a:r>
              <a:rPr lang="tr-TR" b="1" dirty="0">
                <a:latin typeface="Tempus Sans ITC" pitchFamily="82" charset="0"/>
              </a:rPr>
              <a:t>? – Kim?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 err="1">
                <a:latin typeface="Tempus Sans ITC" pitchFamily="82" charset="0"/>
              </a:rPr>
              <a:t>Whose</a:t>
            </a:r>
            <a:r>
              <a:rPr lang="tr-TR" b="1" dirty="0">
                <a:latin typeface="Tempus Sans ITC" pitchFamily="82" charset="0"/>
              </a:rPr>
              <a:t>? – Kimin?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 err="1">
                <a:latin typeface="Tempus Sans ITC" pitchFamily="82" charset="0"/>
              </a:rPr>
              <a:t>Where</a:t>
            </a:r>
            <a:r>
              <a:rPr lang="tr-TR" b="1" dirty="0">
                <a:latin typeface="Tempus Sans ITC" pitchFamily="82" charset="0"/>
              </a:rPr>
              <a:t>? – Nerede?/Nereye?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 err="1">
                <a:latin typeface="Tempus Sans ITC" pitchFamily="82" charset="0"/>
              </a:rPr>
              <a:t>When</a:t>
            </a:r>
            <a:r>
              <a:rPr lang="tr-TR" b="1" dirty="0">
                <a:latin typeface="Tempus Sans ITC" pitchFamily="82" charset="0"/>
              </a:rPr>
              <a:t>? – Ne zaman?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 err="1">
                <a:latin typeface="Tempus Sans ITC" pitchFamily="82" charset="0"/>
              </a:rPr>
              <a:t>Which</a:t>
            </a:r>
            <a:r>
              <a:rPr lang="tr-TR" b="1" dirty="0">
                <a:latin typeface="Tempus Sans ITC" pitchFamily="82" charset="0"/>
              </a:rPr>
              <a:t>? – Hangi?/Hangisi?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 err="1">
                <a:latin typeface="Tempus Sans ITC" pitchFamily="82" charset="0"/>
              </a:rPr>
              <a:t>What</a:t>
            </a:r>
            <a:r>
              <a:rPr lang="tr-TR" b="1" dirty="0">
                <a:latin typeface="Tempus Sans ITC" pitchFamily="82" charset="0"/>
              </a:rPr>
              <a:t> time? – Saat kaçta?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 err="1">
                <a:latin typeface="Tempus Sans ITC" pitchFamily="82" charset="0"/>
              </a:rPr>
              <a:t>Why</a:t>
            </a:r>
            <a:r>
              <a:rPr lang="tr-TR" b="1" dirty="0">
                <a:latin typeface="Tempus Sans ITC" pitchFamily="82" charset="0"/>
              </a:rPr>
              <a:t>? – Neden?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>
                <a:latin typeface="Tempus Sans ITC" pitchFamily="82" charset="0"/>
              </a:rPr>
              <a:t>How? – Nasıl?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>
                <a:latin typeface="Tempus Sans ITC" pitchFamily="82" charset="0"/>
              </a:rPr>
              <a:t>How </a:t>
            </a:r>
            <a:r>
              <a:rPr lang="tr-TR" b="1" dirty="0" err="1">
                <a:latin typeface="Tempus Sans ITC" pitchFamily="82" charset="0"/>
              </a:rPr>
              <a:t>many</a:t>
            </a:r>
            <a:r>
              <a:rPr lang="tr-TR" b="1" dirty="0">
                <a:latin typeface="Tempus Sans ITC" pitchFamily="82" charset="0"/>
              </a:rPr>
              <a:t>? – Kaç tane?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>
                <a:latin typeface="Tempus Sans ITC" pitchFamily="82" charset="0"/>
              </a:rPr>
              <a:t>How </a:t>
            </a:r>
            <a:r>
              <a:rPr lang="tr-TR" b="1" dirty="0" err="1">
                <a:latin typeface="Tempus Sans ITC" pitchFamily="82" charset="0"/>
              </a:rPr>
              <a:t>much</a:t>
            </a:r>
            <a:r>
              <a:rPr lang="tr-TR" b="1" dirty="0">
                <a:latin typeface="Tempus Sans ITC" pitchFamily="82" charset="0"/>
              </a:rPr>
              <a:t>? – Ne kadar?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>
                <a:latin typeface="Tempus Sans ITC" pitchFamily="82" charset="0"/>
              </a:rPr>
              <a:t>How </a:t>
            </a:r>
            <a:r>
              <a:rPr lang="tr-TR" b="1" dirty="0" err="1">
                <a:latin typeface="Tempus Sans ITC" pitchFamily="82" charset="0"/>
              </a:rPr>
              <a:t>often</a:t>
            </a:r>
            <a:r>
              <a:rPr lang="tr-TR" b="1" dirty="0">
                <a:latin typeface="Tempus Sans ITC" pitchFamily="82" charset="0"/>
              </a:rPr>
              <a:t>? – Ne sıklıkta?</a:t>
            </a:r>
            <a:endParaRPr lang="tr-TR" dirty="0">
              <a:latin typeface="Tempus Sans ITC" pitchFamily="82" charset="0"/>
            </a:endParaRPr>
          </a:p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340768"/>
            <a:ext cx="4032448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032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>
                <a:latin typeface="Tempus Sans ITC" pitchFamily="82" charset="0"/>
              </a:rPr>
              <a:t>FREQUENCY OF ACTIONS</a:t>
            </a:r>
            <a:endParaRPr lang="tr-TR" dirty="0">
              <a:latin typeface="Tempus Sans ITC" pitchFamily="82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tr-TR" i="1" dirty="0">
                <a:latin typeface="Tempus Sans ITC" pitchFamily="82" charset="0"/>
              </a:rPr>
              <a:t>Bir işin hangi sıklıkta yapıldığını sorarken;</a:t>
            </a:r>
            <a:endParaRPr lang="tr-TR" dirty="0">
              <a:latin typeface="Tempus Sans ITC" pitchFamily="82" charset="0"/>
            </a:endParaRPr>
          </a:p>
          <a:p>
            <a:pPr marL="114300" indent="0">
              <a:buNone/>
            </a:pPr>
            <a:r>
              <a:rPr lang="tr-TR" b="1" dirty="0">
                <a:latin typeface="Tempus Sans ITC" pitchFamily="82" charset="0"/>
              </a:rPr>
              <a:t>“How </a:t>
            </a:r>
            <a:r>
              <a:rPr lang="tr-TR" b="1" dirty="0" err="1">
                <a:latin typeface="Tempus Sans ITC" pitchFamily="82" charset="0"/>
              </a:rPr>
              <a:t>often</a:t>
            </a:r>
            <a:r>
              <a:rPr lang="tr-TR" b="1" dirty="0">
                <a:latin typeface="Tempus Sans ITC" pitchFamily="82" charset="0"/>
              </a:rPr>
              <a:t> ……. ?”</a:t>
            </a:r>
            <a:r>
              <a:rPr lang="tr-TR" dirty="0">
                <a:latin typeface="Tempus Sans ITC" pitchFamily="82" charset="0"/>
              </a:rPr>
              <a:t> soru cümlesi kullanılır.</a:t>
            </a:r>
          </a:p>
          <a:p>
            <a:pPr marL="114300" indent="0">
              <a:buNone/>
            </a:pPr>
            <a:r>
              <a:rPr lang="tr-TR" b="1" dirty="0" err="1">
                <a:latin typeface="Tempus Sans ITC" pitchFamily="82" charset="0"/>
              </a:rPr>
              <a:t>Example</a:t>
            </a:r>
            <a:r>
              <a:rPr lang="tr-TR" b="1" dirty="0">
                <a:latin typeface="Tempus Sans ITC" pitchFamily="82" charset="0"/>
              </a:rPr>
              <a:t>:</a:t>
            </a:r>
            <a:endParaRPr lang="tr-TR" dirty="0">
              <a:latin typeface="Tempus Sans ITC" pitchFamily="82" charset="0"/>
            </a:endParaRPr>
          </a:p>
          <a:p>
            <a:pPr marL="114300" indent="0">
              <a:buNone/>
            </a:pPr>
            <a:r>
              <a:rPr lang="tr-TR" u="sng" dirty="0">
                <a:latin typeface="Tempus Sans ITC" pitchFamily="82" charset="0"/>
              </a:rPr>
              <a:t>How </a:t>
            </a:r>
            <a:r>
              <a:rPr lang="tr-TR" u="sng" dirty="0" err="1">
                <a:latin typeface="Tempus Sans ITC" pitchFamily="82" charset="0"/>
              </a:rPr>
              <a:t>often</a:t>
            </a:r>
            <a:r>
              <a:rPr lang="tr-TR" dirty="0">
                <a:latin typeface="Tempus Sans ITC" pitchFamily="82" charset="0"/>
              </a:rPr>
              <a:t> do </a:t>
            </a:r>
            <a:r>
              <a:rPr lang="tr-TR" dirty="0" err="1">
                <a:latin typeface="Tempus Sans ITC" pitchFamily="82" charset="0"/>
              </a:rPr>
              <a:t>you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go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running</a:t>
            </a:r>
            <a:r>
              <a:rPr lang="tr-TR" dirty="0">
                <a:latin typeface="Tempus Sans ITC" pitchFamily="82" charset="0"/>
              </a:rPr>
              <a:t>? (Ne sıklıkta koşuya gidersin?)</a:t>
            </a:r>
          </a:p>
          <a:p>
            <a:pPr marL="114300" indent="0">
              <a:buNone/>
            </a:pPr>
            <a:r>
              <a:rPr lang="tr-TR" u="sng" dirty="0">
                <a:latin typeface="Tempus Sans ITC" pitchFamily="82" charset="0"/>
              </a:rPr>
              <a:t>How </a:t>
            </a:r>
            <a:r>
              <a:rPr lang="tr-TR" u="sng" dirty="0" err="1">
                <a:latin typeface="Tempus Sans ITC" pitchFamily="82" charset="0"/>
              </a:rPr>
              <a:t>often</a:t>
            </a:r>
            <a:r>
              <a:rPr lang="tr-TR" dirty="0">
                <a:latin typeface="Tempus Sans ITC" pitchFamily="82" charset="0"/>
              </a:rPr>
              <a:t> do </a:t>
            </a:r>
            <a:r>
              <a:rPr lang="tr-TR" dirty="0" err="1">
                <a:latin typeface="Tempus Sans ITC" pitchFamily="82" charset="0"/>
              </a:rPr>
              <a:t>you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eat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junk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food</a:t>
            </a:r>
            <a:r>
              <a:rPr lang="tr-TR" dirty="0">
                <a:latin typeface="Tempus Sans ITC" pitchFamily="82" charset="0"/>
              </a:rPr>
              <a:t>? (Ne sıklıkta abur cubur yersin?)</a:t>
            </a:r>
          </a:p>
          <a:p>
            <a:endParaRPr lang="tr-TR" dirty="0"/>
          </a:p>
        </p:txBody>
      </p:sp>
      <p:sp>
        <p:nvSpPr>
          <p:cNvPr id="4" name="Sağ Ok 3"/>
          <p:cNvSpPr/>
          <p:nvPr/>
        </p:nvSpPr>
        <p:spPr>
          <a:xfrm>
            <a:off x="2771800" y="4221088"/>
            <a:ext cx="2232248" cy="1440160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2627784" y="587727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Tempus Sans ITC" pitchFamily="82" charset="0"/>
              </a:rPr>
              <a:t>Devamı İçin Kaydırınız.</a:t>
            </a:r>
          </a:p>
        </p:txBody>
      </p:sp>
    </p:spTree>
    <p:extLst>
      <p:ext uri="{BB962C8B-B14F-4D97-AF65-F5344CB8AC3E}">
        <p14:creationId xmlns:p14="http://schemas.microsoft.com/office/powerpoint/2010/main" val="416413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err="1">
                <a:latin typeface="Tempus Sans ITC" pitchFamily="82" charset="0"/>
              </a:rPr>
              <a:t>Frequency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Adverbs</a:t>
            </a:r>
            <a:r>
              <a:rPr lang="tr-TR" b="1" dirty="0">
                <a:latin typeface="Tempus Sans ITC" pitchFamily="82" charset="0"/>
              </a:rPr>
              <a:t> (Sıklık Zarfları)</a:t>
            </a:r>
            <a:endParaRPr lang="tr-TR" dirty="0">
              <a:latin typeface="Tempus Sans ITC" pitchFamily="82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>
                <a:latin typeface="Tempus Sans ITC" pitchFamily="82" charset="0"/>
              </a:rPr>
              <a:t>%100     </a:t>
            </a:r>
            <a:r>
              <a:rPr lang="tr-TR" b="1" dirty="0" err="1">
                <a:latin typeface="Tempus Sans ITC" pitchFamily="82" charset="0"/>
              </a:rPr>
              <a:t>Always</a:t>
            </a:r>
            <a:r>
              <a:rPr lang="tr-TR" b="1" dirty="0">
                <a:latin typeface="Tempus Sans ITC" pitchFamily="82" charset="0"/>
              </a:rPr>
              <a:t> – </a:t>
            </a:r>
            <a:r>
              <a:rPr lang="tr-TR" b="1" i="1" dirty="0">
                <a:latin typeface="Tempus Sans ITC" pitchFamily="82" charset="0"/>
              </a:rPr>
              <a:t>Her zaman</a:t>
            </a:r>
            <a:endParaRPr lang="tr-TR" dirty="0">
              <a:latin typeface="Tempus Sans ITC" pitchFamily="82" charset="0"/>
            </a:endParaRPr>
          </a:p>
          <a:p>
            <a:endParaRPr lang="tr-TR" b="1" dirty="0">
              <a:latin typeface="Tempus Sans ITC" pitchFamily="82" charset="0"/>
            </a:endParaRPr>
          </a:p>
          <a:p>
            <a:r>
              <a:rPr lang="tr-TR" b="1" dirty="0">
                <a:latin typeface="Tempus Sans ITC" pitchFamily="82" charset="0"/>
              </a:rPr>
              <a:t>%90       </a:t>
            </a:r>
            <a:r>
              <a:rPr lang="tr-TR" b="1" dirty="0" err="1">
                <a:latin typeface="Tempus Sans ITC" pitchFamily="82" charset="0"/>
              </a:rPr>
              <a:t>Usually</a:t>
            </a:r>
            <a:r>
              <a:rPr lang="tr-TR" b="1" dirty="0">
                <a:latin typeface="Tempus Sans ITC" pitchFamily="82" charset="0"/>
              </a:rPr>
              <a:t> – </a:t>
            </a:r>
            <a:r>
              <a:rPr lang="tr-TR" b="1" i="1" dirty="0">
                <a:latin typeface="Tempus Sans ITC" pitchFamily="82" charset="0"/>
              </a:rPr>
              <a:t>Genellikle</a:t>
            </a:r>
            <a:endParaRPr lang="tr-TR" dirty="0">
              <a:latin typeface="Tempus Sans ITC" pitchFamily="82" charset="0"/>
            </a:endParaRPr>
          </a:p>
          <a:p>
            <a:endParaRPr lang="tr-TR" b="1" dirty="0">
              <a:latin typeface="Tempus Sans ITC" pitchFamily="82" charset="0"/>
            </a:endParaRPr>
          </a:p>
          <a:p>
            <a:r>
              <a:rPr lang="tr-TR" b="1" dirty="0">
                <a:latin typeface="Tempus Sans ITC" pitchFamily="82" charset="0"/>
              </a:rPr>
              <a:t>%75       </a:t>
            </a:r>
            <a:r>
              <a:rPr lang="tr-TR" b="1" dirty="0" err="1">
                <a:latin typeface="Tempus Sans ITC" pitchFamily="82" charset="0"/>
              </a:rPr>
              <a:t>Often</a:t>
            </a:r>
            <a:r>
              <a:rPr lang="tr-TR" b="1" dirty="0">
                <a:latin typeface="Tempus Sans ITC" pitchFamily="82" charset="0"/>
              </a:rPr>
              <a:t> – </a:t>
            </a:r>
            <a:r>
              <a:rPr lang="tr-TR" b="1" i="1" dirty="0">
                <a:latin typeface="Tempus Sans ITC" pitchFamily="82" charset="0"/>
              </a:rPr>
              <a:t>Sık sık</a:t>
            </a:r>
            <a:endParaRPr lang="tr-TR" dirty="0">
              <a:latin typeface="Tempus Sans ITC" pitchFamily="82" charset="0"/>
            </a:endParaRPr>
          </a:p>
          <a:p>
            <a:endParaRPr lang="tr-TR" b="1" dirty="0">
              <a:latin typeface="Tempus Sans ITC" pitchFamily="82" charset="0"/>
            </a:endParaRPr>
          </a:p>
          <a:p>
            <a:r>
              <a:rPr lang="tr-TR" b="1" dirty="0">
                <a:latin typeface="Tempus Sans ITC" pitchFamily="82" charset="0"/>
              </a:rPr>
              <a:t>%50       </a:t>
            </a:r>
            <a:r>
              <a:rPr lang="tr-TR" b="1" dirty="0" err="1">
                <a:latin typeface="Tempus Sans ITC" pitchFamily="82" charset="0"/>
              </a:rPr>
              <a:t>Sometimes</a:t>
            </a:r>
            <a:r>
              <a:rPr lang="tr-TR" b="1" dirty="0">
                <a:latin typeface="Tempus Sans ITC" pitchFamily="82" charset="0"/>
              </a:rPr>
              <a:t> – </a:t>
            </a:r>
            <a:r>
              <a:rPr lang="tr-TR" b="1" i="1" dirty="0">
                <a:latin typeface="Tempus Sans ITC" pitchFamily="82" charset="0"/>
              </a:rPr>
              <a:t>Bazen</a:t>
            </a:r>
            <a:endParaRPr lang="tr-TR" dirty="0">
              <a:latin typeface="Tempus Sans ITC" pitchFamily="82" charset="0"/>
            </a:endParaRPr>
          </a:p>
          <a:p>
            <a:endParaRPr lang="tr-TR" b="1" dirty="0">
              <a:latin typeface="Tempus Sans ITC" pitchFamily="82" charset="0"/>
            </a:endParaRPr>
          </a:p>
          <a:p>
            <a:r>
              <a:rPr lang="tr-TR" b="1" dirty="0">
                <a:latin typeface="Tempus Sans ITC" pitchFamily="82" charset="0"/>
              </a:rPr>
              <a:t>%10       </a:t>
            </a:r>
            <a:r>
              <a:rPr lang="tr-TR" b="1" dirty="0" err="1">
                <a:latin typeface="Tempus Sans ITC" pitchFamily="82" charset="0"/>
              </a:rPr>
              <a:t>Seldom</a:t>
            </a:r>
            <a:r>
              <a:rPr lang="tr-TR" b="1" dirty="0">
                <a:latin typeface="Tempus Sans ITC" pitchFamily="82" charset="0"/>
              </a:rPr>
              <a:t>/</a:t>
            </a:r>
            <a:r>
              <a:rPr lang="tr-TR" b="1" dirty="0" err="1">
                <a:latin typeface="Tempus Sans ITC" pitchFamily="82" charset="0"/>
              </a:rPr>
              <a:t>Rarely</a:t>
            </a:r>
            <a:r>
              <a:rPr lang="tr-TR" b="1" dirty="0">
                <a:latin typeface="Tempus Sans ITC" pitchFamily="82" charset="0"/>
              </a:rPr>
              <a:t> – </a:t>
            </a:r>
            <a:r>
              <a:rPr lang="tr-TR" b="1" i="1" dirty="0">
                <a:latin typeface="Tempus Sans ITC" pitchFamily="82" charset="0"/>
              </a:rPr>
              <a:t>Nadiren</a:t>
            </a:r>
            <a:endParaRPr lang="tr-TR" dirty="0">
              <a:latin typeface="Tempus Sans ITC" pitchFamily="82" charset="0"/>
            </a:endParaRPr>
          </a:p>
          <a:p>
            <a:endParaRPr lang="tr-TR" b="1" dirty="0">
              <a:latin typeface="Tempus Sans ITC" pitchFamily="82" charset="0"/>
            </a:endParaRPr>
          </a:p>
          <a:p>
            <a:r>
              <a:rPr lang="tr-TR" b="1" dirty="0">
                <a:latin typeface="Tempus Sans ITC" pitchFamily="82" charset="0"/>
              </a:rPr>
              <a:t>%0         </a:t>
            </a:r>
            <a:r>
              <a:rPr lang="tr-TR" b="1" dirty="0" err="1">
                <a:latin typeface="Tempus Sans ITC" pitchFamily="82" charset="0"/>
              </a:rPr>
              <a:t>Never</a:t>
            </a:r>
            <a:r>
              <a:rPr lang="tr-TR" b="1" dirty="0">
                <a:latin typeface="Tempus Sans ITC" pitchFamily="82" charset="0"/>
              </a:rPr>
              <a:t> – </a:t>
            </a:r>
            <a:r>
              <a:rPr lang="tr-TR" b="1" i="1" dirty="0">
                <a:latin typeface="Tempus Sans ITC" pitchFamily="82" charset="0"/>
              </a:rPr>
              <a:t>Hiç, hiçbir zaman, asla</a:t>
            </a:r>
            <a:endParaRPr lang="tr-TR" dirty="0">
              <a:latin typeface="Tempus Sans ITC" pitchFamily="82" charset="0"/>
            </a:endParaRPr>
          </a:p>
          <a:p>
            <a:endParaRPr lang="tr-TR" dirty="0">
              <a:latin typeface="Tempus Sans ITC" pitchFamily="82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844824"/>
            <a:ext cx="324036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Serbest Form 5"/>
          <p:cNvSpPr/>
          <p:nvPr/>
        </p:nvSpPr>
        <p:spPr>
          <a:xfrm>
            <a:off x="5185471" y="1858464"/>
            <a:ext cx="452881" cy="124448"/>
          </a:xfrm>
          <a:custGeom>
            <a:avLst/>
            <a:gdLst>
              <a:gd name="connsiteX0" fmla="*/ 15920 w 452881"/>
              <a:gd name="connsiteY0" fmla="*/ 78215 h 124448"/>
              <a:gd name="connsiteX1" fmla="*/ 41606 w 452881"/>
              <a:gd name="connsiteY1" fmla="*/ 88489 h 124448"/>
              <a:gd name="connsiteX2" fmla="*/ 87839 w 452881"/>
              <a:gd name="connsiteY2" fmla="*/ 103900 h 124448"/>
              <a:gd name="connsiteX3" fmla="*/ 72428 w 452881"/>
              <a:gd name="connsiteY3" fmla="*/ 98763 h 124448"/>
              <a:gd name="connsiteX4" fmla="*/ 51880 w 452881"/>
              <a:gd name="connsiteY4" fmla="*/ 93626 h 124448"/>
              <a:gd name="connsiteX5" fmla="*/ 509 w 452881"/>
              <a:gd name="connsiteY5" fmla="*/ 88489 h 124448"/>
              <a:gd name="connsiteX6" fmla="*/ 57017 w 452881"/>
              <a:gd name="connsiteY6" fmla="*/ 83352 h 124448"/>
              <a:gd name="connsiteX7" fmla="*/ 41606 w 452881"/>
              <a:gd name="connsiteY7" fmla="*/ 78215 h 124448"/>
              <a:gd name="connsiteX8" fmla="*/ 72428 w 452881"/>
              <a:gd name="connsiteY8" fmla="*/ 57666 h 124448"/>
              <a:gd name="connsiteX9" fmla="*/ 92976 w 452881"/>
              <a:gd name="connsiteY9" fmla="*/ 52529 h 124448"/>
              <a:gd name="connsiteX10" fmla="*/ 108388 w 452881"/>
              <a:gd name="connsiteY10" fmla="*/ 47392 h 124448"/>
              <a:gd name="connsiteX11" fmla="*/ 62154 w 452881"/>
              <a:gd name="connsiteY11" fmla="*/ 52529 h 124448"/>
              <a:gd name="connsiteX12" fmla="*/ 118662 w 452881"/>
              <a:gd name="connsiteY12" fmla="*/ 67940 h 124448"/>
              <a:gd name="connsiteX13" fmla="*/ 159758 w 452881"/>
              <a:gd name="connsiteY13" fmla="*/ 83352 h 124448"/>
              <a:gd name="connsiteX14" fmla="*/ 134073 w 452881"/>
              <a:gd name="connsiteY14" fmla="*/ 93626 h 124448"/>
              <a:gd name="connsiteX15" fmla="*/ 36469 w 452881"/>
              <a:gd name="connsiteY15" fmla="*/ 73078 h 124448"/>
              <a:gd name="connsiteX16" fmla="*/ 15920 w 452881"/>
              <a:gd name="connsiteY16" fmla="*/ 57666 h 124448"/>
              <a:gd name="connsiteX17" fmla="*/ 509 w 452881"/>
              <a:gd name="connsiteY17" fmla="*/ 42255 h 124448"/>
              <a:gd name="connsiteX18" fmla="*/ 26194 w 452881"/>
              <a:gd name="connsiteY18" fmla="*/ 37118 h 124448"/>
              <a:gd name="connsiteX19" fmla="*/ 46743 w 452881"/>
              <a:gd name="connsiteY19" fmla="*/ 31981 h 124448"/>
              <a:gd name="connsiteX20" fmla="*/ 195718 w 452881"/>
              <a:gd name="connsiteY20" fmla="*/ 37118 h 124448"/>
              <a:gd name="connsiteX21" fmla="*/ 180307 w 452881"/>
              <a:gd name="connsiteY21" fmla="*/ 52529 h 124448"/>
              <a:gd name="connsiteX22" fmla="*/ 154621 w 452881"/>
              <a:gd name="connsiteY22" fmla="*/ 62803 h 124448"/>
              <a:gd name="connsiteX23" fmla="*/ 57017 w 452881"/>
              <a:gd name="connsiteY23" fmla="*/ 83352 h 124448"/>
              <a:gd name="connsiteX24" fmla="*/ 82702 w 452881"/>
              <a:gd name="connsiteY24" fmla="*/ 88489 h 124448"/>
              <a:gd name="connsiteX25" fmla="*/ 51880 w 452881"/>
              <a:gd name="connsiteY25" fmla="*/ 78215 h 124448"/>
              <a:gd name="connsiteX26" fmla="*/ 67291 w 452881"/>
              <a:gd name="connsiteY26" fmla="*/ 62803 h 124448"/>
              <a:gd name="connsiteX27" fmla="*/ 51880 w 452881"/>
              <a:gd name="connsiteY27" fmla="*/ 67940 h 124448"/>
              <a:gd name="connsiteX28" fmla="*/ 98113 w 452881"/>
              <a:gd name="connsiteY28" fmla="*/ 83352 h 124448"/>
              <a:gd name="connsiteX29" fmla="*/ 10783 w 452881"/>
              <a:gd name="connsiteY29" fmla="*/ 83352 h 124448"/>
              <a:gd name="connsiteX30" fmla="*/ 51880 w 452881"/>
              <a:gd name="connsiteY30" fmla="*/ 73078 h 124448"/>
              <a:gd name="connsiteX31" fmla="*/ 67291 w 452881"/>
              <a:gd name="connsiteY31" fmla="*/ 67940 h 124448"/>
              <a:gd name="connsiteX32" fmla="*/ 118662 w 452881"/>
              <a:gd name="connsiteY32" fmla="*/ 57666 h 124448"/>
              <a:gd name="connsiteX33" fmla="*/ 170033 w 452881"/>
              <a:gd name="connsiteY33" fmla="*/ 52529 h 124448"/>
              <a:gd name="connsiteX34" fmla="*/ 164895 w 452881"/>
              <a:gd name="connsiteY34" fmla="*/ 62803 h 124448"/>
              <a:gd name="connsiteX35" fmla="*/ 175170 w 452881"/>
              <a:gd name="connsiteY35" fmla="*/ 78215 h 124448"/>
              <a:gd name="connsiteX36" fmla="*/ 159758 w 452881"/>
              <a:gd name="connsiteY36" fmla="*/ 83352 h 124448"/>
              <a:gd name="connsiteX37" fmla="*/ 118662 w 452881"/>
              <a:gd name="connsiteY37" fmla="*/ 98763 h 124448"/>
              <a:gd name="connsiteX38" fmla="*/ 51880 w 452881"/>
              <a:gd name="connsiteY38" fmla="*/ 93626 h 124448"/>
              <a:gd name="connsiteX39" fmla="*/ 72428 w 452881"/>
              <a:gd name="connsiteY39" fmla="*/ 88489 h 124448"/>
              <a:gd name="connsiteX40" fmla="*/ 103251 w 452881"/>
              <a:gd name="connsiteY40" fmla="*/ 73078 h 124448"/>
              <a:gd name="connsiteX41" fmla="*/ 118662 w 452881"/>
              <a:gd name="connsiteY41" fmla="*/ 67940 h 124448"/>
              <a:gd name="connsiteX42" fmla="*/ 103251 w 452881"/>
              <a:gd name="connsiteY42" fmla="*/ 62803 h 124448"/>
              <a:gd name="connsiteX43" fmla="*/ 87839 w 452881"/>
              <a:gd name="connsiteY43" fmla="*/ 73078 h 124448"/>
              <a:gd name="connsiteX44" fmla="*/ 118662 w 452881"/>
              <a:gd name="connsiteY44" fmla="*/ 83352 h 124448"/>
              <a:gd name="connsiteX45" fmla="*/ 103251 w 452881"/>
              <a:gd name="connsiteY45" fmla="*/ 67940 h 124448"/>
              <a:gd name="connsiteX46" fmla="*/ 236815 w 452881"/>
              <a:gd name="connsiteY46" fmla="*/ 73078 h 124448"/>
              <a:gd name="connsiteX47" fmla="*/ 216266 w 452881"/>
              <a:gd name="connsiteY47" fmla="*/ 78215 h 124448"/>
              <a:gd name="connsiteX48" fmla="*/ 98113 w 452881"/>
              <a:gd name="connsiteY48" fmla="*/ 73078 h 124448"/>
              <a:gd name="connsiteX49" fmla="*/ 118662 w 452881"/>
              <a:gd name="connsiteY49" fmla="*/ 57666 h 124448"/>
              <a:gd name="connsiteX50" fmla="*/ 144347 w 452881"/>
              <a:gd name="connsiteY50" fmla="*/ 52529 h 124448"/>
              <a:gd name="connsiteX51" fmla="*/ 221403 w 452881"/>
              <a:gd name="connsiteY51" fmla="*/ 47392 h 124448"/>
              <a:gd name="connsiteX52" fmla="*/ 200855 w 452881"/>
              <a:gd name="connsiteY52" fmla="*/ 37118 h 124448"/>
              <a:gd name="connsiteX53" fmla="*/ 344693 w 452881"/>
              <a:gd name="connsiteY53" fmla="*/ 11433 h 124448"/>
              <a:gd name="connsiteX54" fmla="*/ 375516 w 452881"/>
              <a:gd name="connsiteY54" fmla="*/ 1158 h 124448"/>
              <a:gd name="connsiteX55" fmla="*/ 354967 w 452881"/>
              <a:gd name="connsiteY55" fmla="*/ 16570 h 124448"/>
              <a:gd name="connsiteX56" fmla="*/ 334419 w 452881"/>
              <a:gd name="connsiteY56" fmla="*/ 26844 h 124448"/>
              <a:gd name="connsiteX57" fmla="*/ 293322 w 452881"/>
              <a:gd name="connsiteY57" fmla="*/ 42255 h 124448"/>
              <a:gd name="connsiteX58" fmla="*/ 226540 w 452881"/>
              <a:gd name="connsiteY58" fmla="*/ 52529 h 124448"/>
              <a:gd name="connsiteX59" fmla="*/ 411475 w 452881"/>
              <a:gd name="connsiteY59" fmla="*/ 62803 h 124448"/>
              <a:gd name="connsiteX60" fmla="*/ 380653 w 452881"/>
              <a:gd name="connsiteY60" fmla="*/ 83352 h 124448"/>
              <a:gd name="connsiteX61" fmla="*/ 354967 w 452881"/>
              <a:gd name="connsiteY61" fmla="*/ 88489 h 124448"/>
              <a:gd name="connsiteX62" fmla="*/ 231678 w 452881"/>
              <a:gd name="connsiteY62" fmla="*/ 103900 h 124448"/>
              <a:gd name="connsiteX63" fmla="*/ 231678 w 452881"/>
              <a:gd name="connsiteY63" fmla="*/ 114174 h 124448"/>
              <a:gd name="connsiteX64" fmla="*/ 211129 w 452881"/>
              <a:gd name="connsiteY64" fmla="*/ 119311 h 124448"/>
              <a:gd name="connsiteX65" fmla="*/ 195718 w 452881"/>
              <a:gd name="connsiteY65" fmla="*/ 124448 h 124448"/>
              <a:gd name="connsiteX66" fmla="*/ 401201 w 452881"/>
              <a:gd name="connsiteY66" fmla="*/ 119311 h 124448"/>
              <a:gd name="connsiteX67" fmla="*/ 432024 w 452881"/>
              <a:gd name="connsiteY67" fmla="*/ 114174 h 124448"/>
              <a:gd name="connsiteX68" fmla="*/ 452572 w 452881"/>
              <a:gd name="connsiteY68" fmla="*/ 109037 h 124448"/>
              <a:gd name="connsiteX69" fmla="*/ 437161 w 452881"/>
              <a:gd name="connsiteY69" fmla="*/ 103900 h 124448"/>
              <a:gd name="connsiteX70" fmla="*/ 226540 w 452881"/>
              <a:gd name="connsiteY70" fmla="*/ 93626 h 124448"/>
              <a:gd name="connsiteX71" fmla="*/ 324145 w 452881"/>
              <a:gd name="connsiteY71" fmla="*/ 62803 h 124448"/>
              <a:gd name="connsiteX72" fmla="*/ 432024 w 452881"/>
              <a:gd name="connsiteY72" fmla="*/ 47392 h 124448"/>
              <a:gd name="connsiteX73" fmla="*/ 452572 w 452881"/>
              <a:gd name="connsiteY73" fmla="*/ 42255 h 124448"/>
              <a:gd name="connsiteX74" fmla="*/ 426886 w 452881"/>
              <a:gd name="connsiteY74" fmla="*/ 26844 h 124448"/>
              <a:gd name="connsiteX75" fmla="*/ 247089 w 452881"/>
              <a:gd name="connsiteY75" fmla="*/ 31981 h 124448"/>
              <a:gd name="connsiteX76" fmla="*/ 411475 w 452881"/>
              <a:gd name="connsiteY76" fmla="*/ 47392 h 124448"/>
              <a:gd name="connsiteX77" fmla="*/ 385790 w 452881"/>
              <a:gd name="connsiteY77" fmla="*/ 57666 h 124448"/>
              <a:gd name="connsiteX78" fmla="*/ 344693 w 452881"/>
              <a:gd name="connsiteY78" fmla="*/ 73078 h 124448"/>
              <a:gd name="connsiteX79" fmla="*/ 283048 w 452881"/>
              <a:gd name="connsiteY79" fmla="*/ 98763 h 124448"/>
              <a:gd name="connsiteX80" fmla="*/ 200855 w 452881"/>
              <a:gd name="connsiteY80" fmla="*/ 109037 h 124448"/>
              <a:gd name="connsiteX81" fmla="*/ 252226 w 452881"/>
              <a:gd name="connsiteY81" fmla="*/ 93626 h 124448"/>
              <a:gd name="connsiteX82" fmla="*/ 303597 w 452881"/>
              <a:gd name="connsiteY82" fmla="*/ 73078 h 124448"/>
              <a:gd name="connsiteX83" fmla="*/ 329282 w 452881"/>
              <a:gd name="connsiteY83" fmla="*/ 67940 h 124448"/>
              <a:gd name="connsiteX84" fmla="*/ 349830 w 452881"/>
              <a:gd name="connsiteY84" fmla="*/ 62803 h 124448"/>
              <a:gd name="connsiteX85" fmla="*/ 365242 w 452881"/>
              <a:gd name="connsiteY85" fmla="*/ 57666 h 124448"/>
              <a:gd name="connsiteX86" fmla="*/ 385790 w 452881"/>
              <a:gd name="connsiteY86" fmla="*/ 52529 h 124448"/>
              <a:gd name="connsiteX87" fmla="*/ 411475 w 452881"/>
              <a:gd name="connsiteY87" fmla="*/ 42255 h 124448"/>
              <a:gd name="connsiteX88" fmla="*/ 329282 w 452881"/>
              <a:gd name="connsiteY88" fmla="*/ 52529 h 124448"/>
              <a:gd name="connsiteX89" fmla="*/ 257363 w 452881"/>
              <a:gd name="connsiteY89" fmla="*/ 78215 h 124448"/>
              <a:gd name="connsiteX90" fmla="*/ 231678 w 452881"/>
              <a:gd name="connsiteY90" fmla="*/ 88489 h 124448"/>
              <a:gd name="connsiteX91" fmla="*/ 303597 w 452881"/>
              <a:gd name="connsiteY91" fmla="*/ 83352 h 124448"/>
              <a:gd name="connsiteX92" fmla="*/ 411475 w 452881"/>
              <a:gd name="connsiteY92" fmla="*/ 73078 h 124448"/>
              <a:gd name="connsiteX93" fmla="*/ 385790 w 452881"/>
              <a:gd name="connsiteY93" fmla="*/ 83352 h 124448"/>
              <a:gd name="connsiteX94" fmla="*/ 252226 w 452881"/>
              <a:gd name="connsiteY94" fmla="*/ 109037 h 124448"/>
              <a:gd name="connsiteX95" fmla="*/ 226540 w 452881"/>
              <a:gd name="connsiteY95" fmla="*/ 103900 h 124448"/>
              <a:gd name="connsiteX96" fmla="*/ 252226 w 452881"/>
              <a:gd name="connsiteY96" fmla="*/ 98763 h 124448"/>
              <a:gd name="connsiteX97" fmla="*/ 200855 w 452881"/>
              <a:gd name="connsiteY97" fmla="*/ 88489 h 124448"/>
              <a:gd name="connsiteX98" fmla="*/ 241952 w 452881"/>
              <a:gd name="connsiteY98" fmla="*/ 83352 h 124448"/>
              <a:gd name="connsiteX99" fmla="*/ 267637 w 452881"/>
              <a:gd name="connsiteY99" fmla="*/ 78215 h 124448"/>
              <a:gd name="connsiteX100" fmla="*/ 190581 w 452881"/>
              <a:gd name="connsiteY100" fmla="*/ 88489 h 124448"/>
              <a:gd name="connsiteX101" fmla="*/ 170033 w 452881"/>
              <a:gd name="connsiteY101" fmla="*/ 103900 h 124448"/>
              <a:gd name="connsiteX102" fmla="*/ 200855 w 452881"/>
              <a:gd name="connsiteY102" fmla="*/ 93626 h 124448"/>
              <a:gd name="connsiteX103" fmla="*/ 344693 w 452881"/>
              <a:gd name="connsiteY103" fmla="*/ 73078 h 124448"/>
              <a:gd name="connsiteX104" fmla="*/ 329282 w 452881"/>
              <a:gd name="connsiteY104" fmla="*/ 67940 h 124448"/>
              <a:gd name="connsiteX105" fmla="*/ 283048 w 452881"/>
              <a:gd name="connsiteY105" fmla="*/ 78215 h 124448"/>
              <a:gd name="connsiteX106" fmla="*/ 236815 w 452881"/>
              <a:gd name="connsiteY106" fmla="*/ 88489 h 124448"/>
              <a:gd name="connsiteX107" fmla="*/ 267637 w 452881"/>
              <a:gd name="connsiteY107" fmla="*/ 73078 h 124448"/>
              <a:gd name="connsiteX108" fmla="*/ 267637 w 452881"/>
              <a:gd name="connsiteY108" fmla="*/ 62803 h 124448"/>
              <a:gd name="connsiteX109" fmla="*/ 247089 w 452881"/>
              <a:gd name="connsiteY109" fmla="*/ 73078 h 124448"/>
              <a:gd name="connsiteX110" fmla="*/ 221403 w 452881"/>
              <a:gd name="connsiteY110" fmla="*/ 83352 h 12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452881" h="124448">
                <a:moveTo>
                  <a:pt x="15920" y="78215"/>
                </a:moveTo>
                <a:cubicBezTo>
                  <a:pt x="24482" y="81640"/>
                  <a:pt x="33358" y="84365"/>
                  <a:pt x="41606" y="88489"/>
                </a:cubicBezTo>
                <a:cubicBezTo>
                  <a:pt x="66417" y="100894"/>
                  <a:pt x="49690" y="103900"/>
                  <a:pt x="87839" y="103900"/>
                </a:cubicBezTo>
                <a:cubicBezTo>
                  <a:pt x="93254" y="103900"/>
                  <a:pt x="77681" y="100076"/>
                  <a:pt x="72428" y="98763"/>
                </a:cubicBezTo>
                <a:cubicBezTo>
                  <a:pt x="65579" y="97051"/>
                  <a:pt x="58869" y="94624"/>
                  <a:pt x="51880" y="93626"/>
                </a:cubicBezTo>
                <a:cubicBezTo>
                  <a:pt x="34844" y="91192"/>
                  <a:pt x="17633" y="90201"/>
                  <a:pt x="509" y="88489"/>
                </a:cubicBezTo>
                <a:cubicBezTo>
                  <a:pt x="19345" y="86777"/>
                  <a:pt x="38668" y="87939"/>
                  <a:pt x="57017" y="83352"/>
                </a:cubicBezTo>
                <a:cubicBezTo>
                  <a:pt x="62270" y="82039"/>
                  <a:pt x="38820" y="82858"/>
                  <a:pt x="41606" y="78215"/>
                </a:cubicBezTo>
                <a:cubicBezTo>
                  <a:pt x="47959" y="67627"/>
                  <a:pt x="60449" y="60661"/>
                  <a:pt x="72428" y="57666"/>
                </a:cubicBezTo>
                <a:cubicBezTo>
                  <a:pt x="79277" y="55954"/>
                  <a:pt x="86188" y="54469"/>
                  <a:pt x="92976" y="52529"/>
                </a:cubicBezTo>
                <a:cubicBezTo>
                  <a:pt x="98183" y="51041"/>
                  <a:pt x="113803" y="47392"/>
                  <a:pt x="108388" y="47392"/>
                </a:cubicBezTo>
                <a:cubicBezTo>
                  <a:pt x="92882" y="47392"/>
                  <a:pt x="77565" y="50817"/>
                  <a:pt x="62154" y="52529"/>
                </a:cubicBezTo>
                <a:cubicBezTo>
                  <a:pt x="80990" y="57666"/>
                  <a:pt x="99721" y="63205"/>
                  <a:pt x="118662" y="67940"/>
                </a:cubicBezTo>
                <a:cubicBezTo>
                  <a:pt x="154207" y="76827"/>
                  <a:pt x="134391" y="66440"/>
                  <a:pt x="159758" y="83352"/>
                </a:cubicBezTo>
                <a:cubicBezTo>
                  <a:pt x="151196" y="86777"/>
                  <a:pt x="143284" y="94065"/>
                  <a:pt x="134073" y="93626"/>
                </a:cubicBezTo>
                <a:cubicBezTo>
                  <a:pt x="89403" y="91499"/>
                  <a:pt x="70002" y="84256"/>
                  <a:pt x="36469" y="73078"/>
                </a:cubicBezTo>
                <a:cubicBezTo>
                  <a:pt x="29619" y="67941"/>
                  <a:pt x="22421" y="63238"/>
                  <a:pt x="15920" y="57666"/>
                </a:cubicBezTo>
                <a:cubicBezTo>
                  <a:pt x="10404" y="52938"/>
                  <a:pt x="-2740" y="48753"/>
                  <a:pt x="509" y="42255"/>
                </a:cubicBezTo>
                <a:cubicBezTo>
                  <a:pt x="4414" y="34446"/>
                  <a:pt x="17671" y="39012"/>
                  <a:pt x="26194" y="37118"/>
                </a:cubicBezTo>
                <a:cubicBezTo>
                  <a:pt x="33086" y="35586"/>
                  <a:pt x="39893" y="33693"/>
                  <a:pt x="46743" y="31981"/>
                </a:cubicBezTo>
                <a:cubicBezTo>
                  <a:pt x="96401" y="33693"/>
                  <a:pt x="146608" y="29563"/>
                  <a:pt x="195718" y="37118"/>
                </a:cubicBezTo>
                <a:cubicBezTo>
                  <a:pt x="202898" y="38223"/>
                  <a:pt x="186468" y="48679"/>
                  <a:pt x="180307" y="52529"/>
                </a:cubicBezTo>
                <a:cubicBezTo>
                  <a:pt x="172487" y="57416"/>
                  <a:pt x="162869" y="58679"/>
                  <a:pt x="154621" y="62803"/>
                </a:cubicBezTo>
                <a:cubicBezTo>
                  <a:pt x="97523" y="91353"/>
                  <a:pt x="164903" y="75646"/>
                  <a:pt x="57017" y="83352"/>
                </a:cubicBezTo>
                <a:cubicBezTo>
                  <a:pt x="65579" y="85064"/>
                  <a:pt x="88876" y="94663"/>
                  <a:pt x="82702" y="88489"/>
                </a:cubicBezTo>
                <a:cubicBezTo>
                  <a:pt x="75044" y="80831"/>
                  <a:pt x="51880" y="78215"/>
                  <a:pt x="51880" y="78215"/>
                </a:cubicBezTo>
                <a:cubicBezTo>
                  <a:pt x="57017" y="73078"/>
                  <a:pt x="67291" y="70068"/>
                  <a:pt x="67291" y="62803"/>
                </a:cubicBezTo>
                <a:cubicBezTo>
                  <a:pt x="67291" y="57388"/>
                  <a:pt x="50168" y="62803"/>
                  <a:pt x="51880" y="67940"/>
                </a:cubicBezTo>
                <a:cubicBezTo>
                  <a:pt x="54919" y="77056"/>
                  <a:pt x="93786" y="82487"/>
                  <a:pt x="98113" y="83352"/>
                </a:cubicBezTo>
                <a:cubicBezTo>
                  <a:pt x="69985" y="97416"/>
                  <a:pt x="48178" y="113268"/>
                  <a:pt x="10783" y="83352"/>
                </a:cubicBezTo>
                <a:cubicBezTo>
                  <a:pt x="-243" y="74531"/>
                  <a:pt x="38484" y="77544"/>
                  <a:pt x="51880" y="73078"/>
                </a:cubicBezTo>
                <a:cubicBezTo>
                  <a:pt x="57017" y="71365"/>
                  <a:pt x="62084" y="69428"/>
                  <a:pt x="67291" y="67940"/>
                </a:cubicBezTo>
                <a:cubicBezTo>
                  <a:pt x="84490" y="63026"/>
                  <a:pt x="100725" y="59908"/>
                  <a:pt x="118662" y="57666"/>
                </a:cubicBezTo>
                <a:cubicBezTo>
                  <a:pt x="135738" y="55532"/>
                  <a:pt x="152909" y="54241"/>
                  <a:pt x="170033" y="52529"/>
                </a:cubicBezTo>
                <a:cubicBezTo>
                  <a:pt x="192142" y="59899"/>
                  <a:pt x="190697" y="56353"/>
                  <a:pt x="164895" y="62803"/>
                </a:cubicBezTo>
                <a:cubicBezTo>
                  <a:pt x="122939" y="83783"/>
                  <a:pt x="153240" y="63595"/>
                  <a:pt x="175170" y="78215"/>
                </a:cubicBezTo>
                <a:cubicBezTo>
                  <a:pt x="179676" y="81219"/>
                  <a:pt x="164735" y="81219"/>
                  <a:pt x="159758" y="83352"/>
                </a:cubicBezTo>
                <a:cubicBezTo>
                  <a:pt x="122148" y="99470"/>
                  <a:pt x="156548" y="89292"/>
                  <a:pt x="118662" y="98763"/>
                </a:cubicBezTo>
                <a:cubicBezTo>
                  <a:pt x="96401" y="97051"/>
                  <a:pt x="73675" y="98469"/>
                  <a:pt x="51880" y="93626"/>
                </a:cubicBezTo>
                <a:cubicBezTo>
                  <a:pt x="44988" y="92094"/>
                  <a:pt x="65640" y="90429"/>
                  <a:pt x="72428" y="88489"/>
                </a:cubicBezTo>
                <a:cubicBezTo>
                  <a:pt x="102551" y="79882"/>
                  <a:pt x="73237" y="88085"/>
                  <a:pt x="103251" y="73078"/>
                </a:cubicBezTo>
                <a:cubicBezTo>
                  <a:pt x="108094" y="70656"/>
                  <a:pt x="113525" y="69653"/>
                  <a:pt x="118662" y="67940"/>
                </a:cubicBezTo>
                <a:cubicBezTo>
                  <a:pt x="113525" y="66228"/>
                  <a:pt x="108592" y="61913"/>
                  <a:pt x="103251" y="62803"/>
                </a:cubicBezTo>
                <a:cubicBezTo>
                  <a:pt x="97161" y="63818"/>
                  <a:pt x="84134" y="68138"/>
                  <a:pt x="87839" y="73078"/>
                </a:cubicBezTo>
                <a:cubicBezTo>
                  <a:pt x="94337" y="81742"/>
                  <a:pt x="118662" y="83352"/>
                  <a:pt x="118662" y="83352"/>
                </a:cubicBezTo>
                <a:cubicBezTo>
                  <a:pt x="113525" y="78215"/>
                  <a:pt x="96013" y="68569"/>
                  <a:pt x="103251" y="67940"/>
                </a:cubicBezTo>
                <a:cubicBezTo>
                  <a:pt x="147638" y="64080"/>
                  <a:pt x="192444" y="69044"/>
                  <a:pt x="236815" y="73078"/>
                </a:cubicBezTo>
                <a:cubicBezTo>
                  <a:pt x="243846" y="73717"/>
                  <a:pt x="223116" y="76503"/>
                  <a:pt x="216266" y="78215"/>
                </a:cubicBezTo>
                <a:cubicBezTo>
                  <a:pt x="177697" y="39642"/>
                  <a:pt x="231941" y="88822"/>
                  <a:pt x="98113" y="73078"/>
                </a:cubicBezTo>
                <a:cubicBezTo>
                  <a:pt x="89610" y="72078"/>
                  <a:pt x="110838" y="61143"/>
                  <a:pt x="118662" y="57666"/>
                </a:cubicBezTo>
                <a:cubicBezTo>
                  <a:pt x="126641" y="54120"/>
                  <a:pt x="135659" y="53398"/>
                  <a:pt x="144347" y="52529"/>
                </a:cubicBezTo>
                <a:cubicBezTo>
                  <a:pt x="169962" y="49968"/>
                  <a:pt x="195718" y="49104"/>
                  <a:pt x="221403" y="47392"/>
                </a:cubicBezTo>
                <a:cubicBezTo>
                  <a:pt x="117753" y="38755"/>
                  <a:pt x="158210" y="46388"/>
                  <a:pt x="200855" y="37118"/>
                </a:cubicBezTo>
                <a:cubicBezTo>
                  <a:pt x="334083" y="8156"/>
                  <a:pt x="222347" y="20844"/>
                  <a:pt x="344693" y="11433"/>
                </a:cubicBezTo>
                <a:cubicBezTo>
                  <a:pt x="354967" y="8008"/>
                  <a:pt x="365829" y="-3685"/>
                  <a:pt x="375516" y="1158"/>
                </a:cubicBezTo>
                <a:cubicBezTo>
                  <a:pt x="383174" y="4987"/>
                  <a:pt x="362228" y="12032"/>
                  <a:pt x="354967" y="16570"/>
                </a:cubicBezTo>
                <a:cubicBezTo>
                  <a:pt x="348473" y="20629"/>
                  <a:pt x="341488" y="23899"/>
                  <a:pt x="334419" y="26844"/>
                </a:cubicBezTo>
                <a:cubicBezTo>
                  <a:pt x="320914" y="32471"/>
                  <a:pt x="307390" y="38236"/>
                  <a:pt x="293322" y="42255"/>
                </a:cubicBezTo>
                <a:cubicBezTo>
                  <a:pt x="286193" y="44292"/>
                  <a:pt x="231383" y="51837"/>
                  <a:pt x="226540" y="52529"/>
                </a:cubicBezTo>
                <a:cubicBezTo>
                  <a:pt x="288185" y="55954"/>
                  <a:pt x="350934" y="50695"/>
                  <a:pt x="411475" y="62803"/>
                </a:cubicBezTo>
                <a:cubicBezTo>
                  <a:pt x="423583" y="65225"/>
                  <a:pt x="391894" y="78242"/>
                  <a:pt x="380653" y="83352"/>
                </a:cubicBezTo>
                <a:cubicBezTo>
                  <a:pt x="372704" y="86965"/>
                  <a:pt x="363505" y="86660"/>
                  <a:pt x="354967" y="88489"/>
                </a:cubicBezTo>
                <a:cubicBezTo>
                  <a:pt x="279766" y="104603"/>
                  <a:pt x="330745" y="97296"/>
                  <a:pt x="231678" y="103900"/>
                </a:cubicBezTo>
                <a:cubicBezTo>
                  <a:pt x="330308" y="112119"/>
                  <a:pt x="297432" y="105955"/>
                  <a:pt x="231678" y="114174"/>
                </a:cubicBezTo>
                <a:cubicBezTo>
                  <a:pt x="224672" y="115050"/>
                  <a:pt x="217918" y="117371"/>
                  <a:pt x="211129" y="119311"/>
                </a:cubicBezTo>
                <a:cubicBezTo>
                  <a:pt x="205922" y="120799"/>
                  <a:pt x="190303" y="124448"/>
                  <a:pt x="195718" y="124448"/>
                </a:cubicBezTo>
                <a:cubicBezTo>
                  <a:pt x="264234" y="124448"/>
                  <a:pt x="332707" y="121023"/>
                  <a:pt x="401201" y="119311"/>
                </a:cubicBezTo>
                <a:cubicBezTo>
                  <a:pt x="411475" y="117599"/>
                  <a:pt x="421810" y="116217"/>
                  <a:pt x="432024" y="114174"/>
                </a:cubicBezTo>
                <a:cubicBezTo>
                  <a:pt x="438947" y="112789"/>
                  <a:pt x="449415" y="115352"/>
                  <a:pt x="452572" y="109037"/>
                </a:cubicBezTo>
                <a:cubicBezTo>
                  <a:pt x="454994" y="104194"/>
                  <a:pt x="442563" y="104268"/>
                  <a:pt x="437161" y="103900"/>
                </a:cubicBezTo>
                <a:cubicBezTo>
                  <a:pt x="367033" y="99119"/>
                  <a:pt x="296747" y="97051"/>
                  <a:pt x="226540" y="93626"/>
                </a:cubicBezTo>
                <a:cubicBezTo>
                  <a:pt x="269630" y="77468"/>
                  <a:pt x="275258" y="73914"/>
                  <a:pt x="324145" y="62803"/>
                </a:cubicBezTo>
                <a:cubicBezTo>
                  <a:pt x="371353" y="52074"/>
                  <a:pt x="385183" y="52076"/>
                  <a:pt x="432024" y="47392"/>
                </a:cubicBezTo>
                <a:cubicBezTo>
                  <a:pt x="438873" y="45680"/>
                  <a:pt x="454285" y="49104"/>
                  <a:pt x="452572" y="42255"/>
                </a:cubicBezTo>
                <a:cubicBezTo>
                  <a:pt x="450150" y="32568"/>
                  <a:pt x="436858" y="27343"/>
                  <a:pt x="426886" y="26844"/>
                </a:cubicBezTo>
                <a:cubicBezTo>
                  <a:pt x="367004" y="23850"/>
                  <a:pt x="307021" y="30269"/>
                  <a:pt x="247089" y="31981"/>
                </a:cubicBezTo>
                <a:cubicBezTo>
                  <a:pt x="144163" y="49135"/>
                  <a:pt x="254847" y="28407"/>
                  <a:pt x="411475" y="47392"/>
                </a:cubicBezTo>
                <a:cubicBezTo>
                  <a:pt x="420629" y="48502"/>
                  <a:pt x="394424" y="54428"/>
                  <a:pt x="385790" y="57666"/>
                </a:cubicBezTo>
                <a:cubicBezTo>
                  <a:pt x="361339" y="66835"/>
                  <a:pt x="375903" y="58891"/>
                  <a:pt x="344693" y="73078"/>
                </a:cubicBezTo>
                <a:cubicBezTo>
                  <a:pt x="316237" y="86013"/>
                  <a:pt x="313405" y="91758"/>
                  <a:pt x="283048" y="98763"/>
                </a:cubicBezTo>
                <a:cubicBezTo>
                  <a:pt x="269434" y="101905"/>
                  <a:pt x="210848" y="107927"/>
                  <a:pt x="200855" y="109037"/>
                </a:cubicBezTo>
                <a:cubicBezTo>
                  <a:pt x="217979" y="103900"/>
                  <a:pt x="235390" y="99639"/>
                  <a:pt x="252226" y="93626"/>
                </a:cubicBezTo>
                <a:cubicBezTo>
                  <a:pt x="314308" y="71454"/>
                  <a:pt x="220469" y="95750"/>
                  <a:pt x="303597" y="73078"/>
                </a:cubicBezTo>
                <a:cubicBezTo>
                  <a:pt x="312021" y="70781"/>
                  <a:pt x="320759" y="69834"/>
                  <a:pt x="329282" y="67940"/>
                </a:cubicBezTo>
                <a:cubicBezTo>
                  <a:pt x="336174" y="66408"/>
                  <a:pt x="343042" y="64743"/>
                  <a:pt x="349830" y="62803"/>
                </a:cubicBezTo>
                <a:cubicBezTo>
                  <a:pt x="355037" y="61315"/>
                  <a:pt x="360035" y="59154"/>
                  <a:pt x="365242" y="57666"/>
                </a:cubicBezTo>
                <a:cubicBezTo>
                  <a:pt x="372030" y="55726"/>
                  <a:pt x="379092" y="54762"/>
                  <a:pt x="385790" y="52529"/>
                </a:cubicBezTo>
                <a:cubicBezTo>
                  <a:pt x="394538" y="49613"/>
                  <a:pt x="420696" y="42255"/>
                  <a:pt x="411475" y="42255"/>
                </a:cubicBezTo>
                <a:cubicBezTo>
                  <a:pt x="383864" y="42255"/>
                  <a:pt x="356680" y="49104"/>
                  <a:pt x="329282" y="52529"/>
                </a:cubicBezTo>
                <a:cubicBezTo>
                  <a:pt x="256495" y="83723"/>
                  <a:pt x="330112" y="53964"/>
                  <a:pt x="257363" y="78215"/>
                </a:cubicBezTo>
                <a:cubicBezTo>
                  <a:pt x="248615" y="81131"/>
                  <a:pt x="222513" y="87471"/>
                  <a:pt x="231678" y="88489"/>
                </a:cubicBezTo>
                <a:cubicBezTo>
                  <a:pt x="255565" y="91143"/>
                  <a:pt x="279651" y="85405"/>
                  <a:pt x="303597" y="83352"/>
                </a:cubicBezTo>
                <a:lnTo>
                  <a:pt x="411475" y="73078"/>
                </a:lnTo>
                <a:cubicBezTo>
                  <a:pt x="402913" y="76503"/>
                  <a:pt x="394713" y="81024"/>
                  <a:pt x="385790" y="83352"/>
                </a:cubicBezTo>
                <a:cubicBezTo>
                  <a:pt x="309982" y="103128"/>
                  <a:pt x="311476" y="101631"/>
                  <a:pt x="252226" y="109037"/>
                </a:cubicBezTo>
                <a:cubicBezTo>
                  <a:pt x="243664" y="107325"/>
                  <a:pt x="226540" y="112632"/>
                  <a:pt x="226540" y="103900"/>
                </a:cubicBezTo>
                <a:cubicBezTo>
                  <a:pt x="226540" y="95168"/>
                  <a:pt x="259713" y="103255"/>
                  <a:pt x="252226" y="98763"/>
                </a:cubicBezTo>
                <a:cubicBezTo>
                  <a:pt x="237252" y="89778"/>
                  <a:pt x="217979" y="91914"/>
                  <a:pt x="200855" y="88489"/>
                </a:cubicBezTo>
                <a:cubicBezTo>
                  <a:pt x="214554" y="86777"/>
                  <a:pt x="228307" y="85451"/>
                  <a:pt x="241952" y="83352"/>
                </a:cubicBezTo>
                <a:cubicBezTo>
                  <a:pt x="250582" y="82024"/>
                  <a:pt x="276368" y="78215"/>
                  <a:pt x="267637" y="78215"/>
                </a:cubicBezTo>
                <a:cubicBezTo>
                  <a:pt x="260997" y="78215"/>
                  <a:pt x="199450" y="87222"/>
                  <a:pt x="190581" y="88489"/>
                </a:cubicBezTo>
                <a:cubicBezTo>
                  <a:pt x="183732" y="93626"/>
                  <a:pt x="162375" y="100071"/>
                  <a:pt x="170033" y="103900"/>
                </a:cubicBezTo>
                <a:cubicBezTo>
                  <a:pt x="179719" y="108743"/>
                  <a:pt x="190145" y="95232"/>
                  <a:pt x="200855" y="93626"/>
                </a:cubicBezTo>
                <a:cubicBezTo>
                  <a:pt x="317250" y="76167"/>
                  <a:pt x="269234" y="82510"/>
                  <a:pt x="344693" y="73078"/>
                </a:cubicBezTo>
                <a:cubicBezTo>
                  <a:pt x="373005" y="66000"/>
                  <a:pt x="441555" y="51098"/>
                  <a:pt x="329282" y="67940"/>
                </a:cubicBezTo>
                <a:cubicBezTo>
                  <a:pt x="313669" y="70282"/>
                  <a:pt x="298571" y="75340"/>
                  <a:pt x="283048" y="78215"/>
                </a:cubicBezTo>
                <a:cubicBezTo>
                  <a:pt x="202233" y="93181"/>
                  <a:pt x="146152" y="98562"/>
                  <a:pt x="236815" y="88489"/>
                </a:cubicBezTo>
                <a:cubicBezTo>
                  <a:pt x="247089" y="83352"/>
                  <a:pt x="256972" y="77344"/>
                  <a:pt x="267637" y="73078"/>
                </a:cubicBezTo>
                <a:cubicBezTo>
                  <a:pt x="288713" y="64647"/>
                  <a:pt x="301355" y="71233"/>
                  <a:pt x="267637" y="62803"/>
                </a:cubicBezTo>
                <a:cubicBezTo>
                  <a:pt x="260788" y="66228"/>
                  <a:pt x="254259" y="70389"/>
                  <a:pt x="247089" y="73078"/>
                </a:cubicBezTo>
                <a:cubicBezTo>
                  <a:pt x="219610" y="83383"/>
                  <a:pt x="233104" y="71651"/>
                  <a:pt x="221403" y="83352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Serbest Form 6"/>
          <p:cNvSpPr/>
          <p:nvPr/>
        </p:nvSpPr>
        <p:spPr>
          <a:xfrm>
            <a:off x="5150329" y="1870193"/>
            <a:ext cx="488023" cy="100989"/>
          </a:xfrm>
          <a:custGeom>
            <a:avLst/>
            <a:gdLst>
              <a:gd name="connsiteX0" fmla="*/ 0 w 488023"/>
              <a:gd name="connsiteY0" fmla="*/ 34207 h 100989"/>
              <a:gd name="connsiteX1" fmla="*/ 46234 w 488023"/>
              <a:gd name="connsiteY1" fmla="*/ 29070 h 100989"/>
              <a:gd name="connsiteX2" fmla="*/ 30823 w 488023"/>
              <a:gd name="connsiteY2" fmla="*/ 34207 h 100989"/>
              <a:gd name="connsiteX3" fmla="*/ 20548 w 488023"/>
              <a:gd name="connsiteY3" fmla="*/ 49619 h 100989"/>
              <a:gd name="connsiteX4" fmla="*/ 10274 w 488023"/>
              <a:gd name="connsiteY4" fmla="*/ 39344 h 100989"/>
              <a:gd name="connsiteX5" fmla="*/ 35960 w 488023"/>
              <a:gd name="connsiteY5" fmla="*/ 18796 h 100989"/>
              <a:gd name="connsiteX6" fmla="*/ 102742 w 488023"/>
              <a:gd name="connsiteY6" fmla="*/ 13659 h 100989"/>
              <a:gd name="connsiteX7" fmla="*/ 97605 w 488023"/>
              <a:gd name="connsiteY7" fmla="*/ 59893 h 100989"/>
              <a:gd name="connsiteX8" fmla="*/ 25686 w 488023"/>
              <a:gd name="connsiteY8" fmla="*/ 54756 h 100989"/>
              <a:gd name="connsiteX9" fmla="*/ 46234 w 488023"/>
              <a:gd name="connsiteY9" fmla="*/ 49619 h 100989"/>
              <a:gd name="connsiteX10" fmla="*/ 138701 w 488023"/>
              <a:gd name="connsiteY10" fmla="*/ 54756 h 100989"/>
              <a:gd name="connsiteX11" fmla="*/ 46234 w 488023"/>
              <a:gd name="connsiteY11" fmla="*/ 54756 h 100989"/>
              <a:gd name="connsiteX12" fmla="*/ 51371 w 488023"/>
              <a:gd name="connsiteY12" fmla="*/ 39344 h 100989"/>
              <a:gd name="connsiteX13" fmla="*/ 138701 w 488023"/>
              <a:gd name="connsiteY13" fmla="*/ 34207 h 100989"/>
              <a:gd name="connsiteX14" fmla="*/ 138701 w 488023"/>
              <a:gd name="connsiteY14" fmla="*/ 39344 h 100989"/>
              <a:gd name="connsiteX15" fmla="*/ 148975 w 488023"/>
              <a:gd name="connsiteY15" fmla="*/ 49619 h 100989"/>
              <a:gd name="connsiteX16" fmla="*/ 200346 w 488023"/>
              <a:gd name="connsiteY16" fmla="*/ 70167 h 100989"/>
              <a:gd name="connsiteX17" fmla="*/ 246580 w 488023"/>
              <a:gd name="connsiteY17" fmla="*/ 90715 h 100989"/>
              <a:gd name="connsiteX18" fmla="*/ 261991 w 488023"/>
              <a:gd name="connsiteY18" fmla="*/ 100989 h 100989"/>
              <a:gd name="connsiteX19" fmla="*/ 179798 w 488023"/>
              <a:gd name="connsiteY19" fmla="*/ 80441 h 100989"/>
              <a:gd name="connsiteX20" fmla="*/ 190072 w 488023"/>
              <a:gd name="connsiteY20" fmla="*/ 65030 h 100989"/>
              <a:gd name="connsiteX21" fmla="*/ 205483 w 488023"/>
              <a:gd name="connsiteY21" fmla="*/ 49619 h 100989"/>
              <a:gd name="connsiteX22" fmla="*/ 200346 w 488023"/>
              <a:gd name="connsiteY22" fmla="*/ 34207 h 100989"/>
              <a:gd name="connsiteX23" fmla="*/ 190072 w 488023"/>
              <a:gd name="connsiteY23" fmla="*/ 13659 h 100989"/>
              <a:gd name="connsiteX24" fmla="*/ 241443 w 488023"/>
              <a:gd name="connsiteY24" fmla="*/ 8522 h 100989"/>
              <a:gd name="connsiteX25" fmla="*/ 210620 w 488023"/>
              <a:gd name="connsiteY25" fmla="*/ 18796 h 100989"/>
              <a:gd name="connsiteX26" fmla="*/ 200346 w 488023"/>
              <a:gd name="connsiteY26" fmla="*/ 39344 h 100989"/>
              <a:gd name="connsiteX27" fmla="*/ 205483 w 488023"/>
              <a:gd name="connsiteY27" fmla="*/ 54756 h 100989"/>
              <a:gd name="connsiteX28" fmla="*/ 339047 w 488023"/>
              <a:gd name="connsiteY28" fmla="*/ 39344 h 100989"/>
              <a:gd name="connsiteX29" fmla="*/ 472611 w 488023"/>
              <a:gd name="connsiteY29" fmla="*/ 44482 h 100989"/>
              <a:gd name="connsiteX30" fmla="*/ 482886 w 488023"/>
              <a:gd name="connsiteY30" fmla="*/ 54756 h 100989"/>
              <a:gd name="connsiteX31" fmla="*/ 488023 w 488023"/>
              <a:gd name="connsiteY31" fmla="*/ 70167 h 100989"/>
              <a:gd name="connsiteX32" fmla="*/ 344184 w 488023"/>
              <a:gd name="connsiteY32" fmla="*/ 70167 h 100989"/>
              <a:gd name="connsiteX33" fmla="*/ 364733 w 488023"/>
              <a:gd name="connsiteY33" fmla="*/ 65030 h 100989"/>
              <a:gd name="connsiteX34" fmla="*/ 421241 w 488023"/>
              <a:gd name="connsiteY34" fmla="*/ 49619 h 100989"/>
              <a:gd name="connsiteX35" fmla="*/ 482886 w 488023"/>
              <a:gd name="connsiteY35" fmla="*/ 54756 h 100989"/>
              <a:gd name="connsiteX36" fmla="*/ 462337 w 488023"/>
              <a:gd name="connsiteY36" fmla="*/ 59893 h 100989"/>
              <a:gd name="connsiteX37" fmla="*/ 354459 w 488023"/>
              <a:gd name="connsiteY37" fmla="*/ 54756 h 100989"/>
              <a:gd name="connsiteX38" fmla="*/ 344184 w 488023"/>
              <a:gd name="connsiteY38" fmla="*/ 44482 h 100989"/>
              <a:gd name="connsiteX39" fmla="*/ 328773 w 488023"/>
              <a:gd name="connsiteY39" fmla="*/ 29070 h 100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88023" h="100989">
                <a:moveTo>
                  <a:pt x="0" y="34207"/>
                </a:moveTo>
                <a:cubicBezTo>
                  <a:pt x="15411" y="32495"/>
                  <a:pt x="30728" y="29070"/>
                  <a:pt x="46234" y="29070"/>
                </a:cubicBezTo>
                <a:cubicBezTo>
                  <a:pt x="51649" y="29070"/>
                  <a:pt x="33827" y="29702"/>
                  <a:pt x="30823" y="34207"/>
                </a:cubicBezTo>
                <a:lnTo>
                  <a:pt x="20548" y="49619"/>
                </a:lnTo>
                <a:cubicBezTo>
                  <a:pt x="17123" y="46194"/>
                  <a:pt x="10274" y="44187"/>
                  <a:pt x="10274" y="39344"/>
                </a:cubicBezTo>
                <a:cubicBezTo>
                  <a:pt x="10274" y="23853"/>
                  <a:pt x="26337" y="22003"/>
                  <a:pt x="35960" y="18796"/>
                </a:cubicBezTo>
                <a:cubicBezTo>
                  <a:pt x="53954" y="6800"/>
                  <a:pt x="77939" y="-13900"/>
                  <a:pt x="102742" y="13659"/>
                </a:cubicBezTo>
                <a:cubicBezTo>
                  <a:pt x="113115" y="25185"/>
                  <a:pt x="99317" y="44482"/>
                  <a:pt x="97605" y="59893"/>
                </a:cubicBezTo>
                <a:cubicBezTo>
                  <a:pt x="73632" y="58181"/>
                  <a:pt x="49253" y="59469"/>
                  <a:pt x="25686" y="54756"/>
                </a:cubicBezTo>
                <a:cubicBezTo>
                  <a:pt x="18763" y="53371"/>
                  <a:pt x="39174" y="49619"/>
                  <a:pt x="46234" y="49619"/>
                </a:cubicBezTo>
                <a:cubicBezTo>
                  <a:pt x="77104" y="49619"/>
                  <a:pt x="107879" y="53044"/>
                  <a:pt x="138701" y="54756"/>
                </a:cubicBezTo>
                <a:cubicBezTo>
                  <a:pt x="103364" y="72425"/>
                  <a:pt x="104006" y="76977"/>
                  <a:pt x="46234" y="54756"/>
                </a:cubicBezTo>
                <a:cubicBezTo>
                  <a:pt x="41180" y="52812"/>
                  <a:pt x="46085" y="40519"/>
                  <a:pt x="51371" y="39344"/>
                </a:cubicBezTo>
                <a:cubicBezTo>
                  <a:pt x="79837" y="33018"/>
                  <a:pt x="109591" y="35919"/>
                  <a:pt x="138701" y="34207"/>
                </a:cubicBezTo>
                <a:cubicBezTo>
                  <a:pt x="166679" y="27213"/>
                  <a:pt x="165565" y="25913"/>
                  <a:pt x="138701" y="39344"/>
                </a:cubicBezTo>
                <a:cubicBezTo>
                  <a:pt x="142126" y="42769"/>
                  <a:pt x="144643" y="47453"/>
                  <a:pt x="148975" y="49619"/>
                </a:cubicBezTo>
                <a:cubicBezTo>
                  <a:pt x="165471" y="57867"/>
                  <a:pt x="185592" y="59102"/>
                  <a:pt x="200346" y="70167"/>
                </a:cubicBezTo>
                <a:cubicBezTo>
                  <a:pt x="227880" y="90817"/>
                  <a:pt x="212499" y="83899"/>
                  <a:pt x="246580" y="90715"/>
                </a:cubicBezTo>
                <a:cubicBezTo>
                  <a:pt x="251717" y="94140"/>
                  <a:pt x="268165" y="100989"/>
                  <a:pt x="261991" y="100989"/>
                </a:cubicBezTo>
                <a:cubicBezTo>
                  <a:pt x="215858" y="100989"/>
                  <a:pt x="210499" y="95792"/>
                  <a:pt x="179798" y="80441"/>
                </a:cubicBezTo>
                <a:cubicBezTo>
                  <a:pt x="183223" y="75304"/>
                  <a:pt x="186120" y="69773"/>
                  <a:pt x="190072" y="65030"/>
                </a:cubicBezTo>
                <a:cubicBezTo>
                  <a:pt x="194723" y="59449"/>
                  <a:pt x="203186" y="56511"/>
                  <a:pt x="205483" y="49619"/>
                </a:cubicBezTo>
                <a:cubicBezTo>
                  <a:pt x="207195" y="44482"/>
                  <a:pt x="202479" y="39184"/>
                  <a:pt x="200346" y="34207"/>
                </a:cubicBezTo>
                <a:cubicBezTo>
                  <a:pt x="197330" y="27168"/>
                  <a:pt x="193497" y="20508"/>
                  <a:pt x="190072" y="13659"/>
                </a:cubicBezTo>
                <a:cubicBezTo>
                  <a:pt x="207196" y="11947"/>
                  <a:pt x="224748" y="4348"/>
                  <a:pt x="241443" y="8522"/>
                </a:cubicBezTo>
                <a:cubicBezTo>
                  <a:pt x="251950" y="11149"/>
                  <a:pt x="219284" y="12298"/>
                  <a:pt x="210620" y="18796"/>
                </a:cubicBezTo>
                <a:cubicBezTo>
                  <a:pt x="204494" y="23391"/>
                  <a:pt x="203771" y="32495"/>
                  <a:pt x="200346" y="39344"/>
                </a:cubicBezTo>
                <a:cubicBezTo>
                  <a:pt x="202058" y="44481"/>
                  <a:pt x="200087" y="54306"/>
                  <a:pt x="205483" y="54756"/>
                </a:cubicBezTo>
                <a:cubicBezTo>
                  <a:pt x="308785" y="63365"/>
                  <a:pt x="294128" y="69293"/>
                  <a:pt x="339047" y="39344"/>
                </a:cubicBezTo>
                <a:cubicBezTo>
                  <a:pt x="383568" y="41057"/>
                  <a:pt x="428310" y="39735"/>
                  <a:pt x="472611" y="44482"/>
                </a:cubicBezTo>
                <a:cubicBezTo>
                  <a:pt x="477427" y="44998"/>
                  <a:pt x="480394" y="50603"/>
                  <a:pt x="482886" y="54756"/>
                </a:cubicBezTo>
                <a:cubicBezTo>
                  <a:pt x="485672" y="59399"/>
                  <a:pt x="486311" y="65030"/>
                  <a:pt x="488023" y="70167"/>
                </a:cubicBezTo>
                <a:cubicBezTo>
                  <a:pt x="426976" y="77798"/>
                  <a:pt x="425755" y="80363"/>
                  <a:pt x="344184" y="70167"/>
                </a:cubicBezTo>
                <a:cubicBezTo>
                  <a:pt x="337178" y="69291"/>
                  <a:pt x="357970" y="67059"/>
                  <a:pt x="364733" y="65030"/>
                </a:cubicBezTo>
                <a:cubicBezTo>
                  <a:pt x="416876" y="49388"/>
                  <a:pt x="374424" y="58982"/>
                  <a:pt x="421241" y="49619"/>
                </a:cubicBezTo>
                <a:cubicBezTo>
                  <a:pt x="441789" y="51331"/>
                  <a:pt x="462882" y="49755"/>
                  <a:pt x="482886" y="54756"/>
                </a:cubicBezTo>
                <a:cubicBezTo>
                  <a:pt x="489736" y="56468"/>
                  <a:pt x="469397" y="59893"/>
                  <a:pt x="462337" y="59893"/>
                </a:cubicBezTo>
                <a:cubicBezTo>
                  <a:pt x="426337" y="59893"/>
                  <a:pt x="390418" y="56468"/>
                  <a:pt x="354459" y="54756"/>
                </a:cubicBezTo>
                <a:cubicBezTo>
                  <a:pt x="351034" y="51331"/>
                  <a:pt x="348337" y="46974"/>
                  <a:pt x="344184" y="44482"/>
                </a:cubicBezTo>
                <a:cubicBezTo>
                  <a:pt x="325524" y="33286"/>
                  <a:pt x="328773" y="47905"/>
                  <a:pt x="328773" y="2907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Serbest Form 7"/>
          <p:cNvSpPr/>
          <p:nvPr/>
        </p:nvSpPr>
        <p:spPr>
          <a:xfrm>
            <a:off x="5074684" y="1803115"/>
            <a:ext cx="551575" cy="206780"/>
          </a:xfrm>
          <a:custGeom>
            <a:avLst/>
            <a:gdLst>
              <a:gd name="connsiteX0" fmla="*/ 108628 w 551575"/>
              <a:gd name="connsiteY0" fmla="*/ 133564 h 206780"/>
              <a:gd name="connsiteX1" fmla="*/ 134314 w 551575"/>
              <a:gd name="connsiteY1" fmla="*/ 143838 h 206780"/>
              <a:gd name="connsiteX2" fmla="*/ 165136 w 551575"/>
              <a:gd name="connsiteY2" fmla="*/ 123289 h 206780"/>
              <a:gd name="connsiteX3" fmla="*/ 180547 w 551575"/>
              <a:gd name="connsiteY3" fmla="*/ 113015 h 206780"/>
              <a:gd name="connsiteX4" fmla="*/ 165136 w 551575"/>
              <a:gd name="connsiteY4" fmla="*/ 102741 h 206780"/>
              <a:gd name="connsiteX5" fmla="*/ 93217 w 551575"/>
              <a:gd name="connsiteY5" fmla="*/ 107878 h 206780"/>
              <a:gd name="connsiteX6" fmla="*/ 231918 w 551575"/>
              <a:gd name="connsiteY6" fmla="*/ 113015 h 206780"/>
              <a:gd name="connsiteX7" fmla="*/ 206233 w 551575"/>
              <a:gd name="connsiteY7" fmla="*/ 123289 h 206780"/>
              <a:gd name="connsiteX8" fmla="*/ 165136 w 551575"/>
              <a:gd name="connsiteY8" fmla="*/ 138701 h 206780"/>
              <a:gd name="connsiteX9" fmla="*/ 180547 w 551575"/>
              <a:gd name="connsiteY9" fmla="*/ 133564 h 206780"/>
              <a:gd name="connsiteX10" fmla="*/ 206233 w 551575"/>
              <a:gd name="connsiteY10" fmla="*/ 128427 h 206780"/>
              <a:gd name="connsiteX11" fmla="*/ 221644 w 551575"/>
              <a:gd name="connsiteY11" fmla="*/ 123289 h 206780"/>
              <a:gd name="connsiteX12" fmla="*/ 185685 w 551575"/>
              <a:gd name="connsiteY12" fmla="*/ 138701 h 206780"/>
              <a:gd name="connsiteX13" fmla="*/ 165136 w 551575"/>
              <a:gd name="connsiteY13" fmla="*/ 148975 h 206780"/>
              <a:gd name="connsiteX14" fmla="*/ 124040 w 551575"/>
              <a:gd name="connsiteY14" fmla="*/ 154112 h 206780"/>
              <a:gd name="connsiteX15" fmla="*/ 334660 w 551575"/>
              <a:gd name="connsiteY15" fmla="*/ 128427 h 206780"/>
              <a:gd name="connsiteX16" fmla="*/ 411716 w 551575"/>
              <a:gd name="connsiteY16" fmla="*/ 113015 h 206780"/>
              <a:gd name="connsiteX17" fmla="*/ 493909 w 551575"/>
              <a:gd name="connsiteY17" fmla="*/ 102741 h 206780"/>
              <a:gd name="connsiteX18" fmla="*/ 529869 w 551575"/>
              <a:gd name="connsiteY18" fmla="*/ 92467 h 206780"/>
              <a:gd name="connsiteX19" fmla="*/ 550417 w 551575"/>
              <a:gd name="connsiteY19" fmla="*/ 87330 h 206780"/>
              <a:gd name="connsiteX20" fmla="*/ 442538 w 551575"/>
              <a:gd name="connsiteY20" fmla="*/ 133564 h 206780"/>
              <a:gd name="connsiteX21" fmla="*/ 391168 w 551575"/>
              <a:gd name="connsiteY21" fmla="*/ 148975 h 206780"/>
              <a:gd name="connsiteX22" fmla="*/ 350071 w 551575"/>
              <a:gd name="connsiteY22" fmla="*/ 169523 h 206780"/>
              <a:gd name="connsiteX23" fmla="*/ 314112 w 551575"/>
              <a:gd name="connsiteY23" fmla="*/ 184934 h 206780"/>
              <a:gd name="connsiteX24" fmla="*/ 293563 w 551575"/>
              <a:gd name="connsiteY24" fmla="*/ 195209 h 206780"/>
              <a:gd name="connsiteX25" fmla="*/ 437401 w 551575"/>
              <a:gd name="connsiteY25" fmla="*/ 118152 h 206780"/>
              <a:gd name="connsiteX26" fmla="*/ 493909 w 551575"/>
              <a:gd name="connsiteY26" fmla="*/ 92467 h 206780"/>
              <a:gd name="connsiteX27" fmla="*/ 257604 w 551575"/>
              <a:gd name="connsiteY27" fmla="*/ 97604 h 206780"/>
              <a:gd name="connsiteX28" fmla="*/ 195959 w 551575"/>
              <a:gd name="connsiteY28" fmla="*/ 102741 h 206780"/>
              <a:gd name="connsiteX29" fmla="*/ 237055 w 551575"/>
              <a:gd name="connsiteY29" fmla="*/ 107878 h 206780"/>
              <a:gd name="connsiteX30" fmla="*/ 535006 w 551575"/>
              <a:gd name="connsiteY30" fmla="*/ 102741 h 206780"/>
              <a:gd name="connsiteX31" fmla="*/ 509320 w 551575"/>
              <a:gd name="connsiteY31" fmla="*/ 118152 h 206780"/>
              <a:gd name="connsiteX32" fmla="*/ 483635 w 551575"/>
              <a:gd name="connsiteY32" fmla="*/ 128427 h 206780"/>
              <a:gd name="connsiteX33" fmla="*/ 380894 w 551575"/>
              <a:gd name="connsiteY33" fmla="*/ 148975 h 206780"/>
              <a:gd name="connsiteX34" fmla="*/ 247329 w 551575"/>
              <a:gd name="connsiteY34" fmla="*/ 169523 h 206780"/>
              <a:gd name="connsiteX35" fmla="*/ 308974 w 551575"/>
              <a:gd name="connsiteY35" fmla="*/ 143838 h 206780"/>
              <a:gd name="connsiteX36" fmla="*/ 350071 w 551575"/>
              <a:gd name="connsiteY36" fmla="*/ 138701 h 206780"/>
              <a:gd name="connsiteX37" fmla="*/ 401442 w 551575"/>
              <a:gd name="connsiteY37" fmla="*/ 128427 h 206780"/>
              <a:gd name="connsiteX38" fmla="*/ 416853 w 551575"/>
              <a:gd name="connsiteY38" fmla="*/ 123289 h 206780"/>
              <a:gd name="connsiteX39" fmla="*/ 216507 w 551575"/>
              <a:gd name="connsiteY39" fmla="*/ 128427 h 206780"/>
              <a:gd name="connsiteX40" fmla="*/ 416853 w 551575"/>
              <a:gd name="connsiteY40" fmla="*/ 133564 h 206780"/>
              <a:gd name="connsiteX41" fmla="*/ 324386 w 551575"/>
              <a:gd name="connsiteY41" fmla="*/ 148975 h 206780"/>
              <a:gd name="connsiteX42" fmla="*/ 237055 w 551575"/>
              <a:gd name="connsiteY42" fmla="*/ 169523 h 206780"/>
              <a:gd name="connsiteX43" fmla="*/ 262741 w 551575"/>
              <a:gd name="connsiteY43" fmla="*/ 138701 h 206780"/>
              <a:gd name="connsiteX44" fmla="*/ 293563 w 551575"/>
              <a:gd name="connsiteY44" fmla="*/ 128427 h 206780"/>
              <a:gd name="connsiteX45" fmla="*/ 319249 w 551575"/>
              <a:gd name="connsiteY45" fmla="*/ 123289 h 206780"/>
              <a:gd name="connsiteX46" fmla="*/ 165136 w 551575"/>
              <a:gd name="connsiteY46" fmla="*/ 128427 h 206780"/>
              <a:gd name="connsiteX47" fmla="*/ 108628 w 551575"/>
              <a:gd name="connsiteY47" fmla="*/ 138701 h 206780"/>
              <a:gd name="connsiteX48" fmla="*/ 93217 w 551575"/>
              <a:gd name="connsiteY48" fmla="*/ 143838 h 206780"/>
              <a:gd name="connsiteX49" fmla="*/ 129177 w 551575"/>
              <a:gd name="connsiteY49" fmla="*/ 133564 h 206780"/>
              <a:gd name="connsiteX50" fmla="*/ 52120 w 551575"/>
              <a:gd name="connsiteY50" fmla="*/ 128427 h 206780"/>
              <a:gd name="connsiteX51" fmla="*/ 5887 w 551575"/>
              <a:gd name="connsiteY51" fmla="*/ 133564 h 206780"/>
              <a:gd name="connsiteX52" fmla="*/ 36709 w 551575"/>
              <a:gd name="connsiteY52" fmla="*/ 138701 h 206780"/>
              <a:gd name="connsiteX53" fmla="*/ 82943 w 551575"/>
              <a:gd name="connsiteY53" fmla="*/ 143838 h 206780"/>
              <a:gd name="connsiteX54" fmla="*/ 21298 w 551575"/>
              <a:gd name="connsiteY54" fmla="*/ 148975 h 206780"/>
              <a:gd name="connsiteX55" fmla="*/ 82943 w 551575"/>
              <a:gd name="connsiteY55" fmla="*/ 123289 h 206780"/>
              <a:gd name="connsiteX56" fmla="*/ 108628 w 551575"/>
              <a:gd name="connsiteY56" fmla="*/ 107878 h 206780"/>
              <a:gd name="connsiteX57" fmla="*/ 98354 w 551575"/>
              <a:gd name="connsiteY57" fmla="*/ 102741 h 206780"/>
              <a:gd name="connsiteX58" fmla="*/ 93217 w 551575"/>
              <a:gd name="connsiteY58" fmla="*/ 118152 h 206780"/>
              <a:gd name="connsiteX59" fmla="*/ 103491 w 551575"/>
              <a:gd name="connsiteY59" fmla="*/ 128427 h 206780"/>
              <a:gd name="connsiteX60" fmla="*/ 118903 w 551575"/>
              <a:gd name="connsiteY60" fmla="*/ 133564 h 206780"/>
              <a:gd name="connsiteX61" fmla="*/ 154862 w 551575"/>
              <a:gd name="connsiteY61" fmla="*/ 148975 h 206780"/>
              <a:gd name="connsiteX62" fmla="*/ 159999 w 551575"/>
              <a:gd name="connsiteY62" fmla="*/ 164386 h 206780"/>
              <a:gd name="connsiteX63" fmla="*/ 88080 w 551575"/>
              <a:gd name="connsiteY63" fmla="*/ 179797 h 206780"/>
              <a:gd name="connsiteX64" fmla="*/ 180547 w 551575"/>
              <a:gd name="connsiteY64" fmla="*/ 169523 h 206780"/>
              <a:gd name="connsiteX65" fmla="*/ 139451 w 551575"/>
              <a:gd name="connsiteY65" fmla="*/ 174660 h 206780"/>
              <a:gd name="connsiteX66" fmla="*/ 77806 w 551575"/>
              <a:gd name="connsiteY66" fmla="*/ 164386 h 206780"/>
              <a:gd name="connsiteX67" fmla="*/ 103491 w 551575"/>
              <a:gd name="connsiteY67" fmla="*/ 154112 h 206780"/>
              <a:gd name="connsiteX68" fmla="*/ 154862 w 551575"/>
              <a:gd name="connsiteY68" fmla="*/ 143838 h 206780"/>
              <a:gd name="connsiteX69" fmla="*/ 216507 w 551575"/>
              <a:gd name="connsiteY69" fmla="*/ 123289 h 206780"/>
              <a:gd name="connsiteX70" fmla="*/ 421990 w 551575"/>
              <a:gd name="connsiteY70" fmla="*/ 35959 h 206780"/>
              <a:gd name="connsiteX71" fmla="*/ 529869 w 551575"/>
              <a:gd name="connsiteY71" fmla="*/ 0 h 206780"/>
              <a:gd name="connsiteX72" fmla="*/ 514458 w 551575"/>
              <a:gd name="connsiteY72" fmla="*/ 20548 h 206780"/>
              <a:gd name="connsiteX73" fmla="*/ 499046 w 551575"/>
              <a:gd name="connsiteY73" fmla="*/ 30822 h 206780"/>
              <a:gd name="connsiteX74" fmla="*/ 463087 w 551575"/>
              <a:gd name="connsiteY74" fmla="*/ 51370 h 206780"/>
              <a:gd name="connsiteX75" fmla="*/ 432264 w 551575"/>
              <a:gd name="connsiteY75" fmla="*/ 71919 h 206780"/>
              <a:gd name="connsiteX76" fmla="*/ 401442 w 551575"/>
              <a:gd name="connsiteY76" fmla="*/ 87330 h 206780"/>
              <a:gd name="connsiteX77" fmla="*/ 370619 w 551575"/>
              <a:gd name="connsiteY77" fmla="*/ 107878 h 206780"/>
              <a:gd name="connsiteX78" fmla="*/ 329523 w 551575"/>
              <a:gd name="connsiteY78" fmla="*/ 133564 h 206780"/>
              <a:gd name="connsiteX79" fmla="*/ 288426 w 551575"/>
              <a:gd name="connsiteY79" fmla="*/ 154112 h 206780"/>
              <a:gd name="connsiteX80" fmla="*/ 267878 w 551575"/>
              <a:gd name="connsiteY80" fmla="*/ 169523 h 206780"/>
              <a:gd name="connsiteX81" fmla="*/ 237055 w 551575"/>
              <a:gd name="connsiteY81" fmla="*/ 195209 h 206780"/>
              <a:gd name="connsiteX82" fmla="*/ 319249 w 551575"/>
              <a:gd name="connsiteY82" fmla="*/ 200346 h 206780"/>
              <a:gd name="connsiteX83" fmla="*/ 303837 w 551575"/>
              <a:gd name="connsiteY83" fmla="*/ 190072 h 206780"/>
              <a:gd name="connsiteX84" fmla="*/ 273015 w 551575"/>
              <a:gd name="connsiteY84" fmla="*/ 184934 h 206780"/>
              <a:gd name="connsiteX85" fmla="*/ 329523 w 551575"/>
              <a:gd name="connsiteY85" fmla="*/ 179797 h 206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551575" h="206780">
                <a:moveTo>
                  <a:pt x="108628" y="133564"/>
                </a:moveTo>
                <a:cubicBezTo>
                  <a:pt x="117190" y="136989"/>
                  <a:pt x="125149" y="142820"/>
                  <a:pt x="134314" y="143838"/>
                </a:cubicBezTo>
                <a:cubicBezTo>
                  <a:pt x="159530" y="146640"/>
                  <a:pt x="152102" y="136323"/>
                  <a:pt x="165136" y="123289"/>
                </a:cubicBezTo>
                <a:cubicBezTo>
                  <a:pt x="169502" y="118923"/>
                  <a:pt x="175410" y="116440"/>
                  <a:pt x="180547" y="113015"/>
                </a:cubicBezTo>
                <a:cubicBezTo>
                  <a:pt x="175410" y="109590"/>
                  <a:pt x="171299" y="103104"/>
                  <a:pt x="165136" y="102741"/>
                </a:cubicBezTo>
                <a:cubicBezTo>
                  <a:pt x="141143" y="101330"/>
                  <a:pt x="69462" y="104223"/>
                  <a:pt x="93217" y="107878"/>
                </a:cubicBezTo>
                <a:cubicBezTo>
                  <a:pt x="138944" y="114913"/>
                  <a:pt x="185684" y="111303"/>
                  <a:pt x="231918" y="113015"/>
                </a:cubicBezTo>
                <a:cubicBezTo>
                  <a:pt x="223356" y="116440"/>
                  <a:pt x="214659" y="119544"/>
                  <a:pt x="206233" y="123289"/>
                </a:cubicBezTo>
                <a:cubicBezTo>
                  <a:pt x="193079" y="129136"/>
                  <a:pt x="180475" y="138701"/>
                  <a:pt x="165136" y="138701"/>
                </a:cubicBezTo>
                <a:cubicBezTo>
                  <a:pt x="159721" y="138701"/>
                  <a:pt x="175294" y="134877"/>
                  <a:pt x="180547" y="133564"/>
                </a:cubicBezTo>
                <a:cubicBezTo>
                  <a:pt x="189018" y="131446"/>
                  <a:pt x="197762" y="130545"/>
                  <a:pt x="206233" y="128427"/>
                </a:cubicBezTo>
                <a:cubicBezTo>
                  <a:pt x="211486" y="127114"/>
                  <a:pt x="226487" y="120867"/>
                  <a:pt x="221644" y="123289"/>
                </a:cubicBezTo>
                <a:cubicBezTo>
                  <a:pt x="209980" y="129121"/>
                  <a:pt x="197557" y="133305"/>
                  <a:pt x="185685" y="138701"/>
                </a:cubicBezTo>
                <a:cubicBezTo>
                  <a:pt x="178713" y="141870"/>
                  <a:pt x="172565" y="147118"/>
                  <a:pt x="165136" y="148975"/>
                </a:cubicBezTo>
                <a:cubicBezTo>
                  <a:pt x="151743" y="152323"/>
                  <a:pt x="110457" y="156582"/>
                  <a:pt x="124040" y="154112"/>
                </a:cubicBezTo>
                <a:cubicBezTo>
                  <a:pt x="223492" y="136030"/>
                  <a:pt x="229630" y="137975"/>
                  <a:pt x="334660" y="128427"/>
                </a:cubicBezTo>
                <a:cubicBezTo>
                  <a:pt x="360345" y="123290"/>
                  <a:pt x="385856" y="117186"/>
                  <a:pt x="411716" y="113015"/>
                </a:cubicBezTo>
                <a:cubicBezTo>
                  <a:pt x="438975" y="108618"/>
                  <a:pt x="466706" y="107472"/>
                  <a:pt x="493909" y="102741"/>
                </a:cubicBezTo>
                <a:cubicBezTo>
                  <a:pt x="506191" y="100605"/>
                  <a:pt x="517842" y="95747"/>
                  <a:pt x="529869" y="92467"/>
                </a:cubicBezTo>
                <a:cubicBezTo>
                  <a:pt x="536680" y="90609"/>
                  <a:pt x="556547" y="83827"/>
                  <a:pt x="550417" y="87330"/>
                </a:cubicBezTo>
                <a:cubicBezTo>
                  <a:pt x="533695" y="96885"/>
                  <a:pt x="462690" y="126511"/>
                  <a:pt x="442538" y="133564"/>
                </a:cubicBezTo>
                <a:cubicBezTo>
                  <a:pt x="425664" y="139470"/>
                  <a:pt x="407830" y="142496"/>
                  <a:pt x="391168" y="148975"/>
                </a:cubicBezTo>
                <a:cubicBezTo>
                  <a:pt x="376894" y="154526"/>
                  <a:pt x="363950" y="163046"/>
                  <a:pt x="350071" y="169523"/>
                </a:cubicBezTo>
                <a:cubicBezTo>
                  <a:pt x="338254" y="175038"/>
                  <a:pt x="325984" y="179538"/>
                  <a:pt x="314112" y="184934"/>
                </a:cubicBezTo>
                <a:cubicBezTo>
                  <a:pt x="307140" y="188103"/>
                  <a:pt x="287289" y="199601"/>
                  <a:pt x="293563" y="195209"/>
                </a:cubicBezTo>
                <a:cubicBezTo>
                  <a:pt x="376914" y="136863"/>
                  <a:pt x="348903" y="158378"/>
                  <a:pt x="437401" y="118152"/>
                </a:cubicBezTo>
                <a:cubicBezTo>
                  <a:pt x="500564" y="89442"/>
                  <a:pt x="457879" y="104477"/>
                  <a:pt x="493909" y="92467"/>
                </a:cubicBezTo>
                <a:cubicBezTo>
                  <a:pt x="404078" y="70009"/>
                  <a:pt x="474626" y="85547"/>
                  <a:pt x="257604" y="97604"/>
                </a:cubicBezTo>
                <a:cubicBezTo>
                  <a:pt x="237016" y="98748"/>
                  <a:pt x="216507" y="101029"/>
                  <a:pt x="195959" y="102741"/>
                </a:cubicBezTo>
                <a:cubicBezTo>
                  <a:pt x="209658" y="104453"/>
                  <a:pt x="223250" y="107878"/>
                  <a:pt x="237055" y="107878"/>
                </a:cubicBezTo>
                <a:cubicBezTo>
                  <a:pt x="336387" y="107878"/>
                  <a:pt x="435745" y="98995"/>
                  <a:pt x="535006" y="102741"/>
                </a:cubicBezTo>
                <a:cubicBezTo>
                  <a:pt x="544984" y="103118"/>
                  <a:pt x="518251" y="113687"/>
                  <a:pt x="509320" y="118152"/>
                </a:cubicBezTo>
                <a:cubicBezTo>
                  <a:pt x="501072" y="122276"/>
                  <a:pt x="492319" y="125325"/>
                  <a:pt x="483635" y="128427"/>
                </a:cubicBezTo>
                <a:cubicBezTo>
                  <a:pt x="425201" y="149297"/>
                  <a:pt x="446893" y="142975"/>
                  <a:pt x="380894" y="148975"/>
                </a:cubicBezTo>
                <a:cubicBezTo>
                  <a:pt x="356475" y="156300"/>
                  <a:pt x="265605" y="187798"/>
                  <a:pt x="247329" y="169523"/>
                </a:cubicBezTo>
                <a:cubicBezTo>
                  <a:pt x="231588" y="153783"/>
                  <a:pt x="287652" y="150234"/>
                  <a:pt x="308974" y="143838"/>
                </a:cubicBezTo>
                <a:cubicBezTo>
                  <a:pt x="322197" y="139871"/>
                  <a:pt x="336453" y="140971"/>
                  <a:pt x="350071" y="138701"/>
                </a:cubicBezTo>
                <a:cubicBezTo>
                  <a:pt x="367296" y="135830"/>
                  <a:pt x="384426" y="132354"/>
                  <a:pt x="401442" y="128427"/>
                </a:cubicBezTo>
                <a:cubicBezTo>
                  <a:pt x="406718" y="127209"/>
                  <a:pt x="422268" y="123289"/>
                  <a:pt x="416853" y="123289"/>
                </a:cubicBezTo>
                <a:cubicBezTo>
                  <a:pt x="350049" y="123289"/>
                  <a:pt x="283289" y="126714"/>
                  <a:pt x="216507" y="128427"/>
                </a:cubicBezTo>
                <a:cubicBezTo>
                  <a:pt x="283289" y="130139"/>
                  <a:pt x="351229" y="121064"/>
                  <a:pt x="416853" y="133564"/>
                </a:cubicBezTo>
                <a:cubicBezTo>
                  <a:pt x="447549" y="139411"/>
                  <a:pt x="354985" y="142644"/>
                  <a:pt x="324386" y="148975"/>
                </a:cubicBezTo>
                <a:cubicBezTo>
                  <a:pt x="148928" y="185276"/>
                  <a:pt x="345235" y="151494"/>
                  <a:pt x="237055" y="169523"/>
                </a:cubicBezTo>
                <a:cubicBezTo>
                  <a:pt x="245617" y="159249"/>
                  <a:pt x="251925" y="146567"/>
                  <a:pt x="262741" y="138701"/>
                </a:cubicBezTo>
                <a:cubicBezTo>
                  <a:pt x="271499" y="132331"/>
                  <a:pt x="283115" y="131277"/>
                  <a:pt x="293563" y="128427"/>
                </a:cubicBezTo>
                <a:cubicBezTo>
                  <a:pt x="301987" y="126129"/>
                  <a:pt x="327981" y="123289"/>
                  <a:pt x="319249" y="123289"/>
                </a:cubicBezTo>
                <a:cubicBezTo>
                  <a:pt x="267849" y="123289"/>
                  <a:pt x="216507" y="126714"/>
                  <a:pt x="165136" y="128427"/>
                </a:cubicBezTo>
                <a:cubicBezTo>
                  <a:pt x="136036" y="132584"/>
                  <a:pt x="132848" y="131781"/>
                  <a:pt x="108628" y="138701"/>
                </a:cubicBezTo>
                <a:cubicBezTo>
                  <a:pt x="103421" y="140189"/>
                  <a:pt x="87964" y="145151"/>
                  <a:pt x="93217" y="143838"/>
                </a:cubicBezTo>
                <a:cubicBezTo>
                  <a:pt x="105311" y="140815"/>
                  <a:pt x="117190" y="136989"/>
                  <a:pt x="129177" y="133564"/>
                </a:cubicBezTo>
                <a:cubicBezTo>
                  <a:pt x="159770" y="102968"/>
                  <a:pt x="146093" y="121198"/>
                  <a:pt x="52120" y="128427"/>
                </a:cubicBezTo>
                <a:cubicBezTo>
                  <a:pt x="36660" y="129616"/>
                  <a:pt x="21298" y="131852"/>
                  <a:pt x="5887" y="133564"/>
                </a:cubicBezTo>
                <a:cubicBezTo>
                  <a:pt x="16161" y="135276"/>
                  <a:pt x="26385" y="137324"/>
                  <a:pt x="36709" y="138701"/>
                </a:cubicBezTo>
                <a:cubicBezTo>
                  <a:pt x="52079" y="140750"/>
                  <a:pt x="95845" y="135237"/>
                  <a:pt x="82943" y="143838"/>
                </a:cubicBezTo>
                <a:cubicBezTo>
                  <a:pt x="65786" y="155276"/>
                  <a:pt x="41846" y="147263"/>
                  <a:pt x="21298" y="148975"/>
                </a:cubicBezTo>
                <a:cubicBezTo>
                  <a:pt x="-41411" y="164652"/>
                  <a:pt x="51226" y="142319"/>
                  <a:pt x="82943" y="123289"/>
                </a:cubicBezTo>
                <a:cubicBezTo>
                  <a:pt x="91505" y="118152"/>
                  <a:pt x="99411" y="111718"/>
                  <a:pt x="108628" y="107878"/>
                </a:cubicBezTo>
                <a:cubicBezTo>
                  <a:pt x="137696" y="95767"/>
                  <a:pt x="184096" y="93214"/>
                  <a:pt x="98354" y="102741"/>
                </a:cubicBezTo>
                <a:cubicBezTo>
                  <a:pt x="96642" y="107878"/>
                  <a:pt x="92155" y="112842"/>
                  <a:pt x="93217" y="118152"/>
                </a:cubicBezTo>
                <a:cubicBezTo>
                  <a:pt x="94167" y="122901"/>
                  <a:pt x="99338" y="125935"/>
                  <a:pt x="103491" y="128427"/>
                </a:cubicBezTo>
                <a:cubicBezTo>
                  <a:pt x="108134" y="131213"/>
                  <a:pt x="113926" y="131431"/>
                  <a:pt x="118903" y="133564"/>
                </a:cubicBezTo>
                <a:cubicBezTo>
                  <a:pt x="163343" y="152609"/>
                  <a:pt x="118717" y="136927"/>
                  <a:pt x="154862" y="148975"/>
                </a:cubicBezTo>
                <a:cubicBezTo>
                  <a:pt x="156574" y="154112"/>
                  <a:pt x="163523" y="160275"/>
                  <a:pt x="159999" y="164386"/>
                </a:cubicBezTo>
                <a:cubicBezTo>
                  <a:pt x="134651" y="193959"/>
                  <a:pt x="119179" y="184240"/>
                  <a:pt x="88080" y="179797"/>
                </a:cubicBezTo>
                <a:cubicBezTo>
                  <a:pt x="124443" y="167676"/>
                  <a:pt x="114580" y="169523"/>
                  <a:pt x="180547" y="169523"/>
                </a:cubicBezTo>
                <a:cubicBezTo>
                  <a:pt x="194352" y="169523"/>
                  <a:pt x="153150" y="172948"/>
                  <a:pt x="139451" y="174660"/>
                </a:cubicBezTo>
                <a:cubicBezTo>
                  <a:pt x="118903" y="171235"/>
                  <a:pt x="95893" y="174721"/>
                  <a:pt x="77806" y="164386"/>
                </a:cubicBezTo>
                <a:cubicBezTo>
                  <a:pt x="69800" y="159811"/>
                  <a:pt x="94581" y="156488"/>
                  <a:pt x="103491" y="154112"/>
                </a:cubicBezTo>
                <a:cubicBezTo>
                  <a:pt x="120364" y="149613"/>
                  <a:pt x="137738" y="147263"/>
                  <a:pt x="154862" y="143838"/>
                </a:cubicBezTo>
                <a:cubicBezTo>
                  <a:pt x="86369" y="132422"/>
                  <a:pt x="134313" y="143838"/>
                  <a:pt x="216507" y="123289"/>
                </a:cubicBezTo>
                <a:cubicBezTo>
                  <a:pt x="435724" y="68484"/>
                  <a:pt x="167399" y="120821"/>
                  <a:pt x="421990" y="35959"/>
                </a:cubicBezTo>
                <a:lnTo>
                  <a:pt x="529869" y="0"/>
                </a:lnTo>
                <a:cubicBezTo>
                  <a:pt x="524732" y="6849"/>
                  <a:pt x="520512" y="14494"/>
                  <a:pt x="514458" y="20548"/>
                </a:cubicBezTo>
                <a:cubicBezTo>
                  <a:pt x="510092" y="24914"/>
                  <a:pt x="504407" y="27759"/>
                  <a:pt x="499046" y="30822"/>
                </a:cubicBezTo>
                <a:cubicBezTo>
                  <a:pt x="483062" y="39955"/>
                  <a:pt x="476738" y="39994"/>
                  <a:pt x="463087" y="51370"/>
                </a:cubicBezTo>
                <a:cubicBezTo>
                  <a:pt x="437433" y="72749"/>
                  <a:pt x="459349" y="62891"/>
                  <a:pt x="432264" y="71919"/>
                </a:cubicBezTo>
                <a:cubicBezTo>
                  <a:pt x="363857" y="117524"/>
                  <a:pt x="465239" y="51888"/>
                  <a:pt x="401442" y="87330"/>
                </a:cubicBezTo>
                <a:cubicBezTo>
                  <a:pt x="390648" y="93327"/>
                  <a:pt x="380893" y="101029"/>
                  <a:pt x="370619" y="107878"/>
                </a:cubicBezTo>
                <a:cubicBezTo>
                  <a:pt x="358397" y="116026"/>
                  <a:pt x="341908" y="127372"/>
                  <a:pt x="329523" y="133564"/>
                </a:cubicBezTo>
                <a:cubicBezTo>
                  <a:pt x="315824" y="140413"/>
                  <a:pt x="301656" y="146395"/>
                  <a:pt x="288426" y="154112"/>
                </a:cubicBezTo>
                <a:cubicBezTo>
                  <a:pt x="281031" y="158426"/>
                  <a:pt x="274845" y="164547"/>
                  <a:pt x="267878" y="169523"/>
                </a:cubicBezTo>
                <a:cubicBezTo>
                  <a:pt x="242846" y="187403"/>
                  <a:pt x="261041" y="171223"/>
                  <a:pt x="237055" y="195209"/>
                </a:cubicBezTo>
                <a:cubicBezTo>
                  <a:pt x="260046" y="200957"/>
                  <a:pt x="294937" y="214933"/>
                  <a:pt x="319249" y="200346"/>
                </a:cubicBezTo>
                <a:cubicBezTo>
                  <a:pt x="324543" y="197169"/>
                  <a:pt x="309694" y="192025"/>
                  <a:pt x="303837" y="190072"/>
                </a:cubicBezTo>
                <a:cubicBezTo>
                  <a:pt x="293956" y="186778"/>
                  <a:pt x="283289" y="186647"/>
                  <a:pt x="273015" y="184934"/>
                </a:cubicBezTo>
                <a:cubicBezTo>
                  <a:pt x="305192" y="176890"/>
                  <a:pt x="286503" y="179797"/>
                  <a:pt x="329523" y="179797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577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err="1">
                <a:latin typeface="Tempus Sans ITC" pitchFamily="82" charset="0"/>
              </a:rPr>
              <a:t>Frequency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Adverbs</a:t>
            </a:r>
            <a:r>
              <a:rPr lang="tr-TR" b="1" dirty="0">
                <a:latin typeface="Tempus Sans ITC" pitchFamily="82" charset="0"/>
              </a:rPr>
              <a:t> (Sıklık Zarfları)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tr-TR" dirty="0">
              <a:latin typeface="Tempus Sans ITC" pitchFamily="82" charset="0"/>
            </a:endParaRPr>
          </a:p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Bu zarflar bir işin hangi sıklıkta yapıldığını ifade etmek için kullanılır ve cümlede özne ile fiilin arasında yer alır..</a:t>
            </a:r>
          </a:p>
          <a:p>
            <a:pPr marL="114300" indent="0">
              <a:buNone/>
            </a:pPr>
            <a:r>
              <a:rPr lang="tr-TR" b="1" dirty="0" err="1">
                <a:latin typeface="Tempus Sans ITC" pitchFamily="82" charset="0"/>
              </a:rPr>
              <a:t>Examples</a:t>
            </a:r>
            <a:r>
              <a:rPr lang="tr-TR" b="1" dirty="0">
                <a:latin typeface="Tempus Sans ITC" pitchFamily="82" charset="0"/>
              </a:rPr>
              <a:t>:</a:t>
            </a:r>
            <a:endParaRPr lang="tr-TR" dirty="0">
              <a:latin typeface="Tempus Sans ITC" pitchFamily="82" charset="0"/>
            </a:endParaRPr>
          </a:p>
          <a:p>
            <a:r>
              <a:rPr lang="tr-TR" dirty="0">
                <a:latin typeface="Tempus Sans ITC" pitchFamily="82" charset="0"/>
              </a:rPr>
              <a:t>I </a:t>
            </a:r>
            <a:r>
              <a:rPr lang="tr-TR" b="1" u="sng" dirty="0" err="1">
                <a:latin typeface="Tempus Sans ITC" pitchFamily="82" charset="0"/>
              </a:rPr>
              <a:t>always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dirty="0" err="1">
                <a:latin typeface="Tempus Sans ITC" pitchFamily="82" charset="0"/>
              </a:rPr>
              <a:t>train</a:t>
            </a:r>
            <a:r>
              <a:rPr lang="tr-TR" dirty="0">
                <a:latin typeface="Tempus Sans ITC" pitchFamily="82" charset="0"/>
              </a:rPr>
              <a:t> hard.</a:t>
            </a:r>
          </a:p>
          <a:p>
            <a:r>
              <a:rPr lang="tr-TR" dirty="0" err="1">
                <a:latin typeface="Tempus Sans ITC" pitchFamily="82" charset="0"/>
              </a:rPr>
              <a:t>She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u="sng" dirty="0" err="1">
                <a:latin typeface="Tempus Sans ITC" pitchFamily="82" charset="0"/>
              </a:rPr>
              <a:t>often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dirty="0" err="1">
                <a:latin typeface="Tempus Sans ITC" pitchFamily="82" charset="0"/>
              </a:rPr>
              <a:t>goes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to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the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sports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centre</a:t>
            </a:r>
            <a:r>
              <a:rPr lang="tr-TR" dirty="0">
                <a:latin typeface="Tempus Sans ITC" pitchFamily="82" charset="0"/>
              </a:rPr>
              <a:t>.</a:t>
            </a:r>
          </a:p>
          <a:p>
            <a:r>
              <a:rPr lang="tr-TR" dirty="0" err="1">
                <a:latin typeface="Tempus Sans ITC" pitchFamily="82" charset="0"/>
              </a:rPr>
              <a:t>We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u="sng" dirty="0" err="1">
                <a:latin typeface="Tempus Sans ITC" pitchFamily="82" charset="0"/>
              </a:rPr>
              <a:t>never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dirty="0" err="1">
                <a:latin typeface="Tempus Sans ITC" pitchFamily="82" charset="0"/>
              </a:rPr>
              <a:t>play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computer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games</a:t>
            </a:r>
            <a:r>
              <a:rPr lang="tr-TR" dirty="0">
                <a:latin typeface="Tempus Sans ITC" pitchFamily="82" charset="0"/>
              </a:rPr>
              <a:t>.</a:t>
            </a:r>
          </a:p>
          <a:p>
            <a:endParaRPr lang="tr-TR" dirty="0"/>
          </a:p>
        </p:txBody>
      </p:sp>
      <p:sp>
        <p:nvSpPr>
          <p:cNvPr id="4" name="Sağ Ok 3"/>
          <p:cNvSpPr/>
          <p:nvPr/>
        </p:nvSpPr>
        <p:spPr>
          <a:xfrm>
            <a:off x="3275856" y="4653136"/>
            <a:ext cx="1800200" cy="1152128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2781274" y="602254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Tempus Sans ITC" pitchFamily="82" charset="0"/>
              </a:rPr>
              <a:t>Değiştirmek için kaydırınız</a:t>
            </a:r>
            <a:r>
              <a:rPr lang="tr-T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632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latin typeface="Tempus Sans ITC" pitchFamily="82" charset="0"/>
              </a:rPr>
              <a:t>(Diğer Sıklık İfadeleri)</a:t>
            </a:r>
            <a:endParaRPr lang="tr-TR" dirty="0">
              <a:latin typeface="Tempus Sans ITC" pitchFamily="82" charset="0"/>
            </a:endParaRPr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5256584"/>
          </a:xfrm>
        </p:spPr>
        <p:txBody>
          <a:bodyPr>
            <a:normAutofit/>
          </a:bodyPr>
          <a:lstStyle/>
          <a:p>
            <a:r>
              <a:rPr lang="en-US" b="1" dirty="0">
                <a:latin typeface="Tempus Sans ITC" pitchFamily="82" charset="0"/>
              </a:rPr>
              <a:t>Every</a:t>
            </a:r>
            <a:r>
              <a:rPr lang="en-US" dirty="0">
                <a:latin typeface="Tempus Sans ITC" pitchFamily="82" charset="0"/>
              </a:rPr>
              <a:t> morning</a:t>
            </a:r>
          </a:p>
          <a:p>
            <a:r>
              <a:rPr lang="en-US" b="1" dirty="0">
                <a:latin typeface="Tempus Sans ITC" pitchFamily="82" charset="0"/>
              </a:rPr>
              <a:t>Every</a:t>
            </a:r>
            <a:r>
              <a:rPr lang="en-US" dirty="0">
                <a:latin typeface="Tempus Sans ITC" pitchFamily="82" charset="0"/>
              </a:rPr>
              <a:t> day</a:t>
            </a:r>
          </a:p>
          <a:p>
            <a:r>
              <a:rPr lang="en-US" b="1" dirty="0">
                <a:latin typeface="Tempus Sans ITC" pitchFamily="82" charset="0"/>
              </a:rPr>
              <a:t>Every</a:t>
            </a:r>
            <a:r>
              <a:rPr lang="en-US" dirty="0">
                <a:latin typeface="Tempus Sans ITC" pitchFamily="82" charset="0"/>
              </a:rPr>
              <a:t> week</a:t>
            </a:r>
          </a:p>
          <a:p>
            <a:r>
              <a:rPr lang="en-US" b="1" dirty="0">
                <a:latin typeface="Tempus Sans ITC" pitchFamily="82" charset="0"/>
              </a:rPr>
              <a:t>Every</a:t>
            </a:r>
            <a:r>
              <a:rPr lang="en-US" dirty="0">
                <a:latin typeface="Tempus Sans ITC" pitchFamily="82" charset="0"/>
              </a:rPr>
              <a:t> month</a:t>
            </a:r>
          </a:p>
          <a:p>
            <a:r>
              <a:rPr lang="en-US" b="1" dirty="0">
                <a:latin typeface="Tempus Sans ITC" pitchFamily="82" charset="0"/>
              </a:rPr>
              <a:t>Every</a:t>
            </a:r>
            <a:r>
              <a:rPr lang="en-US" dirty="0">
                <a:latin typeface="Tempus Sans ITC" pitchFamily="82" charset="0"/>
              </a:rPr>
              <a:t> year</a:t>
            </a:r>
          </a:p>
          <a:p>
            <a:r>
              <a:rPr lang="en-US" b="1" dirty="0">
                <a:latin typeface="Tempus Sans ITC" pitchFamily="82" charset="0"/>
              </a:rPr>
              <a:t>Every </a:t>
            </a:r>
            <a:r>
              <a:rPr lang="en-US" dirty="0">
                <a:latin typeface="Tempus Sans ITC" pitchFamily="82" charset="0"/>
              </a:rPr>
              <a:t>weekend</a:t>
            </a:r>
            <a:endParaRPr lang="tr-TR" dirty="0">
              <a:latin typeface="Tempus Sans ITC" pitchFamily="82" charset="0"/>
            </a:endParaRPr>
          </a:p>
          <a:p>
            <a:r>
              <a:rPr lang="en-US" b="1" dirty="0">
                <a:latin typeface="Tempus Sans ITC" pitchFamily="82" charset="0"/>
              </a:rPr>
              <a:t>Once</a:t>
            </a:r>
            <a:r>
              <a:rPr lang="en-US" dirty="0">
                <a:latin typeface="Tempus Sans ITC" pitchFamily="82" charset="0"/>
              </a:rPr>
              <a:t> a day</a:t>
            </a:r>
          </a:p>
          <a:p>
            <a:r>
              <a:rPr lang="en-US" b="1" dirty="0">
                <a:latin typeface="Tempus Sans ITC" pitchFamily="82" charset="0"/>
              </a:rPr>
              <a:t>Once </a:t>
            </a:r>
            <a:r>
              <a:rPr lang="en-US" dirty="0">
                <a:latin typeface="Tempus Sans ITC" pitchFamily="82" charset="0"/>
              </a:rPr>
              <a:t>a week</a:t>
            </a:r>
          </a:p>
          <a:p>
            <a:r>
              <a:rPr lang="en-US" b="1" dirty="0">
                <a:latin typeface="Tempus Sans ITC" pitchFamily="82" charset="0"/>
              </a:rPr>
              <a:t>Once</a:t>
            </a:r>
            <a:r>
              <a:rPr lang="en-US" dirty="0">
                <a:latin typeface="Tempus Sans ITC" pitchFamily="82" charset="0"/>
              </a:rPr>
              <a:t> a month</a:t>
            </a:r>
          </a:p>
          <a:p>
            <a:r>
              <a:rPr lang="en-US" b="1" dirty="0">
                <a:latin typeface="Tempus Sans ITC" pitchFamily="82" charset="0"/>
              </a:rPr>
              <a:t>Once</a:t>
            </a:r>
            <a:r>
              <a:rPr lang="en-US" dirty="0">
                <a:latin typeface="Tempus Sans ITC" pitchFamily="82" charset="0"/>
              </a:rPr>
              <a:t> a year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>
                <a:latin typeface="Tempus Sans ITC" pitchFamily="82" charset="0"/>
              </a:rPr>
              <a:t>on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dirty="0" err="1">
                <a:latin typeface="Tempus Sans ITC" pitchFamily="82" charset="0"/>
              </a:rPr>
              <a:t>Sundays</a:t>
            </a:r>
            <a:r>
              <a:rPr lang="tr-TR" dirty="0">
                <a:latin typeface="Tempus Sans ITC" pitchFamily="82" charset="0"/>
              </a:rPr>
              <a:t>/</a:t>
            </a:r>
            <a:r>
              <a:rPr lang="tr-TR" dirty="0" err="1">
                <a:latin typeface="Tempus Sans ITC" pitchFamily="82" charset="0"/>
              </a:rPr>
              <a:t>Mondays</a:t>
            </a:r>
            <a:endParaRPr lang="tr-TR" dirty="0">
              <a:latin typeface="Tempus Sans ITC" pitchFamily="82" charset="0"/>
            </a:endParaRPr>
          </a:p>
          <a:p>
            <a:r>
              <a:rPr lang="tr-TR" b="1" dirty="0" err="1">
                <a:latin typeface="Tempus Sans ITC" pitchFamily="82" charset="0"/>
              </a:rPr>
              <a:t>Twice</a:t>
            </a:r>
            <a:r>
              <a:rPr lang="tr-TR" dirty="0">
                <a:latin typeface="Tempus Sans ITC" pitchFamily="82" charset="0"/>
              </a:rPr>
              <a:t> a </a:t>
            </a:r>
            <a:r>
              <a:rPr lang="tr-TR" dirty="0" err="1">
                <a:latin typeface="Tempus Sans ITC" pitchFamily="82" charset="0"/>
              </a:rPr>
              <a:t>day</a:t>
            </a:r>
            <a:r>
              <a:rPr lang="tr-TR" dirty="0">
                <a:latin typeface="Tempus Sans ITC" pitchFamily="82" charset="0"/>
              </a:rPr>
              <a:t> </a:t>
            </a:r>
          </a:p>
          <a:p>
            <a:r>
              <a:rPr lang="tr-TR" b="1" dirty="0">
                <a:latin typeface="Tempus Sans ITC" pitchFamily="82" charset="0"/>
              </a:rPr>
              <a:t>Three </a:t>
            </a:r>
            <a:r>
              <a:rPr lang="tr-TR" b="1" dirty="0" err="1">
                <a:latin typeface="Tempus Sans ITC" pitchFamily="82" charset="0"/>
              </a:rPr>
              <a:t>times</a:t>
            </a:r>
            <a:r>
              <a:rPr lang="tr-TR" dirty="0">
                <a:latin typeface="Tempus Sans ITC" pitchFamily="82" charset="0"/>
              </a:rPr>
              <a:t> a </a:t>
            </a:r>
            <a:r>
              <a:rPr lang="tr-TR" dirty="0" err="1">
                <a:latin typeface="Tempus Sans ITC" pitchFamily="82" charset="0"/>
              </a:rPr>
              <a:t>day</a:t>
            </a:r>
            <a:r>
              <a:rPr lang="tr-TR" dirty="0">
                <a:latin typeface="Tempus Sans ITC" pitchFamily="82" charset="0"/>
              </a:rPr>
              <a:t> vb</a:t>
            </a:r>
            <a:r>
              <a:rPr lang="tr-TR" dirty="0"/>
              <a:t>.</a:t>
            </a:r>
            <a:endParaRPr lang="en-US" dirty="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928187"/>
            <a:ext cx="2997200" cy="2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58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err="1">
                <a:latin typeface="Tempus Sans ITC" pitchFamily="82" charset="0"/>
              </a:rPr>
              <a:t>Frequency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Adverbs</a:t>
            </a:r>
            <a:r>
              <a:rPr lang="tr-TR" b="1" dirty="0">
                <a:latin typeface="Tempus Sans ITC" pitchFamily="82" charset="0"/>
              </a:rPr>
              <a:t> (Sıklık Zarfları)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069160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Bu kelime ve kelime grupları da işin hangi sıklıkta kaç kez yapıldığını ifade etmek için kullanılır. Genellikle bu ifadeler cümle sonlarında karşımıza çıkar.</a:t>
            </a:r>
          </a:p>
          <a:p>
            <a:pPr marL="114300" indent="0">
              <a:buNone/>
            </a:pPr>
            <a:endParaRPr lang="tr-TR" b="1" dirty="0">
              <a:latin typeface="Tempus Sans ITC" pitchFamily="82" charset="0"/>
            </a:endParaRPr>
          </a:p>
          <a:p>
            <a:pPr marL="114300" indent="0">
              <a:buNone/>
            </a:pPr>
            <a:r>
              <a:rPr lang="tr-TR" b="1" dirty="0" err="1">
                <a:latin typeface="Tempus Sans ITC" pitchFamily="82" charset="0"/>
              </a:rPr>
              <a:t>Examples</a:t>
            </a:r>
            <a:r>
              <a:rPr lang="tr-TR" b="1" dirty="0">
                <a:latin typeface="Tempus Sans ITC" pitchFamily="82" charset="0"/>
              </a:rPr>
              <a:t>:</a:t>
            </a:r>
            <a:endParaRPr lang="tr-TR" dirty="0">
              <a:latin typeface="Tempus Sans ITC" pitchFamily="82" charset="0"/>
            </a:endParaRPr>
          </a:p>
          <a:p>
            <a:r>
              <a:rPr lang="tr-TR" dirty="0">
                <a:latin typeface="Tempus Sans ITC" pitchFamily="82" charset="0"/>
              </a:rPr>
              <a:t>I </a:t>
            </a:r>
            <a:r>
              <a:rPr lang="tr-TR" dirty="0" err="1">
                <a:latin typeface="Tempus Sans ITC" pitchFamily="82" charset="0"/>
              </a:rPr>
              <a:t>get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up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early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every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morning</a:t>
            </a:r>
            <a:r>
              <a:rPr lang="tr-TR" b="1" dirty="0">
                <a:latin typeface="Tempus Sans ITC" pitchFamily="82" charset="0"/>
              </a:rPr>
              <a:t>.</a:t>
            </a:r>
            <a:endParaRPr lang="tr-TR" dirty="0">
              <a:latin typeface="Tempus Sans ITC" pitchFamily="82" charset="0"/>
            </a:endParaRPr>
          </a:p>
          <a:p>
            <a:r>
              <a:rPr lang="tr-TR" dirty="0">
                <a:latin typeface="Tempus Sans ITC" pitchFamily="82" charset="0"/>
              </a:rPr>
              <a:t>I </a:t>
            </a:r>
            <a:r>
              <a:rPr lang="tr-TR" dirty="0" err="1">
                <a:latin typeface="Tempus Sans ITC" pitchFamily="82" charset="0"/>
              </a:rPr>
              <a:t>go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to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cinema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every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weekend</a:t>
            </a:r>
            <a:r>
              <a:rPr lang="tr-TR" b="1" dirty="0">
                <a:latin typeface="Tempus Sans ITC" pitchFamily="82" charset="0"/>
              </a:rPr>
              <a:t>.</a:t>
            </a:r>
            <a:endParaRPr lang="tr-TR" dirty="0">
              <a:latin typeface="Tempus Sans ITC" pitchFamily="82" charset="0"/>
            </a:endParaRPr>
          </a:p>
          <a:p>
            <a:r>
              <a:rPr lang="tr-TR" dirty="0" err="1">
                <a:latin typeface="Tempus Sans ITC" pitchFamily="82" charset="0"/>
              </a:rPr>
              <a:t>She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goes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to</a:t>
            </a:r>
            <a:r>
              <a:rPr lang="tr-TR" dirty="0">
                <a:latin typeface="Tempus Sans ITC" pitchFamily="82" charset="0"/>
              </a:rPr>
              <a:t> Erzurum </a:t>
            </a:r>
            <a:r>
              <a:rPr lang="tr-TR" b="1" dirty="0" err="1">
                <a:latin typeface="Tempus Sans ITC" pitchFamily="82" charset="0"/>
              </a:rPr>
              <a:t>every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winter</a:t>
            </a:r>
            <a:r>
              <a:rPr lang="tr-TR" b="1" dirty="0">
                <a:latin typeface="Tempus Sans ITC" pitchFamily="82" charset="0"/>
              </a:rPr>
              <a:t>.</a:t>
            </a:r>
            <a:endParaRPr lang="tr-TR" dirty="0">
              <a:latin typeface="Tempus Sans ITC" pitchFamily="82" charset="0"/>
            </a:endParaRPr>
          </a:p>
          <a:p>
            <a:r>
              <a:rPr lang="tr-TR" dirty="0" err="1">
                <a:latin typeface="Tempus Sans ITC" pitchFamily="82" charset="0"/>
              </a:rPr>
              <a:t>We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go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to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theatre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once</a:t>
            </a:r>
            <a:r>
              <a:rPr lang="tr-TR" b="1" dirty="0">
                <a:latin typeface="Tempus Sans ITC" pitchFamily="82" charset="0"/>
              </a:rPr>
              <a:t> a </a:t>
            </a:r>
            <a:r>
              <a:rPr lang="tr-TR" b="1" dirty="0" err="1">
                <a:latin typeface="Tempus Sans ITC" pitchFamily="82" charset="0"/>
              </a:rPr>
              <a:t>week</a:t>
            </a:r>
            <a:r>
              <a:rPr lang="tr-TR" b="1" dirty="0">
                <a:latin typeface="Tempus Sans ITC" pitchFamily="82" charset="0"/>
              </a:rPr>
              <a:t>.</a:t>
            </a:r>
            <a:endParaRPr lang="tr-TR" dirty="0">
              <a:latin typeface="Tempus Sans ITC" pitchFamily="82" charset="0"/>
            </a:endParaRPr>
          </a:p>
          <a:p>
            <a:r>
              <a:rPr lang="tr-TR" dirty="0">
                <a:latin typeface="Tempus Sans ITC" pitchFamily="82" charset="0"/>
              </a:rPr>
              <a:t>He </a:t>
            </a:r>
            <a:r>
              <a:rPr lang="tr-TR" dirty="0" err="1">
                <a:latin typeface="Tempus Sans ITC" pitchFamily="82" charset="0"/>
              </a:rPr>
              <a:t>goes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to</a:t>
            </a:r>
            <a:r>
              <a:rPr lang="tr-TR" dirty="0">
                <a:latin typeface="Tempus Sans ITC" pitchFamily="82" charset="0"/>
              </a:rPr>
              <a:t> a </a:t>
            </a:r>
            <a:r>
              <a:rPr lang="tr-TR" dirty="0" err="1">
                <a:latin typeface="Tempus Sans ITC" pitchFamily="82" charset="0"/>
              </a:rPr>
              <a:t>tennis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course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twice</a:t>
            </a:r>
            <a:r>
              <a:rPr lang="tr-TR" b="1" dirty="0">
                <a:latin typeface="Tempus Sans ITC" pitchFamily="82" charset="0"/>
              </a:rPr>
              <a:t> a </a:t>
            </a:r>
            <a:r>
              <a:rPr lang="tr-TR" b="1" dirty="0" err="1">
                <a:latin typeface="Tempus Sans ITC" pitchFamily="82" charset="0"/>
              </a:rPr>
              <a:t>month</a:t>
            </a:r>
            <a:r>
              <a:rPr lang="tr-TR" b="1" dirty="0">
                <a:latin typeface="Tempus Sans ITC" pitchFamily="82" charset="0"/>
              </a:rPr>
              <a:t>.</a:t>
            </a:r>
            <a:endParaRPr lang="tr-TR" dirty="0">
              <a:latin typeface="Tempus Sans ITC" pitchFamily="82" charset="0"/>
            </a:endParaRPr>
          </a:p>
          <a:p>
            <a:r>
              <a:rPr lang="tr-TR" dirty="0">
                <a:latin typeface="Tempus Sans ITC" pitchFamily="82" charset="0"/>
              </a:rPr>
              <a:t>I </a:t>
            </a:r>
            <a:r>
              <a:rPr lang="tr-TR" dirty="0" err="1">
                <a:latin typeface="Tempus Sans ITC" pitchFamily="82" charset="0"/>
              </a:rPr>
              <a:t>travel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three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times</a:t>
            </a:r>
            <a:r>
              <a:rPr lang="tr-TR" b="1" dirty="0">
                <a:latin typeface="Tempus Sans ITC" pitchFamily="82" charset="0"/>
              </a:rPr>
              <a:t> a </a:t>
            </a:r>
            <a:r>
              <a:rPr lang="tr-TR" b="1" dirty="0" err="1">
                <a:latin typeface="Tempus Sans ITC" pitchFamily="82" charset="0"/>
              </a:rPr>
              <a:t>year</a:t>
            </a:r>
            <a:r>
              <a:rPr lang="tr-TR" b="1" dirty="0">
                <a:latin typeface="Tempus Sans ITC" pitchFamily="82" charset="0"/>
              </a:rPr>
              <a:t>.</a:t>
            </a:r>
            <a:endParaRPr lang="tr-TR" dirty="0">
              <a:latin typeface="Tempus Sans ITC" pitchFamily="82" charset="0"/>
            </a:endParaRPr>
          </a:p>
          <a:p>
            <a:r>
              <a:rPr lang="tr-TR" dirty="0" err="1">
                <a:latin typeface="Tempus Sans ITC" pitchFamily="82" charset="0"/>
              </a:rPr>
              <a:t>We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have</a:t>
            </a:r>
            <a:r>
              <a:rPr lang="tr-TR" dirty="0">
                <a:latin typeface="Tempus Sans ITC" pitchFamily="82" charset="0"/>
              </a:rPr>
              <a:t> a </a:t>
            </a:r>
            <a:r>
              <a:rPr lang="tr-TR" dirty="0" err="1">
                <a:latin typeface="Tempus Sans ITC" pitchFamily="82" charset="0"/>
              </a:rPr>
              <a:t>big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breakfast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>
                <a:latin typeface="Tempus Sans ITC" pitchFamily="82" charset="0"/>
              </a:rPr>
              <a:t>on </a:t>
            </a:r>
            <a:r>
              <a:rPr lang="tr-TR" b="1" dirty="0" err="1">
                <a:latin typeface="Tempus Sans ITC" pitchFamily="82" charset="0"/>
              </a:rPr>
              <a:t>Sundays</a:t>
            </a:r>
            <a:r>
              <a:rPr lang="tr-TR" b="1" dirty="0">
                <a:latin typeface="Tempus Sans ITC" pitchFamily="82" charset="0"/>
              </a:rPr>
              <a:t>.</a:t>
            </a:r>
            <a:endParaRPr lang="tr-TR" dirty="0">
              <a:latin typeface="Tempus Sans ITC" pitchFamily="82" charset="0"/>
            </a:endParaRPr>
          </a:p>
          <a:p>
            <a:r>
              <a:rPr lang="tr-TR" dirty="0">
                <a:latin typeface="Tempus Sans ITC" pitchFamily="82" charset="0"/>
              </a:rPr>
              <a:t>I </a:t>
            </a:r>
            <a:r>
              <a:rPr lang="tr-TR" dirty="0" err="1">
                <a:latin typeface="Tempus Sans ITC" pitchFamily="82" charset="0"/>
              </a:rPr>
              <a:t>read</a:t>
            </a:r>
            <a:r>
              <a:rPr lang="tr-TR" dirty="0">
                <a:latin typeface="Tempus Sans ITC" pitchFamily="82" charset="0"/>
              </a:rPr>
              <a:t> a </a:t>
            </a:r>
            <a:r>
              <a:rPr lang="tr-TR" dirty="0" err="1">
                <a:latin typeface="Tempus Sans ITC" pitchFamily="82" charset="0"/>
              </a:rPr>
              <a:t>book</a:t>
            </a:r>
            <a:r>
              <a:rPr lang="tr-TR" b="1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two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hours</a:t>
            </a:r>
            <a:r>
              <a:rPr lang="tr-TR" b="1" dirty="0">
                <a:latin typeface="Tempus Sans ITC" pitchFamily="82" charset="0"/>
              </a:rPr>
              <a:t> a </a:t>
            </a:r>
            <a:r>
              <a:rPr lang="tr-TR" b="1" dirty="0" err="1">
                <a:latin typeface="Tempus Sans ITC" pitchFamily="82" charset="0"/>
              </a:rPr>
              <a:t>day</a:t>
            </a:r>
            <a:r>
              <a:rPr lang="tr-TR" b="1" dirty="0">
                <a:latin typeface="Tempus Sans ITC" pitchFamily="82" charset="0"/>
              </a:rPr>
              <a:t>.</a:t>
            </a:r>
            <a:endParaRPr lang="tr-TR" dirty="0">
              <a:latin typeface="Tempus Sans ITC" pitchFamily="82" charset="0"/>
            </a:endParaRPr>
          </a:p>
          <a:p>
            <a:r>
              <a:rPr lang="tr-TR" dirty="0" err="1">
                <a:latin typeface="Tempus Sans ITC" pitchFamily="82" charset="0"/>
              </a:rPr>
              <a:t>They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work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>
                <a:latin typeface="Tempus Sans ITC" pitchFamily="82" charset="0"/>
              </a:rPr>
              <a:t>seven </a:t>
            </a:r>
            <a:r>
              <a:rPr lang="tr-TR" b="1" dirty="0" err="1">
                <a:latin typeface="Tempus Sans ITC" pitchFamily="82" charset="0"/>
              </a:rPr>
              <a:t>days</a:t>
            </a:r>
            <a:r>
              <a:rPr lang="tr-TR" b="1" dirty="0">
                <a:latin typeface="Tempus Sans ITC" pitchFamily="82" charset="0"/>
              </a:rPr>
              <a:t> a </a:t>
            </a:r>
            <a:r>
              <a:rPr lang="tr-TR" b="1" dirty="0" err="1">
                <a:latin typeface="Tempus Sans ITC" pitchFamily="82" charset="0"/>
              </a:rPr>
              <a:t>week</a:t>
            </a:r>
            <a:r>
              <a:rPr lang="tr-TR" b="1" dirty="0">
                <a:latin typeface="Tempus Sans ITC" pitchFamily="82" charset="0"/>
              </a:rPr>
              <a:t>.</a:t>
            </a:r>
            <a:br>
              <a:rPr lang="tr-TR" dirty="0">
                <a:latin typeface="Tempus Sans ITC" pitchFamily="82" charset="0"/>
              </a:rPr>
            </a:br>
            <a:endParaRPr lang="tr-TR" dirty="0">
              <a:latin typeface="Tempus Sans ITC" pitchFamily="82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420888"/>
            <a:ext cx="280831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151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>
                <a:latin typeface="Tempus Sans ITC" pitchFamily="82" charset="0"/>
              </a:rPr>
              <a:t>Finished</a:t>
            </a:r>
            <a:r>
              <a:rPr lang="tr-TR" dirty="0">
                <a:latin typeface="Tempus Sans ITC" pitchFamily="82" charset="0"/>
              </a:rPr>
              <a:t>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484784"/>
            <a:ext cx="7620000" cy="4896544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tr-TR" dirty="0">
                <a:solidFill>
                  <a:schemeClr val="accent6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                     </a:t>
            </a:r>
            <a:r>
              <a:rPr lang="tr-TR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Thanks</a:t>
            </a:r>
            <a:r>
              <a:rPr lang="tr-TR" dirty="0">
                <a:solidFill>
                  <a:schemeClr val="accent6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 </a:t>
            </a:r>
            <a:r>
              <a:rPr lang="tr-TR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For</a:t>
            </a:r>
            <a:r>
              <a:rPr lang="tr-TR" dirty="0">
                <a:solidFill>
                  <a:schemeClr val="accent6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 </a:t>
            </a:r>
            <a:r>
              <a:rPr lang="tr-TR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Listening</a:t>
            </a:r>
            <a:r>
              <a:rPr lang="tr-TR" dirty="0">
                <a:solidFill>
                  <a:schemeClr val="accent6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 </a:t>
            </a:r>
            <a:r>
              <a:rPr lang="tr-TR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And</a:t>
            </a:r>
            <a:r>
              <a:rPr lang="tr-TR" dirty="0">
                <a:solidFill>
                  <a:schemeClr val="accent6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 </a:t>
            </a:r>
            <a:r>
              <a:rPr lang="tr-TR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Watching</a:t>
            </a:r>
            <a:r>
              <a:rPr lang="tr-TR" dirty="0">
                <a:solidFill>
                  <a:schemeClr val="accent6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.</a:t>
            </a:r>
          </a:p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                (İzlediğiniz Ve Dinlediğiniz İçin Teşekkürler)</a:t>
            </a:r>
          </a:p>
          <a:p>
            <a:pPr marL="114300" indent="0">
              <a:buNone/>
            </a:pPr>
            <a:endParaRPr lang="tr-TR" dirty="0">
              <a:latin typeface="Tempus Sans ITC" pitchFamily="82" charset="0"/>
            </a:endParaRPr>
          </a:p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                      </a:t>
            </a:r>
            <a:r>
              <a:rPr lang="tr-TR" sz="3600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Kullandığım Kaynaklar. </a:t>
            </a:r>
          </a:p>
          <a:p>
            <a:pPr marL="114300" indent="0">
              <a:buNone/>
            </a:pPr>
            <a:r>
              <a:rPr lang="tr-TR" sz="3600" dirty="0">
                <a:latin typeface="Tempus Sans ITC" pitchFamily="82" charset="0"/>
              </a:rPr>
              <a:t>                      </a:t>
            </a:r>
            <a:r>
              <a:rPr lang="tr-TR" dirty="0">
                <a:solidFill>
                  <a:schemeClr val="accent2">
                    <a:lumMod val="75000"/>
                  </a:schemeClr>
                </a:solidFill>
                <a:latin typeface="Tempus Sans ITC" pitchFamily="82" charset="0"/>
              </a:rPr>
              <a:t>^İngilizce Kitabı</a:t>
            </a:r>
          </a:p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                                    </a:t>
            </a:r>
            <a:r>
              <a:rPr lang="tr-TR" dirty="0">
                <a:solidFill>
                  <a:schemeClr val="accent5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^İngilizce Sözlük</a:t>
            </a:r>
          </a:p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                                    </a:t>
            </a:r>
            <a:r>
              <a:rPr lang="tr-TR" dirty="0">
                <a:solidFill>
                  <a:schemeClr val="bg1">
                    <a:lumMod val="65000"/>
                  </a:schemeClr>
                </a:solidFill>
                <a:latin typeface="Tempus Sans ITC" pitchFamily="82" charset="0"/>
              </a:rPr>
              <a:t>^Çeviri (Bazı yerlerde)</a:t>
            </a:r>
          </a:p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                                    </a:t>
            </a:r>
            <a:r>
              <a:rPr lang="tr-TR" dirty="0">
                <a:solidFill>
                  <a:schemeClr val="tx2"/>
                </a:solidFill>
                <a:latin typeface="Tempus Sans ITC" pitchFamily="82" charset="0"/>
              </a:rPr>
              <a:t>^ Google Resimler</a:t>
            </a:r>
          </a:p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                                  </a:t>
            </a:r>
            <a:r>
              <a:rPr lang="tr-TR" dirty="0">
                <a:solidFill>
                  <a:srgbClr val="F6DADA"/>
                </a:solidFill>
                <a:latin typeface="Tempus Sans ITC" pitchFamily="82" charset="0"/>
              </a:rPr>
              <a:t>  </a:t>
            </a:r>
            <a:r>
              <a:rPr lang="tr-TR" dirty="0">
                <a:solidFill>
                  <a:schemeClr val="accent3"/>
                </a:solidFill>
                <a:latin typeface="Tempus Sans ITC" pitchFamily="82" charset="0"/>
              </a:rPr>
              <a:t>^Youtube                                                </a:t>
            </a:r>
            <a:r>
              <a:rPr lang="tr-TR" dirty="0">
                <a:solidFill>
                  <a:schemeClr val="tx1">
                    <a:lumMod val="25000"/>
                    <a:lumOff val="75000"/>
                  </a:schemeClr>
                </a:solidFill>
                <a:latin typeface="Tempus Sans ITC" pitchFamily="82" charset="0"/>
              </a:rPr>
              <a:t>@Teşekkürler</a:t>
            </a:r>
          </a:p>
          <a:p>
            <a:pPr marL="114300" indent="0">
              <a:buNone/>
            </a:pPr>
            <a:r>
              <a:rPr lang="tr-TR" dirty="0">
                <a:solidFill>
                  <a:schemeClr val="accent6">
                    <a:lumMod val="75000"/>
                  </a:schemeClr>
                </a:solidFill>
                <a:latin typeface="Tempus Sans ITC" pitchFamily="82" charset="0"/>
              </a:rPr>
              <a:t>egitimhane.com</a:t>
            </a:r>
            <a:r>
              <a:rPr lang="tr-TR" dirty="0">
                <a:latin typeface="Tempus Sans ITC" pitchFamily="82" charset="0"/>
              </a:rPr>
              <a:t>                                                                     </a:t>
            </a:r>
            <a:r>
              <a:rPr lang="tr-TR" dirty="0">
                <a:solidFill>
                  <a:srgbClr val="B2E9EC"/>
                </a:solidFill>
                <a:latin typeface="Tempus Sans ITC" pitchFamily="82" charset="0"/>
              </a:rPr>
              <a:t>@vokkan32</a:t>
            </a:r>
          </a:p>
          <a:p>
            <a:pPr marL="114300" indent="0">
              <a:buNone/>
            </a:pPr>
            <a:endParaRPr lang="tr-TR" sz="3600" dirty="0">
              <a:latin typeface="Tempus Sans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0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>
                <a:latin typeface="Tempus Sans ITC" pitchFamily="82" charset="0"/>
                <a:cs typeface="Traditional Arabic" pitchFamily="18" charset="-78"/>
              </a:rPr>
              <a:t>Words</a:t>
            </a:r>
            <a:endParaRPr lang="tr-TR" dirty="0">
              <a:latin typeface="Tempus Sans ITC" pitchFamily="82" charset="0"/>
              <a:cs typeface="Traditional Arabic" pitchFamily="18" charset="-78"/>
            </a:endParaRPr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>
          <a:xfrm>
            <a:off x="107504" y="1196752"/>
            <a:ext cx="10595520" cy="5832648"/>
          </a:xfrm>
        </p:spPr>
        <p:txBody>
          <a:bodyPr>
            <a:normAutofit fontScale="92500" lnSpcReduction="20000"/>
          </a:bodyPr>
          <a:lstStyle/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Sport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</a:t>
            </a:r>
            <a:r>
              <a:rPr lang="tr-TR" dirty="0">
                <a:latin typeface="Tempus Sans ITC" pitchFamily="82" charset="0"/>
              </a:rPr>
              <a:t> Spor</a:t>
            </a:r>
          </a:p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Indoor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sports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 </a:t>
            </a:r>
            <a:r>
              <a:rPr lang="tr-TR" dirty="0">
                <a:latin typeface="Tempus Sans ITC" pitchFamily="82" charset="0"/>
              </a:rPr>
              <a:t>Kapalı alan sporları</a:t>
            </a:r>
          </a:p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Outdoor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sports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 </a:t>
            </a:r>
            <a:r>
              <a:rPr lang="tr-TR" dirty="0">
                <a:latin typeface="Tempus Sans ITC" pitchFamily="82" charset="0"/>
              </a:rPr>
              <a:t>Açık alan sporları</a:t>
            </a:r>
          </a:p>
          <a:p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Team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sports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 </a:t>
            </a:r>
            <a:r>
              <a:rPr lang="tr-TR" dirty="0">
                <a:latin typeface="Tempus Sans ITC" pitchFamily="82" charset="0"/>
              </a:rPr>
              <a:t>Takım sporları</a:t>
            </a:r>
          </a:p>
          <a:p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Team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game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 </a:t>
            </a:r>
            <a:r>
              <a:rPr lang="tr-TR" dirty="0">
                <a:latin typeface="Tempus Sans ITC" pitchFamily="82" charset="0"/>
              </a:rPr>
              <a:t>Takım oyunu</a:t>
            </a:r>
          </a:p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Individual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sports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 </a:t>
            </a:r>
            <a:r>
              <a:rPr lang="tr-TR" dirty="0">
                <a:latin typeface="Tempus Sans ITC" pitchFamily="82" charset="0"/>
              </a:rPr>
              <a:t>Bireysel sporlar</a:t>
            </a:r>
          </a:p>
          <a:p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Daily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activities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</a:t>
            </a:r>
            <a:r>
              <a:rPr lang="tr-TR" dirty="0">
                <a:latin typeface="Tempus Sans ITC" pitchFamily="82" charset="0"/>
              </a:rPr>
              <a:t> Günlük aktiviteler</a:t>
            </a:r>
          </a:p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Weekly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Routine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 </a:t>
            </a:r>
            <a:r>
              <a:rPr lang="tr-TR" dirty="0">
                <a:latin typeface="Tempus Sans ITC" pitchFamily="82" charset="0"/>
              </a:rPr>
              <a:t>Haftalık rutin</a:t>
            </a:r>
          </a:p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Gym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</a:t>
            </a:r>
            <a:r>
              <a:rPr lang="tr-TR" dirty="0">
                <a:latin typeface="Tempus Sans ITC" pitchFamily="82" charset="0"/>
              </a:rPr>
              <a:t> Spor salonu</a:t>
            </a:r>
          </a:p>
          <a:p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Player:</a:t>
            </a:r>
            <a:r>
              <a:rPr lang="tr-TR" dirty="0">
                <a:latin typeface="Tempus Sans ITC" pitchFamily="82" charset="0"/>
              </a:rPr>
              <a:t> Oyuncu</a:t>
            </a:r>
          </a:p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Spectator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</a:t>
            </a:r>
            <a:r>
              <a:rPr lang="tr-TR" dirty="0">
                <a:latin typeface="Tempus Sans ITC" pitchFamily="82" charset="0"/>
              </a:rPr>
              <a:t> Seyirci, izleyici</a:t>
            </a:r>
          </a:p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Opponent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</a:t>
            </a:r>
            <a:r>
              <a:rPr lang="tr-TR" dirty="0">
                <a:latin typeface="Tempus Sans ITC" pitchFamily="82" charset="0"/>
              </a:rPr>
              <a:t> Karşı taraf, rakip</a:t>
            </a:r>
          </a:p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Athlete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</a:t>
            </a:r>
            <a:r>
              <a:rPr lang="tr-TR" dirty="0">
                <a:latin typeface="Tempus Sans ITC" pitchFamily="82" charset="0"/>
              </a:rPr>
              <a:t> Atlet, sporcu</a:t>
            </a:r>
          </a:p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Swimmer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</a:t>
            </a:r>
            <a:r>
              <a:rPr lang="tr-TR" dirty="0">
                <a:latin typeface="Tempus Sans ITC" pitchFamily="82" charset="0"/>
              </a:rPr>
              <a:t> Yüzücü</a:t>
            </a:r>
          </a:p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Swimming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 </a:t>
            </a:r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pool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 </a:t>
            </a:r>
            <a:r>
              <a:rPr lang="tr-TR" dirty="0">
                <a:latin typeface="Tempus Sans ITC" pitchFamily="82" charset="0"/>
              </a:rPr>
              <a:t>Yüzme havuzu</a:t>
            </a:r>
          </a:p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Field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</a:t>
            </a:r>
            <a:r>
              <a:rPr lang="tr-TR" dirty="0">
                <a:latin typeface="Tempus Sans ITC" pitchFamily="82" charset="0"/>
              </a:rPr>
              <a:t> Saha</a:t>
            </a:r>
          </a:p>
          <a:p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Court:</a:t>
            </a:r>
            <a:r>
              <a:rPr lang="tr-TR" dirty="0">
                <a:latin typeface="Tempus Sans ITC" pitchFamily="82" charset="0"/>
              </a:rPr>
              <a:t> Saha</a:t>
            </a:r>
          </a:p>
          <a:p>
            <a:r>
              <a:rPr lang="tr-TR" dirty="0" err="1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Cycling</a:t>
            </a:r>
            <a:r>
              <a:rPr lang="tr-TR" dirty="0">
                <a:solidFill>
                  <a:schemeClr val="bg2">
                    <a:lumMod val="50000"/>
                  </a:schemeClr>
                </a:solidFill>
                <a:latin typeface="Tempus Sans ITC" pitchFamily="82" charset="0"/>
              </a:rPr>
              <a:t>:</a:t>
            </a:r>
            <a:r>
              <a:rPr lang="tr-TR" dirty="0">
                <a:latin typeface="Tempus Sans ITC" pitchFamily="82" charset="0"/>
              </a:rPr>
              <a:t> Bisiklet sürme</a:t>
            </a: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9414">
            <a:off x="4684582" y="2677486"/>
            <a:ext cx="2952083" cy="2952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5652">
            <a:off x="6515077" y="1915692"/>
            <a:ext cx="1584359" cy="1584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181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>
                <a:latin typeface="Tempus Sans ITC" pitchFamily="82" charset="0"/>
              </a:rPr>
              <a:t>Words</a:t>
            </a:r>
            <a:endParaRPr lang="tr-TR" dirty="0">
              <a:latin typeface="Tempus Sans ITC" pitchFamily="82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err="1">
                <a:latin typeface="Tempus Sans ITC" pitchFamily="82" charset="0"/>
              </a:rPr>
              <a:t>Surfing</a:t>
            </a:r>
            <a:r>
              <a:rPr lang="tr-TR" dirty="0">
                <a:latin typeface="Tempus Sans ITC" pitchFamily="82" charset="0"/>
              </a:rPr>
              <a:t>: Sörf (su kayağı) yapma</a:t>
            </a:r>
          </a:p>
          <a:p>
            <a:r>
              <a:rPr lang="tr-TR" dirty="0" err="1">
                <a:latin typeface="Tempus Sans ITC" pitchFamily="82" charset="0"/>
              </a:rPr>
              <a:t>Skiing</a:t>
            </a:r>
            <a:r>
              <a:rPr lang="tr-TR" dirty="0">
                <a:latin typeface="Tempus Sans ITC" pitchFamily="82" charset="0"/>
              </a:rPr>
              <a:t>: Kayak yapma</a:t>
            </a:r>
          </a:p>
          <a:p>
            <a:r>
              <a:rPr lang="tr-TR" dirty="0" err="1">
                <a:latin typeface="Tempus Sans ITC" pitchFamily="82" charset="0"/>
              </a:rPr>
              <a:t>Skating</a:t>
            </a:r>
            <a:r>
              <a:rPr lang="tr-TR" dirty="0">
                <a:latin typeface="Tempus Sans ITC" pitchFamily="82" charset="0"/>
              </a:rPr>
              <a:t>: Patenle kayma</a:t>
            </a:r>
          </a:p>
          <a:p>
            <a:r>
              <a:rPr lang="tr-TR" dirty="0" err="1">
                <a:latin typeface="Tempus Sans ITC" pitchFamily="82" charset="0"/>
              </a:rPr>
              <a:t>Ice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skating</a:t>
            </a:r>
            <a:r>
              <a:rPr lang="tr-TR" dirty="0">
                <a:latin typeface="Tempus Sans ITC" pitchFamily="82" charset="0"/>
              </a:rPr>
              <a:t>: Buz pateni yapma</a:t>
            </a:r>
          </a:p>
          <a:p>
            <a:r>
              <a:rPr lang="tr-TR" dirty="0" err="1">
                <a:latin typeface="Tempus Sans ITC" pitchFamily="82" charset="0"/>
              </a:rPr>
              <a:t>Doing</a:t>
            </a:r>
            <a:r>
              <a:rPr lang="tr-TR" dirty="0">
                <a:latin typeface="Tempus Sans ITC" pitchFamily="82" charset="0"/>
              </a:rPr>
              <a:t> judo: Judo yapma</a:t>
            </a:r>
          </a:p>
          <a:p>
            <a:r>
              <a:rPr lang="tr-TR" dirty="0">
                <a:latin typeface="Tempus Sans ITC" pitchFamily="82" charset="0"/>
              </a:rPr>
              <a:t>Jogging: Tempolu yürüyüş, koşu</a:t>
            </a:r>
          </a:p>
          <a:p>
            <a:r>
              <a:rPr lang="tr-TR" dirty="0" err="1">
                <a:latin typeface="Tempus Sans ITC" pitchFamily="82" charset="0"/>
              </a:rPr>
              <a:t>Go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running</a:t>
            </a:r>
            <a:r>
              <a:rPr lang="tr-TR" dirty="0">
                <a:latin typeface="Tempus Sans ITC" pitchFamily="82" charset="0"/>
              </a:rPr>
              <a:t>: Koşuya gitmek, koşuya çıkmak</a:t>
            </a:r>
          </a:p>
          <a:p>
            <a:r>
              <a:rPr lang="tr-TR" dirty="0" err="1">
                <a:latin typeface="Tempus Sans ITC" pitchFamily="82" charset="0"/>
              </a:rPr>
              <a:t>Go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swimming</a:t>
            </a:r>
            <a:r>
              <a:rPr lang="tr-TR" dirty="0">
                <a:latin typeface="Tempus Sans ITC" pitchFamily="82" charset="0"/>
              </a:rPr>
              <a:t>: Yüzmeye gitmek</a:t>
            </a:r>
          </a:p>
          <a:p>
            <a:pPr lvl="1"/>
            <a:r>
              <a:rPr lang="tr-TR" dirty="0" err="1">
                <a:latin typeface="Tempus Sans ITC" pitchFamily="82" charset="0"/>
              </a:rPr>
              <a:t>Breaststroke</a:t>
            </a:r>
            <a:r>
              <a:rPr lang="tr-TR" dirty="0">
                <a:latin typeface="Tempus Sans ITC" pitchFamily="82" charset="0"/>
              </a:rPr>
              <a:t>: Kurbağalama yüzüş</a:t>
            </a:r>
          </a:p>
          <a:p>
            <a:r>
              <a:rPr lang="tr-TR" dirty="0">
                <a:latin typeface="Tempus Sans ITC" pitchFamily="82" charset="0"/>
              </a:rPr>
              <a:t>Freestyle: Serbest stil</a:t>
            </a:r>
          </a:p>
          <a:p>
            <a:r>
              <a:rPr lang="tr-TR" dirty="0">
                <a:latin typeface="Tempus Sans ITC" pitchFamily="82" charset="0"/>
              </a:rPr>
              <a:t>Run: Koşmak</a:t>
            </a:r>
          </a:p>
          <a:p>
            <a:r>
              <a:rPr lang="tr-TR" dirty="0">
                <a:latin typeface="Tempus Sans ITC" pitchFamily="82" charset="0"/>
              </a:rPr>
              <a:t>Train: Antrenman yapmak</a:t>
            </a:r>
          </a:p>
          <a:p>
            <a:r>
              <a:rPr lang="tr-TR" dirty="0" err="1">
                <a:latin typeface="Tempus Sans ITC" pitchFamily="82" charset="0"/>
              </a:rPr>
              <a:t>Work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out</a:t>
            </a:r>
            <a:r>
              <a:rPr lang="tr-TR" dirty="0">
                <a:latin typeface="Tempus Sans ITC" pitchFamily="82" charset="0"/>
              </a:rPr>
              <a:t>: Egzersiz yapmak</a:t>
            </a:r>
          </a:p>
          <a:p>
            <a:r>
              <a:rPr lang="tr-TR" dirty="0">
                <a:latin typeface="Tempus Sans ITC" pitchFamily="82" charset="0"/>
              </a:rPr>
              <a:t>Do </a:t>
            </a:r>
            <a:r>
              <a:rPr lang="tr-TR" dirty="0" err="1">
                <a:latin typeface="Tempus Sans ITC" pitchFamily="82" charset="0"/>
              </a:rPr>
              <a:t>heavy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exercises</a:t>
            </a:r>
            <a:r>
              <a:rPr lang="tr-TR" dirty="0">
                <a:latin typeface="Tempus Sans ITC" pitchFamily="82" charset="0"/>
              </a:rPr>
              <a:t>: Ağır egzersizler yapmak</a:t>
            </a:r>
          </a:p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04664"/>
            <a:ext cx="3240360" cy="3925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780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620000" cy="1143000"/>
          </a:xfrm>
        </p:spPr>
        <p:txBody>
          <a:bodyPr/>
          <a:lstStyle/>
          <a:p>
            <a:pPr algn="ctr"/>
            <a:r>
              <a:rPr lang="tr-TR" dirty="0" err="1">
                <a:latin typeface="Tempus Sans ITC" pitchFamily="82" charset="0"/>
              </a:rPr>
              <a:t>Words</a:t>
            </a:r>
            <a:endParaRPr lang="tr-TR" dirty="0">
              <a:latin typeface="Tempus Sans ITC" pitchFamily="82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dirty="0" err="1">
                <a:latin typeface="Tempus Sans ITC" pitchFamily="82" charset="0"/>
              </a:rPr>
              <a:t>Work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with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the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weights</a:t>
            </a:r>
            <a:r>
              <a:rPr lang="tr-TR" dirty="0">
                <a:latin typeface="Tempus Sans ITC" pitchFamily="82" charset="0"/>
              </a:rPr>
              <a:t>: Ağırlıklarla çalışmak</a:t>
            </a:r>
          </a:p>
          <a:p>
            <a:r>
              <a:rPr lang="tr-TR" dirty="0" err="1">
                <a:latin typeface="Tempus Sans ITC" pitchFamily="82" charset="0"/>
              </a:rPr>
              <a:t>Join</a:t>
            </a:r>
            <a:r>
              <a:rPr lang="tr-TR" dirty="0">
                <a:latin typeface="Tempus Sans ITC" pitchFamily="82" charset="0"/>
              </a:rPr>
              <a:t> a </a:t>
            </a:r>
            <a:r>
              <a:rPr lang="tr-TR" dirty="0" err="1">
                <a:latin typeface="Tempus Sans ITC" pitchFamily="82" charset="0"/>
              </a:rPr>
              <a:t>sports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activity</a:t>
            </a:r>
            <a:r>
              <a:rPr lang="tr-TR" dirty="0">
                <a:latin typeface="Tempus Sans ITC" pitchFamily="82" charset="0"/>
              </a:rPr>
              <a:t>: Bir spor aktivitesine katılmak</a:t>
            </a:r>
          </a:p>
          <a:p>
            <a:r>
              <a:rPr lang="tr-TR" dirty="0" err="1">
                <a:latin typeface="Tempus Sans ITC" pitchFamily="82" charset="0"/>
              </a:rPr>
              <a:t>Compete</a:t>
            </a:r>
            <a:r>
              <a:rPr lang="tr-TR" dirty="0">
                <a:latin typeface="Tempus Sans ITC" pitchFamily="82" charset="0"/>
              </a:rPr>
              <a:t> in </a:t>
            </a:r>
            <a:r>
              <a:rPr lang="tr-TR" dirty="0" err="1">
                <a:latin typeface="Tempus Sans ITC" pitchFamily="82" charset="0"/>
              </a:rPr>
              <a:t>the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races</a:t>
            </a:r>
            <a:r>
              <a:rPr lang="tr-TR" dirty="0">
                <a:latin typeface="Tempus Sans ITC" pitchFamily="82" charset="0"/>
              </a:rPr>
              <a:t>: Yarışlarda yarışmak</a:t>
            </a:r>
          </a:p>
          <a:p>
            <a:r>
              <a:rPr lang="tr-TR" dirty="0">
                <a:latin typeface="Tempus Sans ITC" pitchFamily="82" charset="0"/>
              </a:rPr>
              <a:t>Wake </a:t>
            </a:r>
            <a:r>
              <a:rPr lang="tr-TR" dirty="0" err="1">
                <a:latin typeface="Tempus Sans ITC" pitchFamily="82" charset="0"/>
              </a:rPr>
              <a:t>up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early</a:t>
            </a:r>
            <a:r>
              <a:rPr lang="tr-TR" dirty="0">
                <a:latin typeface="Tempus Sans ITC" pitchFamily="82" charset="0"/>
              </a:rPr>
              <a:t>: Erken uyanmak</a:t>
            </a:r>
          </a:p>
          <a:p>
            <a:r>
              <a:rPr lang="tr-TR" dirty="0" err="1">
                <a:latin typeface="Tempus Sans ITC" pitchFamily="82" charset="0"/>
              </a:rPr>
              <a:t>Get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up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early</a:t>
            </a:r>
            <a:r>
              <a:rPr lang="tr-TR" dirty="0">
                <a:latin typeface="Tempus Sans ITC" pitchFamily="82" charset="0"/>
              </a:rPr>
              <a:t>: Erken uyanmak</a:t>
            </a:r>
          </a:p>
          <a:p>
            <a:r>
              <a:rPr lang="tr-TR" dirty="0" err="1">
                <a:latin typeface="Tempus Sans ITC" pitchFamily="82" charset="0"/>
              </a:rPr>
              <a:t>Get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up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late</a:t>
            </a:r>
            <a:r>
              <a:rPr lang="tr-TR" dirty="0">
                <a:latin typeface="Tempus Sans ITC" pitchFamily="82" charset="0"/>
              </a:rPr>
              <a:t>: Geç uyanmak</a:t>
            </a:r>
          </a:p>
          <a:p>
            <a:r>
              <a:rPr lang="tr-TR" dirty="0" err="1">
                <a:latin typeface="Tempus Sans ITC" pitchFamily="82" charset="0"/>
              </a:rPr>
              <a:t>Eat</a:t>
            </a:r>
            <a:r>
              <a:rPr lang="tr-TR" dirty="0">
                <a:latin typeface="Tempus Sans ITC" pitchFamily="82" charset="0"/>
              </a:rPr>
              <a:t> a </a:t>
            </a:r>
            <a:r>
              <a:rPr lang="tr-TR" dirty="0" err="1">
                <a:latin typeface="Tempus Sans ITC" pitchFamily="82" charset="0"/>
              </a:rPr>
              <a:t>full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breakfast</a:t>
            </a:r>
            <a:r>
              <a:rPr lang="tr-TR" dirty="0">
                <a:latin typeface="Tempus Sans ITC" pitchFamily="82" charset="0"/>
              </a:rPr>
              <a:t>: Tam bir kahvaltı yapmak</a:t>
            </a:r>
          </a:p>
          <a:p>
            <a:r>
              <a:rPr lang="tr-TR" dirty="0" err="1">
                <a:latin typeface="Tempus Sans ITC" pitchFamily="82" charset="0"/>
              </a:rPr>
              <a:t>Eat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healthy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food</a:t>
            </a:r>
            <a:r>
              <a:rPr lang="tr-TR" dirty="0">
                <a:latin typeface="Tempus Sans ITC" pitchFamily="82" charset="0"/>
              </a:rPr>
              <a:t>: Sağlıklı yiyecekler yemek</a:t>
            </a:r>
          </a:p>
          <a:p>
            <a:r>
              <a:rPr lang="tr-TR" dirty="0" err="1">
                <a:latin typeface="Tempus Sans ITC" pitchFamily="82" charset="0"/>
              </a:rPr>
              <a:t>Go</a:t>
            </a:r>
            <a:r>
              <a:rPr lang="tr-TR" dirty="0">
                <a:latin typeface="Tempus Sans ITC" pitchFamily="82" charset="0"/>
              </a:rPr>
              <a:t> on a </a:t>
            </a:r>
            <a:r>
              <a:rPr lang="tr-TR" dirty="0" err="1">
                <a:latin typeface="Tempus Sans ITC" pitchFamily="82" charset="0"/>
              </a:rPr>
              <a:t>diet</a:t>
            </a:r>
            <a:r>
              <a:rPr lang="tr-TR" dirty="0">
                <a:latin typeface="Tempus Sans ITC" pitchFamily="82" charset="0"/>
              </a:rPr>
              <a:t>: Diyete başlamak</a:t>
            </a:r>
          </a:p>
          <a:p>
            <a:r>
              <a:rPr lang="tr-TR" dirty="0" err="1">
                <a:latin typeface="Tempus Sans ITC" pitchFamily="82" charset="0"/>
              </a:rPr>
              <a:t>Have</a:t>
            </a:r>
            <a:r>
              <a:rPr lang="tr-TR" dirty="0">
                <a:latin typeface="Tempus Sans ITC" pitchFamily="82" charset="0"/>
              </a:rPr>
              <a:t> a </a:t>
            </a:r>
            <a:r>
              <a:rPr lang="tr-TR" dirty="0" err="1">
                <a:latin typeface="Tempus Sans ITC" pitchFamily="82" charset="0"/>
              </a:rPr>
              <a:t>special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diet</a:t>
            </a:r>
            <a:r>
              <a:rPr lang="tr-TR" dirty="0">
                <a:latin typeface="Tempus Sans ITC" pitchFamily="82" charset="0"/>
              </a:rPr>
              <a:t>: Özel bir diyet yapmak</a:t>
            </a:r>
          </a:p>
          <a:p>
            <a:r>
              <a:rPr lang="tr-TR" dirty="0" err="1">
                <a:latin typeface="Tempus Sans ITC" pitchFamily="82" charset="0"/>
              </a:rPr>
              <a:t>Have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junk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food</a:t>
            </a:r>
            <a:r>
              <a:rPr lang="tr-TR" dirty="0">
                <a:latin typeface="Tempus Sans ITC" pitchFamily="82" charset="0"/>
              </a:rPr>
              <a:t>: Abur cubur yemek</a:t>
            </a:r>
          </a:p>
          <a:p>
            <a:r>
              <a:rPr lang="tr-TR" dirty="0" err="1">
                <a:latin typeface="Tempus Sans ITC" pitchFamily="82" charset="0"/>
              </a:rPr>
              <a:t>Have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energy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drinks</a:t>
            </a:r>
            <a:r>
              <a:rPr lang="tr-TR" dirty="0">
                <a:latin typeface="Tempus Sans ITC" pitchFamily="82" charset="0"/>
              </a:rPr>
              <a:t>: Enerji içecekleri içmek</a:t>
            </a:r>
          </a:p>
          <a:p>
            <a:r>
              <a:rPr lang="tr-TR" dirty="0" err="1">
                <a:latin typeface="Tempus Sans ITC" pitchFamily="82" charset="0"/>
              </a:rPr>
              <a:t>Give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energy</a:t>
            </a:r>
            <a:r>
              <a:rPr lang="tr-TR" dirty="0">
                <a:latin typeface="Tempus Sans ITC" pitchFamily="82" charset="0"/>
              </a:rPr>
              <a:t>: Enerji vermek</a:t>
            </a:r>
          </a:p>
          <a:p>
            <a:endParaRPr lang="tr-TR" dirty="0">
              <a:latin typeface="Tempus Sans ITC" pitchFamily="82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492896"/>
            <a:ext cx="280831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848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>
                <a:latin typeface="Tempus Sans ITC" pitchFamily="82" charset="0"/>
              </a:rPr>
              <a:t>Words</a:t>
            </a:r>
            <a:endParaRPr lang="tr-TR" dirty="0">
              <a:latin typeface="Tempus Sans ITC" pitchFamily="82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err="1">
                <a:latin typeface="Tempus Sans ITC" pitchFamily="82" charset="0"/>
              </a:rPr>
              <a:t>Make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someone</a:t>
            </a:r>
            <a:r>
              <a:rPr lang="tr-TR" dirty="0">
                <a:latin typeface="Tempus Sans ITC" pitchFamily="82" charset="0"/>
              </a:rPr>
              <a:t> </a:t>
            </a:r>
            <a:r>
              <a:rPr lang="tr-TR" dirty="0" err="1">
                <a:latin typeface="Tempus Sans ITC" pitchFamily="82" charset="0"/>
              </a:rPr>
              <a:t>strong</a:t>
            </a:r>
            <a:r>
              <a:rPr lang="tr-TR" dirty="0">
                <a:latin typeface="Tempus Sans ITC" pitchFamily="82" charset="0"/>
              </a:rPr>
              <a:t>: Birini güçlü yapmak</a:t>
            </a:r>
          </a:p>
          <a:p>
            <a:r>
              <a:rPr lang="tr-TR" dirty="0" err="1">
                <a:latin typeface="Tempus Sans ITC" pitchFamily="82" charset="0"/>
              </a:rPr>
              <a:t>Keep</a:t>
            </a:r>
            <a:r>
              <a:rPr lang="tr-TR" dirty="0">
                <a:latin typeface="Tempus Sans ITC" pitchFamily="82" charset="0"/>
              </a:rPr>
              <a:t> fit: Formda kalmak</a:t>
            </a:r>
          </a:p>
          <a:p>
            <a:r>
              <a:rPr lang="tr-TR" dirty="0" err="1">
                <a:latin typeface="Tempus Sans ITC" pitchFamily="82" charset="0"/>
              </a:rPr>
              <a:t>Injury</a:t>
            </a:r>
            <a:r>
              <a:rPr lang="tr-TR" dirty="0">
                <a:latin typeface="Tempus Sans ITC" pitchFamily="82" charset="0"/>
              </a:rPr>
              <a:t>: Yaralanma</a:t>
            </a:r>
          </a:p>
          <a:p>
            <a:r>
              <a:rPr lang="tr-TR" dirty="0">
                <a:latin typeface="Tempus Sans ITC" pitchFamily="82" charset="0"/>
              </a:rPr>
              <a:t>Hurt: Acımak, incitmek</a:t>
            </a:r>
          </a:p>
          <a:p>
            <a:r>
              <a:rPr lang="tr-TR" dirty="0" err="1">
                <a:latin typeface="Tempus Sans ITC" pitchFamily="82" charset="0"/>
              </a:rPr>
              <a:t>Regularly</a:t>
            </a:r>
            <a:r>
              <a:rPr lang="tr-TR" dirty="0">
                <a:latin typeface="Tempus Sans ITC" pitchFamily="82" charset="0"/>
              </a:rPr>
              <a:t>: Düzenli olarak</a:t>
            </a:r>
          </a:p>
          <a:p>
            <a:r>
              <a:rPr lang="tr-TR" dirty="0" err="1">
                <a:latin typeface="Tempus Sans ITC" pitchFamily="82" charset="0"/>
              </a:rPr>
              <a:t>Make</a:t>
            </a:r>
            <a:r>
              <a:rPr lang="tr-TR" dirty="0">
                <a:latin typeface="Tempus Sans ITC" pitchFamily="82" charset="0"/>
              </a:rPr>
              <a:t> a </a:t>
            </a:r>
            <a:r>
              <a:rPr lang="tr-TR" dirty="0" err="1">
                <a:latin typeface="Tempus Sans ITC" pitchFamily="82" charset="0"/>
              </a:rPr>
              <a:t>point</a:t>
            </a:r>
            <a:r>
              <a:rPr lang="tr-TR" dirty="0">
                <a:latin typeface="Tempus Sans ITC" pitchFamily="82" charset="0"/>
              </a:rPr>
              <a:t>: Sayı yapmak, sayı almak</a:t>
            </a:r>
          </a:p>
          <a:p>
            <a:r>
              <a:rPr lang="tr-TR" dirty="0">
                <a:latin typeface="Tempus Sans ITC" pitchFamily="82" charset="0"/>
              </a:rPr>
              <a:t>Hit a </a:t>
            </a:r>
            <a:r>
              <a:rPr lang="tr-TR" dirty="0" err="1">
                <a:latin typeface="Tempus Sans ITC" pitchFamily="82" charset="0"/>
              </a:rPr>
              <a:t>ball</a:t>
            </a:r>
            <a:r>
              <a:rPr lang="tr-TR" dirty="0">
                <a:latin typeface="Tempus Sans ITC" pitchFamily="82" charset="0"/>
              </a:rPr>
              <a:t>: Topa vurmak</a:t>
            </a:r>
          </a:p>
          <a:p>
            <a:r>
              <a:rPr lang="tr-TR" dirty="0" err="1">
                <a:latin typeface="Tempus Sans ITC" pitchFamily="82" charset="0"/>
              </a:rPr>
              <a:t>Throw</a:t>
            </a:r>
            <a:r>
              <a:rPr lang="tr-TR" dirty="0">
                <a:latin typeface="Tempus Sans ITC" pitchFamily="82" charset="0"/>
              </a:rPr>
              <a:t>: Atmak, fırlatmak</a:t>
            </a:r>
          </a:p>
          <a:p>
            <a:r>
              <a:rPr lang="tr-TR" dirty="0" err="1">
                <a:latin typeface="Tempus Sans ITC" pitchFamily="82" charset="0"/>
              </a:rPr>
              <a:t>Touch</a:t>
            </a:r>
            <a:r>
              <a:rPr lang="tr-TR" dirty="0">
                <a:latin typeface="Tempus Sans ITC" pitchFamily="82" charset="0"/>
              </a:rPr>
              <a:t>: Dokunmak</a:t>
            </a:r>
          </a:p>
          <a:p>
            <a:r>
              <a:rPr lang="tr-TR" dirty="0" err="1">
                <a:latin typeface="Tempus Sans ITC" pitchFamily="82" charset="0"/>
              </a:rPr>
              <a:t>Beat</a:t>
            </a:r>
            <a:r>
              <a:rPr lang="tr-TR" dirty="0">
                <a:latin typeface="Tempus Sans ITC" pitchFamily="82" charset="0"/>
              </a:rPr>
              <a:t>: Yenmek</a:t>
            </a:r>
          </a:p>
          <a:p>
            <a:r>
              <a:rPr lang="tr-TR" dirty="0" err="1">
                <a:latin typeface="Tempus Sans ITC" pitchFamily="82" charset="0"/>
              </a:rPr>
              <a:t>Lose</a:t>
            </a:r>
            <a:r>
              <a:rPr lang="tr-TR" dirty="0">
                <a:latin typeface="Tempus Sans ITC" pitchFamily="82" charset="0"/>
              </a:rPr>
              <a:t>: Kaybetmek</a:t>
            </a:r>
          </a:p>
          <a:p>
            <a:r>
              <a:rPr lang="tr-TR" dirty="0">
                <a:latin typeface="Tempus Sans ITC" pitchFamily="82" charset="0"/>
              </a:rPr>
              <a:t>Draw: Berabere kalmak</a:t>
            </a:r>
          </a:p>
          <a:p>
            <a:r>
              <a:rPr lang="tr-TR" dirty="0" err="1">
                <a:latin typeface="Tempus Sans ITC" pitchFamily="82" charset="0"/>
              </a:rPr>
              <a:t>Cheer</a:t>
            </a:r>
            <a:r>
              <a:rPr lang="tr-TR" dirty="0">
                <a:latin typeface="Tempus Sans ITC" pitchFamily="82" charset="0"/>
              </a:rPr>
              <a:t>: Tezahürat yapmak</a:t>
            </a:r>
          </a:p>
          <a:p>
            <a:r>
              <a:rPr lang="tr-TR" dirty="0" err="1">
                <a:latin typeface="Tempus Sans ITC" pitchFamily="82" charset="0"/>
              </a:rPr>
              <a:t>Success</a:t>
            </a:r>
            <a:r>
              <a:rPr lang="tr-TR" dirty="0">
                <a:latin typeface="Tempus Sans ITC" pitchFamily="82" charset="0"/>
              </a:rPr>
              <a:t>: Başarı</a:t>
            </a:r>
          </a:p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708920"/>
            <a:ext cx="3501008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536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>
                <a:latin typeface="Tempus Sans ITC" pitchFamily="82" charset="0"/>
              </a:rPr>
              <a:t>Words</a:t>
            </a:r>
            <a:endParaRPr lang="tr-TR" dirty="0">
              <a:latin typeface="Tempus Sans ITC" pitchFamily="82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>
                <a:latin typeface="Tempus Sans ITC" pitchFamily="82" charset="0"/>
              </a:rPr>
              <a:t>Succeed</a:t>
            </a:r>
            <a:r>
              <a:rPr lang="tr-TR" dirty="0">
                <a:latin typeface="Tempus Sans ITC" pitchFamily="82" charset="0"/>
              </a:rPr>
              <a:t>: Başarmak</a:t>
            </a:r>
          </a:p>
          <a:p>
            <a:r>
              <a:rPr lang="tr-TR" dirty="0" err="1">
                <a:latin typeface="Tempus Sans ITC" pitchFamily="82" charset="0"/>
              </a:rPr>
              <a:t>Interview</a:t>
            </a:r>
            <a:r>
              <a:rPr lang="tr-TR" dirty="0">
                <a:latin typeface="Tempus Sans ITC" pitchFamily="82" charset="0"/>
              </a:rPr>
              <a:t>: Görüşme, röportaj</a:t>
            </a:r>
          </a:p>
          <a:p>
            <a:r>
              <a:rPr lang="tr-TR" dirty="0">
                <a:latin typeface="Tempus Sans ITC" pitchFamily="82" charset="0"/>
              </a:rPr>
              <a:t>Watch a </a:t>
            </a:r>
            <a:r>
              <a:rPr lang="tr-TR" dirty="0" err="1">
                <a:latin typeface="Tempus Sans ITC" pitchFamily="82" charset="0"/>
              </a:rPr>
              <a:t>match</a:t>
            </a:r>
            <a:r>
              <a:rPr lang="tr-TR" dirty="0">
                <a:latin typeface="Tempus Sans ITC" pitchFamily="82" charset="0"/>
              </a:rPr>
              <a:t>: Maç izlemek</a:t>
            </a:r>
          </a:p>
          <a:p>
            <a:r>
              <a:rPr lang="tr-TR" dirty="0" err="1">
                <a:latin typeface="Tempus Sans ITC" pitchFamily="82" charset="0"/>
              </a:rPr>
              <a:t>Take</a:t>
            </a:r>
            <a:r>
              <a:rPr lang="tr-TR" dirty="0">
                <a:latin typeface="Tempus Sans ITC" pitchFamily="82" charset="0"/>
              </a:rPr>
              <a:t> a </a:t>
            </a:r>
            <a:r>
              <a:rPr lang="tr-TR" dirty="0" err="1">
                <a:latin typeface="Tempus Sans ITC" pitchFamily="82" charset="0"/>
              </a:rPr>
              <a:t>nap</a:t>
            </a:r>
            <a:r>
              <a:rPr lang="tr-TR" dirty="0">
                <a:latin typeface="Tempus Sans ITC" pitchFamily="82" charset="0"/>
              </a:rPr>
              <a:t>: Kestirmek</a:t>
            </a:r>
          </a:p>
          <a:p>
            <a:r>
              <a:rPr lang="tr-TR" dirty="0">
                <a:latin typeface="Tempus Sans ITC" pitchFamily="82" charset="0"/>
              </a:rPr>
              <a:t>Rest: Dinlenmek</a:t>
            </a:r>
          </a:p>
          <a:p>
            <a:r>
              <a:rPr lang="tr-TR" dirty="0" err="1">
                <a:latin typeface="Tempus Sans ITC" pitchFamily="82" charset="0"/>
              </a:rPr>
              <a:t>Goal</a:t>
            </a:r>
            <a:r>
              <a:rPr lang="tr-TR" dirty="0">
                <a:latin typeface="Tempus Sans ITC" pitchFamily="82" charset="0"/>
              </a:rPr>
              <a:t>: Hedef</a:t>
            </a:r>
          </a:p>
          <a:p>
            <a:r>
              <a:rPr lang="tr-TR" dirty="0">
                <a:latin typeface="Tempus Sans ITC" pitchFamily="82" charset="0"/>
              </a:rPr>
              <a:t>Championship: Şampiyonluk</a:t>
            </a:r>
          </a:p>
          <a:p>
            <a:r>
              <a:rPr lang="tr-TR" dirty="0" err="1">
                <a:latin typeface="Tempus Sans ITC" pitchFamily="82" charset="0"/>
              </a:rPr>
              <a:t>Medal</a:t>
            </a:r>
            <a:r>
              <a:rPr lang="tr-TR" dirty="0">
                <a:latin typeface="Tempus Sans ITC" pitchFamily="82" charset="0"/>
              </a:rPr>
              <a:t>: Madalya</a:t>
            </a:r>
          </a:p>
          <a:p>
            <a:r>
              <a:rPr lang="tr-TR" dirty="0" err="1">
                <a:latin typeface="Tempus Sans ITC" pitchFamily="82" charset="0"/>
              </a:rPr>
              <a:t>Equipment</a:t>
            </a:r>
            <a:r>
              <a:rPr lang="tr-TR" dirty="0">
                <a:latin typeface="Tempus Sans ITC" pitchFamily="82" charset="0"/>
              </a:rPr>
              <a:t>: Ekipman, malzeme</a:t>
            </a:r>
          </a:p>
          <a:p>
            <a:r>
              <a:rPr lang="tr-TR" dirty="0" err="1">
                <a:latin typeface="Tempus Sans ITC" pitchFamily="82" charset="0"/>
              </a:rPr>
              <a:t>Racket</a:t>
            </a:r>
            <a:r>
              <a:rPr lang="tr-TR" dirty="0">
                <a:latin typeface="Tempus Sans ITC" pitchFamily="82" charset="0"/>
              </a:rPr>
              <a:t>: Raket</a:t>
            </a:r>
          </a:p>
          <a:p>
            <a:r>
              <a:rPr lang="tr-TR" dirty="0">
                <a:latin typeface="Tempus Sans ITC" pitchFamily="82" charset="0"/>
              </a:rPr>
              <a:t>Net: File</a:t>
            </a:r>
          </a:p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56792"/>
            <a:ext cx="381642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3684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>
                <a:latin typeface="Tempus Sans ITC" pitchFamily="82" charset="0"/>
              </a:rPr>
              <a:t>Simple </a:t>
            </a:r>
            <a:r>
              <a:rPr lang="tr-TR" b="1" dirty="0" err="1">
                <a:latin typeface="Tempus Sans ITC" pitchFamily="82" charset="0"/>
              </a:rPr>
              <a:t>Present</a:t>
            </a:r>
            <a:r>
              <a:rPr lang="tr-TR" b="1" dirty="0">
                <a:latin typeface="Tempus Sans ITC" pitchFamily="82" charset="0"/>
              </a:rPr>
              <a:t> Tense (Geniş Zaman) Konu Anlatımı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i="1" dirty="0">
              <a:latin typeface="Tempus Sans ITC" pitchFamily="82" charset="0"/>
            </a:endParaRPr>
          </a:p>
          <a:p>
            <a:pPr marL="114300" indent="0">
              <a:buNone/>
            </a:pPr>
            <a:r>
              <a:rPr lang="tr-TR" i="1" dirty="0">
                <a:latin typeface="Tempus Sans ITC" pitchFamily="82" charset="0"/>
              </a:rPr>
              <a:t>Bu zaman kalıbını </a:t>
            </a:r>
            <a:r>
              <a:rPr lang="tr-TR" b="1" i="1" u="sng" dirty="0">
                <a:latin typeface="Tempus Sans ITC" pitchFamily="82" charset="0"/>
              </a:rPr>
              <a:t>genelde yaptığımız işleri, her zaman tekrarlanan eylemleri ve alışkanlıklarımızı</a:t>
            </a:r>
            <a:r>
              <a:rPr lang="tr-TR" i="1" dirty="0">
                <a:latin typeface="Tempus Sans ITC" pitchFamily="82" charset="0"/>
              </a:rPr>
              <a:t> anlatırken kullanırız. Bu kalıbı Türkçeye çevirirken genellikle fiile “-r, -ar, -er, -ir, -</a:t>
            </a:r>
            <a:r>
              <a:rPr lang="tr-TR" i="1" dirty="0" err="1">
                <a:latin typeface="Tempus Sans ITC" pitchFamily="82" charset="0"/>
              </a:rPr>
              <a:t>ır</a:t>
            </a:r>
            <a:r>
              <a:rPr lang="tr-TR" i="1" dirty="0">
                <a:latin typeface="Tempus Sans ITC" pitchFamily="82" charset="0"/>
              </a:rPr>
              <a:t>, -ur, -</a:t>
            </a:r>
            <a:r>
              <a:rPr lang="tr-TR" i="1" dirty="0" err="1">
                <a:latin typeface="Tempus Sans ITC" pitchFamily="82" charset="0"/>
              </a:rPr>
              <a:t>ür</a:t>
            </a:r>
            <a:r>
              <a:rPr lang="tr-TR" i="1" dirty="0">
                <a:latin typeface="Tempus Sans ITC" pitchFamily="82" charset="0"/>
              </a:rPr>
              <a:t>” ekleri getiririz. (yapar, gider, gelir, oynar, gibi.)</a:t>
            </a:r>
            <a:endParaRPr lang="tr-TR" dirty="0">
              <a:latin typeface="Tempus Sans ITC" pitchFamily="82" charset="0"/>
            </a:endParaRPr>
          </a:p>
          <a:p>
            <a:endParaRPr lang="tr-TR" dirty="0"/>
          </a:p>
        </p:txBody>
      </p:sp>
      <p:sp>
        <p:nvSpPr>
          <p:cNvPr id="6" name="Sağ Ok 5"/>
          <p:cNvSpPr/>
          <p:nvPr/>
        </p:nvSpPr>
        <p:spPr>
          <a:xfrm>
            <a:off x="2915816" y="4105772"/>
            <a:ext cx="2016224" cy="1296144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2771800" y="5589239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Tempus Sans ITC" pitchFamily="82" charset="0"/>
              </a:rPr>
              <a:t>Devamı İçin Kaydırınız.</a:t>
            </a:r>
          </a:p>
          <a:p>
            <a:endParaRPr lang="tr-TR" dirty="0">
              <a:latin typeface="Tempus Sans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74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>
                <a:latin typeface="Tempus Sans ITC" pitchFamily="82" charset="0"/>
              </a:rPr>
              <a:t>(+ / - / ?) Forms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tr-TR" b="1" dirty="0">
                <a:latin typeface="Tempus Sans ITC" pitchFamily="82" charset="0"/>
              </a:rPr>
              <a:t>POSITIVE (+)               NEGATIVE (-)               QUESTION (?)</a:t>
            </a:r>
          </a:p>
          <a:p>
            <a:pPr marL="114300" indent="0">
              <a:buNone/>
            </a:pPr>
            <a:endParaRPr lang="tr-TR" dirty="0">
              <a:latin typeface="Tempus Sans ITC" pitchFamily="82" charset="0"/>
            </a:endParaRPr>
          </a:p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    I</a:t>
            </a:r>
            <a:r>
              <a:rPr lang="tr-TR" b="1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.                   </a:t>
            </a:r>
            <a:r>
              <a:rPr lang="tr-TR" dirty="0">
                <a:latin typeface="Tempus Sans ITC" pitchFamily="82" charset="0"/>
              </a:rPr>
              <a:t>I </a:t>
            </a:r>
            <a:r>
              <a:rPr lang="tr-TR" b="1" dirty="0" err="1">
                <a:latin typeface="Tempus Sans ITC" pitchFamily="82" charset="0"/>
              </a:rPr>
              <a:t>don’t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.                Do</a:t>
            </a:r>
            <a:r>
              <a:rPr lang="tr-TR" dirty="0">
                <a:latin typeface="Tempus Sans ITC" pitchFamily="82" charset="0"/>
              </a:rPr>
              <a:t> I 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?</a:t>
            </a:r>
          </a:p>
          <a:p>
            <a:pPr marL="114300" indent="0">
              <a:buNone/>
            </a:pPr>
            <a:r>
              <a:rPr lang="tr-TR" i="1" dirty="0">
                <a:latin typeface="Tempus Sans ITC" pitchFamily="82" charset="0"/>
              </a:rPr>
              <a:t>     </a:t>
            </a:r>
          </a:p>
          <a:p>
            <a:pPr marL="114300" indent="0">
              <a:buNone/>
            </a:pPr>
            <a:r>
              <a:rPr lang="tr-TR" b="1" i="1" dirty="0">
                <a:latin typeface="Tempus Sans ITC" pitchFamily="82" charset="0"/>
              </a:rPr>
              <a:t>  </a:t>
            </a:r>
            <a:r>
              <a:rPr lang="tr-TR" dirty="0" err="1">
                <a:latin typeface="Tempus Sans ITC" pitchFamily="82" charset="0"/>
              </a:rPr>
              <a:t>You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.             </a:t>
            </a:r>
            <a:r>
              <a:rPr lang="tr-TR" dirty="0" err="1">
                <a:latin typeface="Tempus Sans ITC" pitchFamily="82" charset="0"/>
              </a:rPr>
              <a:t>You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don’t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.            Do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dirty="0" err="1">
                <a:latin typeface="Tempus Sans ITC" pitchFamily="82" charset="0"/>
              </a:rPr>
              <a:t>you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?</a:t>
            </a:r>
          </a:p>
          <a:p>
            <a:pPr marL="114300" indent="0">
              <a:buNone/>
            </a:pPr>
            <a:endParaRPr lang="tr-TR" b="1" i="1" dirty="0">
              <a:latin typeface="Tempus Sans ITC" pitchFamily="82" charset="0"/>
            </a:endParaRPr>
          </a:p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   </a:t>
            </a:r>
            <a:r>
              <a:rPr lang="tr-TR" dirty="0" err="1">
                <a:latin typeface="Tempus Sans ITC" pitchFamily="82" charset="0"/>
              </a:rPr>
              <a:t>We</a:t>
            </a:r>
            <a:r>
              <a:rPr lang="tr-TR" b="1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.             </a:t>
            </a:r>
            <a:r>
              <a:rPr lang="tr-TR" dirty="0" err="1">
                <a:latin typeface="Tempus Sans ITC" pitchFamily="82" charset="0"/>
              </a:rPr>
              <a:t>We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don’t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.             Do </a:t>
            </a:r>
            <a:r>
              <a:rPr lang="tr-TR" dirty="0" err="1">
                <a:latin typeface="Tempus Sans ITC" pitchFamily="82" charset="0"/>
              </a:rPr>
              <a:t>we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?</a:t>
            </a:r>
          </a:p>
          <a:p>
            <a:pPr marL="114300" indent="0">
              <a:buNone/>
            </a:pPr>
            <a:endParaRPr lang="tr-TR" b="1" i="1" dirty="0">
              <a:latin typeface="Tempus Sans ITC" pitchFamily="82" charset="0"/>
            </a:endParaRPr>
          </a:p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   </a:t>
            </a:r>
            <a:r>
              <a:rPr lang="tr-TR" dirty="0" err="1">
                <a:latin typeface="Tempus Sans ITC" pitchFamily="82" charset="0"/>
              </a:rPr>
              <a:t>They</a:t>
            </a:r>
            <a:r>
              <a:rPr lang="tr-TR" b="1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.</a:t>
            </a:r>
            <a:r>
              <a:rPr lang="tr-TR" dirty="0">
                <a:latin typeface="Tempus Sans ITC" pitchFamily="82" charset="0"/>
              </a:rPr>
              <a:t>          </a:t>
            </a:r>
            <a:r>
              <a:rPr lang="tr-TR" dirty="0" err="1">
                <a:latin typeface="Tempus Sans ITC" pitchFamily="82" charset="0"/>
              </a:rPr>
              <a:t>They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don’t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.         Do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dirty="0" err="1">
                <a:latin typeface="Tempus Sans ITC" pitchFamily="82" charset="0"/>
              </a:rPr>
              <a:t>they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?</a:t>
            </a:r>
          </a:p>
          <a:p>
            <a:pPr marL="114300" indent="0">
              <a:buNone/>
            </a:pPr>
            <a:endParaRPr lang="tr-TR" b="1" i="1" dirty="0">
              <a:latin typeface="Tempus Sans ITC" pitchFamily="82" charset="0"/>
            </a:endParaRPr>
          </a:p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    He</a:t>
            </a:r>
            <a:r>
              <a:rPr lang="tr-TR" b="1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gets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.           </a:t>
            </a:r>
            <a:r>
              <a:rPr lang="tr-TR" dirty="0">
                <a:latin typeface="Tempus Sans ITC" pitchFamily="82" charset="0"/>
              </a:rPr>
              <a:t>He </a:t>
            </a:r>
            <a:r>
              <a:rPr lang="tr-TR" b="1" dirty="0" err="1">
                <a:latin typeface="Tempus Sans ITC" pitchFamily="82" charset="0"/>
              </a:rPr>
              <a:t>doesn’t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.         </a:t>
            </a:r>
            <a:r>
              <a:rPr lang="tr-TR" b="1" dirty="0" err="1">
                <a:latin typeface="Tempus Sans ITC" pitchFamily="82" charset="0"/>
              </a:rPr>
              <a:t>Does</a:t>
            </a:r>
            <a:r>
              <a:rPr lang="tr-TR" dirty="0">
                <a:latin typeface="Tempus Sans ITC" pitchFamily="82" charset="0"/>
              </a:rPr>
              <a:t> he 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?</a:t>
            </a:r>
            <a:endParaRPr lang="tr-TR" b="1" i="1" dirty="0">
              <a:latin typeface="Tempus Sans ITC" pitchFamily="82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60648"/>
            <a:ext cx="1129710" cy="1129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31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>
                <a:latin typeface="Tempus Sans ITC" pitchFamily="82" charset="0"/>
              </a:rPr>
              <a:t>(+ / -/ ? ) Forms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tr-TR" b="1" i="1" dirty="0" err="1">
                <a:latin typeface="Tempus Sans ITC" pitchFamily="82" charset="0"/>
              </a:rPr>
              <a:t>Examples</a:t>
            </a:r>
            <a:r>
              <a:rPr lang="tr-TR" b="1" i="1" dirty="0">
                <a:latin typeface="Tempus Sans ITC" pitchFamily="82" charset="0"/>
              </a:rPr>
              <a:t>:</a:t>
            </a:r>
            <a:endParaRPr lang="tr-TR" dirty="0">
              <a:latin typeface="Tempus Sans ITC" pitchFamily="82" charset="0"/>
            </a:endParaRPr>
          </a:p>
          <a:p>
            <a:r>
              <a:rPr lang="tr-TR" dirty="0">
                <a:latin typeface="Tempus Sans ITC" pitchFamily="82" charset="0"/>
              </a:rPr>
              <a:t>I </a:t>
            </a:r>
            <a:r>
              <a:rPr lang="tr-TR" b="1" dirty="0" err="1">
                <a:latin typeface="Tempus Sans ITC" pitchFamily="82" charset="0"/>
              </a:rPr>
              <a:t>have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dirty="0" err="1">
                <a:latin typeface="Tempus Sans ITC" pitchFamily="82" charset="0"/>
              </a:rPr>
              <a:t>breakfast</a:t>
            </a:r>
            <a:r>
              <a:rPr lang="tr-TR" dirty="0">
                <a:latin typeface="Tempus Sans ITC" pitchFamily="82" charset="0"/>
              </a:rPr>
              <a:t>. (Ben kahvaltı yaparım.)</a:t>
            </a:r>
          </a:p>
          <a:p>
            <a:r>
              <a:rPr lang="tr-TR" dirty="0">
                <a:latin typeface="Tempus Sans ITC" pitchFamily="82" charset="0"/>
              </a:rPr>
              <a:t>He </a:t>
            </a:r>
            <a:r>
              <a:rPr lang="tr-TR" b="1" dirty="0" err="1">
                <a:latin typeface="Tempus Sans ITC" pitchFamily="82" charset="0"/>
              </a:rPr>
              <a:t>gets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b="1" dirty="0">
                <a:latin typeface="Tempus Sans ITC" pitchFamily="82" charset="0"/>
              </a:rPr>
              <a:t> </a:t>
            </a:r>
            <a:r>
              <a:rPr lang="tr-TR" dirty="0" err="1">
                <a:latin typeface="Tempus Sans ITC" pitchFamily="82" charset="0"/>
              </a:rPr>
              <a:t>early</a:t>
            </a:r>
            <a:r>
              <a:rPr lang="tr-TR" dirty="0">
                <a:latin typeface="Tempus Sans ITC" pitchFamily="82" charset="0"/>
              </a:rPr>
              <a:t>. (O erken uyanır.)</a:t>
            </a:r>
          </a:p>
          <a:p>
            <a:r>
              <a:rPr lang="tr-TR" dirty="0" err="1">
                <a:latin typeface="Tempus Sans ITC" pitchFamily="82" charset="0"/>
              </a:rPr>
              <a:t>She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plays</a:t>
            </a:r>
            <a:r>
              <a:rPr lang="tr-TR" b="1" dirty="0">
                <a:latin typeface="Tempus Sans ITC" pitchFamily="82" charset="0"/>
              </a:rPr>
              <a:t> </a:t>
            </a:r>
            <a:r>
              <a:rPr lang="tr-TR" dirty="0" err="1">
                <a:latin typeface="Tempus Sans ITC" pitchFamily="82" charset="0"/>
              </a:rPr>
              <a:t>tennis</a:t>
            </a:r>
            <a:r>
              <a:rPr lang="tr-TR" dirty="0">
                <a:latin typeface="Tempus Sans ITC" pitchFamily="82" charset="0"/>
              </a:rPr>
              <a:t>. (O tenis oynar.)</a:t>
            </a:r>
          </a:p>
          <a:p>
            <a:pPr marL="114300" indent="0">
              <a:buNone/>
            </a:pPr>
            <a:r>
              <a:rPr lang="tr-TR" dirty="0">
                <a:latin typeface="Tempus Sans ITC" pitchFamily="82" charset="0"/>
              </a:rPr>
              <a:t> </a:t>
            </a:r>
          </a:p>
          <a:p>
            <a:r>
              <a:rPr lang="tr-TR" dirty="0">
                <a:latin typeface="Tempus Sans ITC" pitchFamily="82" charset="0"/>
              </a:rPr>
              <a:t>I </a:t>
            </a:r>
            <a:r>
              <a:rPr lang="tr-TR" b="1" dirty="0" err="1">
                <a:latin typeface="Tempus Sans ITC" pitchFamily="82" charset="0"/>
              </a:rPr>
              <a:t>don’t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have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dirty="0" err="1">
                <a:latin typeface="Tempus Sans ITC" pitchFamily="82" charset="0"/>
              </a:rPr>
              <a:t>breakfast</a:t>
            </a:r>
            <a:r>
              <a:rPr lang="tr-TR" dirty="0">
                <a:latin typeface="Tempus Sans ITC" pitchFamily="82" charset="0"/>
              </a:rPr>
              <a:t>. (Ben kahvaltı yapmam.)</a:t>
            </a:r>
          </a:p>
          <a:p>
            <a:r>
              <a:rPr lang="tr-TR" dirty="0">
                <a:latin typeface="Tempus Sans ITC" pitchFamily="82" charset="0"/>
              </a:rPr>
              <a:t>He </a:t>
            </a:r>
            <a:r>
              <a:rPr lang="tr-TR" b="1" dirty="0" err="1">
                <a:latin typeface="Tempus Sans ITC" pitchFamily="82" charset="0"/>
              </a:rPr>
              <a:t>doesn’t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get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up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dirty="0" err="1">
                <a:latin typeface="Tempus Sans ITC" pitchFamily="82" charset="0"/>
              </a:rPr>
              <a:t>early</a:t>
            </a:r>
            <a:r>
              <a:rPr lang="tr-TR" dirty="0">
                <a:latin typeface="Tempus Sans ITC" pitchFamily="82" charset="0"/>
              </a:rPr>
              <a:t>. (O erken uyanmaz.)</a:t>
            </a:r>
          </a:p>
          <a:p>
            <a:r>
              <a:rPr lang="tr-TR" dirty="0" err="1">
                <a:latin typeface="Tempus Sans ITC" pitchFamily="82" charset="0"/>
              </a:rPr>
              <a:t>She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dirty="0" err="1">
                <a:latin typeface="Tempus Sans ITC" pitchFamily="82" charset="0"/>
              </a:rPr>
              <a:t>doesn’t</a:t>
            </a:r>
            <a:r>
              <a:rPr lang="tr-TR" b="1" dirty="0">
                <a:latin typeface="Tempus Sans ITC" pitchFamily="82" charset="0"/>
              </a:rPr>
              <a:t> </a:t>
            </a:r>
            <a:r>
              <a:rPr lang="tr-TR" b="1" dirty="0" err="1">
                <a:latin typeface="Tempus Sans ITC" pitchFamily="82" charset="0"/>
              </a:rPr>
              <a:t>play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dirty="0" err="1">
                <a:latin typeface="Tempus Sans ITC" pitchFamily="82" charset="0"/>
              </a:rPr>
              <a:t>tennis</a:t>
            </a:r>
            <a:r>
              <a:rPr lang="tr-TR" dirty="0">
                <a:latin typeface="Tempus Sans ITC" pitchFamily="82" charset="0"/>
              </a:rPr>
              <a:t>. (O tenis oynamaz.)</a:t>
            </a:r>
          </a:p>
          <a:p>
            <a:pPr marL="114300" indent="0">
              <a:buNone/>
            </a:pPr>
            <a:endParaRPr lang="tr-TR" dirty="0">
              <a:latin typeface="Tempus Sans ITC" pitchFamily="82" charset="0"/>
            </a:endParaRPr>
          </a:p>
          <a:p>
            <a:pPr marL="114300" indent="0">
              <a:buNone/>
            </a:pPr>
            <a:r>
              <a:rPr lang="tr-TR" b="1" i="1" dirty="0">
                <a:latin typeface="Tempus Sans ITC" pitchFamily="82" charset="0"/>
              </a:rPr>
              <a:t>Not:</a:t>
            </a:r>
            <a:r>
              <a:rPr lang="tr-TR" dirty="0">
                <a:latin typeface="Tempus Sans ITC" pitchFamily="82" charset="0"/>
              </a:rPr>
              <a:t> </a:t>
            </a:r>
            <a:r>
              <a:rPr lang="tr-TR" b="1" u="sng" dirty="0">
                <a:latin typeface="Tempus Sans ITC" pitchFamily="82" charset="0"/>
              </a:rPr>
              <a:t>“He, </a:t>
            </a:r>
            <a:r>
              <a:rPr lang="tr-TR" b="1" u="sng" dirty="0" err="1">
                <a:latin typeface="Tempus Sans ITC" pitchFamily="82" charset="0"/>
              </a:rPr>
              <a:t>She</a:t>
            </a:r>
            <a:r>
              <a:rPr lang="tr-TR" b="1" u="sng" dirty="0">
                <a:latin typeface="Tempus Sans ITC" pitchFamily="82" charset="0"/>
              </a:rPr>
              <a:t>, </a:t>
            </a:r>
            <a:r>
              <a:rPr lang="tr-TR" b="1" u="sng" dirty="0" err="1">
                <a:latin typeface="Tempus Sans ITC" pitchFamily="82" charset="0"/>
              </a:rPr>
              <a:t>It</a:t>
            </a:r>
            <a:r>
              <a:rPr lang="tr-TR" b="1" u="sng" dirty="0">
                <a:latin typeface="Tempus Sans ITC" pitchFamily="82" charset="0"/>
              </a:rPr>
              <a:t>”</a:t>
            </a:r>
            <a:r>
              <a:rPr lang="tr-TR" dirty="0">
                <a:latin typeface="Tempus Sans ITC" pitchFamily="82" charset="0"/>
              </a:rPr>
              <a:t> özneleri ile olumlu bir cümle kuruyorsak; fiile </a:t>
            </a:r>
            <a:r>
              <a:rPr lang="tr-TR" b="1" u="sng" dirty="0">
                <a:latin typeface="Tempus Sans ITC" pitchFamily="82" charset="0"/>
              </a:rPr>
              <a:t>“-s, -es, -</a:t>
            </a:r>
            <a:r>
              <a:rPr lang="tr-TR" b="1" u="sng" dirty="0" err="1">
                <a:latin typeface="Tempus Sans ITC" pitchFamily="82" charset="0"/>
              </a:rPr>
              <a:t>ies</a:t>
            </a:r>
            <a:r>
              <a:rPr lang="tr-TR" b="1" u="sng" dirty="0">
                <a:latin typeface="Tempus Sans ITC" pitchFamily="82" charset="0"/>
              </a:rPr>
              <a:t>”</a:t>
            </a:r>
            <a:r>
              <a:rPr lang="tr-TR" dirty="0">
                <a:latin typeface="Tempus Sans ITC" pitchFamily="82" charset="0"/>
              </a:rPr>
              <a:t> eklerinden biri getirilir.</a:t>
            </a:r>
          </a:p>
          <a:p>
            <a:r>
              <a:rPr lang="tr-TR" dirty="0" err="1">
                <a:latin typeface="Tempus Sans ITC" pitchFamily="82" charset="0"/>
              </a:rPr>
              <a:t>play</a:t>
            </a:r>
            <a:r>
              <a:rPr lang="tr-TR" dirty="0">
                <a:latin typeface="Tempus Sans ITC" pitchFamily="82" charset="0"/>
              </a:rPr>
              <a:t> –&gt; </a:t>
            </a:r>
            <a:r>
              <a:rPr lang="tr-TR" dirty="0" err="1">
                <a:latin typeface="Tempus Sans ITC" pitchFamily="82" charset="0"/>
              </a:rPr>
              <a:t>play</a:t>
            </a:r>
            <a:r>
              <a:rPr lang="tr-TR" b="1" i="1" dirty="0" err="1">
                <a:latin typeface="Tempus Sans ITC" pitchFamily="82" charset="0"/>
              </a:rPr>
              <a:t>s</a:t>
            </a:r>
            <a:endParaRPr lang="tr-TR" dirty="0">
              <a:latin typeface="Tempus Sans ITC" pitchFamily="82" charset="0"/>
            </a:endParaRPr>
          </a:p>
          <a:p>
            <a:r>
              <a:rPr lang="tr-TR" dirty="0" err="1">
                <a:latin typeface="Tempus Sans ITC" pitchFamily="82" charset="0"/>
              </a:rPr>
              <a:t>go</a:t>
            </a:r>
            <a:r>
              <a:rPr lang="tr-TR" dirty="0">
                <a:latin typeface="Tempus Sans ITC" pitchFamily="82" charset="0"/>
              </a:rPr>
              <a:t> –&gt; </a:t>
            </a:r>
            <a:r>
              <a:rPr lang="tr-TR" dirty="0" err="1">
                <a:latin typeface="Tempus Sans ITC" pitchFamily="82" charset="0"/>
              </a:rPr>
              <a:t>go</a:t>
            </a:r>
            <a:r>
              <a:rPr lang="tr-TR" b="1" i="1" dirty="0" err="1">
                <a:latin typeface="Tempus Sans ITC" pitchFamily="82" charset="0"/>
              </a:rPr>
              <a:t>es</a:t>
            </a:r>
            <a:endParaRPr lang="tr-TR" dirty="0">
              <a:latin typeface="Tempus Sans ITC" pitchFamily="82" charset="0"/>
            </a:endParaRPr>
          </a:p>
          <a:p>
            <a:r>
              <a:rPr lang="tr-TR" dirty="0" err="1">
                <a:latin typeface="Tempus Sans ITC" pitchFamily="82" charset="0"/>
              </a:rPr>
              <a:t>fly</a:t>
            </a:r>
            <a:r>
              <a:rPr lang="tr-TR" dirty="0">
                <a:latin typeface="Tempus Sans ITC" pitchFamily="82" charset="0"/>
              </a:rPr>
              <a:t> –&gt; </a:t>
            </a:r>
            <a:r>
              <a:rPr lang="tr-TR" dirty="0" err="1">
                <a:latin typeface="Tempus Sans ITC" pitchFamily="82" charset="0"/>
              </a:rPr>
              <a:t>fl</a:t>
            </a:r>
            <a:r>
              <a:rPr lang="tr-TR" b="1" i="1" dirty="0" err="1">
                <a:latin typeface="Tempus Sans ITC" pitchFamily="82" charset="0"/>
              </a:rPr>
              <a:t>ies</a:t>
            </a:r>
            <a:endParaRPr lang="tr-TR" dirty="0">
              <a:latin typeface="Tempus Sans ITC" pitchFamily="82" charset="0"/>
            </a:endParaRPr>
          </a:p>
          <a:p>
            <a:pPr marL="114300" indent="0">
              <a:buNone/>
            </a:pP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1828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Bitişiklik">
  <a:themeElements>
    <a:clrScheme name="Bitişiklik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i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itişiklik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170</TotalTime>
  <Words>1335</Words>
  <Application>Microsoft Office PowerPoint</Application>
  <PresentationFormat>Ekran Gösterisi (4:3)</PresentationFormat>
  <Paragraphs>198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18" baseType="lpstr">
      <vt:lpstr>Bitişiklik</vt:lpstr>
      <vt:lpstr>İngilizce 2. Ünite Sports Konu Anlatımı</vt:lpstr>
      <vt:lpstr>Words</vt:lpstr>
      <vt:lpstr>Words</vt:lpstr>
      <vt:lpstr>Words</vt:lpstr>
      <vt:lpstr>Words</vt:lpstr>
      <vt:lpstr>Words</vt:lpstr>
      <vt:lpstr>Simple Present Tense (Geniş Zaman) Konu Anlatımı</vt:lpstr>
      <vt:lpstr>(+ / - / ?) Forms</vt:lpstr>
      <vt:lpstr>(+ / -/ ? ) Forms</vt:lpstr>
      <vt:lpstr>(+ / - / ? ) Forms</vt:lpstr>
      <vt:lpstr>Questions (Bilgi Soruları)</vt:lpstr>
      <vt:lpstr>FREQUENCY OF ACTIONS</vt:lpstr>
      <vt:lpstr>Frequency Adverbs (Sıklık Zarfları)</vt:lpstr>
      <vt:lpstr>Frequency Adverbs (Sıklık Zarfları)</vt:lpstr>
      <vt:lpstr>(Diğer Sıklık İfadeleri)</vt:lpstr>
      <vt:lpstr>Frequency Adverbs (Sıklık Zarfları)</vt:lpstr>
      <vt:lpstr>Finished.</vt:lpstr>
    </vt:vector>
  </TitlesOfParts>
  <Company>Progressive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İngilizce 2. Ünite Sports Konu Anlatımı</dc:title>
  <dc:creator>User</dc:creator>
  <cp:lastModifiedBy>Hasan Ayık</cp:lastModifiedBy>
  <cp:revision>16</cp:revision>
  <dcterms:created xsi:type="dcterms:W3CDTF">2022-11-30T14:49:59Z</dcterms:created>
  <dcterms:modified xsi:type="dcterms:W3CDTF">2022-12-02T07:06:40Z</dcterms:modified>
</cp:coreProperties>
</file>