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4" r:id="rId3"/>
    <p:sldId id="257" r:id="rId4"/>
    <p:sldId id="258" r:id="rId5"/>
    <p:sldId id="282" r:id="rId6"/>
    <p:sldId id="259" r:id="rId7"/>
    <p:sldId id="260" r:id="rId8"/>
    <p:sldId id="261" r:id="rId9"/>
    <p:sldId id="262" r:id="rId10"/>
    <p:sldId id="263" r:id="rId11"/>
    <p:sldId id="266" r:id="rId12"/>
    <p:sldId id="283" r:id="rId13"/>
    <p:sldId id="264" r:id="rId14"/>
    <p:sldId id="267" r:id="rId15"/>
    <p:sldId id="268" r:id="rId16"/>
    <p:sldId id="269" r:id="rId17"/>
    <p:sldId id="270" r:id="rId18"/>
    <p:sldId id="271" r:id="rId19"/>
    <p:sldId id="272" r:id="rId20"/>
    <p:sldId id="273" r:id="rId21"/>
    <p:sldId id="274" r:id="rId22"/>
    <p:sldId id="275" r:id="rId23"/>
    <p:sldId id="276" r:id="rId24"/>
    <p:sldId id="278" r:id="rId25"/>
    <p:sldId id="277" r:id="rId26"/>
    <p:sldId id="281" r:id="rId27"/>
    <p:sldId id="280" r:id="rId28"/>
    <p:sldId id="287" r:id="rId29"/>
    <p:sldId id="279" r:id="rId30"/>
    <p:sldId id="284" r:id="rId31"/>
    <p:sldId id="286" r:id="rId32"/>
    <p:sldId id="285" r:id="rId33"/>
    <p:sldId id="288" r:id="rId34"/>
    <p:sldId id="289" r:id="rId35"/>
    <p:sldId id="290" r:id="rId36"/>
    <p:sldId id="291" r:id="rId37"/>
    <p:sldId id="292" r:id="rId38"/>
    <p:sldId id="293" r:id="rId39"/>
    <p:sldId id="295" r:id="rId40"/>
    <p:sldId id="296"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EFFD"/>
    <a:srgbClr val="C0E4FC"/>
    <a:srgbClr val="87CBF9"/>
    <a:srgbClr val="E7F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82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795010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Date Placeholder 2"/>
          <p:cNvSpPr>
            <a:spLocks noGrp="1"/>
          </p:cNvSpPr>
          <p:nvPr>
            <p:ph type="dt" sz="half" idx="10"/>
          </p:nvPr>
        </p:nvSpPr>
        <p:spPr/>
        <p:txBody>
          <a:bodyPr/>
          <a:lstStyle/>
          <a:p>
            <a:fld id="{D9F75050-0E15-4C5B-92B0-66D068882F1F}" type="datetimeFigureOut">
              <a:rPr lang="tr-TR" smtClean="0"/>
              <a:t>23.10.2020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3268990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1440221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457845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1417449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6747765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düzenlemek için tıklayın</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2561159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4641384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4238667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433921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9F75050-0E15-4C5B-92B0-66D068882F1F}" type="datetimeFigureOut">
              <a:rPr lang="tr-TR" smtClean="0"/>
              <a:t>23.10.2020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4291784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9F75050-0E15-4C5B-92B0-66D068882F1F}" type="datetimeFigureOut">
              <a:rPr lang="tr-TR" smtClean="0"/>
              <a:t>23.10.2020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2758273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D9F75050-0E15-4C5B-92B0-66D068882F1F}" type="datetimeFigureOut">
              <a:rPr lang="tr-TR" smtClean="0"/>
              <a:t>23.10.2020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3862918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D9F75050-0E15-4C5B-92B0-66D068882F1F}" type="datetimeFigureOut">
              <a:rPr lang="tr-TR" smtClean="0"/>
              <a:t>23.10.2020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2673398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5050-0E15-4C5B-92B0-66D068882F1F}" type="datetimeFigureOut">
              <a:rPr lang="tr-TR" smtClean="0"/>
              <a:t>23.10.2020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3564836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9F75050-0E15-4C5B-92B0-66D068882F1F}" type="datetimeFigureOut">
              <a:rPr lang="tr-TR" smtClean="0"/>
              <a:t>23.10.2020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598396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tr-TR"/>
              <a:t>Asıl başlık stilini düzenlemek için tıklayın</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9F75050-0E15-4C5B-92B0-66D068882F1F}" type="datetimeFigureOut">
              <a:rPr lang="tr-TR" smtClean="0"/>
              <a:t>23.10.2020</a:t>
            </a:fld>
            <a:endParaRPr lang="tr-TR"/>
          </a:p>
        </p:txBody>
      </p:sp>
      <p:sp>
        <p:nvSpPr>
          <p:cNvPr id="6" name="Footer Placeholder 5"/>
          <p:cNvSpPr>
            <a:spLocks noGrp="1"/>
          </p:cNvSpPr>
          <p:nvPr>
            <p:ph type="ftr" sz="quarter" idx="11"/>
          </p:nvPr>
        </p:nvSpPr>
        <p:spPr>
          <a:xfrm>
            <a:off x="533400" y="6172200"/>
            <a:ext cx="5811724" cy="365125"/>
          </a:xfrm>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t>‹#›</a:t>
            </a:fld>
            <a:endParaRPr lang="tr-TR"/>
          </a:p>
        </p:txBody>
      </p:sp>
    </p:spTree>
    <p:extLst>
      <p:ext uri="{BB962C8B-B14F-4D97-AF65-F5344CB8AC3E}">
        <p14:creationId xmlns:p14="http://schemas.microsoft.com/office/powerpoint/2010/main" val="3349822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DBEFFD"/>
            </a:gs>
            <a:gs pos="100000">
              <a:srgbClr val="87CBF9"/>
            </a:gs>
          </a:gsLst>
          <a:lin ang="6120000" scaled="1"/>
          <a:tileRect/>
        </a:gradFill>
        <a:effectLst/>
      </p:bgPr>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9F75050-0E15-4C5B-92B0-66D068882F1F}" type="datetimeFigureOut">
              <a:rPr lang="tr-TR" smtClean="0"/>
              <a:t>23.10.2020</a:t>
            </a:fld>
            <a:endParaRPr lang="tr-TR"/>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B1DEFA8C-F947-479F-BE07-76B6B3F80BF1}" type="slidenum">
              <a:rPr lang="tr-TR" smtClean="0"/>
              <a:t>‹#›</a:t>
            </a:fld>
            <a:endParaRPr lang="tr-TR"/>
          </a:p>
        </p:txBody>
      </p:sp>
    </p:spTree>
    <p:extLst>
      <p:ext uri="{BB962C8B-B14F-4D97-AF65-F5344CB8AC3E}">
        <p14:creationId xmlns:p14="http://schemas.microsoft.com/office/powerpoint/2010/main" val="415386071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Köşeleri Yuvarlatılmış 2">
            <a:extLst>
              <a:ext uri="{FF2B5EF4-FFF2-40B4-BE49-F238E27FC236}">
                <a16:creationId xmlns:a16="http://schemas.microsoft.com/office/drawing/2014/main" id="{78E5CA27-AB9E-4F85-9C94-A80C322AFCAB}"/>
              </a:ext>
            </a:extLst>
          </p:cNvPr>
          <p:cNvSpPr/>
          <p:nvPr/>
        </p:nvSpPr>
        <p:spPr>
          <a:xfrm>
            <a:off x="2051720" y="3078083"/>
            <a:ext cx="5040560" cy="864096"/>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tr-TR" sz="3200" b="1" dirty="0">
                <a:ln w="12700">
                  <a:solidFill>
                    <a:schemeClr val="accent1"/>
                  </a:solidFill>
                  <a:prstDash val="solid"/>
                </a:ln>
                <a:solidFill>
                  <a:schemeClr val="bg1"/>
                </a:solidFill>
                <a:effectLst>
                  <a:outerShdw dist="38100" dir="2640000" algn="bl" rotWithShape="0">
                    <a:schemeClr val="accent1"/>
                  </a:outerShdw>
                </a:effectLst>
              </a:rPr>
              <a:t>TEMEL KAVRAMLAR</a:t>
            </a:r>
          </a:p>
        </p:txBody>
      </p:sp>
      <p:sp>
        <p:nvSpPr>
          <p:cNvPr id="4" name="Dikdörtgen: Köşeleri Yuvarlatılmış 3">
            <a:extLst>
              <a:ext uri="{FF2B5EF4-FFF2-40B4-BE49-F238E27FC236}">
                <a16:creationId xmlns:a16="http://schemas.microsoft.com/office/drawing/2014/main" id="{34A759B0-724B-4A9F-97AB-3842E4FDDAF9}"/>
              </a:ext>
            </a:extLst>
          </p:cNvPr>
          <p:cNvSpPr/>
          <p:nvPr/>
        </p:nvSpPr>
        <p:spPr>
          <a:xfrm>
            <a:off x="1026335" y="3933055"/>
            <a:ext cx="7128792" cy="2895599"/>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tr-TR" sz="2400" b="1" dirty="0">
                <a:solidFill>
                  <a:srgbClr val="C00000"/>
                </a:solidFill>
              </a:rPr>
              <a:t>• Bağlılık</a:t>
            </a:r>
          </a:p>
          <a:p>
            <a:pPr algn="ctr"/>
            <a:r>
              <a:rPr lang="tr-TR" sz="2400" b="1" dirty="0">
                <a:solidFill>
                  <a:srgbClr val="C00000"/>
                </a:solidFill>
              </a:rPr>
              <a:t>• Bağımlılık</a:t>
            </a:r>
          </a:p>
          <a:p>
            <a:pPr algn="ctr"/>
            <a:r>
              <a:rPr lang="tr-TR" sz="2400" b="1" dirty="0">
                <a:solidFill>
                  <a:srgbClr val="C00000"/>
                </a:solidFill>
              </a:rPr>
              <a:t>• Zigot</a:t>
            </a:r>
          </a:p>
          <a:p>
            <a:pPr algn="ctr"/>
            <a:r>
              <a:rPr lang="tr-TR" sz="2400" b="1" dirty="0">
                <a:solidFill>
                  <a:srgbClr val="C00000"/>
                </a:solidFill>
              </a:rPr>
              <a:t>• Embriyo</a:t>
            </a:r>
          </a:p>
          <a:p>
            <a:pPr algn="ctr"/>
            <a:r>
              <a:rPr lang="tr-TR" sz="2400" b="1" dirty="0">
                <a:solidFill>
                  <a:srgbClr val="C00000"/>
                </a:solidFill>
              </a:rPr>
              <a:t>• Fetüs</a:t>
            </a:r>
          </a:p>
          <a:p>
            <a:pPr algn="ctr"/>
            <a:r>
              <a:rPr lang="tr-TR" sz="2400" b="1" dirty="0">
                <a:solidFill>
                  <a:srgbClr val="C00000"/>
                </a:solidFill>
              </a:rPr>
              <a:t>• Yeni doğan</a:t>
            </a:r>
          </a:p>
          <a:p>
            <a:pPr algn="ctr"/>
            <a:r>
              <a:rPr lang="tr-TR" sz="2400" b="1" dirty="0">
                <a:solidFill>
                  <a:srgbClr val="C00000"/>
                </a:solidFill>
              </a:rPr>
              <a:t>• Gelişimsel görev</a:t>
            </a:r>
            <a:endParaRPr lang="tr-TR" sz="2400" dirty="0">
              <a:solidFill>
                <a:srgbClr val="C00000"/>
              </a:solidFill>
            </a:endParaRPr>
          </a:p>
        </p:txBody>
      </p:sp>
      <p:sp>
        <p:nvSpPr>
          <p:cNvPr id="6" name="Dikdörtgen: Köşeleri Yuvarlatılmış 5">
            <a:extLst>
              <a:ext uri="{FF2B5EF4-FFF2-40B4-BE49-F238E27FC236}">
                <a16:creationId xmlns:a16="http://schemas.microsoft.com/office/drawing/2014/main" id="{3AE67C42-45CB-4258-93EB-269E50A7FA0D}"/>
              </a:ext>
            </a:extLst>
          </p:cNvPr>
          <p:cNvSpPr/>
          <p:nvPr/>
        </p:nvSpPr>
        <p:spPr>
          <a:xfrm>
            <a:off x="0" y="116631"/>
            <a:ext cx="9144000" cy="296145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200" b="1" dirty="0">
              <a:solidFill>
                <a:schemeClr val="bg1"/>
              </a:solidFill>
            </a:endParaRPr>
          </a:p>
          <a:p>
            <a:pPr algn="ctr"/>
            <a:r>
              <a:rPr lang="tr-TR" sz="5400" b="1" dirty="0">
                <a:solidFill>
                  <a:schemeClr val="accent2"/>
                </a:solidFill>
              </a:rPr>
              <a:t>BU BÖLÜMÜN KONULARI</a:t>
            </a:r>
          </a:p>
          <a:p>
            <a:pPr algn="ctr"/>
            <a:r>
              <a:rPr lang="tr-TR" sz="3200" b="1" dirty="0">
                <a:solidFill>
                  <a:schemeClr val="bg2">
                    <a:lumMod val="75000"/>
                  </a:schemeClr>
                </a:solidFill>
              </a:rPr>
              <a:t>D. GELİŞİM DÖNEMLERİNİN TEMEL ÖZELLİKLERİ</a:t>
            </a:r>
          </a:p>
          <a:p>
            <a:pPr algn="ctr"/>
            <a:endParaRPr lang="tr-TR" sz="3200" b="1" dirty="0">
              <a:solidFill>
                <a:schemeClr val="bg1"/>
              </a:solidFill>
            </a:endParaRPr>
          </a:p>
          <a:p>
            <a:pPr algn="ctr"/>
            <a:r>
              <a:rPr lang="tr-TR" sz="3200" b="1" dirty="0">
                <a:solidFill>
                  <a:schemeClr val="accent4">
                    <a:lumMod val="75000"/>
                  </a:schemeClr>
                </a:solidFill>
              </a:rPr>
              <a:t>1. GELİŞİM DÖNEMLERİ</a:t>
            </a:r>
          </a:p>
          <a:p>
            <a:pPr algn="ctr"/>
            <a:endParaRPr lang="tr-TR" sz="3200" b="1" dirty="0">
              <a:solidFill>
                <a:schemeClr val="bg1"/>
              </a:solidFill>
            </a:endParaRPr>
          </a:p>
        </p:txBody>
      </p:sp>
    </p:spTree>
    <p:extLst>
      <p:ext uri="{BB962C8B-B14F-4D97-AF65-F5344CB8AC3E}">
        <p14:creationId xmlns:p14="http://schemas.microsoft.com/office/powerpoint/2010/main" val="367169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E2CF09BC-DC5D-43FA-BA7D-D24C5648ADEB}"/>
              </a:ext>
            </a:extLst>
          </p:cNvPr>
          <p:cNvSpPr/>
          <p:nvPr/>
        </p:nvSpPr>
        <p:spPr>
          <a:xfrm>
            <a:off x="107504" y="260648"/>
            <a:ext cx="8712968" cy="3046988"/>
          </a:xfrm>
          <a:prstGeom prst="rect">
            <a:avLst/>
          </a:prstGeom>
        </p:spPr>
        <p:txBody>
          <a:bodyPr wrap="square">
            <a:spAutoFit/>
          </a:bodyPr>
          <a:lstStyle/>
          <a:p>
            <a:pPr marL="457200" indent="-457200">
              <a:buAutoNum type="arabicPeriod"/>
            </a:pPr>
            <a:r>
              <a:rPr lang="tr-TR" sz="2400" b="1" dirty="0">
                <a:solidFill>
                  <a:srgbClr val="C00000"/>
                </a:solidFill>
                <a:latin typeface="HelveticaTBold"/>
              </a:rPr>
              <a:t>Okuduğunuz iki fıkradaki çocukların yaşlarını tahmin ediniz.</a:t>
            </a:r>
          </a:p>
          <a:p>
            <a:endParaRPr lang="tr-TR" sz="2400" b="1" dirty="0">
              <a:solidFill>
                <a:srgbClr val="C00000"/>
              </a:solidFill>
              <a:latin typeface="HelveticaTBold"/>
            </a:endParaRPr>
          </a:p>
          <a:p>
            <a:r>
              <a:rPr lang="tr-TR" sz="2400" b="1" dirty="0">
                <a:solidFill>
                  <a:srgbClr val="C00000"/>
                </a:solidFill>
                <a:latin typeface="HelveticaTBold"/>
              </a:rPr>
              <a:t>2. İlk fıkradaki çocuk hangi gelişimsel (fiziksel, bilişsel, ahlaki) özellikleri gösterir?</a:t>
            </a:r>
          </a:p>
          <a:p>
            <a:endParaRPr lang="tr-TR" sz="2400" b="1" dirty="0">
              <a:solidFill>
                <a:srgbClr val="C00000"/>
              </a:solidFill>
              <a:latin typeface="HelveticaTBold"/>
            </a:endParaRPr>
          </a:p>
          <a:p>
            <a:r>
              <a:rPr lang="tr-TR" sz="2400" b="1" dirty="0">
                <a:solidFill>
                  <a:srgbClr val="C00000"/>
                </a:solidFill>
                <a:latin typeface="HelveticaTBold"/>
              </a:rPr>
              <a:t>3. İkinci fıkradaki çocuk, diğerinden hangi bakımlardan daha farklı gelişim özellikleri gösterir?</a:t>
            </a:r>
            <a:endParaRPr lang="tr-TR" sz="2400" dirty="0">
              <a:solidFill>
                <a:srgbClr val="C00000"/>
              </a:solidFill>
            </a:endParaRPr>
          </a:p>
        </p:txBody>
      </p:sp>
      <p:pic>
        <p:nvPicPr>
          <p:cNvPr id="4" name="Resim 3">
            <a:extLst>
              <a:ext uri="{FF2B5EF4-FFF2-40B4-BE49-F238E27FC236}">
                <a16:creationId xmlns:a16="http://schemas.microsoft.com/office/drawing/2014/main" id="{52376669-6ADC-4F76-BB09-15B5DED864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0"/>
            <a:ext cx="9144000" cy="3431219"/>
          </a:xfrm>
          <a:prstGeom prst="rect">
            <a:avLst/>
          </a:prstGeom>
        </p:spPr>
      </p:pic>
    </p:spTree>
    <p:extLst>
      <p:ext uri="{BB962C8B-B14F-4D97-AF65-F5344CB8AC3E}">
        <p14:creationId xmlns:p14="http://schemas.microsoft.com/office/powerpoint/2010/main" val="266790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F23E2F21-847B-408F-9073-DE2B5418C76B}"/>
              </a:ext>
            </a:extLst>
          </p:cNvPr>
          <p:cNvSpPr/>
          <p:nvPr/>
        </p:nvSpPr>
        <p:spPr>
          <a:xfrm>
            <a:off x="179512" y="260648"/>
            <a:ext cx="8784976" cy="6093976"/>
          </a:xfrm>
          <a:prstGeom prst="rect">
            <a:avLst/>
          </a:prstGeom>
        </p:spPr>
        <p:txBody>
          <a:bodyPr wrap="square">
            <a:spAutoFit/>
          </a:bodyPr>
          <a:lstStyle/>
          <a:p>
            <a:pPr marL="285750" indent="-285750">
              <a:buFont typeface="Arial" panose="020B0604020202020204" pitchFamily="34" charset="0"/>
              <a:buChar char="•"/>
            </a:pPr>
            <a:r>
              <a:rPr lang="tr-TR" sz="2600" dirty="0">
                <a:solidFill>
                  <a:schemeClr val="bg1"/>
                </a:solidFill>
                <a:latin typeface="HelveticaT"/>
              </a:rPr>
              <a:t>Bebek, ilk üç ayda özellikle renkli objeleri gözleriyle izler. </a:t>
            </a:r>
          </a:p>
          <a:p>
            <a:pPr marL="285750" indent="-285750">
              <a:buFont typeface="Arial" panose="020B0604020202020204" pitchFamily="34" charset="0"/>
              <a:buChar char="•"/>
            </a:pPr>
            <a:endParaRPr lang="tr-TR" sz="2600" dirty="0">
              <a:solidFill>
                <a:schemeClr val="bg1"/>
              </a:solidFill>
              <a:latin typeface="HelveticaT"/>
            </a:endParaRPr>
          </a:p>
          <a:p>
            <a:pPr marL="285750" indent="-285750">
              <a:buFont typeface="Arial" panose="020B0604020202020204" pitchFamily="34" charset="0"/>
              <a:buChar char="•"/>
            </a:pPr>
            <a:r>
              <a:rPr lang="tr-TR" sz="2600" dirty="0">
                <a:solidFill>
                  <a:schemeClr val="bg1"/>
                </a:solidFill>
                <a:latin typeface="HelveticaT"/>
              </a:rPr>
              <a:t>Dördüncü ayda eşyaları inceler</a:t>
            </a:r>
          </a:p>
          <a:p>
            <a:endParaRPr lang="tr-TR" sz="2600" dirty="0">
              <a:solidFill>
                <a:schemeClr val="bg1"/>
              </a:solidFill>
              <a:latin typeface="HelveticaT"/>
            </a:endParaRPr>
          </a:p>
          <a:p>
            <a:pPr marL="285750" indent="-285750">
              <a:buFont typeface="Arial" panose="020B0604020202020204" pitchFamily="34" charset="0"/>
              <a:buChar char="•"/>
            </a:pPr>
            <a:r>
              <a:rPr lang="tr-TR" sz="2600" dirty="0">
                <a:solidFill>
                  <a:schemeClr val="bg1"/>
                </a:solidFill>
                <a:latin typeface="HelveticaT"/>
              </a:rPr>
              <a:t>Beşinci ayda nesneleri eline alıp incelemeye çalışır. </a:t>
            </a:r>
          </a:p>
          <a:p>
            <a:pPr marL="285750" indent="-285750">
              <a:buFont typeface="Arial" panose="020B0604020202020204" pitchFamily="34" charset="0"/>
              <a:buChar char="•"/>
            </a:pPr>
            <a:endParaRPr lang="tr-TR" sz="2600" dirty="0">
              <a:solidFill>
                <a:schemeClr val="bg1"/>
              </a:solidFill>
              <a:latin typeface="HelveticaT"/>
            </a:endParaRPr>
          </a:p>
          <a:p>
            <a:pPr marL="285750" indent="-285750">
              <a:buFont typeface="Arial" panose="020B0604020202020204" pitchFamily="34" charset="0"/>
              <a:buChar char="•"/>
            </a:pPr>
            <a:r>
              <a:rPr lang="tr-TR" sz="2600" dirty="0">
                <a:solidFill>
                  <a:schemeClr val="bg1"/>
                </a:solidFill>
                <a:latin typeface="HelveticaT"/>
              </a:rPr>
              <a:t>Yedi ayla on bir ay arasında kendisine bakan kişiyle duygusal bağ kurar. </a:t>
            </a:r>
          </a:p>
          <a:p>
            <a:pPr marL="285750" indent="-285750">
              <a:buFont typeface="Arial" panose="020B0604020202020204" pitchFamily="34" charset="0"/>
              <a:buChar char="•"/>
            </a:pPr>
            <a:endParaRPr lang="tr-TR" sz="2600" dirty="0">
              <a:solidFill>
                <a:schemeClr val="bg1"/>
              </a:solidFill>
              <a:latin typeface="HelveticaT"/>
            </a:endParaRPr>
          </a:p>
          <a:p>
            <a:pPr marL="285750" indent="-285750">
              <a:buFont typeface="Arial" panose="020B0604020202020204" pitchFamily="34" charset="0"/>
              <a:buChar char="•"/>
            </a:pPr>
            <a:r>
              <a:rPr lang="tr-TR" sz="2600" dirty="0">
                <a:solidFill>
                  <a:schemeClr val="bg1"/>
                </a:solidFill>
                <a:latin typeface="HelveticaT"/>
              </a:rPr>
              <a:t>Bebekte hareket gelişimi baştan bacaklara doğru olur. </a:t>
            </a:r>
          </a:p>
          <a:p>
            <a:pPr marL="285750" indent="-285750">
              <a:buFont typeface="Arial" panose="020B0604020202020204" pitchFamily="34" charset="0"/>
              <a:buChar char="•"/>
            </a:pPr>
            <a:endParaRPr lang="tr-TR" sz="2600" dirty="0">
              <a:solidFill>
                <a:schemeClr val="bg1"/>
              </a:solidFill>
              <a:latin typeface="HelveticaT"/>
            </a:endParaRPr>
          </a:p>
          <a:p>
            <a:pPr marL="285750" indent="-285750">
              <a:buFont typeface="Arial" panose="020B0604020202020204" pitchFamily="34" charset="0"/>
              <a:buChar char="•"/>
            </a:pPr>
            <a:r>
              <a:rPr lang="tr-TR" sz="2600" dirty="0">
                <a:solidFill>
                  <a:schemeClr val="bg1"/>
                </a:solidFill>
                <a:latin typeface="HelveticaT"/>
              </a:rPr>
              <a:t>Doğumdan hemen sonra başını dik tutabilen çocuk, dört ve altıncı ay arasında el ve kollarıyla amaca yönelik hareketlerde bulunur.</a:t>
            </a:r>
          </a:p>
          <a:p>
            <a:pPr marL="285750" indent="-285750">
              <a:buFont typeface="Arial" panose="020B0604020202020204" pitchFamily="34" charset="0"/>
              <a:buChar char="•"/>
            </a:pPr>
            <a:endParaRPr lang="tr-TR" sz="2600" dirty="0">
              <a:solidFill>
                <a:schemeClr val="bg1"/>
              </a:solidFill>
              <a:latin typeface="HelveticaT"/>
            </a:endParaRPr>
          </a:p>
        </p:txBody>
      </p:sp>
    </p:spTree>
    <p:extLst>
      <p:ext uri="{BB962C8B-B14F-4D97-AF65-F5344CB8AC3E}">
        <p14:creationId xmlns:p14="http://schemas.microsoft.com/office/powerpoint/2010/main" val="2003654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E331A21-5547-4F4F-B0BA-3689FDF99C1C}"/>
              </a:ext>
            </a:extLst>
          </p:cNvPr>
          <p:cNvPicPr>
            <a:picLocks noChangeAspect="1"/>
          </p:cNvPicPr>
          <p:nvPr/>
        </p:nvPicPr>
        <p:blipFill>
          <a:blip r:embed="rId2"/>
          <a:stretch>
            <a:fillRect/>
          </a:stretch>
        </p:blipFill>
        <p:spPr>
          <a:xfrm>
            <a:off x="4932040" y="908720"/>
            <a:ext cx="4192240" cy="5184576"/>
          </a:xfrm>
          <a:prstGeom prst="rect">
            <a:avLst/>
          </a:prstGeom>
        </p:spPr>
      </p:pic>
      <p:sp>
        <p:nvSpPr>
          <p:cNvPr id="3" name="Dikdörtgen 2">
            <a:extLst>
              <a:ext uri="{FF2B5EF4-FFF2-40B4-BE49-F238E27FC236}">
                <a16:creationId xmlns:a16="http://schemas.microsoft.com/office/drawing/2014/main" id="{B5989E5C-FF51-47FB-AF74-538569BAE669}"/>
              </a:ext>
            </a:extLst>
          </p:cNvPr>
          <p:cNvSpPr/>
          <p:nvPr/>
        </p:nvSpPr>
        <p:spPr>
          <a:xfrm>
            <a:off x="19720" y="360008"/>
            <a:ext cx="4572000" cy="6524863"/>
          </a:xfrm>
          <a:prstGeom prst="rect">
            <a:avLst/>
          </a:prstGeom>
        </p:spPr>
        <p:txBody>
          <a:bodyPr>
            <a:spAutoFit/>
          </a:bodyPr>
          <a:lstStyle/>
          <a:p>
            <a:pPr marL="285750" indent="-285750">
              <a:buFont typeface="Arial" panose="020B0604020202020204" pitchFamily="34" charset="0"/>
              <a:buChar char="•"/>
            </a:pPr>
            <a:r>
              <a:rPr lang="tr-TR" sz="2200" dirty="0">
                <a:solidFill>
                  <a:schemeClr val="bg1"/>
                </a:solidFill>
                <a:latin typeface="HelveticaT"/>
              </a:rPr>
              <a:t>Bir yaşına doğru çocukta bilişsel gelişim hızlıdır. Öncelikle bellek ortaya çıkar, çocuk kaybolan şeyi hatırlar ve arar. İlk kelimeyi söylemeyi genellikle on aylıkken başarır. Ancak iki yaşına geldiğinde iki kelimelik cümleler kurabilir. </a:t>
            </a:r>
          </a:p>
          <a:p>
            <a:pPr marL="285750" indent="-285750">
              <a:buFont typeface="Arial" panose="020B0604020202020204" pitchFamily="34" charset="0"/>
              <a:buChar char="•"/>
            </a:pPr>
            <a:endParaRPr lang="tr-TR" sz="2200" dirty="0">
              <a:solidFill>
                <a:schemeClr val="bg1"/>
              </a:solidFill>
              <a:latin typeface="HelveticaT"/>
            </a:endParaRPr>
          </a:p>
          <a:p>
            <a:pPr marL="285750" indent="-285750">
              <a:buFont typeface="Arial" panose="020B0604020202020204" pitchFamily="34" charset="0"/>
              <a:buChar char="•"/>
            </a:pPr>
            <a:r>
              <a:rPr lang="tr-TR" sz="2200" dirty="0">
                <a:solidFill>
                  <a:schemeClr val="bg1"/>
                </a:solidFill>
                <a:latin typeface="HelveticaT"/>
              </a:rPr>
              <a:t>İki ile beş yaş arasında sözcükleri kullanmaya başlar ve ilkel bir düzeyde sembol ile onun temsil ettiği nesne arasındaki ilişkiyi anlar.</a:t>
            </a:r>
          </a:p>
          <a:p>
            <a:pPr marL="285750" indent="-285750">
              <a:buFont typeface="Arial" panose="020B0604020202020204" pitchFamily="34" charset="0"/>
              <a:buChar char="•"/>
            </a:pPr>
            <a:endParaRPr lang="tr-TR" sz="2200" dirty="0">
              <a:solidFill>
                <a:schemeClr val="bg1"/>
              </a:solidFill>
              <a:latin typeface="HelveticaT"/>
            </a:endParaRPr>
          </a:p>
          <a:p>
            <a:pPr marL="285750" indent="-285750">
              <a:buFont typeface="Arial" panose="020B0604020202020204" pitchFamily="34" charset="0"/>
              <a:buChar char="•"/>
            </a:pPr>
            <a:r>
              <a:rPr lang="tr-TR" sz="2200" dirty="0">
                <a:solidFill>
                  <a:schemeClr val="bg1"/>
                </a:solidFill>
                <a:latin typeface="HelveticaT"/>
              </a:rPr>
              <a:t>Dil, üç ile beş yaş arasında hızlı bir gelişim gösterir, beş yaşında ise çocuk gramer kurallarına uygun cümleler kurar.</a:t>
            </a:r>
            <a:endParaRPr lang="tr-TR" sz="2200" dirty="0">
              <a:solidFill>
                <a:schemeClr val="bg1"/>
              </a:solidFill>
            </a:endParaRPr>
          </a:p>
        </p:txBody>
      </p:sp>
    </p:spTree>
    <p:extLst>
      <p:ext uri="{BB962C8B-B14F-4D97-AF65-F5344CB8AC3E}">
        <p14:creationId xmlns:p14="http://schemas.microsoft.com/office/powerpoint/2010/main" val="1916799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EF0619DA-296C-459A-9A16-B33A4CEBB3B9}"/>
              </a:ext>
            </a:extLst>
          </p:cNvPr>
          <p:cNvSpPr/>
          <p:nvPr/>
        </p:nvSpPr>
        <p:spPr>
          <a:xfrm>
            <a:off x="251520" y="197346"/>
            <a:ext cx="8640960" cy="6524863"/>
          </a:xfrm>
          <a:prstGeom prst="rect">
            <a:avLst/>
          </a:prstGeom>
        </p:spPr>
        <p:txBody>
          <a:bodyPr wrap="square">
            <a:spAutoFit/>
          </a:bodyPr>
          <a:lstStyle/>
          <a:p>
            <a:pPr marL="285750" indent="-285750">
              <a:buFont typeface="Wingdings" panose="05000000000000000000" pitchFamily="2" charset="2"/>
              <a:buChar char="Ø"/>
            </a:pPr>
            <a:r>
              <a:rPr lang="tr-TR" sz="2200" b="1" dirty="0">
                <a:solidFill>
                  <a:srgbClr val="C00000"/>
                </a:solidFill>
                <a:latin typeface="HelveticaTBold"/>
              </a:rPr>
              <a:t>Gelişimsel görev</a:t>
            </a:r>
            <a:r>
              <a:rPr lang="tr-TR" sz="2200" b="1" dirty="0">
                <a:solidFill>
                  <a:schemeClr val="bg1"/>
                </a:solidFill>
                <a:latin typeface="HelveticaTBold"/>
              </a:rPr>
              <a:t>, </a:t>
            </a:r>
            <a:r>
              <a:rPr lang="tr-TR" sz="2200" dirty="0">
                <a:solidFill>
                  <a:schemeClr val="bg1"/>
                </a:solidFill>
                <a:latin typeface="HelveticaT"/>
              </a:rPr>
              <a:t>bir toplumda belli bir yaş dilimi için toplumsal açıdan uygun görülüp gerekli sayılan davranış özellikleridir. Bunlar her dönemde farklıdır ve başarılması gereken görevlerdir. </a:t>
            </a:r>
          </a:p>
          <a:p>
            <a:pPr marL="285750" indent="-285750">
              <a:buFont typeface="Wingdings" panose="05000000000000000000" pitchFamily="2" charset="2"/>
              <a:buChar char="Ø"/>
            </a:pPr>
            <a:endParaRPr lang="tr-TR" sz="2200" dirty="0">
              <a:solidFill>
                <a:schemeClr val="bg1"/>
              </a:solidFill>
              <a:latin typeface="HelveticaT"/>
            </a:endParaRPr>
          </a:p>
          <a:p>
            <a:pPr marL="285750" indent="-285750">
              <a:buFont typeface="Wingdings" panose="05000000000000000000" pitchFamily="2" charset="2"/>
              <a:buChar char="Ø"/>
            </a:pPr>
            <a:r>
              <a:rPr lang="tr-TR" sz="2200" dirty="0">
                <a:solidFill>
                  <a:schemeClr val="bg1"/>
                </a:solidFill>
                <a:latin typeface="HelveticaT"/>
              </a:rPr>
              <a:t>Belli bir yaşam döneminin gelişimsel görevleri fiziksel olgunlaşma, toplumsal beklentiler ve kişisel değerlerin etkisiyle belirlenir. </a:t>
            </a:r>
          </a:p>
          <a:p>
            <a:pPr marL="285750" indent="-285750">
              <a:buFont typeface="Wingdings" panose="05000000000000000000" pitchFamily="2" charset="2"/>
              <a:buChar char="Ø"/>
            </a:pPr>
            <a:endParaRPr lang="tr-TR" sz="2200" dirty="0">
              <a:solidFill>
                <a:schemeClr val="bg1"/>
              </a:solidFill>
              <a:latin typeface="HelveticaT"/>
            </a:endParaRPr>
          </a:p>
          <a:p>
            <a:pPr marL="285750" indent="-285750">
              <a:buFont typeface="Wingdings" panose="05000000000000000000" pitchFamily="2" charset="2"/>
              <a:buChar char="Ø"/>
            </a:pPr>
            <a:r>
              <a:rPr lang="tr-TR" sz="2200" b="1" dirty="0">
                <a:solidFill>
                  <a:srgbClr val="C00000"/>
                </a:solidFill>
                <a:latin typeface="HelveticaTBold"/>
              </a:rPr>
              <a:t>İki yaşından altı yaşına kadar olan gelişimsel görevler;</a:t>
            </a:r>
          </a:p>
          <a:p>
            <a:pPr marL="285750" indent="-285750">
              <a:buFont typeface="Wingdings" panose="05000000000000000000" pitchFamily="2" charset="2"/>
              <a:buChar char="Ø"/>
            </a:pPr>
            <a:endParaRPr lang="tr-TR" sz="2200" b="1" dirty="0">
              <a:solidFill>
                <a:srgbClr val="C00000"/>
              </a:solidFill>
              <a:latin typeface="HelveticaTBold"/>
            </a:endParaRPr>
          </a:p>
          <a:p>
            <a:pPr marL="342900" indent="-342900">
              <a:buFont typeface="Wingdings" panose="05000000000000000000" pitchFamily="2" charset="2"/>
              <a:buChar char="Ø"/>
            </a:pPr>
            <a:r>
              <a:rPr lang="tr-TR" sz="2200" dirty="0">
                <a:solidFill>
                  <a:schemeClr val="bg1"/>
                </a:solidFill>
                <a:latin typeface="HelveticaTBold"/>
              </a:rPr>
              <a:t>Y</a:t>
            </a:r>
            <a:r>
              <a:rPr lang="tr-TR" sz="2200" dirty="0">
                <a:solidFill>
                  <a:schemeClr val="bg1"/>
                </a:solidFill>
                <a:latin typeface="HelveticaT"/>
              </a:rPr>
              <a:t>ürümeyi, katı yiyecekleri yemeyi ve konuşmayı kapsar. </a:t>
            </a:r>
          </a:p>
          <a:p>
            <a:pPr marL="285750" indent="-285750">
              <a:buFont typeface="Wingdings" panose="05000000000000000000" pitchFamily="2" charset="2"/>
              <a:buChar char="Ø"/>
            </a:pPr>
            <a:endParaRPr lang="tr-TR" sz="2200" dirty="0">
              <a:solidFill>
                <a:schemeClr val="bg1"/>
              </a:solidFill>
              <a:latin typeface="HelveticaT"/>
            </a:endParaRPr>
          </a:p>
          <a:p>
            <a:pPr marL="285750" indent="-285750">
              <a:buFont typeface="Wingdings" panose="05000000000000000000" pitchFamily="2" charset="2"/>
              <a:buChar char="Ø"/>
            </a:pPr>
            <a:r>
              <a:rPr lang="tr-TR" sz="2200" dirty="0">
                <a:solidFill>
                  <a:schemeClr val="bg1"/>
                </a:solidFill>
                <a:latin typeface="HelveticaT"/>
              </a:rPr>
              <a:t>Çocuk bu dönemde kendi kendine giyinmeyi, anne ve babaya bağlılığı, cinsiyet farklılığını ve cinsiyeti teşhir etmemeyi öğrenir. </a:t>
            </a:r>
          </a:p>
          <a:p>
            <a:pPr marL="285750" indent="-285750">
              <a:buFont typeface="Wingdings" panose="05000000000000000000" pitchFamily="2" charset="2"/>
              <a:buChar char="Ø"/>
            </a:pPr>
            <a:endParaRPr lang="tr-TR" sz="2200" dirty="0">
              <a:solidFill>
                <a:schemeClr val="bg1"/>
              </a:solidFill>
              <a:latin typeface="HelveticaT"/>
            </a:endParaRPr>
          </a:p>
          <a:p>
            <a:pPr marL="285750" indent="-285750">
              <a:buFont typeface="Wingdings" panose="05000000000000000000" pitchFamily="2" charset="2"/>
              <a:buChar char="Ø"/>
            </a:pPr>
            <a:r>
              <a:rPr lang="tr-TR" sz="2200" dirty="0">
                <a:solidFill>
                  <a:schemeClr val="bg1"/>
                </a:solidFill>
                <a:latin typeface="HelveticaT"/>
              </a:rPr>
              <a:t>Sosyal ve fiziksel gerçekliği tanımlamak için kavram oluşturur. </a:t>
            </a:r>
          </a:p>
          <a:p>
            <a:pPr marL="285750" indent="-285750">
              <a:buFont typeface="Wingdings" panose="05000000000000000000" pitchFamily="2" charset="2"/>
              <a:buChar char="Ø"/>
            </a:pPr>
            <a:endParaRPr lang="tr-TR" sz="2200" dirty="0">
              <a:solidFill>
                <a:schemeClr val="bg1"/>
              </a:solidFill>
              <a:latin typeface="HelveticaT"/>
            </a:endParaRPr>
          </a:p>
          <a:p>
            <a:pPr marL="285750" indent="-285750">
              <a:buFont typeface="Wingdings" panose="05000000000000000000" pitchFamily="2" charset="2"/>
              <a:buChar char="Ø"/>
            </a:pPr>
            <a:r>
              <a:rPr lang="tr-TR" sz="2200" dirty="0">
                <a:solidFill>
                  <a:schemeClr val="bg1"/>
                </a:solidFill>
                <a:latin typeface="HelveticaT"/>
              </a:rPr>
              <a:t>Dili öğrenme, okumaya hazır hâle gelme, doğru ile yanlışı ayırma ve vicdan gelişimine başlama da bu dönemin gelişimsel görevleri arasındadır.</a:t>
            </a:r>
            <a:endParaRPr lang="tr-TR" sz="2200" dirty="0">
              <a:solidFill>
                <a:schemeClr val="bg1"/>
              </a:solidFill>
            </a:endParaRPr>
          </a:p>
        </p:txBody>
      </p:sp>
    </p:spTree>
    <p:extLst>
      <p:ext uri="{BB962C8B-B14F-4D97-AF65-F5344CB8AC3E}">
        <p14:creationId xmlns:p14="http://schemas.microsoft.com/office/powerpoint/2010/main" val="28317099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1B27AD78-93B4-45FA-9375-4976B455B07B}"/>
              </a:ext>
            </a:extLst>
          </p:cNvPr>
          <p:cNvSpPr/>
          <p:nvPr/>
        </p:nvSpPr>
        <p:spPr>
          <a:xfrm>
            <a:off x="107504" y="260648"/>
            <a:ext cx="8856984" cy="6555641"/>
          </a:xfrm>
          <a:prstGeom prst="rect">
            <a:avLst/>
          </a:prstGeom>
        </p:spPr>
        <p:txBody>
          <a:bodyPr wrap="square">
            <a:spAutoFit/>
          </a:bodyPr>
          <a:lstStyle/>
          <a:p>
            <a:pPr marL="285750" indent="-285750">
              <a:buFont typeface="Arial" panose="020B0604020202020204" pitchFamily="34" charset="0"/>
              <a:buChar char="•"/>
            </a:pPr>
            <a:r>
              <a:rPr lang="tr-TR" sz="2100" dirty="0">
                <a:solidFill>
                  <a:schemeClr val="bg1"/>
                </a:solidFill>
                <a:latin typeface="HelveticaT"/>
              </a:rPr>
              <a:t>Çocuklar, sosyalleşme becerisinin kazanıldığı üç yaşa kadar anneye </a:t>
            </a:r>
            <a:r>
              <a:rPr lang="tr-TR" sz="2100" b="1" dirty="0">
                <a:solidFill>
                  <a:schemeClr val="bg1"/>
                </a:solidFill>
                <a:latin typeface="HelveticaTBold"/>
              </a:rPr>
              <a:t>bağımlılık</a:t>
            </a:r>
            <a:r>
              <a:rPr lang="tr-TR" sz="2100" dirty="0">
                <a:solidFill>
                  <a:schemeClr val="bg1"/>
                </a:solidFill>
                <a:latin typeface="HelveticaT"/>
              </a:rPr>
              <a:t>larını devam ettirirler.</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Bu bağımlı ilişki üç yaştan sonra </a:t>
            </a:r>
            <a:r>
              <a:rPr lang="tr-TR" sz="2100" b="1" dirty="0">
                <a:solidFill>
                  <a:schemeClr val="bg1"/>
                </a:solidFill>
                <a:latin typeface="HelveticaTBold"/>
              </a:rPr>
              <a:t>bağlılık </a:t>
            </a:r>
            <a:r>
              <a:rPr lang="tr-TR" sz="2100" dirty="0">
                <a:solidFill>
                  <a:schemeClr val="bg1"/>
                </a:solidFill>
                <a:latin typeface="HelveticaT"/>
              </a:rPr>
              <a:t>hâlini alır. Üç yaştan sonra devam eden bağımlılık durumlarında anne ve babaların her şeyden önce çocuklarının artık bakıma muhtaç bir bebek değil, büyüyen bir birey olduğunu kabullenmeleri gerekir.</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Anne ve babalar, üç yaştan sonra çocuklarını kendi başına yapabileceği işler konusunda desteklemeli, ona yol göstermeli, güven vermeli, isteklerini dile getirme şansı tanımalıdırlar.</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Beş ile on iki yaş arasında çocuk boy atar, bedensel gücü artar, bilişsel gelişimi hızlıdır.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Cinsiyet rollerinin değişmezliğini anlar. Ayrıca gerçek dünya ile hayal dünyasını da ayırt edebilir.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Bebeklikte bağımlılık ilişkisi bu dönemde aileye bağlılığa dönüşmeye başlar.</a:t>
            </a:r>
            <a:endParaRPr lang="tr-TR" sz="2100" dirty="0">
              <a:solidFill>
                <a:schemeClr val="bg1"/>
              </a:solidFill>
            </a:endParaRPr>
          </a:p>
        </p:txBody>
      </p:sp>
    </p:spTree>
    <p:extLst>
      <p:ext uri="{BB962C8B-B14F-4D97-AF65-F5344CB8AC3E}">
        <p14:creationId xmlns:p14="http://schemas.microsoft.com/office/powerpoint/2010/main" val="11963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7518D32-B2A5-4493-B99E-C927597F8F0A}"/>
              </a:ext>
            </a:extLst>
          </p:cNvPr>
          <p:cNvPicPr>
            <a:picLocks noChangeAspect="1"/>
          </p:cNvPicPr>
          <p:nvPr/>
        </p:nvPicPr>
        <p:blipFill>
          <a:blip r:embed="rId2"/>
          <a:stretch>
            <a:fillRect/>
          </a:stretch>
        </p:blipFill>
        <p:spPr>
          <a:xfrm>
            <a:off x="571500" y="3051206"/>
            <a:ext cx="8001000" cy="3810000"/>
          </a:xfrm>
          <a:prstGeom prst="rect">
            <a:avLst/>
          </a:prstGeom>
        </p:spPr>
      </p:pic>
      <p:sp>
        <p:nvSpPr>
          <p:cNvPr id="3" name="Dikdörtgen 2">
            <a:extLst>
              <a:ext uri="{FF2B5EF4-FFF2-40B4-BE49-F238E27FC236}">
                <a16:creationId xmlns:a16="http://schemas.microsoft.com/office/drawing/2014/main" id="{CC830018-5425-4E75-ADBA-54884DA6B181}"/>
              </a:ext>
            </a:extLst>
          </p:cNvPr>
          <p:cNvSpPr/>
          <p:nvPr/>
        </p:nvSpPr>
        <p:spPr>
          <a:xfrm>
            <a:off x="179512" y="188640"/>
            <a:ext cx="8784976" cy="2585323"/>
          </a:xfrm>
          <a:prstGeom prst="rect">
            <a:avLst/>
          </a:prstGeom>
        </p:spPr>
        <p:txBody>
          <a:bodyPr wrap="square">
            <a:spAutoFit/>
          </a:bodyPr>
          <a:lstStyle/>
          <a:p>
            <a:r>
              <a:rPr lang="tr-TR" b="1" dirty="0">
                <a:solidFill>
                  <a:srgbClr val="C00000"/>
                </a:solidFill>
                <a:latin typeface="HelveticaTBold"/>
              </a:rPr>
              <a:t>Okul çağının gelişimsel görevleri; </a:t>
            </a:r>
            <a:r>
              <a:rPr lang="tr-TR" dirty="0">
                <a:solidFill>
                  <a:schemeClr val="bg1"/>
                </a:solidFill>
                <a:latin typeface="HelveticaT"/>
              </a:rPr>
              <a:t>gündelik oyunlar için gerekli fiziksel becerileri edinmeyi, uygun erkek ya da kadın rolünü öğrenmeyi, okuma, yazma, hesap yapma ile ilgili temel becerileri ve zaman kavramını öğrenmeyi kapsar. </a:t>
            </a:r>
          </a:p>
          <a:p>
            <a:endParaRPr lang="tr-TR" dirty="0">
              <a:solidFill>
                <a:schemeClr val="bg1"/>
              </a:solidFill>
              <a:latin typeface="HelveticaT"/>
            </a:endParaRPr>
          </a:p>
          <a:p>
            <a:pPr marL="285750" indent="-285750">
              <a:buFont typeface="Wingdings" panose="05000000000000000000" pitchFamily="2" charset="2"/>
              <a:buChar char="Ø"/>
            </a:pPr>
            <a:r>
              <a:rPr lang="tr-TR" dirty="0">
                <a:solidFill>
                  <a:schemeClr val="bg1"/>
                </a:solidFill>
                <a:latin typeface="HelveticaT"/>
              </a:rPr>
              <a:t>Ayrıca kendine karşı yararlı bir tutum oluşturma, yaşıtlarıyla geçinme, gündelik yaşam için gerekli kavramları geliştirme bu dönemin gelişimsel görevlerindendir.</a:t>
            </a:r>
          </a:p>
          <a:p>
            <a:pPr marL="285750" indent="-285750">
              <a:buFont typeface="Wingdings" panose="05000000000000000000" pitchFamily="2" charset="2"/>
              <a:buChar char="Ø"/>
            </a:pPr>
            <a:endParaRPr lang="tr-TR" dirty="0">
              <a:solidFill>
                <a:schemeClr val="bg1"/>
              </a:solidFill>
              <a:latin typeface="HelveticaT"/>
            </a:endParaRPr>
          </a:p>
          <a:p>
            <a:pPr marL="285750" indent="-285750">
              <a:buFont typeface="Wingdings" panose="05000000000000000000" pitchFamily="2" charset="2"/>
              <a:buChar char="Ø"/>
            </a:pPr>
            <a:r>
              <a:rPr lang="tr-TR" dirty="0">
                <a:solidFill>
                  <a:schemeClr val="bg1"/>
                </a:solidFill>
                <a:latin typeface="HelveticaT"/>
              </a:rPr>
              <a:t>Çocuk okul çağında vicdan, ahlak ve değerler sistemi oluşturur, kişisel bağımsızlığa ulaşır, sosyal grup ve kurumlara karşı tutum geliştirir.</a:t>
            </a:r>
            <a:endParaRPr lang="tr-TR" dirty="0">
              <a:solidFill>
                <a:schemeClr val="bg1"/>
              </a:solidFill>
            </a:endParaRPr>
          </a:p>
        </p:txBody>
      </p:sp>
    </p:spTree>
    <p:extLst>
      <p:ext uri="{BB962C8B-B14F-4D97-AF65-F5344CB8AC3E}">
        <p14:creationId xmlns:p14="http://schemas.microsoft.com/office/powerpoint/2010/main" val="3514957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F9AC4F7A-3E3C-4B55-8CFF-D64B65413681}"/>
              </a:ext>
            </a:extLst>
          </p:cNvPr>
          <p:cNvPicPr>
            <a:picLocks noChangeAspect="1"/>
          </p:cNvPicPr>
          <p:nvPr/>
        </p:nvPicPr>
        <p:blipFill>
          <a:blip r:embed="rId2"/>
          <a:stretch>
            <a:fillRect/>
          </a:stretch>
        </p:blipFill>
        <p:spPr>
          <a:xfrm>
            <a:off x="0" y="116632"/>
            <a:ext cx="1403648" cy="1584176"/>
          </a:xfrm>
          <a:prstGeom prst="rect">
            <a:avLst/>
          </a:prstGeom>
        </p:spPr>
      </p:pic>
      <p:sp>
        <p:nvSpPr>
          <p:cNvPr id="3" name="Dikdörtgen 2">
            <a:extLst>
              <a:ext uri="{FF2B5EF4-FFF2-40B4-BE49-F238E27FC236}">
                <a16:creationId xmlns:a16="http://schemas.microsoft.com/office/drawing/2014/main" id="{6545C6A6-F3F2-4BBA-A47C-6A545E0A8771}"/>
              </a:ext>
            </a:extLst>
          </p:cNvPr>
          <p:cNvSpPr/>
          <p:nvPr/>
        </p:nvSpPr>
        <p:spPr>
          <a:xfrm>
            <a:off x="1403648" y="17011"/>
            <a:ext cx="7632848" cy="1754326"/>
          </a:xfrm>
          <a:prstGeom prst="rect">
            <a:avLst/>
          </a:prstGeom>
        </p:spPr>
        <p:txBody>
          <a:bodyPr wrap="square">
            <a:spAutoFit/>
          </a:bodyPr>
          <a:lstStyle/>
          <a:p>
            <a:r>
              <a:rPr lang="tr-TR" b="1" dirty="0">
                <a:solidFill>
                  <a:srgbClr val="C00000"/>
                </a:solidFill>
                <a:latin typeface="BlippoBlack"/>
              </a:rPr>
              <a:t>ETKİNLİK</a:t>
            </a:r>
          </a:p>
          <a:p>
            <a:r>
              <a:rPr lang="tr-TR" i="1" dirty="0">
                <a:solidFill>
                  <a:schemeClr val="bg1"/>
                </a:solidFill>
                <a:latin typeface="HelveticaTItalic"/>
              </a:rPr>
              <a:t>Aşağıda kutu içinde kavramlar, kavramların altında başında noktalı alan bulunan bir cümle ve cümlenin altında çeşitli öneriler verilmiştir. Kavramları, cümleyi ve önerileri inceleyerek önerilere göre noktalı alana hangi kavramın yazılması gerektiğini tespit ediniz. Neden bu tür sonuçlara yol açtığını tartışınız.</a:t>
            </a:r>
            <a:endParaRPr lang="tr-TR" dirty="0">
              <a:solidFill>
                <a:schemeClr val="bg1"/>
              </a:solidFill>
            </a:endParaRPr>
          </a:p>
        </p:txBody>
      </p:sp>
      <p:sp>
        <p:nvSpPr>
          <p:cNvPr id="6" name="Dikdörtgen: Köşeleri Yuvarlatılmış 5">
            <a:extLst>
              <a:ext uri="{FF2B5EF4-FFF2-40B4-BE49-F238E27FC236}">
                <a16:creationId xmlns:a16="http://schemas.microsoft.com/office/drawing/2014/main" id="{1C590E4C-F490-4552-A1E7-6C654F2E9627}"/>
              </a:ext>
            </a:extLst>
          </p:cNvPr>
          <p:cNvSpPr/>
          <p:nvPr/>
        </p:nvSpPr>
        <p:spPr>
          <a:xfrm>
            <a:off x="41416" y="2101033"/>
            <a:ext cx="1152128"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bağlı</a:t>
            </a:r>
          </a:p>
        </p:txBody>
      </p:sp>
      <p:sp>
        <p:nvSpPr>
          <p:cNvPr id="7" name="Dikdörtgen: Köşeleri Yuvarlatılmış 6">
            <a:extLst>
              <a:ext uri="{FF2B5EF4-FFF2-40B4-BE49-F238E27FC236}">
                <a16:creationId xmlns:a16="http://schemas.microsoft.com/office/drawing/2014/main" id="{7C3EC652-EE39-4B24-88F1-9046B2C2573B}"/>
              </a:ext>
            </a:extLst>
          </p:cNvPr>
          <p:cNvSpPr/>
          <p:nvPr/>
        </p:nvSpPr>
        <p:spPr>
          <a:xfrm>
            <a:off x="1392796" y="2101033"/>
            <a:ext cx="1224136"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bağımlı</a:t>
            </a:r>
          </a:p>
        </p:txBody>
      </p:sp>
      <p:sp>
        <p:nvSpPr>
          <p:cNvPr id="8" name="Dikdörtgen: Köşeleri Yuvarlatılmış 7">
            <a:extLst>
              <a:ext uri="{FF2B5EF4-FFF2-40B4-BE49-F238E27FC236}">
                <a16:creationId xmlns:a16="http://schemas.microsoft.com/office/drawing/2014/main" id="{8D996A40-1A30-4F94-9E97-783CEDD6A909}"/>
              </a:ext>
            </a:extLst>
          </p:cNvPr>
          <p:cNvSpPr/>
          <p:nvPr/>
        </p:nvSpPr>
        <p:spPr>
          <a:xfrm>
            <a:off x="2688940" y="2101033"/>
            <a:ext cx="1224136"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çalışkan</a:t>
            </a:r>
          </a:p>
        </p:txBody>
      </p:sp>
      <p:sp>
        <p:nvSpPr>
          <p:cNvPr id="9" name="Dikdörtgen: Köşeleri Yuvarlatılmış 8">
            <a:extLst>
              <a:ext uri="{FF2B5EF4-FFF2-40B4-BE49-F238E27FC236}">
                <a16:creationId xmlns:a16="http://schemas.microsoft.com/office/drawing/2014/main" id="{45F8184F-809E-4C1F-BA42-08F1D0502F3E}"/>
              </a:ext>
            </a:extLst>
          </p:cNvPr>
          <p:cNvSpPr/>
          <p:nvPr/>
        </p:nvSpPr>
        <p:spPr>
          <a:xfrm>
            <a:off x="4057093" y="2074400"/>
            <a:ext cx="1029814"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iyi</a:t>
            </a:r>
          </a:p>
        </p:txBody>
      </p:sp>
      <p:sp>
        <p:nvSpPr>
          <p:cNvPr id="10" name="Dikdörtgen: Köşeleri Yuvarlatılmış 9">
            <a:extLst>
              <a:ext uri="{FF2B5EF4-FFF2-40B4-BE49-F238E27FC236}">
                <a16:creationId xmlns:a16="http://schemas.microsoft.com/office/drawing/2014/main" id="{9CC9F315-5373-4AE6-A5DC-EE0467DDF01A}"/>
              </a:ext>
            </a:extLst>
          </p:cNvPr>
          <p:cNvSpPr/>
          <p:nvPr/>
        </p:nvSpPr>
        <p:spPr>
          <a:xfrm>
            <a:off x="5137212" y="2071198"/>
            <a:ext cx="1224136"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sağlıklı</a:t>
            </a:r>
          </a:p>
        </p:txBody>
      </p:sp>
      <p:sp>
        <p:nvSpPr>
          <p:cNvPr id="11" name="Dikdörtgen: Köşeleri Yuvarlatılmış 10">
            <a:extLst>
              <a:ext uri="{FF2B5EF4-FFF2-40B4-BE49-F238E27FC236}">
                <a16:creationId xmlns:a16="http://schemas.microsoft.com/office/drawing/2014/main" id="{224A3623-7145-4FE7-B94B-7A9CC42EC35B}"/>
              </a:ext>
            </a:extLst>
          </p:cNvPr>
          <p:cNvSpPr/>
          <p:nvPr/>
        </p:nvSpPr>
        <p:spPr>
          <a:xfrm>
            <a:off x="6475778" y="2071198"/>
            <a:ext cx="1078136"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nazlı</a:t>
            </a:r>
          </a:p>
        </p:txBody>
      </p:sp>
      <p:sp>
        <p:nvSpPr>
          <p:cNvPr id="12" name="Dikdörtgen: Köşeleri Yuvarlatılmış 11">
            <a:extLst>
              <a:ext uri="{FF2B5EF4-FFF2-40B4-BE49-F238E27FC236}">
                <a16:creationId xmlns:a16="http://schemas.microsoft.com/office/drawing/2014/main" id="{53523A99-5B01-41DF-A799-2A68F9E20981}"/>
              </a:ext>
            </a:extLst>
          </p:cNvPr>
          <p:cNvSpPr/>
          <p:nvPr/>
        </p:nvSpPr>
        <p:spPr>
          <a:xfrm>
            <a:off x="7668344" y="2071198"/>
            <a:ext cx="1294160"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bg1"/>
                </a:solidFill>
              </a:rPr>
              <a:t>kibar</a:t>
            </a:r>
          </a:p>
        </p:txBody>
      </p:sp>
      <p:sp>
        <p:nvSpPr>
          <p:cNvPr id="13" name="Dikdörtgen 12">
            <a:extLst>
              <a:ext uri="{FF2B5EF4-FFF2-40B4-BE49-F238E27FC236}">
                <a16:creationId xmlns:a16="http://schemas.microsoft.com/office/drawing/2014/main" id="{41F914C0-BBE5-4C31-B51D-C30E041A0DCB}"/>
              </a:ext>
            </a:extLst>
          </p:cNvPr>
          <p:cNvSpPr/>
          <p:nvPr/>
        </p:nvSpPr>
        <p:spPr>
          <a:xfrm>
            <a:off x="107504" y="2904445"/>
            <a:ext cx="8854999" cy="3970318"/>
          </a:xfrm>
          <a:prstGeom prst="rect">
            <a:avLst/>
          </a:prstGeom>
        </p:spPr>
        <p:txBody>
          <a:bodyPr wrap="square">
            <a:spAutoFit/>
          </a:bodyPr>
          <a:lstStyle/>
          <a:p>
            <a:r>
              <a:rPr lang="tr-TR" sz="2100" dirty="0">
                <a:solidFill>
                  <a:schemeClr val="bg1"/>
                </a:solidFill>
                <a:latin typeface="HelveticaT"/>
              </a:rPr>
              <a:t>Uzmanlar anne babalara şöyle diyorlar:</a:t>
            </a:r>
          </a:p>
          <a:p>
            <a:endParaRPr lang="tr-TR" sz="2100" dirty="0">
              <a:solidFill>
                <a:schemeClr val="bg1"/>
              </a:solidFill>
              <a:latin typeface="HelveticaT"/>
            </a:endParaRPr>
          </a:p>
          <a:p>
            <a:r>
              <a:rPr lang="tr-TR" sz="2100" dirty="0">
                <a:solidFill>
                  <a:srgbClr val="7030A0"/>
                </a:solidFill>
                <a:latin typeface="HelveticaT"/>
              </a:rPr>
              <a:t>........................... bir çocuk yetiştirmek istiyorsanız şöyle davranmalısınız:</a:t>
            </a:r>
          </a:p>
          <a:p>
            <a:endParaRPr lang="tr-TR" sz="2100" dirty="0">
              <a:solidFill>
                <a:schemeClr val="bg1"/>
              </a:solidFill>
              <a:latin typeface="HelveticaT"/>
            </a:endParaRPr>
          </a:p>
          <a:p>
            <a:r>
              <a:rPr lang="tr-TR" sz="2100" dirty="0">
                <a:solidFill>
                  <a:schemeClr val="bg1"/>
                </a:solidFill>
                <a:latin typeface="HelveticaT"/>
              </a:rPr>
              <a:t>• Her işi onun yerine yapınız.</a:t>
            </a:r>
          </a:p>
          <a:p>
            <a:r>
              <a:rPr lang="tr-TR" sz="2100" dirty="0">
                <a:solidFill>
                  <a:schemeClr val="bg1"/>
                </a:solidFill>
                <a:latin typeface="HelveticaT"/>
              </a:rPr>
              <a:t>• O söylemeden isteklerini anlayıp yerine getiriniz.</a:t>
            </a:r>
          </a:p>
          <a:p>
            <a:r>
              <a:rPr lang="tr-TR" sz="2100" dirty="0">
                <a:solidFill>
                  <a:schemeClr val="bg1"/>
                </a:solidFill>
                <a:latin typeface="HelveticaT"/>
              </a:rPr>
              <a:t>• Büyüdüğünü kabullenmeyip ona hâlâ bir bebekmiş gibi davranınız.</a:t>
            </a:r>
          </a:p>
          <a:p>
            <a:r>
              <a:rPr lang="tr-TR" sz="2100" dirty="0">
                <a:solidFill>
                  <a:schemeClr val="bg1"/>
                </a:solidFill>
                <a:latin typeface="HelveticaT"/>
              </a:rPr>
              <a:t>• Becerilerinin gelişmesi için fırsat tanımayınız.</a:t>
            </a:r>
          </a:p>
          <a:p>
            <a:r>
              <a:rPr lang="tr-TR" sz="2100" dirty="0">
                <a:solidFill>
                  <a:schemeClr val="bg1"/>
                </a:solidFill>
                <a:latin typeface="HelveticaT"/>
              </a:rPr>
              <a:t>• “Yapamazsın, beceremezsin.” diyerek kendi başına yapmakta ısrar ettiği etkinlikleri engelleyiniz.</a:t>
            </a:r>
          </a:p>
          <a:p>
            <a:r>
              <a:rPr lang="tr-TR" sz="2100" dirty="0">
                <a:solidFill>
                  <a:schemeClr val="bg1"/>
                </a:solidFill>
                <a:latin typeface="HelveticaT"/>
              </a:rPr>
              <a:t>• Yürüyebildiği hâlde onu bebek arabasında ya da kucağınızda taşıyınız.</a:t>
            </a:r>
          </a:p>
          <a:p>
            <a:r>
              <a:rPr lang="tr-TR" sz="2100" dirty="0">
                <a:solidFill>
                  <a:schemeClr val="bg1"/>
                </a:solidFill>
                <a:latin typeface="HelveticaT"/>
              </a:rPr>
              <a:t>• Yanınızdan hiç ayırmayınız.</a:t>
            </a:r>
            <a:endParaRPr lang="tr-TR" sz="2100" dirty="0">
              <a:solidFill>
                <a:schemeClr val="bg1"/>
              </a:solidFill>
            </a:endParaRPr>
          </a:p>
        </p:txBody>
      </p:sp>
    </p:spTree>
    <p:extLst>
      <p:ext uri="{BB962C8B-B14F-4D97-AF65-F5344CB8AC3E}">
        <p14:creationId xmlns:p14="http://schemas.microsoft.com/office/powerpoint/2010/main" val="646433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k: Beşgen 1">
            <a:extLst>
              <a:ext uri="{FF2B5EF4-FFF2-40B4-BE49-F238E27FC236}">
                <a16:creationId xmlns:a16="http://schemas.microsoft.com/office/drawing/2014/main" id="{5848B430-86E6-4A0E-B2C1-8675E071CFDA}"/>
              </a:ext>
            </a:extLst>
          </p:cNvPr>
          <p:cNvSpPr/>
          <p:nvPr/>
        </p:nvSpPr>
        <p:spPr>
          <a:xfrm>
            <a:off x="2447764" y="17993"/>
            <a:ext cx="4248472" cy="504056"/>
          </a:xfrm>
          <a:prstGeom prst="homePlat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chemeClr val="bg1"/>
                </a:solidFill>
              </a:rPr>
              <a:t>c. Ergenlik Dönemi</a:t>
            </a:r>
          </a:p>
        </p:txBody>
      </p:sp>
      <p:pic>
        <p:nvPicPr>
          <p:cNvPr id="5" name="Resim 4">
            <a:extLst>
              <a:ext uri="{FF2B5EF4-FFF2-40B4-BE49-F238E27FC236}">
                <a16:creationId xmlns:a16="http://schemas.microsoft.com/office/drawing/2014/main" id="{7CC74C59-B94E-4973-AB4E-24C044468460}"/>
              </a:ext>
            </a:extLst>
          </p:cNvPr>
          <p:cNvPicPr>
            <a:picLocks noChangeAspect="1"/>
          </p:cNvPicPr>
          <p:nvPr/>
        </p:nvPicPr>
        <p:blipFill>
          <a:blip r:embed="rId2"/>
          <a:stretch>
            <a:fillRect/>
          </a:stretch>
        </p:blipFill>
        <p:spPr>
          <a:xfrm>
            <a:off x="0" y="1556792"/>
            <a:ext cx="4572000" cy="3816424"/>
          </a:xfrm>
          <a:prstGeom prst="rect">
            <a:avLst/>
          </a:prstGeom>
        </p:spPr>
      </p:pic>
      <p:sp>
        <p:nvSpPr>
          <p:cNvPr id="6" name="Dikdörtgen 5">
            <a:extLst>
              <a:ext uri="{FF2B5EF4-FFF2-40B4-BE49-F238E27FC236}">
                <a16:creationId xmlns:a16="http://schemas.microsoft.com/office/drawing/2014/main" id="{32EDE339-C976-45AD-AF01-949F68BA50C5}"/>
              </a:ext>
            </a:extLst>
          </p:cNvPr>
          <p:cNvSpPr/>
          <p:nvPr/>
        </p:nvSpPr>
        <p:spPr>
          <a:xfrm>
            <a:off x="4716016" y="908720"/>
            <a:ext cx="4572000" cy="5576911"/>
          </a:xfrm>
          <a:prstGeom prst="rect">
            <a:avLst/>
          </a:prstGeom>
        </p:spPr>
        <p:txBody>
          <a:bodyPr>
            <a:spAutoFit/>
          </a:bodyPr>
          <a:lstStyle/>
          <a:p>
            <a:pPr marL="342900" indent="-342900">
              <a:lnSpc>
                <a:spcPct val="90000"/>
              </a:lnSpc>
              <a:buFont typeface="Arial" panose="020B0604020202020204" pitchFamily="34" charset="0"/>
              <a:buChar char="•"/>
            </a:pPr>
            <a:r>
              <a:rPr lang="tr-TR" altLang="tr-TR" sz="2200" dirty="0">
                <a:solidFill>
                  <a:schemeClr val="bg1"/>
                </a:solidFill>
              </a:rPr>
              <a:t>En hızlı gelişimin yaşandığı iki dönemden birisidir. (diğeri doğumdan hemen sonraki 2 aylık dönemdir.)</a:t>
            </a:r>
          </a:p>
          <a:p>
            <a:pPr marL="342900" indent="-342900">
              <a:lnSpc>
                <a:spcPct val="90000"/>
              </a:lnSpc>
              <a:buFont typeface="Arial" panose="020B0604020202020204" pitchFamily="34" charset="0"/>
              <a:buChar char="•"/>
            </a:pPr>
            <a:endParaRPr lang="tr-TR" altLang="tr-TR" sz="2200" dirty="0">
              <a:solidFill>
                <a:schemeClr val="bg1"/>
              </a:solidFill>
            </a:endParaRPr>
          </a:p>
          <a:p>
            <a:pPr marL="342900" indent="-342900">
              <a:lnSpc>
                <a:spcPct val="90000"/>
              </a:lnSpc>
              <a:buFont typeface="Arial" panose="020B0604020202020204" pitchFamily="34" charset="0"/>
              <a:buChar char="•"/>
            </a:pPr>
            <a:r>
              <a:rPr lang="tr-TR" altLang="tr-TR" sz="2200" dirty="0">
                <a:solidFill>
                  <a:schemeClr val="bg1"/>
                </a:solidFill>
              </a:rPr>
              <a:t>İnsan organizması için bir sıçrama, atılım ve ciddi yapısal değişiklikleri içerir.</a:t>
            </a:r>
          </a:p>
          <a:p>
            <a:pPr>
              <a:lnSpc>
                <a:spcPct val="90000"/>
              </a:lnSpc>
            </a:pPr>
            <a:endParaRPr lang="tr-TR" altLang="tr-TR" sz="2200" dirty="0">
              <a:solidFill>
                <a:schemeClr val="bg1"/>
              </a:solidFill>
            </a:endParaRPr>
          </a:p>
          <a:p>
            <a:pPr marL="342900" indent="-342900">
              <a:lnSpc>
                <a:spcPct val="90000"/>
              </a:lnSpc>
              <a:buFont typeface="Arial" panose="020B0604020202020204" pitchFamily="34" charset="0"/>
              <a:buChar char="•"/>
            </a:pPr>
            <a:r>
              <a:rPr lang="tr-TR" altLang="tr-TR" sz="2200" dirty="0">
                <a:solidFill>
                  <a:schemeClr val="bg1"/>
                </a:solidFill>
              </a:rPr>
              <a:t>Yetişkin olma sürecinin ilk </a:t>
            </a:r>
            <a:r>
              <a:rPr lang="tr-TR" altLang="tr-TR" sz="2200" dirty="0" err="1">
                <a:solidFill>
                  <a:schemeClr val="bg1"/>
                </a:solidFill>
              </a:rPr>
              <a:t>basamağıdır.Üreme</a:t>
            </a:r>
            <a:r>
              <a:rPr lang="tr-TR" altLang="tr-TR" sz="2200" dirty="0">
                <a:solidFill>
                  <a:schemeClr val="bg1"/>
                </a:solidFill>
              </a:rPr>
              <a:t> işlevi kazanılır.</a:t>
            </a:r>
          </a:p>
          <a:p>
            <a:pPr marL="342900" indent="-342900">
              <a:lnSpc>
                <a:spcPct val="90000"/>
              </a:lnSpc>
              <a:buFont typeface="Arial" panose="020B0604020202020204" pitchFamily="34" charset="0"/>
              <a:buChar char="•"/>
            </a:pPr>
            <a:endParaRPr lang="tr-TR" altLang="tr-TR" sz="2200" dirty="0">
              <a:solidFill>
                <a:schemeClr val="bg1"/>
              </a:solidFill>
            </a:endParaRPr>
          </a:p>
          <a:p>
            <a:pPr marL="342900" indent="-342900">
              <a:lnSpc>
                <a:spcPct val="90000"/>
              </a:lnSpc>
              <a:buFont typeface="Arial" panose="020B0604020202020204" pitchFamily="34" charset="0"/>
              <a:buChar char="•"/>
            </a:pPr>
            <a:r>
              <a:rPr lang="tr-TR" altLang="tr-TR" sz="2200" dirty="0">
                <a:solidFill>
                  <a:schemeClr val="bg1"/>
                </a:solidFill>
              </a:rPr>
              <a:t>Gencin kendi gizil güçlerini keşfettiği, yeteneklerini geliştirmenin başladığı, kendi olma yolunda büyük adımlar attığı dönemdir.</a:t>
            </a:r>
          </a:p>
        </p:txBody>
      </p:sp>
    </p:spTree>
    <p:extLst>
      <p:ext uri="{BB962C8B-B14F-4D97-AF65-F5344CB8AC3E}">
        <p14:creationId xmlns:p14="http://schemas.microsoft.com/office/powerpoint/2010/main" val="34771560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E95BFC11-51C0-4C10-9579-6C3E483AF551}"/>
              </a:ext>
            </a:extLst>
          </p:cNvPr>
          <p:cNvSpPr/>
          <p:nvPr/>
        </p:nvSpPr>
        <p:spPr>
          <a:xfrm>
            <a:off x="107504" y="260648"/>
            <a:ext cx="8784976" cy="6555641"/>
          </a:xfrm>
          <a:prstGeom prst="rect">
            <a:avLst/>
          </a:prstGeom>
        </p:spPr>
        <p:txBody>
          <a:bodyPr wrap="square">
            <a:spAutoFit/>
          </a:bodyPr>
          <a:lstStyle/>
          <a:p>
            <a:pPr marL="285750" indent="-285750">
              <a:buFont typeface="Arial" panose="020B0604020202020204" pitchFamily="34" charset="0"/>
              <a:buChar char="•"/>
            </a:pPr>
            <a:r>
              <a:rPr lang="tr-TR" altLang="tr-TR" sz="2800" dirty="0">
                <a:solidFill>
                  <a:schemeClr val="bg1"/>
                </a:solidFill>
              </a:rPr>
              <a:t>Ergenlik sözcüğü Latince kökenli “</a:t>
            </a:r>
            <a:r>
              <a:rPr lang="tr-TR" altLang="tr-TR" sz="2800" dirty="0" err="1">
                <a:solidFill>
                  <a:schemeClr val="bg1"/>
                </a:solidFill>
              </a:rPr>
              <a:t>adolescere”den</a:t>
            </a:r>
            <a:r>
              <a:rPr lang="tr-TR" altLang="tr-TR" sz="2800" dirty="0">
                <a:solidFill>
                  <a:schemeClr val="bg1"/>
                </a:solidFill>
              </a:rPr>
              <a:t> gelen </a:t>
            </a:r>
            <a:r>
              <a:rPr lang="tr-TR" altLang="tr-TR" sz="2800" dirty="0" err="1">
                <a:solidFill>
                  <a:schemeClr val="bg1"/>
                </a:solidFill>
              </a:rPr>
              <a:t>adolescence</a:t>
            </a:r>
            <a:r>
              <a:rPr lang="tr-TR" altLang="tr-TR" sz="2800" dirty="0">
                <a:solidFill>
                  <a:schemeClr val="bg1"/>
                </a:solidFill>
              </a:rPr>
              <a:t> teriminin karşılığı olarak kullanılır.</a:t>
            </a:r>
          </a:p>
          <a:p>
            <a:pPr marL="285750" indent="-285750">
              <a:buFont typeface="Arial" panose="020B0604020202020204" pitchFamily="34" charset="0"/>
              <a:buChar char="•"/>
            </a:pPr>
            <a:endParaRPr lang="tr-TR" altLang="tr-TR" sz="2800" dirty="0">
              <a:solidFill>
                <a:schemeClr val="bg1"/>
              </a:solidFill>
            </a:endParaRPr>
          </a:p>
          <a:p>
            <a:pPr marL="285750" indent="-285750">
              <a:buFont typeface="Arial" panose="020B0604020202020204" pitchFamily="34" charset="0"/>
              <a:buChar char="•"/>
            </a:pPr>
            <a:r>
              <a:rPr lang="tr-TR" altLang="tr-TR" sz="2800" dirty="0">
                <a:solidFill>
                  <a:schemeClr val="bg1"/>
                </a:solidFill>
              </a:rPr>
              <a:t>Ergenliğin ilk evresi erinlik evresi olarak adlandırılır ve cinsel değişim içeren bir kavram olarak kabul edilir. </a:t>
            </a:r>
          </a:p>
          <a:p>
            <a:endParaRPr lang="tr-TR" altLang="tr-TR" sz="2800" dirty="0">
              <a:solidFill>
                <a:schemeClr val="bg1"/>
              </a:solidFill>
            </a:endParaRPr>
          </a:p>
          <a:p>
            <a:pPr marL="285750" indent="-285750">
              <a:buFont typeface="Arial" panose="020B0604020202020204" pitchFamily="34" charset="0"/>
              <a:buChar char="•"/>
            </a:pPr>
            <a:r>
              <a:rPr lang="tr-TR" altLang="tr-TR" sz="2800" dirty="0">
                <a:solidFill>
                  <a:schemeClr val="bg1"/>
                </a:solidFill>
              </a:rPr>
              <a:t>Ergenlerin biyolojik yapılarının yanında bu biyolojik yapıların ortaya çıkardığı çeşitli bilişsel, </a:t>
            </a:r>
            <a:r>
              <a:rPr lang="tr-TR" altLang="tr-TR" sz="2800" dirty="0" err="1">
                <a:solidFill>
                  <a:schemeClr val="bg1"/>
                </a:solidFill>
              </a:rPr>
              <a:t>duyuşsal</a:t>
            </a:r>
            <a:r>
              <a:rPr lang="tr-TR" altLang="tr-TR" sz="2800" dirty="0">
                <a:solidFill>
                  <a:schemeClr val="bg1"/>
                </a:solidFill>
              </a:rPr>
              <a:t>, toplumsal, cinsel </a:t>
            </a:r>
            <a:r>
              <a:rPr lang="tr-TR" altLang="tr-TR" sz="2800" dirty="0" err="1">
                <a:solidFill>
                  <a:schemeClr val="bg1"/>
                </a:solidFill>
              </a:rPr>
              <a:t>v.b</a:t>
            </a:r>
            <a:r>
              <a:rPr lang="tr-TR" altLang="tr-TR" sz="2800" dirty="0">
                <a:solidFill>
                  <a:schemeClr val="bg1"/>
                </a:solidFill>
              </a:rPr>
              <a:t>. davranış biçimleri </a:t>
            </a:r>
            <a:r>
              <a:rPr lang="tr-TR" altLang="tr-TR" sz="2800" dirty="0" err="1">
                <a:solidFill>
                  <a:schemeClr val="bg1"/>
                </a:solidFill>
              </a:rPr>
              <a:t>sosyo</a:t>
            </a:r>
            <a:r>
              <a:rPr lang="tr-TR" altLang="tr-TR" sz="2800" dirty="0">
                <a:solidFill>
                  <a:schemeClr val="bg1"/>
                </a:solidFill>
              </a:rPr>
              <a:t>-ekonomik, </a:t>
            </a:r>
            <a:r>
              <a:rPr lang="tr-TR" altLang="tr-TR" sz="2800" dirty="0" err="1">
                <a:solidFill>
                  <a:schemeClr val="bg1"/>
                </a:solidFill>
              </a:rPr>
              <a:t>sosyo</a:t>
            </a:r>
            <a:r>
              <a:rPr lang="tr-TR" altLang="tr-TR" sz="2800" dirty="0">
                <a:solidFill>
                  <a:schemeClr val="bg1"/>
                </a:solidFill>
              </a:rPr>
              <a:t>-kültürel, aile, kültür </a:t>
            </a:r>
            <a:r>
              <a:rPr lang="tr-TR" altLang="tr-TR" sz="2800" dirty="0" err="1">
                <a:solidFill>
                  <a:schemeClr val="bg1"/>
                </a:solidFill>
              </a:rPr>
              <a:t>v.b</a:t>
            </a:r>
            <a:r>
              <a:rPr lang="tr-TR" altLang="tr-TR" sz="2800" dirty="0">
                <a:solidFill>
                  <a:schemeClr val="bg1"/>
                </a:solidFill>
              </a:rPr>
              <a:t>. etmenlerin etkisiyle değişiklik ve başkalaşım gösterebilmektedir. </a:t>
            </a:r>
          </a:p>
          <a:p>
            <a:endParaRPr lang="tr-TR" altLang="tr-TR" sz="2800" dirty="0">
              <a:solidFill>
                <a:schemeClr val="bg1"/>
              </a:solidFill>
            </a:endParaRPr>
          </a:p>
        </p:txBody>
      </p:sp>
    </p:spTree>
    <p:extLst>
      <p:ext uri="{BB962C8B-B14F-4D97-AF65-F5344CB8AC3E}">
        <p14:creationId xmlns:p14="http://schemas.microsoft.com/office/powerpoint/2010/main" val="184043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94820E6A-50FA-4C31-9A41-44121D5BC698}"/>
              </a:ext>
            </a:extLst>
          </p:cNvPr>
          <p:cNvSpPr/>
          <p:nvPr/>
        </p:nvSpPr>
        <p:spPr>
          <a:xfrm>
            <a:off x="107504" y="332656"/>
            <a:ext cx="4968552" cy="6186309"/>
          </a:xfrm>
          <a:prstGeom prst="rect">
            <a:avLst/>
          </a:prstGeom>
        </p:spPr>
        <p:txBody>
          <a:bodyPr wrap="square">
            <a:spAutoFit/>
          </a:bodyPr>
          <a:lstStyle/>
          <a:p>
            <a:pPr marL="342900" indent="-342900">
              <a:buFont typeface="Wingdings" panose="05000000000000000000" pitchFamily="2" charset="2"/>
              <a:buChar char="Ø"/>
            </a:pPr>
            <a:r>
              <a:rPr lang="tr-TR" altLang="tr-TR" dirty="0">
                <a:solidFill>
                  <a:schemeClr val="bg1"/>
                </a:solidFill>
              </a:rPr>
              <a:t>Olgunlaşma hızına etki eden değişkenler genel olarak;</a:t>
            </a:r>
          </a:p>
          <a:p>
            <a:pPr>
              <a:buFont typeface="Wingdings" panose="05000000000000000000" pitchFamily="2" charset="2"/>
              <a:buNone/>
            </a:pPr>
            <a:endParaRPr lang="tr-TR" altLang="tr-TR" dirty="0">
              <a:solidFill>
                <a:schemeClr val="bg1"/>
              </a:solidFill>
            </a:endParaRPr>
          </a:p>
          <a:p>
            <a:r>
              <a:rPr lang="tr-TR" altLang="tr-TR" dirty="0">
                <a:solidFill>
                  <a:schemeClr val="bg1"/>
                </a:solidFill>
              </a:rPr>
              <a:t>     - Beden yapısı</a:t>
            </a:r>
          </a:p>
          <a:p>
            <a:r>
              <a:rPr lang="tr-TR" altLang="tr-TR" dirty="0">
                <a:solidFill>
                  <a:schemeClr val="bg1"/>
                </a:solidFill>
              </a:rPr>
              <a:t>     - Kalıtım</a:t>
            </a:r>
          </a:p>
          <a:p>
            <a:r>
              <a:rPr lang="tr-TR" altLang="tr-TR" dirty="0">
                <a:solidFill>
                  <a:schemeClr val="bg1"/>
                </a:solidFill>
              </a:rPr>
              <a:t>     - Beslenme</a:t>
            </a:r>
          </a:p>
          <a:p>
            <a:r>
              <a:rPr lang="tr-TR" altLang="tr-TR" dirty="0">
                <a:solidFill>
                  <a:schemeClr val="bg1"/>
                </a:solidFill>
              </a:rPr>
              <a:t>     - İç salgı bezlerinin çalışması  olarak gösterilmektedir.</a:t>
            </a:r>
          </a:p>
          <a:p>
            <a:pPr>
              <a:buFontTx/>
              <a:buChar char="-"/>
            </a:pPr>
            <a:endParaRPr lang="tr-TR" altLang="tr-TR" dirty="0">
              <a:solidFill>
                <a:schemeClr val="bg1"/>
              </a:solidFill>
            </a:endParaRPr>
          </a:p>
          <a:p>
            <a:pPr marL="342900" indent="-342900">
              <a:buFont typeface="Wingdings" panose="05000000000000000000" pitchFamily="2" charset="2"/>
              <a:buChar char="Ø"/>
            </a:pPr>
            <a:r>
              <a:rPr lang="tr-TR" altLang="tr-TR" dirty="0">
                <a:solidFill>
                  <a:schemeClr val="bg1"/>
                </a:solidFill>
              </a:rPr>
              <a:t>Erken olgunlaşma gösterenlerde uyumsuzluk, şaşkınlık, dengesizlik gibi özellikler normal ve yavaş olgunlaşanlara oranla daha baskındır.</a:t>
            </a:r>
          </a:p>
          <a:p>
            <a:endParaRPr lang="tr-TR" altLang="tr-TR" dirty="0">
              <a:solidFill>
                <a:schemeClr val="bg1"/>
              </a:solidFill>
            </a:endParaRPr>
          </a:p>
          <a:p>
            <a:pPr marL="342900" indent="-342900">
              <a:buFont typeface="Wingdings" panose="05000000000000000000" pitchFamily="2" charset="2"/>
              <a:buChar char="Ø"/>
            </a:pPr>
            <a:r>
              <a:rPr lang="tr-TR" altLang="tr-TR" dirty="0">
                <a:solidFill>
                  <a:schemeClr val="bg1"/>
                </a:solidFill>
              </a:rPr>
              <a:t>Hipofiz bezinin etkisiyle ergenliğin ilk yıllarında boy uzaması hızlıdır. Kızlarda yıllık ortalama 6-7 </a:t>
            </a:r>
            <a:r>
              <a:rPr lang="tr-TR" altLang="tr-TR" dirty="0" err="1">
                <a:solidFill>
                  <a:schemeClr val="bg1"/>
                </a:solidFill>
              </a:rPr>
              <a:t>cm’di</a:t>
            </a:r>
            <a:r>
              <a:rPr lang="tr-TR" altLang="tr-TR" dirty="0">
                <a:solidFill>
                  <a:schemeClr val="bg1"/>
                </a:solidFill>
              </a:rPr>
              <a:t>, ilk ay hali sonrasında bu hız azalır. Erkeklerde boy uzamasının en çok olduğu yaş 12-13 yaşlardır. Erkekler yaklaşık 22 yaşlarda yetişkin boylarına ulaşırlar.</a:t>
            </a:r>
          </a:p>
          <a:p>
            <a:pPr>
              <a:buFont typeface="Wingdings" panose="05000000000000000000" pitchFamily="2" charset="2"/>
              <a:buNone/>
            </a:pPr>
            <a:endParaRPr lang="tr-TR" altLang="tr-TR" dirty="0">
              <a:solidFill>
                <a:schemeClr val="bg1"/>
              </a:solidFill>
            </a:endParaRPr>
          </a:p>
        </p:txBody>
      </p:sp>
      <p:pic>
        <p:nvPicPr>
          <p:cNvPr id="3" name="Resim 2">
            <a:extLst>
              <a:ext uri="{FF2B5EF4-FFF2-40B4-BE49-F238E27FC236}">
                <a16:creationId xmlns:a16="http://schemas.microsoft.com/office/drawing/2014/main" id="{CDA9D5B6-4952-425C-A685-18019CAE0029}"/>
              </a:ext>
            </a:extLst>
          </p:cNvPr>
          <p:cNvPicPr>
            <a:picLocks noChangeAspect="1"/>
          </p:cNvPicPr>
          <p:nvPr/>
        </p:nvPicPr>
        <p:blipFill>
          <a:blip r:embed="rId2"/>
          <a:stretch>
            <a:fillRect/>
          </a:stretch>
        </p:blipFill>
        <p:spPr>
          <a:xfrm>
            <a:off x="5148064" y="1268760"/>
            <a:ext cx="3995936" cy="4114031"/>
          </a:xfrm>
          <a:prstGeom prst="rect">
            <a:avLst/>
          </a:prstGeom>
        </p:spPr>
      </p:pic>
    </p:spTree>
    <p:extLst>
      <p:ext uri="{BB962C8B-B14F-4D97-AF65-F5344CB8AC3E}">
        <p14:creationId xmlns:p14="http://schemas.microsoft.com/office/powerpoint/2010/main" val="3868426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k: Köşeli Çift Ayraç 1">
            <a:extLst>
              <a:ext uri="{FF2B5EF4-FFF2-40B4-BE49-F238E27FC236}">
                <a16:creationId xmlns:a16="http://schemas.microsoft.com/office/drawing/2014/main" id="{226B26B1-2653-45FD-B4CD-0F58A3AFA443}"/>
              </a:ext>
            </a:extLst>
          </p:cNvPr>
          <p:cNvSpPr/>
          <p:nvPr/>
        </p:nvSpPr>
        <p:spPr>
          <a:xfrm>
            <a:off x="0" y="3198"/>
            <a:ext cx="9144000" cy="761506"/>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000" b="1" dirty="0">
                <a:solidFill>
                  <a:schemeClr val="bg1"/>
                </a:solidFill>
              </a:rPr>
              <a:t>D. GELİŞİM DÖNEMLERİNİN TEMEL ÖZELLİKLERİ</a:t>
            </a:r>
          </a:p>
        </p:txBody>
      </p:sp>
      <p:pic>
        <p:nvPicPr>
          <p:cNvPr id="3" name="Resim 2">
            <a:extLst>
              <a:ext uri="{FF2B5EF4-FFF2-40B4-BE49-F238E27FC236}">
                <a16:creationId xmlns:a16="http://schemas.microsoft.com/office/drawing/2014/main" id="{635FEBFA-4AC6-46D7-A3F8-019556A1A098}"/>
              </a:ext>
            </a:extLst>
          </p:cNvPr>
          <p:cNvPicPr>
            <a:picLocks noChangeAspect="1"/>
          </p:cNvPicPr>
          <p:nvPr/>
        </p:nvPicPr>
        <p:blipFill>
          <a:blip r:embed="rId2"/>
          <a:stretch>
            <a:fillRect/>
          </a:stretch>
        </p:blipFill>
        <p:spPr>
          <a:xfrm>
            <a:off x="0" y="764704"/>
            <a:ext cx="9144000" cy="6093295"/>
          </a:xfrm>
          <a:prstGeom prst="rect">
            <a:avLst/>
          </a:prstGeom>
        </p:spPr>
      </p:pic>
    </p:spTree>
    <p:extLst>
      <p:ext uri="{BB962C8B-B14F-4D97-AF65-F5344CB8AC3E}">
        <p14:creationId xmlns:p14="http://schemas.microsoft.com/office/powerpoint/2010/main" val="320679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9CFB4F84-61D5-4C7C-B202-80318CDD68DC}"/>
              </a:ext>
            </a:extLst>
          </p:cNvPr>
          <p:cNvSpPr/>
          <p:nvPr/>
        </p:nvSpPr>
        <p:spPr>
          <a:xfrm>
            <a:off x="287524" y="382012"/>
            <a:ext cx="8568952" cy="6093976"/>
          </a:xfrm>
          <a:prstGeom prst="rect">
            <a:avLst/>
          </a:prstGeom>
        </p:spPr>
        <p:txBody>
          <a:bodyPr wrap="square">
            <a:spAutoFit/>
          </a:bodyPr>
          <a:lstStyle/>
          <a:p>
            <a:pPr marL="285750" indent="-285750" algn="just">
              <a:lnSpc>
                <a:spcPct val="90000"/>
              </a:lnSpc>
              <a:buFont typeface="Wingdings" panose="05000000000000000000" pitchFamily="2" charset="2"/>
              <a:buChar char="Ø"/>
            </a:pPr>
            <a:r>
              <a:rPr lang="tr-TR" altLang="tr-TR" sz="2000" dirty="0" err="1">
                <a:solidFill>
                  <a:schemeClr val="bg1"/>
                </a:solidFill>
              </a:rPr>
              <a:t>Tiroid</a:t>
            </a:r>
            <a:r>
              <a:rPr lang="tr-TR" altLang="tr-TR" sz="2000" dirty="0">
                <a:solidFill>
                  <a:schemeClr val="bg1"/>
                </a:solidFill>
              </a:rPr>
              <a:t> hormonu etkisiyle kıkırdak ve bağ dokular yerine sert kemik dokuları oluşur. Kemikleşme hızlıdır. Ağırlık artar, yağlanma, kas gelişimi olur.</a:t>
            </a:r>
          </a:p>
          <a:p>
            <a:pPr algn="just">
              <a:lnSpc>
                <a:spcPct val="90000"/>
              </a:lnSpc>
            </a:pPr>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a:solidFill>
                  <a:schemeClr val="bg1"/>
                </a:solidFill>
              </a:rPr>
              <a:t>Hızlı büyüme ile birlikte beden oranlarında dengesizlik gözlenir. (burun, el ve ayaklarda oransız büyüme olur.) </a:t>
            </a:r>
          </a:p>
          <a:p>
            <a:pPr algn="just"/>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a:solidFill>
                  <a:schemeClr val="bg1"/>
                </a:solidFill>
              </a:rPr>
              <a:t>Ergenlik, bilişsel yetenekler açısından soyut işlemler döneminin başladığı dönem olarak kabul edilir.</a:t>
            </a:r>
          </a:p>
          <a:p>
            <a:pPr algn="just"/>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err="1">
                <a:solidFill>
                  <a:srgbClr val="C00000"/>
                </a:solidFill>
              </a:rPr>
              <a:t>Piaget</a:t>
            </a:r>
            <a:r>
              <a:rPr lang="tr-TR" altLang="tr-TR" sz="2000" dirty="0" err="1">
                <a:solidFill>
                  <a:schemeClr val="bg1"/>
                </a:solidFill>
              </a:rPr>
              <a:t>’e</a:t>
            </a:r>
            <a:r>
              <a:rPr lang="tr-TR" altLang="tr-TR" sz="2000" dirty="0">
                <a:solidFill>
                  <a:schemeClr val="bg1"/>
                </a:solidFill>
              </a:rPr>
              <a:t> göre ergenlerin soyut düşünme yeterliliklerinin ön koşulu </a:t>
            </a:r>
            <a:r>
              <a:rPr lang="tr-TR" altLang="tr-TR" sz="2000" dirty="0" err="1">
                <a:solidFill>
                  <a:schemeClr val="bg1"/>
                </a:solidFill>
              </a:rPr>
              <a:t>nöro</a:t>
            </a:r>
            <a:r>
              <a:rPr lang="tr-TR" altLang="tr-TR" sz="2000" dirty="0">
                <a:solidFill>
                  <a:schemeClr val="bg1"/>
                </a:solidFill>
              </a:rPr>
              <a:t>-fizyolojik olgunlaşmadır.</a:t>
            </a:r>
          </a:p>
          <a:p>
            <a:pPr algn="just"/>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a:solidFill>
                  <a:schemeClr val="bg1"/>
                </a:solidFill>
              </a:rPr>
              <a:t>Ergen artık güncel olan, somut olan şimdinin ötesinde düşünmeye, geçmişe ya da geleceğe yönelik olasılıklı düşünmeye başlar.</a:t>
            </a:r>
          </a:p>
          <a:p>
            <a:pPr algn="just"/>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a:solidFill>
                  <a:schemeClr val="bg1"/>
                </a:solidFill>
              </a:rPr>
              <a:t>İmgelem ve düşlem gücü gelişir.</a:t>
            </a:r>
          </a:p>
          <a:p>
            <a:pPr algn="just"/>
            <a:endParaRPr lang="tr-TR" altLang="tr-TR" sz="2000" dirty="0">
              <a:solidFill>
                <a:schemeClr val="bg1"/>
              </a:solidFill>
            </a:endParaRPr>
          </a:p>
          <a:p>
            <a:pPr marL="285750" indent="-285750" algn="just">
              <a:buFont typeface="Wingdings" panose="05000000000000000000" pitchFamily="2" charset="2"/>
              <a:buChar char="Ø"/>
            </a:pPr>
            <a:r>
              <a:rPr lang="tr-TR" altLang="tr-TR" sz="2000" dirty="0">
                <a:solidFill>
                  <a:schemeClr val="bg1"/>
                </a:solidFill>
              </a:rPr>
              <a:t>Yaratıcı düşünme ile imgelem gücü birbiri ile ilişkili kavramlardır.</a:t>
            </a:r>
          </a:p>
          <a:p>
            <a:pPr algn="just">
              <a:lnSpc>
                <a:spcPct val="90000"/>
              </a:lnSpc>
            </a:pPr>
            <a:endParaRPr lang="tr-TR" altLang="tr-TR" sz="2000" dirty="0">
              <a:solidFill>
                <a:schemeClr val="bg1"/>
              </a:solidFill>
            </a:endParaRPr>
          </a:p>
        </p:txBody>
      </p:sp>
    </p:spTree>
    <p:extLst>
      <p:ext uri="{BB962C8B-B14F-4D97-AF65-F5344CB8AC3E}">
        <p14:creationId xmlns:p14="http://schemas.microsoft.com/office/powerpoint/2010/main" val="3595408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6177CBF9-6F51-43E3-AA7A-485F57D92661}"/>
              </a:ext>
            </a:extLst>
          </p:cNvPr>
          <p:cNvSpPr/>
          <p:nvPr/>
        </p:nvSpPr>
        <p:spPr>
          <a:xfrm>
            <a:off x="395536" y="2996952"/>
            <a:ext cx="7704856" cy="3388620"/>
          </a:xfrm>
          <a:prstGeom prst="rect">
            <a:avLst/>
          </a:prstGeom>
        </p:spPr>
        <p:txBody>
          <a:bodyPr wrap="square">
            <a:spAutoFit/>
          </a:bodyPr>
          <a:lstStyle/>
          <a:p>
            <a:pPr marL="342900" indent="-342900">
              <a:buFont typeface="Arial" panose="020B0604020202020204" pitchFamily="34" charset="0"/>
              <a:buChar char="•"/>
            </a:pPr>
            <a:r>
              <a:rPr lang="tr-TR" altLang="tr-TR" sz="1400" dirty="0">
                <a:solidFill>
                  <a:schemeClr val="bg1"/>
                </a:solidFill>
              </a:rPr>
              <a:t>Hızlı değişim ve uyum güçlükleri yaşanır.</a:t>
            </a:r>
          </a:p>
          <a:p>
            <a:pPr algn="ctr">
              <a:buFont typeface="Wingdings" panose="05000000000000000000" pitchFamily="2" charset="2"/>
              <a:buNone/>
            </a:pPr>
            <a:endParaRPr lang="tr-TR" altLang="tr-TR" sz="1400" u="sng" dirty="0">
              <a:solidFill>
                <a:schemeClr val="bg1"/>
              </a:solidFill>
            </a:endParaRPr>
          </a:p>
          <a:p>
            <a:pPr marL="342900" indent="-342900">
              <a:buFont typeface="Arial" panose="020B0604020202020204" pitchFamily="34" charset="0"/>
              <a:buChar char="•"/>
            </a:pPr>
            <a:r>
              <a:rPr lang="tr-TR" altLang="tr-TR" sz="1400" dirty="0">
                <a:solidFill>
                  <a:schemeClr val="bg1"/>
                </a:solidFill>
              </a:rPr>
              <a:t>Fizyolojik, psikolojik, hızlı değişim yaşanır.</a:t>
            </a:r>
          </a:p>
          <a:p>
            <a:pPr>
              <a:buFont typeface="Wingdings" panose="05000000000000000000" pitchFamily="2" charset="2"/>
              <a:buNone/>
            </a:pPr>
            <a:endParaRPr lang="tr-TR" altLang="tr-TR" sz="1400" dirty="0">
              <a:solidFill>
                <a:schemeClr val="bg1"/>
              </a:solidFill>
            </a:endParaRPr>
          </a:p>
          <a:p>
            <a:pPr marL="342900" indent="-342900">
              <a:buFont typeface="Arial" panose="020B0604020202020204" pitchFamily="34" charset="0"/>
              <a:buChar char="•"/>
            </a:pPr>
            <a:r>
              <a:rPr lang="tr-TR" altLang="tr-TR" sz="1400" dirty="0">
                <a:solidFill>
                  <a:schemeClr val="bg1"/>
                </a:solidFill>
              </a:rPr>
              <a:t>Dengesizlik </a:t>
            </a:r>
            <a:r>
              <a:rPr lang="tr-TR" altLang="tr-TR" sz="1400" dirty="0" err="1">
                <a:solidFill>
                  <a:schemeClr val="bg1"/>
                </a:solidFill>
              </a:rPr>
              <a:t>hormonal</a:t>
            </a:r>
            <a:r>
              <a:rPr lang="tr-TR" altLang="tr-TR" sz="1400" dirty="0">
                <a:solidFill>
                  <a:schemeClr val="bg1"/>
                </a:solidFill>
              </a:rPr>
              <a:t> ve bedensel oransal dengeye kavuşmamasındandır.</a:t>
            </a:r>
          </a:p>
          <a:p>
            <a:pPr marL="342900" indent="-342900">
              <a:buFont typeface="Arial" panose="020B0604020202020204" pitchFamily="34" charset="0"/>
              <a:buChar char="•"/>
            </a:pPr>
            <a:endParaRPr lang="tr-TR" altLang="tr-TR" sz="1400" dirty="0">
              <a:solidFill>
                <a:schemeClr val="bg1"/>
              </a:solidFill>
            </a:endParaRPr>
          </a:p>
          <a:p>
            <a:pPr marL="342900" indent="-342900">
              <a:buFont typeface="Arial" panose="020B0604020202020204" pitchFamily="34" charset="0"/>
              <a:buChar char="•"/>
            </a:pPr>
            <a:r>
              <a:rPr lang="tr-TR" altLang="tr-TR" sz="1400" dirty="0">
                <a:solidFill>
                  <a:schemeClr val="bg1"/>
                </a:solidFill>
              </a:rPr>
              <a:t>Duygusal kararsızlığı bu türden dengesizliğinin ürünüdür.</a:t>
            </a:r>
          </a:p>
          <a:p>
            <a:endParaRPr lang="tr-TR" altLang="tr-TR" sz="1400" dirty="0">
              <a:solidFill>
                <a:schemeClr val="bg1"/>
              </a:solidFill>
            </a:endParaRPr>
          </a:p>
          <a:p>
            <a:pPr marL="342900" indent="-342900">
              <a:lnSpc>
                <a:spcPct val="90000"/>
              </a:lnSpc>
              <a:buFont typeface="Arial" panose="020B0604020202020204" pitchFamily="34" charset="0"/>
              <a:buChar char="•"/>
            </a:pPr>
            <a:r>
              <a:rPr lang="tr-TR" altLang="tr-TR" sz="1400" dirty="0" err="1">
                <a:solidFill>
                  <a:schemeClr val="bg1"/>
                </a:solidFill>
              </a:rPr>
              <a:t>Özkimlik</a:t>
            </a:r>
            <a:r>
              <a:rPr lang="tr-TR" altLang="tr-TR" sz="1400" dirty="0">
                <a:solidFill>
                  <a:schemeClr val="bg1"/>
                </a:solidFill>
              </a:rPr>
              <a:t> arayışı ergenin kişiliğinin temel özelliklerindendir. </a:t>
            </a:r>
          </a:p>
          <a:p>
            <a:pPr>
              <a:lnSpc>
                <a:spcPct val="90000"/>
              </a:lnSpc>
              <a:buFont typeface="Wingdings" panose="05000000000000000000" pitchFamily="2" charset="2"/>
              <a:buNone/>
            </a:pPr>
            <a:endParaRPr lang="tr-TR" altLang="tr-TR" sz="1400" dirty="0">
              <a:solidFill>
                <a:schemeClr val="bg1"/>
              </a:solidFill>
            </a:endParaRPr>
          </a:p>
          <a:p>
            <a:pPr marL="342900" indent="-342900">
              <a:lnSpc>
                <a:spcPct val="90000"/>
              </a:lnSpc>
              <a:buFont typeface="Arial" panose="020B0604020202020204" pitchFamily="34" charset="0"/>
              <a:buChar char="•"/>
            </a:pPr>
            <a:r>
              <a:rPr lang="tr-TR" altLang="tr-TR" sz="1400" dirty="0">
                <a:solidFill>
                  <a:schemeClr val="bg1"/>
                </a:solidFill>
              </a:rPr>
              <a:t>Bu yüzden otoriteye karşı çıkmakta, bağımsız olmayı istemektedir.</a:t>
            </a:r>
          </a:p>
          <a:p>
            <a:pPr>
              <a:lnSpc>
                <a:spcPct val="90000"/>
              </a:lnSpc>
              <a:buFont typeface="Wingdings" panose="05000000000000000000" pitchFamily="2" charset="2"/>
              <a:buNone/>
            </a:pPr>
            <a:endParaRPr lang="tr-TR" altLang="tr-TR" sz="1400" dirty="0">
              <a:solidFill>
                <a:schemeClr val="bg1"/>
              </a:solidFill>
            </a:endParaRPr>
          </a:p>
          <a:p>
            <a:pPr marL="342900" indent="-342900">
              <a:lnSpc>
                <a:spcPct val="90000"/>
              </a:lnSpc>
              <a:buFont typeface="Arial" panose="020B0604020202020204" pitchFamily="34" charset="0"/>
              <a:buChar char="•"/>
            </a:pPr>
            <a:r>
              <a:rPr lang="tr-TR" altLang="tr-TR" sz="1400" dirty="0">
                <a:solidFill>
                  <a:schemeClr val="bg1"/>
                </a:solidFill>
              </a:rPr>
              <a:t>Ancak bağımsızlık duygusu ve özerklik için </a:t>
            </a:r>
            <a:r>
              <a:rPr lang="tr-TR" altLang="tr-TR" sz="1400" dirty="0" err="1">
                <a:solidFill>
                  <a:schemeClr val="bg1"/>
                </a:solidFill>
              </a:rPr>
              <a:t>özgüvenlik</a:t>
            </a:r>
            <a:r>
              <a:rPr lang="tr-TR" altLang="tr-TR" sz="1400" dirty="0">
                <a:solidFill>
                  <a:schemeClr val="bg1"/>
                </a:solidFill>
              </a:rPr>
              <a:t> duygusu esastır.</a:t>
            </a:r>
          </a:p>
          <a:p>
            <a:pPr>
              <a:lnSpc>
                <a:spcPct val="90000"/>
              </a:lnSpc>
              <a:buFont typeface="Wingdings" panose="05000000000000000000" pitchFamily="2" charset="2"/>
              <a:buNone/>
            </a:pPr>
            <a:endParaRPr lang="tr-TR" altLang="tr-TR" sz="1400" dirty="0">
              <a:solidFill>
                <a:schemeClr val="bg1"/>
              </a:solidFill>
            </a:endParaRPr>
          </a:p>
          <a:p>
            <a:pPr marL="342900" indent="-342900">
              <a:lnSpc>
                <a:spcPct val="90000"/>
              </a:lnSpc>
              <a:buFont typeface="Arial" panose="020B0604020202020204" pitchFamily="34" charset="0"/>
              <a:buChar char="•"/>
            </a:pPr>
            <a:r>
              <a:rPr lang="tr-TR" altLang="tr-TR" sz="1400" dirty="0">
                <a:solidFill>
                  <a:srgbClr val="C00000"/>
                </a:solidFill>
              </a:rPr>
              <a:t>Özgüven  gelişmeden bağımsızlık gelişemez.</a:t>
            </a:r>
          </a:p>
          <a:p>
            <a:pPr>
              <a:buFont typeface="Wingdings" panose="05000000000000000000" pitchFamily="2" charset="2"/>
              <a:buNone/>
            </a:pPr>
            <a:endParaRPr lang="tr-TR" altLang="tr-TR" sz="1400" dirty="0">
              <a:solidFill>
                <a:schemeClr val="bg1"/>
              </a:solidFill>
            </a:endParaRPr>
          </a:p>
        </p:txBody>
      </p:sp>
      <p:pic>
        <p:nvPicPr>
          <p:cNvPr id="3" name="Resim 2">
            <a:extLst>
              <a:ext uri="{FF2B5EF4-FFF2-40B4-BE49-F238E27FC236}">
                <a16:creationId xmlns:a16="http://schemas.microsoft.com/office/drawing/2014/main" id="{BBAA3D05-F8C9-40B0-9FC1-78C4629F2460}"/>
              </a:ext>
            </a:extLst>
          </p:cNvPr>
          <p:cNvPicPr>
            <a:picLocks noChangeAspect="1"/>
          </p:cNvPicPr>
          <p:nvPr/>
        </p:nvPicPr>
        <p:blipFill>
          <a:blip r:embed="rId2"/>
          <a:stretch>
            <a:fillRect/>
          </a:stretch>
        </p:blipFill>
        <p:spPr>
          <a:xfrm>
            <a:off x="863588" y="116632"/>
            <a:ext cx="7416824" cy="2622029"/>
          </a:xfrm>
          <a:prstGeom prst="rect">
            <a:avLst/>
          </a:prstGeom>
        </p:spPr>
      </p:pic>
    </p:spTree>
    <p:extLst>
      <p:ext uri="{BB962C8B-B14F-4D97-AF65-F5344CB8AC3E}">
        <p14:creationId xmlns:p14="http://schemas.microsoft.com/office/powerpoint/2010/main" val="968124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88A4D910-9696-43C4-BA14-D3F8C858B909}"/>
              </a:ext>
            </a:extLst>
          </p:cNvPr>
          <p:cNvSpPr/>
          <p:nvPr/>
        </p:nvSpPr>
        <p:spPr>
          <a:xfrm>
            <a:off x="251521" y="332656"/>
            <a:ext cx="4968551" cy="6214009"/>
          </a:xfrm>
          <a:prstGeom prst="rect">
            <a:avLst/>
          </a:prstGeom>
        </p:spPr>
        <p:txBody>
          <a:bodyPr wrap="square">
            <a:spAutoFit/>
          </a:bodyPr>
          <a:lstStyle/>
          <a:p>
            <a:pPr marL="342900" indent="-342900">
              <a:lnSpc>
                <a:spcPct val="90000"/>
              </a:lnSpc>
              <a:buFont typeface="Arial" panose="020B0604020202020204" pitchFamily="34" charset="0"/>
              <a:buChar char="•"/>
            </a:pPr>
            <a:r>
              <a:rPr lang="tr-TR" altLang="tr-TR" sz="2600" dirty="0">
                <a:solidFill>
                  <a:schemeClr val="bg1"/>
                </a:solidFill>
              </a:rPr>
              <a:t>Toplumsallaşma sürecinde yalnızlık doğrudan öz kimliğin oluşmaması ve dolayısıyla özgüvensizlik duygusuyla yakından ilişkilidir.</a:t>
            </a:r>
          </a:p>
          <a:p>
            <a:pPr marL="342900" indent="-342900">
              <a:lnSpc>
                <a:spcPct val="90000"/>
              </a:lnSpc>
              <a:buFont typeface="Arial" panose="020B0604020202020204" pitchFamily="34" charset="0"/>
              <a:buChar char="•"/>
            </a:pPr>
            <a:endParaRPr lang="tr-TR" altLang="tr-TR" sz="2600" dirty="0">
              <a:solidFill>
                <a:schemeClr val="bg1"/>
              </a:solidFill>
            </a:endParaRPr>
          </a:p>
          <a:p>
            <a:pPr marL="342900" indent="-342900">
              <a:lnSpc>
                <a:spcPct val="90000"/>
              </a:lnSpc>
              <a:buFont typeface="Arial" panose="020B0604020202020204" pitchFamily="34" charset="0"/>
              <a:buChar char="•"/>
            </a:pPr>
            <a:r>
              <a:rPr lang="tr-TR" altLang="tr-TR" sz="2600" dirty="0">
                <a:solidFill>
                  <a:schemeClr val="bg1"/>
                </a:solidFill>
              </a:rPr>
              <a:t>Yalnızlığına sığınır ve arkadaşlarına sudan sebeplerle küser.</a:t>
            </a:r>
          </a:p>
          <a:p>
            <a:pPr marL="342900" indent="-342900">
              <a:lnSpc>
                <a:spcPct val="90000"/>
              </a:lnSpc>
              <a:buFont typeface="Arial" panose="020B0604020202020204" pitchFamily="34" charset="0"/>
              <a:buChar char="•"/>
            </a:pPr>
            <a:endParaRPr lang="tr-TR" altLang="tr-TR" sz="2600" dirty="0">
              <a:solidFill>
                <a:schemeClr val="bg1"/>
              </a:solidFill>
            </a:endParaRPr>
          </a:p>
          <a:p>
            <a:pPr marL="342900" indent="-342900">
              <a:lnSpc>
                <a:spcPct val="90000"/>
              </a:lnSpc>
              <a:buFont typeface="Arial" panose="020B0604020202020204" pitchFamily="34" charset="0"/>
              <a:buChar char="•"/>
            </a:pPr>
            <a:r>
              <a:rPr lang="tr-TR" altLang="tr-TR" sz="2600" dirty="0">
                <a:solidFill>
                  <a:schemeClr val="bg1"/>
                </a:solidFill>
              </a:rPr>
              <a:t>Çünkü henüz kendisi ile barışık değildir.</a:t>
            </a:r>
          </a:p>
          <a:p>
            <a:pPr marL="342900" indent="-342900">
              <a:lnSpc>
                <a:spcPct val="90000"/>
              </a:lnSpc>
              <a:buFont typeface="Arial" panose="020B0604020202020204" pitchFamily="34" charset="0"/>
              <a:buChar char="•"/>
            </a:pPr>
            <a:endParaRPr lang="tr-TR" altLang="tr-TR" sz="2600" dirty="0">
              <a:solidFill>
                <a:schemeClr val="bg1"/>
              </a:solidFill>
            </a:endParaRPr>
          </a:p>
          <a:p>
            <a:pPr marL="342900" indent="-342900">
              <a:lnSpc>
                <a:spcPct val="90000"/>
              </a:lnSpc>
              <a:buFont typeface="Arial" panose="020B0604020202020204" pitchFamily="34" charset="0"/>
              <a:buChar char="•"/>
            </a:pPr>
            <a:r>
              <a:rPr lang="tr-TR" altLang="tr-TR" sz="2600" dirty="0">
                <a:solidFill>
                  <a:schemeClr val="bg1"/>
                </a:solidFill>
              </a:rPr>
              <a:t>2-3 yaşlarda sağlıklı benlik geliştiremeyenler ergenlikte zorlanmalar yaşayabilirler.</a:t>
            </a:r>
          </a:p>
        </p:txBody>
      </p:sp>
      <p:pic>
        <p:nvPicPr>
          <p:cNvPr id="4098" name="Picture 2" descr="Ödüllü karikatürler foto galerisi 79. resim">
            <a:extLst>
              <a:ext uri="{FF2B5EF4-FFF2-40B4-BE49-F238E27FC236}">
                <a16:creationId xmlns:a16="http://schemas.microsoft.com/office/drawing/2014/main" id="{691A667D-1FC6-4B8D-927F-CD8D01ED36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908720"/>
            <a:ext cx="3888432" cy="5112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688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3CEF280A-597A-41D4-8977-DE97DF72B059}"/>
              </a:ext>
            </a:extLst>
          </p:cNvPr>
          <p:cNvSpPr/>
          <p:nvPr/>
        </p:nvSpPr>
        <p:spPr>
          <a:xfrm>
            <a:off x="251520" y="332656"/>
            <a:ext cx="4248472" cy="6001643"/>
          </a:xfrm>
          <a:prstGeom prst="rect">
            <a:avLst/>
          </a:prstGeom>
        </p:spPr>
        <p:txBody>
          <a:bodyPr wrap="square">
            <a:spAutoFit/>
          </a:bodyPr>
          <a:lstStyle/>
          <a:p>
            <a:pPr marL="342900" indent="-342900">
              <a:buFont typeface="Arial" panose="020B0604020202020204" pitchFamily="34" charset="0"/>
              <a:buChar char="•"/>
            </a:pPr>
            <a:r>
              <a:rPr lang="tr-TR" altLang="tr-TR" sz="2400" dirty="0">
                <a:solidFill>
                  <a:schemeClr val="bg1"/>
                </a:solidFill>
              </a:rPr>
              <a:t>Büyüme süreci, enerjilerinin tükenmesi ya da azalması, isteksizlik ve dikkat bulanıklığı oluşturur.</a:t>
            </a:r>
          </a:p>
          <a:p>
            <a:pPr>
              <a:buFont typeface="Wingdings" panose="05000000000000000000" pitchFamily="2" charset="2"/>
              <a:buNone/>
            </a:pPr>
            <a:endParaRPr lang="tr-TR" altLang="tr-TR" sz="2400" dirty="0">
              <a:solidFill>
                <a:schemeClr val="bg1"/>
              </a:solidFill>
            </a:endParaRPr>
          </a:p>
          <a:p>
            <a:pPr marL="342900" indent="-342900">
              <a:buFont typeface="Arial" panose="020B0604020202020204" pitchFamily="34" charset="0"/>
              <a:buChar char="•"/>
            </a:pPr>
            <a:r>
              <a:rPr lang="tr-TR" altLang="tr-TR" sz="2400" dirty="0">
                <a:solidFill>
                  <a:schemeClr val="bg1"/>
                </a:solidFill>
              </a:rPr>
              <a:t>Çabuk yorulurlar ve ana-babanın çalış uyarısı karşısında çatışmalar yaşarlar.</a:t>
            </a:r>
          </a:p>
          <a:p>
            <a:pPr>
              <a:buFont typeface="Wingdings" panose="05000000000000000000" pitchFamily="2" charset="2"/>
              <a:buNone/>
            </a:pPr>
            <a:endParaRPr lang="tr-TR" altLang="tr-TR" sz="2400" dirty="0">
              <a:solidFill>
                <a:schemeClr val="bg1"/>
              </a:solidFill>
            </a:endParaRPr>
          </a:p>
          <a:p>
            <a:pPr marL="342900" indent="-342900">
              <a:buFont typeface="Arial" panose="020B0604020202020204" pitchFamily="34" charset="0"/>
              <a:buChar char="•"/>
            </a:pPr>
            <a:r>
              <a:rPr lang="tr-TR" altLang="tr-TR" sz="2400" dirty="0">
                <a:solidFill>
                  <a:schemeClr val="bg1"/>
                </a:solidFill>
              </a:rPr>
              <a:t>Zorlanmalardan hoşlanmazlar.</a:t>
            </a:r>
          </a:p>
          <a:p>
            <a:pPr>
              <a:buFont typeface="Wingdings" panose="05000000000000000000" pitchFamily="2" charset="2"/>
              <a:buNone/>
            </a:pPr>
            <a:endParaRPr lang="tr-TR" altLang="tr-TR" sz="2400" dirty="0">
              <a:solidFill>
                <a:schemeClr val="bg1"/>
              </a:solidFill>
            </a:endParaRPr>
          </a:p>
          <a:p>
            <a:pPr marL="342900" indent="-342900">
              <a:buFont typeface="Arial" panose="020B0604020202020204" pitchFamily="34" charset="0"/>
              <a:buChar char="•"/>
            </a:pPr>
            <a:r>
              <a:rPr lang="tr-TR" altLang="tr-TR" sz="2400" dirty="0">
                <a:solidFill>
                  <a:schemeClr val="bg1"/>
                </a:solidFill>
              </a:rPr>
              <a:t>Özdenetimlerini sağlama uğraşı içerisindedirler.</a:t>
            </a:r>
          </a:p>
        </p:txBody>
      </p:sp>
      <p:pic>
        <p:nvPicPr>
          <p:cNvPr id="4" name="Resim 3">
            <a:extLst>
              <a:ext uri="{FF2B5EF4-FFF2-40B4-BE49-F238E27FC236}">
                <a16:creationId xmlns:a16="http://schemas.microsoft.com/office/drawing/2014/main" id="{138D3E82-AD94-4B93-A74C-4E4DD2D5A8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536190"/>
            <a:ext cx="4185388" cy="5785619"/>
          </a:xfrm>
          <a:prstGeom prst="rect">
            <a:avLst/>
          </a:prstGeom>
        </p:spPr>
      </p:pic>
    </p:spTree>
    <p:extLst>
      <p:ext uri="{BB962C8B-B14F-4D97-AF65-F5344CB8AC3E}">
        <p14:creationId xmlns:p14="http://schemas.microsoft.com/office/powerpoint/2010/main" val="1582234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7FD280C7-8771-4B39-9A6E-43FA154338B7}"/>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898237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9E9C5C6C-EFC2-4E00-A080-B74814032701}"/>
              </a:ext>
            </a:extLst>
          </p:cNvPr>
          <p:cNvSpPr/>
          <p:nvPr/>
        </p:nvSpPr>
        <p:spPr>
          <a:xfrm>
            <a:off x="251520" y="260648"/>
            <a:ext cx="8640960" cy="6001643"/>
          </a:xfrm>
          <a:prstGeom prst="rect">
            <a:avLst/>
          </a:prstGeom>
        </p:spPr>
        <p:txBody>
          <a:bodyPr wrap="square">
            <a:spAutoFit/>
          </a:bodyPr>
          <a:lstStyle/>
          <a:p>
            <a:pPr marL="342900" indent="-342900">
              <a:buFont typeface="Arial" panose="020B0604020202020204" pitchFamily="34" charset="0"/>
              <a:buChar char="•"/>
            </a:pPr>
            <a:r>
              <a:rPr lang="tr-TR" altLang="tr-TR" sz="3200" dirty="0" err="1">
                <a:solidFill>
                  <a:schemeClr val="bg1"/>
                </a:solidFill>
              </a:rPr>
              <a:t>Özkimliğini</a:t>
            </a:r>
            <a:r>
              <a:rPr lang="tr-TR" altLang="tr-TR" sz="3200" dirty="0">
                <a:solidFill>
                  <a:schemeClr val="bg1"/>
                </a:solidFill>
              </a:rPr>
              <a:t> oluşturma süreci içerisinde olduğundan bağımsızlığını kısıtlayıcı ve kişiliğini </a:t>
            </a:r>
            <a:r>
              <a:rPr lang="tr-TR" altLang="tr-TR" sz="3200" dirty="0" err="1">
                <a:solidFill>
                  <a:schemeClr val="bg1"/>
                </a:solidFill>
              </a:rPr>
              <a:t>güdümleyici</a:t>
            </a:r>
            <a:r>
              <a:rPr lang="tr-TR" altLang="tr-TR" sz="3200" dirty="0">
                <a:solidFill>
                  <a:schemeClr val="bg1"/>
                </a:solidFill>
              </a:rPr>
              <a:t> yönlendirmelere direnç gösterirler.</a:t>
            </a:r>
          </a:p>
          <a:p>
            <a:endParaRPr lang="tr-TR" altLang="tr-TR" sz="3200" dirty="0">
              <a:solidFill>
                <a:schemeClr val="bg1"/>
              </a:solidFill>
            </a:endParaRPr>
          </a:p>
          <a:p>
            <a:pPr marL="342900" indent="-342900">
              <a:buFont typeface="Arial" panose="020B0604020202020204" pitchFamily="34" charset="0"/>
              <a:buChar char="•"/>
            </a:pPr>
            <a:r>
              <a:rPr lang="tr-TR" altLang="tr-TR" sz="3200" dirty="0">
                <a:solidFill>
                  <a:schemeClr val="bg1"/>
                </a:solidFill>
              </a:rPr>
              <a:t>Başkaldırı kimlik arayışının sonucudur. </a:t>
            </a:r>
          </a:p>
          <a:p>
            <a:pPr>
              <a:buFont typeface="Wingdings" panose="05000000000000000000" pitchFamily="2" charset="2"/>
              <a:buNone/>
            </a:pPr>
            <a:endParaRPr lang="tr-TR" altLang="tr-TR" sz="3200" dirty="0">
              <a:solidFill>
                <a:schemeClr val="bg1"/>
              </a:solidFill>
            </a:endParaRPr>
          </a:p>
          <a:p>
            <a:pPr marL="342900" indent="-342900">
              <a:buFont typeface="Arial" panose="020B0604020202020204" pitchFamily="34" charset="0"/>
              <a:buChar char="•"/>
            </a:pPr>
            <a:r>
              <a:rPr lang="tr-TR" altLang="tr-TR" sz="3200" dirty="0">
                <a:solidFill>
                  <a:schemeClr val="bg1"/>
                </a:solidFill>
              </a:rPr>
              <a:t>Bedensel yapısı, cinsel kimliğinin henüz gelişmemesi özgüven sorunu nedeniyle çekingenlik gözlenir.( yeni gelişen bedenine uyum sağlayamamış olduğundan)</a:t>
            </a:r>
          </a:p>
        </p:txBody>
      </p:sp>
    </p:spTree>
    <p:extLst>
      <p:ext uri="{BB962C8B-B14F-4D97-AF65-F5344CB8AC3E}">
        <p14:creationId xmlns:p14="http://schemas.microsoft.com/office/powerpoint/2010/main" val="37123413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375CAD2-B60A-4E50-8920-FC0DB5C5AFBF}"/>
              </a:ext>
            </a:extLst>
          </p:cNvPr>
          <p:cNvPicPr>
            <a:picLocks noChangeAspect="1"/>
          </p:cNvPicPr>
          <p:nvPr/>
        </p:nvPicPr>
        <p:blipFill>
          <a:blip r:embed="rId2"/>
          <a:stretch>
            <a:fillRect/>
          </a:stretch>
        </p:blipFill>
        <p:spPr>
          <a:xfrm>
            <a:off x="395536" y="548680"/>
            <a:ext cx="8424936" cy="5972125"/>
          </a:xfrm>
          <a:prstGeom prst="rect">
            <a:avLst/>
          </a:prstGeom>
        </p:spPr>
      </p:pic>
    </p:spTree>
    <p:extLst>
      <p:ext uri="{BB962C8B-B14F-4D97-AF65-F5344CB8AC3E}">
        <p14:creationId xmlns:p14="http://schemas.microsoft.com/office/powerpoint/2010/main" val="12639205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1264CCA4-86B2-45F1-8B01-331241D38C59}"/>
              </a:ext>
            </a:extLst>
          </p:cNvPr>
          <p:cNvPicPr>
            <a:picLocks noChangeAspect="1"/>
          </p:cNvPicPr>
          <p:nvPr/>
        </p:nvPicPr>
        <p:blipFill>
          <a:blip r:embed="rId2"/>
          <a:stretch>
            <a:fillRect/>
          </a:stretch>
        </p:blipFill>
        <p:spPr>
          <a:xfrm>
            <a:off x="179512" y="620688"/>
            <a:ext cx="8784976" cy="5854030"/>
          </a:xfrm>
          <a:prstGeom prst="rect">
            <a:avLst/>
          </a:prstGeom>
        </p:spPr>
      </p:pic>
    </p:spTree>
    <p:extLst>
      <p:ext uri="{BB962C8B-B14F-4D97-AF65-F5344CB8AC3E}">
        <p14:creationId xmlns:p14="http://schemas.microsoft.com/office/powerpoint/2010/main" val="4232680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6E1752C-CA57-4D47-8ED1-5C02B5D355D7}"/>
              </a:ext>
            </a:extLst>
          </p:cNvPr>
          <p:cNvPicPr>
            <a:picLocks noChangeAspect="1"/>
          </p:cNvPicPr>
          <p:nvPr/>
        </p:nvPicPr>
        <p:blipFill>
          <a:blip r:embed="rId2"/>
          <a:stretch>
            <a:fillRect/>
          </a:stretch>
        </p:blipFill>
        <p:spPr>
          <a:xfrm>
            <a:off x="0" y="908720"/>
            <a:ext cx="9144000" cy="5949280"/>
          </a:xfrm>
          <a:prstGeom prst="rect">
            <a:avLst/>
          </a:prstGeom>
        </p:spPr>
      </p:pic>
      <p:pic>
        <p:nvPicPr>
          <p:cNvPr id="3" name="Resim 2">
            <a:extLst>
              <a:ext uri="{FF2B5EF4-FFF2-40B4-BE49-F238E27FC236}">
                <a16:creationId xmlns:a16="http://schemas.microsoft.com/office/drawing/2014/main" id="{47BB4E27-BB41-40A7-8999-47B778FA246E}"/>
              </a:ext>
            </a:extLst>
          </p:cNvPr>
          <p:cNvPicPr>
            <a:picLocks noChangeAspect="1"/>
          </p:cNvPicPr>
          <p:nvPr/>
        </p:nvPicPr>
        <p:blipFill>
          <a:blip r:embed="rId3"/>
          <a:stretch>
            <a:fillRect/>
          </a:stretch>
        </p:blipFill>
        <p:spPr>
          <a:xfrm>
            <a:off x="2555776" y="0"/>
            <a:ext cx="4255377" cy="755970"/>
          </a:xfrm>
          <a:prstGeom prst="rect">
            <a:avLst/>
          </a:prstGeom>
        </p:spPr>
      </p:pic>
    </p:spTree>
    <p:extLst>
      <p:ext uri="{BB962C8B-B14F-4D97-AF65-F5344CB8AC3E}">
        <p14:creationId xmlns:p14="http://schemas.microsoft.com/office/powerpoint/2010/main" val="2777678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548C67B6-772B-44E2-923A-6C59206D345A}"/>
              </a:ext>
            </a:extLst>
          </p:cNvPr>
          <p:cNvSpPr/>
          <p:nvPr/>
        </p:nvSpPr>
        <p:spPr>
          <a:xfrm>
            <a:off x="107504" y="548680"/>
            <a:ext cx="3888432" cy="5755422"/>
          </a:xfrm>
          <a:prstGeom prst="rect">
            <a:avLst/>
          </a:prstGeom>
        </p:spPr>
        <p:txBody>
          <a:bodyPr wrap="square">
            <a:spAutoFit/>
          </a:bodyPr>
          <a:lstStyle/>
          <a:p>
            <a:r>
              <a:rPr lang="tr-TR" sz="2300" dirty="0" err="1">
                <a:solidFill>
                  <a:srgbClr val="C00000"/>
                </a:solidFill>
                <a:latin typeface="Source Sans Pro" panose="020B0604020202020204" pitchFamily="34" charset="0"/>
              </a:rPr>
              <a:t>Havighurst’</a:t>
            </a:r>
            <a:r>
              <a:rPr lang="tr-TR" sz="2300" dirty="0" err="1">
                <a:solidFill>
                  <a:schemeClr val="bg1"/>
                </a:solidFill>
                <a:latin typeface="Source Sans Pro" panose="020B0604020202020204" pitchFamily="34" charset="0"/>
              </a:rPr>
              <a:t>a</a:t>
            </a:r>
            <a:r>
              <a:rPr lang="tr-TR" sz="2300" dirty="0">
                <a:solidFill>
                  <a:schemeClr val="bg1"/>
                </a:solidFill>
                <a:latin typeface="Source Sans Pro" panose="020B0604020202020204" pitchFamily="34" charset="0"/>
              </a:rPr>
              <a:t> göre </a:t>
            </a:r>
            <a:r>
              <a:rPr lang="tr-TR" sz="2300" dirty="0">
                <a:solidFill>
                  <a:srgbClr val="333333"/>
                </a:solidFill>
                <a:latin typeface="Source Sans Pro" panose="020B0604020202020204" pitchFamily="34" charset="0"/>
              </a:rPr>
              <a:t>18 yaşından 30’lu yıllara kadar süren ilk yetişkinlik döneminin gelişimsel görevleri aşağıdaki şekildedir:</a:t>
            </a:r>
          </a:p>
          <a:p>
            <a:endParaRPr lang="tr-TR" sz="2300" dirty="0">
              <a:solidFill>
                <a:srgbClr val="333333"/>
              </a:solidFill>
              <a:latin typeface="Source Sans Pro" panose="020B0604020202020204" pitchFamily="34" charset="0"/>
            </a:endParaRPr>
          </a:p>
          <a:p>
            <a:pPr>
              <a:buFont typeface="Arial" panose="020B0604020202020204" pitchFamily="34" charset="0"/>
              <a:buChar char="•"/>
            </a:pPr>
            <a:r>
              <a:rPr lang="tr-TR" sz="2300" dirty="0">
                <a:solidFill>
                  <a:srgbClr val="333333"/>
                </a:solidFill>
                <a:latin typeface="Source Sans Pro" panose="020B0604020202020204" pitchFamily="34" charset="0"/>
              </a:rPr>
              <a:t>Eş seçme</a:t>
            </a:r>
          </a:p>
          <a:p>
            <a:pPr>
              <a:buFont typeface="Arial" panose="020B0604020202020204" pitchFamily="34" charset="0"/>
              <a:buChar char="•"/>
            </a:pPr>
            <a:r>
              <a:rPr lang="tr-TR" sz="2300" dirty="0">
                <a:solidFill>
                  <a:srgbClr val="333333"/>
                </a:solidFill>
                <a:latin typeface="Source Sans Pro" panose="020B0604020202020204" pitchFamily="34" charset="0"/>
              </a:rPr>
              <a:t>Evlilik ilişkisi içinde yaşamayı öğrenme</a:t>
            </a:r>
          </a:p>
          <a:p>
            <a:pPr>
              <a:buFont typeface="Arial" panose="020B0604020202020204" pitchFamily="34" charset="0"/>
              <a:buChar char="•"/>
            </a:pPr>
            <a:r>
              <a:rPr lang="tr-TR" sz="2300" dirty="0">
                <a:solidFill>
                  <a:srgbClr val="333333"/>
                </a:solidFill>
                <a:latin typeface="Source Sans Pro" panose="020B0604020202020204" pitchFamily="34" charset="0"/>
              </a:rPr>
              <a:t>Bir aile olma</a:t>
            </a:r>
          </a:p>
          <a:p>
            <a:pPr>
              <a:buFont typeface="Arial" panose="020B0604020202020204" pitchFamily="34" charset="0"/>
              <a:buChar char="•"/>
            </a:pPr>
            <a:r>
              <a:rPr lang="tr-TR" sz="2300" dirty="0">
                <a:solidFill>
                  <a:srgbClr val="333333"/>
                </a:solidFill>
                <a:latin typeface="Source Sans Pro" panose="020B0604020202020204" pitchFamily="34" charset="0"/>
              </a:rPr>
              <a:t>Çocuklara bakma</a:t>
            </a:r>
          </a:p>
          <a:p>
            <a:pPr>
              <a:buFont typeface="Arial" panose="020B0604020202020204" pitchFamily="34" charset="0"/>
              <a:buChar char="•"/>
            </a:pPr>
            <a:r>
              <a:rPr lang="tr-TR" sz="2300" dirty="0">
                <a:solidFill>
                  <a:srgbClr val="333333"/>
                </a:solidFill>
                <a:latin typeface="Source Sans Pro" panose="020B0604020202020204" pitchFamily="34" charset="0"/>
              </a:rPr>
              <a:t>Evi idare etme</a:t>
            </a:r>
          </a:p>
          <a:p>
            <a:pPr>
              <a:buFont typeface="Arial" panose="020B0604020202020204" pitchFamily="34" charset="0"/>
              <a:buChar char="•"/>
            </a:pPr>
            <a:r>
              <a:rPr lang="tr-TR" sz="2300" dirty="0">
                <a:solidFill>
                  <a:srgbClr val="333333"/>
                </a:solidFill>
                <a:latin typeface="Source Sans Pro" panose="020B0604020202020204" pitchFamily="34" charset="0"/>
              </a:rPr>
              <a:t>Bir meslek edinmiş olma</a:t>
            </a:r>
          </a:p>
          <a:p>
            <a:pPr>
              <a:buFont typeface="Arial" panose="020B0604020202020204" pitchFamily="34" charset="0"/>
              <a:buChar char="•"/>
            </a:pPr>
            <a:r>
              <a:rPr lang="tr-TR" sz="2300" dirty="0">
                <a:solidFill>
                  <a:srgbClr val="333333"/>
                </a:solidFill>
                <a:latin typeface="Source Sans Pro" panose="020B0604020202020204" pitchFamily="34" charset="0"/>
              </a:rPr>
              <a:t>Yurttaş olmanın sorumluluğunu alma</a:t>
            </a:r>
          </a:p>
          <a:p>
            <a:pPr>
              <a:buFont typeface="Arial" panose="020B0604020202020204" pitchFamily="34" charset="0"/>
              <a:buChar char="•"/>
            </a:pPr>
            <a:r>
              <a:rPr lang="tr-TR" sz="2300" dirty="0">
                <a:solidFill>
                  <a:srgbClr val="333333"/>
                </a:solidFill>
                <a:latin typeface="Source Sans Pro" panose="020B0604020202020204" pitchFamily="34" charset="0"/>
              </a:rPr>
              <a:t>Uygun bir sosyal grup bulma</a:t>
            </a:r>
            <a:endParaRPr lang="tr-TR" sz="2300" b="0" i="0" dirty="0">
              <a:solidFill>
                <a:srgbClr val="333333"/>
              </a:solidFill>
              <a:effectLst/>
              <a:latin typeface="Source Sans Pro" panose="020B0604020202020204" pitchFamily="34" charset="0"/>
            </a:endParaRPr>
          </a:p>
        </p:txBody>
      </p:sp>
      <p:pic>
        <p:nvPicPr>
          <p:cNvPr id="4" name="Resim 3">
            <a:extLst>
              <a:ext uri="{FF2B5EF4-FFF2-40B4-BE49-F238E27FC236}">
                <a16:creationId xmlns:a16="http://schemas.microsoft.com/office/drawing/2014/main" id="{DA3C9C9F-7339-4E9D-B12D-3A595410E055}"/>
              </a:ext>
            </a:extLst>
          </p:cNvPr>
          <p:cNvPicPr>
            <a:picLocks noChangeAspect="1"/>
          </p:cNvPicPr>
          <p:nvPr/>
        </p:nvPicPr>
        <p:blipFill>
          <a:blip r:embed="rId2"/>
          <a:stretch>
            <a:fillRect/>
          </a:stretch>
        </p:blipFill>
        <p:spPr>
          <a:xfrm>
            <a:off x="4139952" y="1124744"/>
            <a:ext cx="5000104" cy="4824536"/>
          </a:xfrm>
          <a:prstGeom prst="rect">
            <a:avLst/>
          </a:prstGeom>
        </p:spPr>
      </p:pic>
    </p:spTree>
    <p:extLst>
      <p:ext uri="{BB962C8B-B14F-4D97-AF65-F5344CB8AC3E}">
        <p14:creationId xmlns:p14="http://schemas.microsoft.com/office/powerpoint/2010/main" val="1874759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DCF377D-8AA0-4D34-9B6D-7D149687D921}"/>
              </a:ext>
            </a:extLst>
          </p:cNvPr>
          <p:cNvPicPr>
            <a:picLocks noChangeAspect="1"/>
          </p:cNvPicPr>
          <p:nvPr/>
        </p:nvPicPr>
        <p:blipFill>
          <a:blip r:embed="rId2"/>
          <a:stretch>
            <a:fillRect/>
          </a:stretch>
        </p:blipFill>
        <p:spPr>
          <a:xfrm>
            <a:off x="0" y="1127935"/>
            <a:ext cx="9144000" cy="3836640"/>
          </a:xfrm>
          <a:prstGeom prst="rect">
            <a:avLst/>
          </a:prstGeom>
        </p:spPr>
      </p:pic>
      <p:pic>
        <p:nvPicPr>
          <p:cNvPr id="3" name="Resim 2">
            <a:extLst>
              <a:ext uri="{FF2B5EF4-FFF2-40B4-BE49-F238E27FC236}">
                <a16:creationId xmlns:a16="http://schemas.microsoft.com/office/drawing/2014/main" id="{60149200-06B0-4311-84E9-3C5E2EFC2504}"/>
              </a:ext>
            </a:extLst>
          </p:cNvPr>
          <p:cNvPicPr>
            <a:picLocks noChangeAspect="1"/>
          </p:cNvPicPr>
          <p:nvPr/>
        </p:nvPicPr>
        <p:blipFill>
          <a:blip r:embed="rId3"/>
          <a:stretch>
            <a:fillRect/>
          </a:stretch>
        </p:blipFill>
        <p:spPr>
          <a:xfrm>
            <a:off x="179512" y="118327"/>
            <a:ext cx="812400" cy="889000"/>
          </a:xfrm>
          <a:prstGeom prst="rect">
            <a:avLst/>
          </a:prstGeom>
        </p:spPr>
      </p:pic>
      <p:sp>
        <p:nvSpPr>
          <p:cNvPr id="4" name="Dikdörtgen 3">
            <a:extLst>
              <a:ext uri="{FF2B5EF4-FFF2-40B4-BE49-F238E27FC236}">
                <a16:creationId xmlns:a16="http://schemas.microsoft.com/office/drawing/2014/main" id="{4E1A7975-C1C2-4E9F-B3C0-E74CC713A917}"/>
              </a:ext>
            </a:extLst>
          </p:cNvPr>
          <p:cNvSpPr/>
          <p:nvPr/>
        </p:nvSpPr>
        <p:spPr>
          <a:xfrm>
            <a:off x="1331640" y="24218"/>
            <a:ext cx="7344816" cy="1077218"/>
          </a:xfrm>
          <a:prstGeom prst="rect">
            <a:avLst/>
          </a:prstGeom>
        </p:spPr>
        <p:txBody>
          <a:bodyPr wrap="square">
            <a:spAutoFit/>
          </a:bodyPr>
          <a:lstStyle/>
          <a:p>
            <a:r>
              <a:rPr lang="tr-TR" sz="2800" b="1" dirty="0">
                <a:solidFill>
                  <a:srgbClr val="7030A0"/>
                </a:solidFill>
                <a:latin typeface="BarmeExtraBold"/>
              </a:rPr>
              <a:t>KONUYA HAZIRLANALIM</a:t>
            </a:r>
          </a:p>
          <a:p>
            <a:r>
              <a:rPr lang="tr-TR" b="1" i="1" dirty="0">
                <a:solidFill>
                  <a:srgbClr val="C00000"/>
                </a:solidFill>
                <a:latin typeface="HelveticaTItalic"/>
              </a:rPr>
              <a:t>A. </a:t>
            </a:r>
            <a:r>
              <a:rPr lang="tr-TR" i="1" dirty="0">
                <a:solidFill>
                  <a:schemeClr val="bg1">
                    <a:lumMod val="85000"/>
                    <a:lumOff val="15000"/>
                  </a:schemeClr>
                </a:solidFill>
                <a:latin typeface="HelveticaTItalic"/>
              </a:rPr>
              <a:t>Aşağıdaki resmi inceleyiniz ve gördüğünüz yaş dönemlerinin</a:t>
            </a:r>
          </a:p>
          <a:p>
            <a:r>
              <a:rPr lang="tr-TR" i="1" dirty="0">
                <a:solidFill>
                  <a:schemeClr val="bg1">
                    <a:lumMod val="85000"/>
                    <a:lumOff val="15000"/>
                  </a:schemeClr>
                </a:solidFill>
                <a:latin typeface="HelveticaTItalic"/>
              </a:rPr>
              <a:t>temel özelliklerinin neler olabileceğini tartışınız.</a:t>
            </a:r>
            <a:endParaRPr lang="tr-TR" dirty="0">
              <a:solidFill>
                <a:schemeClr val="bg1">
                  <a:lumMod val="85000"/>
                  <a:lumOff val="15000"/>
                </a:schemeClr>
              </a:solidFill>
            </a:endParaRPr>
          </a:p>
        </p:txBody>
      </p:sp>
      <p:sp>
        <p:nvSpPr>
          <p:cNvPr id="5" name="Dikdörtgen 4">
            <a:extLst>
              <a:ext uri="{FF2B5EF4-FFF2-40B4-BE49-F238E27FC236}">
                <a16:creationId xmlns:a16="http://schemas.microsoft.com/office/drawing/2014/main" id="{AD706593-B267-4D08-8240-3A3ADADE9851}"/>
              </a:ext>
            </a:extLst>
          </p:cNvPr>
          <p:cNvSpPr/>
          <p:nvPr/>
        </p:nvSpPr>
        <p:spPr>
          <a:xfrm>
            <a:off x="107504" y="5085184"/>
            <a:ext cx="8856984" cy="1754326"/>
          </a:xfrm>
          <a:prstGeom prst="rect">
            <a:avLst/>
          </a:prstGeom>
        </p:spPr>
        <p:txBody>
          <a:bodyPr wrap="square">
            <a:spAutoFit/>
          </a:bodyPr>
          <a:lstStyle/>
          <a:p>
            <a:r>
              <a:rPr lang="tr-TR" b="1" i="1" dirty="0">
                <a:solidFill>
                  <a:srgbClr val="C00000"/>
                </a:solidFill>
                <a:latin typeface="HelveticaTItalic"/>
              </a:rPr>
              <a:t>B. </a:t>
            </a:r>
            <a:r>
              <a:rPr lang="tr-TR" b="1" i="1" dirty="0">
                <a:solidFill>
                  <a:srgbClr val="7030A0"/>
                </a:solidFill>
                <a:latin typeface="HelveticaTBoldItalic"/>
              </a:rPr>
              <a:t>Bağlılık, </a:t>
            </a:r>
            <a:r>
              <a:rPr lang="tr-TR" i="1" dirty="0">
                <a:solidFill>
                  <a:schemeClr val="bg1">
                    <a:lumMod val="85000"/>
                    <a:lumOff val="15000"/>
                  </a:schemeClr>
                </a:solidFill>
                <a:latin typeface="HelveticaTItalic"/>
              </a:rPr>
              <a:t>bir kişiye özgürce sevgi ve saygı ile yakınlık duymak ve yakınlık göstermek demektir.</a:t>
            </a:r>
          </a:p>
          <a:p>
            <a:r>
              <a:rPr lang="tr-TR" b="1" i="1" dirty="0">
                <a:solidFill>
                  <a:srgbClr val="7030A0"/>
                </a:solidFill>
                <a:latin typeface="HelveticaTBoldItalic"/>
              </a:rPr>
              <a:t>Bağımlılık</a:t>
            </a:r>
            <a:r>
              <a:rPr lang="tr-TR" b="1" i="1" dirty="0">
                <a:solidFill>
                  <a:schemeClr val="bg1">
                    <a:lumMod val="85000"/>
                    <a:lumOff val="15000"/>
                  </a:schemeClr>
                </a:solidFill>
                <a:latin typeface="HelveticaTBoldItalic"/>
              </a:rPr>
              <a:t> </a:t>
            </a:r>
            <a:r>
              <a:rPr lang="tr-TR" i="1" dirty="0">
                <a:solidFill>
                  <a:schemeClr val="bg1">
                    <a:lumMod val="85000"/>
                    <a:lumOff val="15000"/>
                  </a:schemeClr>
                </a:solidFill>
                <a:latin typeface="HelveticaTItalic"/>
              </a:rPr>
              <a:t>ise, başka bir kişiye bağlı olmak, muhtaç olmak, özgür ve özerk olmamak anlamına gelir.</a:t>
            </a:r>
          </a:p>
          <a:p>
            <a:r>
              <a:rPr lang="tr-TR" i="1" dirty="0">
                <a:solidFill>
                  <a:schemeClr val="bg1">
                    <a:lumMod val="85000"/>
                    <a:lumOff val="15000"/>
                  </a:schemeClr>
                </a:solidFill>
                <a:latin typeface="HelveticaTItalic"/>
              </a:rPr>
              <a:t>Bu iki kavramı resimde gördüğünüz yaş dönemlerine göre değerlendiriniz. Sizce kimler kimlere bağlı, kimlere bağımlıdır?</a:t>
            </a:r>
            <a:endParaRPr lang="tr-TR" dirty="0">
              <a:solidFill>
                <a:schemeClr val="bg1">
                  <a:lumMod val="85000"/>
                  <a:lumOff val="15000"/>
                </a:schemeClr>
              </a:solidFill>
            </a:endParaRPr>
          </a:p>
        </p:txBody>
      </p:sp>
    </p:spTree>
    <p:extLst>
      <p:ext uri="{BB962C8B-B14F-4D97-AF65-F5344CB8AC3E}">
        <p14:creationId xmlns:p14="http://schemas.microsoft.com/office/powerpoint/2010/main" val="382830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169C7C7A-84C3-4771-A74B-F22028B07DC8}"/>
              </a:ext>
            </a:extLst>
          </p:cNvPr>
          <p:cNvSpPr/>
          <p:nvPr/>
        </p:nvSpPr>
        <p:spPr>
          <a:xfrm>
            <a:off x="3851920" y="116632"/>
            <a:ext cx="5184576" cy="6524863"/>
          </a:xfrm>
          <a:prstGeom prst="rect">
            <a:avLst/>
          </a:prstGeom>
        </p:spPr>
        <p:txBody>
          <a:bodyPr wrap="square">
            <a:spAutoFit/>
          </a:bodyPr>
          <a:lstStyle/>
          <a:p>
            <a:r>
              <a:rPr lang="tr-TR" sz="2200" dirty="0" err="1">
                <a:solidFill>
                  <a:srgbClr val="333333"/>
                </a:solidFill>
                <a:latin typeface="Source Sans Pro" panose="020B0503030403020204" pitchFamily="34" charset="0"/>
              </a:rPr>
              <a:t>Havighurst’ün</a:t>
            </a:r>
            <a:r>
              <a:rPr lang="tr-TR" sz="2200" dirty="0">
                <a:solidFill>
                  <a:srgbClr val="333333"/>
                </a:solidFill>
                <a:latin typeface="Source Sans Pro" panose="020B0503030403020204" pitchFamily="34" charset="0"/>
              </a:rPr>
              <a:t> orta yetişkinlik dönemi olarak adlandırdığı 30-55 yaşları arasında ise erkek ve kadınlar, üretkenliklerinin zirvesine çıkarlar ve bireylerin toplum üzerindeki en önemli etkileri bu yaşlardadır. Aynı zamanda toplumun bireyden taleplerinin en fazla olduğu dönemdir.</a:t>
            </a:r>
          </a:p>
          <a:p>
            <a:endParaRPr lang="tr-TR" sz="2200" dirty="0">
              <a:solidFill>
                <a:srgbClr val="333333"/>
              </a:solidFill>
              <a:latin typeface="Source Sans Pro" panose="020B0503030403020204" pitchFamily="34" charset="0"/>
            </a:endParaRPr>
          </a:p>
          <a:p>
            <a:pPr>
              <a:buFont typeface="Arial" panose="020B0604020202020204" pitchFamily="34" charset="0"/>
              <a:buChar char="•"/>
            </a:pPr>
            <a:r>
              <a:rPr lang="tr-TR" sz="2200" dirty="0">
                <a:solidFill>
                  <a:srgbClr val="333333"/>
                </a:solidFill>
                <a:latin typeface="Source Sans Pro" panose="020B0503030403020204" pitchFamily="34" charset="0"/>
              </a:rPr>
              <a:t>Yetişkin bir yurttaş olarak sosyal sorumlulukların üstesinden gelme</a:t>
            </a:r>
          </a:p>
          <a:p>
            <a:pPr>
              <a:buFont typeface="Arial" panose="020B0604020202020204" pitchFamily="34" charset="0"/>
              <a:buChar char="•"/>
            </a:pPr>
            <a:r>
              <a:rPr lang="tr-TR" sz="2200" dirty="0">
                <a:solidFill>
                  <a:srgbClr val="333333"/>
                </a:solidFill>
                <a:latin typeface="Source Sans Pro" panose="020B0503030403020204" pitchFamily="34" charset="0"/>
              </a:rPr>
              <a:t>Ekonomik açıdan bir yaşam standardı sağlama ve sürdürme</a:t>
            </a:r>
          </a:p>
          <a:p>
            <a:pPr>
              <a:buFont typeface="Arial" panose="020B0604020202020204" pitchFamily="34" charset="0"/>
              <a:buChar char="•"/>
            </a:pPr>
            <a:r>
              <a:rPr lang="tr-TR" sz="2200" dirty="0">
                <a:solidFill>
                  <a:srgbClr val="333333"/>
                </a:solidFill>
                <a:latin typeface="Source Sans Pro" panose="020B0503030403020204" pitchFamily="34" charset="0"/>
              </a:rPr>
              <a:t>Gençlere sorumlu yetişkinler olmada yardımcı olma</a:t>
            </a:r>
          </a:p>
          <a:p>
            <a:pPr>
              <a:buFont typeface="Arial" panose="020B0604020202020204" pitchFamily="34" charset="0"/>
              <a:buChar char="•"/>
            </a:pPr>
            <a:r>
              <a:rPr lang="tr-TR" sz="2200" dirty="0">
                <a:solidFill>
                  <a:srgbClr val="333333"/>
                </a:solidFill>
                <a:latin typeface="Source Sans Pro" panose="020B0503030403020204" pitchFamily="34" charset="0"/>
              </a:rPr>
              <a:t>Serbest zamanlar için etkinlik geliştirebilme</a:t>
            </a:r>
          </a:p>
          <a:p>
            <a:pPr>
              <a:buFont typeface="Arial" panose="020B0604020202020204" pitchFamily="34" charset="0"/>
              <a:buChar char="•"/>
            </a:pPr>
            <a:r>
              <a:rPr lang="tr-TR" sz="2200" dirty="0">
                <a:solidFill>
                  <a:srgbClr val="333333"/>
                </a:solidFill>
                <a:latin typeface="Source Sans Pro" panose="020B0503030403020204" pitchFamily="34" charset="0"/>
              </a:rPr>
              <a:t>Orta yaştaki fizyolojik değişmeleri kabullenebilme</a:t>
            </a:r>
            <a:endParaRPr lang="tr-TR" sz="2200" b="0" i="0" dirty="0">
              <a:solidFill>
                <a:srgbClr val="333333"/>
              </a:solidFill>
              <a:effectLst/>
              <a:latin typeface="Source Sans Pro" panose="020B0503030403020204" pitchFamily="34" charset="0"/>
            </a:endParaRPr>
          </a:p>
        </p:txBody>
      </p:sp>
      <p:pic>
        <p:nvPicPr>
          <p:cNvPr id="4" name="Resim 3">
            <a:extLst>
              <a:ext uri="{FF2B5EF4-FFF2-40B4-BE49-F238E27FC236}">
                <a16:creationId xmlns:a16="http://schemas.microsoft.com/office/drawing/2014/main" id="{ADFF2E39-B8F6-40D7-873B-3CC2A7CAEBD7}"/>
              </a:ext>
            </a:extLst>
          </p:cNvPr>
          <p:cNvPicPr>
            <a:picLocks noChangeAspect="1"/>
          </p:cNvPicPr>
          <p:nvPr/>
        </p:nvPicPr>
        <p:blipFill>
          <a:blip r:embed="rId2"/>
          <a:stretch>
            <a:fillRect/>
          </a:stretch>
        </p:blipFill>
        <p:spPr>
          <a:xfrm>
            <a:off x="-14804" y="1052736"/>
            <a:ext cx="3722708" cy="4896544"/>
          </a:xfrm>
          <a:prstGeom prst="rect">
            <a:avLst/>
          </a:prstGeom>
        </p:spPr>
      </p:pic>
    </p:spTree>
    <p:extLst>
      <p:ext uri="{BB962C8B-B14F-4D97-AF65-F5344CB8AC3E}">
        <p14:creationId xmlns:p14="http://schemas.microsoft.com/office/powerpoint/2010/main" val="12027970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7396DFC-9B9A-4F50-8A14-C3298B048A19}"/>
              </a:ext>
            </a:extLst>
          </p:cNvPr>
          <p:cNvPicPr>
            <a:picLocks noChangeAspect="1"/>
          </p:cNvPicPr>
          <p:nvPr/>
        </p:nvPicPr>
        <p:blipFill>
          <a:blip r:embed="rId2"/>
          <a:stretch>
            <a:fillRect/>
          </a:stretch>
        </p:blipFill>
        <p:spPr>
          <a:xfrm>
            <a:off x="683569" y="0"/>
            <a:ext cx="7704856" cy="6858000"/>
          </a:xfrm>
          <a:prstGeom prst="rect">
            <a:avLst/>
          </a:prstGeom>
        </p:spPr>
      </p:pic>
    </p:spTree>
    <p:extLst>
      <p:ext uri="{BB962C8B-B14F-4D97-AF65-F5344CB8AC3E}">
        <p14:creationId xmlns:p14="http://schemas.microsoft.com/office/powerpoint/2010/main" val="31380571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24C305BF-B1BF-4539-9CC5-25E25D50F32F}"/>
              </a:ext>
            </a:extLst>
          </p:cNvPr>
          <p:cNvSpPr/>
          <p:nvPr/>
        </p:nvSpPr>
        <p:spPr>
          <a:xfrm>
            <a:off x="179512" y="116632"/>
            <a:ext cx="8784976" cy="4832092"/>
          </a:xfrm>
          <a:prstGeom prst="rect">
            <a:avLst/>
          </a:prstGeom>
        </p:spPr>
        <p:txBody>
          <a:bodyPr wrap="square">
            <a:spAutoFit/>
          </a:bodyPr>
          <a:lstStyle/>
          <a:p>
            <a:r>
              <a:rPr lang="tr-TR" sz="2200" dirty="0" err="1">
                <a:solidFill>
                  <a:srgbClr val="333333"/>
                </a:solidFill>
                <a:latin typeface="Source Sans Pro" panose="020B0503030403020204" pitchFamily="34" charset="0"/>
              </a:rPr>
              <a:t>Havighurst</a:t>
            </a:r>
            <a:r>
              <a:rPr lang="tr-TR" sz="2200" dirty="0">
                <a:solidFill>
                  <a:srgbClr val="333333"/>
                </a:solidFill>
                <a:latin typeface="Source Sans Pro" panose="020B0503030403020204" pitchFamily="34" charset="0"/>
              </a:rPr>
              <a:t>, her bireyin bu dönemde yaşayacağı stresin kültüre göre değişeceğini, hatta bazı kültürlerde kriz düzeyine ulaşabileceğini söylemiştir. 55 yaşında başlayan son yetişkinlik dönemi yaşamın sonuna kadar sürmektedir. </a:t>
            </a:r>
          </a:p>
          <a:p>
            <a:endParaRPr lang="tr-TR" sz="2200" dirty="0">
              <a:solidFill>
                <a:srgbClr val="333333"/>
              </a:solidFill>
              <a:latin typeface="Source Sans Pro" panose="020B0503030403020204" pitchFamily="34" charset="0"/>
            </a:endParaRPr>
          </a:p>
          <a:p>
            <a:r>
              <a:rPr lang="tr-TR" sz="2200" dirty="0">
                <a:solidFill>
                  <a:srgbClr val="333333"/>
                </a:solidFill>
                <a:latin typeface="Source Sans Pro" panose="020B0503030403020204" pitchFamily="34" charset="0"/>
              </a:rPr>
              <a:t>Bu dönemin gelişimsel görevleri şunlardır:</a:t>
            </a:r>
          </a:p>
          <a:p>
            <a:endParaRPr lang="tr-TR" sz="2200" dirty="0">
              <a:solidFill>
                <a:srgbClr val="333333"/>
              </a:solidFill>
              <a:latin typeface="Source Sans Pro" panose="020B0503030403020204" pitchFamily="34" charset="0"/>
            </a:endParaRPr>
          </a:p>
          <a:p>
            <a:pPr>
              <a:buFont typeface="Arial" panose="020B0604020202020204" pitchFamily="34" charset="0"/>
              <a:buChar char="•"/>
            </a:pPr>
            <a:r>
              <a:rPr lang="tr-TR" sz="2200" dirty="0">
                <a:solidFill>
                  <a:srgbClr val="333333"/>
                </a:solidFill>
                <a:latin typeface="Source Sans Pro" panose="020B0503030403020204" pitchFamily="34" charset="0"/>
              </a:rPr>
              <a:t>Azalan fiziksel güce ve sağlıktaki bozulmaya uyum sağlama</a:t>
            </a:r>
          </a:p>
          <a:p>
            <a:pPr>
              <a:buFont typeface="Arial" panose="020B0604020202020204" pitchFamily="34" charset="0"/>
              <a:buChar char="•"/>
            </a:pPr>
            <a:r>
              <a:rPr lang="tr-TR" sz="2200" dirty="0">
                <a:solidFill>
                  <a:srgbClr val="333333"/>
                </a:solidFill>
                <a:latin typeface="Source Sans Pro" panose="020B0503030403020204" pitchFamily="34" charset="0"/>
              </a:rPr>
              <a:t>Emekliliğe ve azalan gelire uyum sağlama</a:t>
            </a:r>
          </a:p>
          <a:p>
            <a:pPr>
              <a:buFont typeface="Arial" panose="020B0604020202020204" pitchFamily="34" charset="0"/>
              <a:buChar char="•"/>
            </a:pPr>
            <a:r>
              <a:rPr lang="tr-TR" sz="2200" dirty="0">
                <a:solidFill>
                  <a:srgbClr val="333333"/>
                </a:solidFill>
                <a:latin typeface="Source Sans Pro" panose="020B0503030403020204" pitchFamily="34" charset="0"/>
              </a:rPr>
              <a:t>Eşin kaybına uyum sağlama</a:t>
            </a:r>
          </a:p>
          <a:p>
            <a:pPr>
              <a:buFont typeface="Arial" panose="020B0604020202020204" pitchFamily="34" charset="0"/>
              <a:buChar char="•"/>
            </a:pPr>
            <a:r>
              <a:rPr lang="tr-TR" sz="2200" dirty="0">
                <a:solidFill>
                  <a:srgbClr val="333333"/>
                </a:solidFill>
                <a:latin typeface="Source Sans Pro" panose="020B0503030403020204" pitchFamily="34" charset="0"/>
              </a:rPr>
              <a:t>Kendi yaş grubuyla ilişkiler geliştirme</a:t>
            </a:r>
          </a:p>
          <a:p>
            <a:pPr>
              <a:buFont typeface="Arial" panose="020B0604020202020204" pitchFamily="34" charset="0"/>
              <a:buChar char="•"/>
            </a:pPr>
            <a:r>
              <a:rPr lang="tr-TR" sz="2200" dirty="0">
                <a:solidFill>
                  <a:srgbClr val="333333"/>
                </a:solidFill>
                <a:latin typeface="Source Sans Pro" panose="020B0503030403020204" pitchFamily="34" charset="0"/>
              </a:rPr>
              <a:t>Sosyal ve sivil zorunlulukları yerine getirme</a:t>
            </a:r>
          </a:p>
          <a:p>
            <a:pPr>
              <a:buFont typeface="Arial" panose="020B0604020202020204" pitchFamily="34" charset="0"/>
              <a:buChar char="•"/>
            </a:pPr>
            <a:r>
              <a:rPr lang="tr-TR" sz="2200" dirty="0">
                <a:solidFill>
                  <a:srgbClr val="333333"/>
                </a:solidFill>
                <a:latin typeface="Source Sans Pro" panose="020B0503030403020204" pitchFamily="34" charset="0"/>
              </a:rPr>
              <a:t>Fiziksel açıdan tatminkâr bir yaşama düzeni sağlayabilme (</a:t>
            </a:r>
            <a:r>
              <a:rPr lang="tr-TR" sz="2200" dirty="0" err="1">
                <a:solidFill>
                  <a:srgbClr val="333333"/>
                </a:solidFill>
                <a:latin typeface="Source Sans Pro" panose="020B0503030403020204" pitchFamily="34" charset="0"/>
              </a:rPr>
              <a:t>Havighurst</a:t>
            </a:r>
            <a:r>
              <a:rPr lang="tr-TR" sz="2200" dirty="0">
                <a:solidFill>
                  <a:srgbClr val="333333"/>
                </a:solidFill>
                <a:latin typeface="Source Sans Pro" panose="020B0503030403020204" pitchFamily="34" charset="0"/>
              </a:rPr>
              <a:t>, 1952).</a:t>
            </a:r>
            <a:endParaRPr lang="tr-TR" sz="2200" b="0" i="0" dirty="0">
              <a:solidFill>
                <a:srgbClr val="333333"/>
              </a:solidFill>
              <a:effectLst/>
              <a:latin typeface="Source Sans Pro" panose="020B0503030403020204" pitchFamily="34" charset="0"/>
            </a:endParaRPr>
          </a:p>
        </p:txBody>
      </p:sp>
      <p:pic>
        <p:nvPicPr>
          <p:cNvPr id="3" name="Resim 2">
            <a:extLst>
              <a:ext uri="{FF2B5EF4-FFF2-40B4-BE49-F238E27FC236}">
                <a16:creationId xmlns:a16="http://schemas.microsoft.com/office/drawing/2014/main" id="{3C16D46D-663B-4F98-81A8-B26188FEB9F1}"/>
              </a:ext>
            </a:extLst>
          </p:cNvPr>
          <p:cNvPicPr>
            <a:picLocks noChangeAspect="1"/>
          </p:cNvPicPr>
          <p:nvPr/>
        </p:nvPicPr>
        <p:blipFill>
          <a:blip r:embed="rId2"/>
          <a:stretch>
            <a:fillRect/>
          </a:stretch>
        </p:blipFill>
        <p:spPr>
          <a:xfrm>
            <a:off x="1187623" y="4948723"/>
            <a:ext cx="6552729" cy="1891769"/>
          </a:xfrm>
          <a:prstGeom prst="rect">
            <a:avLst/>
          </a:prstGeom>
        </p:spPr>
      </p:pic>
    </p:spTree>
    <p:extLst>
      <p:ext uri="{BB962C8B-B14F-4D97-AF65-F5344CB8AC3E}">
        <p14:creationId xmlns:p14="http://schemas.microsoft.com/office/powerpoint/2010/main" val="36912182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5141985-6099-4106-B2B7-B8CD98B0E454}"/>
              </a:ext>
            </a:extLst>
          </p:cNvPr>
          <p:cNvPicPr>
            <a:picLocks noChangeAspect="1"/>
          </p:cNvPicPr>
          <p:nvPr/>
        </p:nvPicPr>
        <p:blipFill>
          <a:blip r:embed="rId2"/>
          <a:stretch>
            <a:fillRect/>
          </a:stretch>
        </p:blipFill>
        <p:spPr>
          <a:xfrm>
            <a:off x="323528" y="260648"/>
            <a:ext cx="8280920" cy="6264696"/>
          </a:xfrm>
          <a:prstGeom prst="rect">
            <a:avLst/>
          </a:prstGeom>
        </p:spPr>
      </p:pic>
    </p:spTree>
    <p:extLst>
      <p:ext uri="{BB962C8B-B14F-4D97-AF65-F5344CB8AC3E}">
        <p14:creationId xmlns:p14="http://schemas.microsoft.com/office/powerpoint/2010/main" val="467141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E1D9AB4-D0CD-4691-A456-F6D9FF0DDF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404664"/>
            <a:ext cx="8136904" cy="6192688"/>
          </a:xfrm>
          <a:prstGeom prst="rect">
            <a:avLst/>
          </a:prstGeom>
        </p:spPr>
      </p:pic>
    </p:spTree>
    <p:extLst>
      <p:ext uri="{BB962C8B-B14F-4D97-AF65-F5344CB8AC3E}">
        <p14:creationId xmlns:p14="http://schemas.microsoft.com/office/powerpoint/2010/main" val="33307348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3B05971-89F9-455A-8DD1-04AAFB499ECD}"/>
              </a:ext>
            </a:extLst>
          </p:cNvPr>
          <p:cNvPicPr>
            <a:picLocks noChangeAspect="1"/>
          </p:cNvPicPr>
          <p:nvPr/>
        </p:nvPicPr>
        <p:blipFill>
          <a:blip r:embed="rId2"/>
          <a:stretch>
            <a:fillRect/>
          </a:stretch>
        </p:blipFill>
        <p:spPr>
          <a:xfrm>
            <a:off x="179512" y="1196752"/>
            <a:ext cx="8712967" cy="4824536"/>
          </a:xfrm>
          <a:prstGeom prst="rect">
            <a:avLst/>
          </a:prstGeom>
        </p:spPr>
      </p:pic>
    </p:spTree>
    <p:extLst>
      <p:ext uri="{BB962C8B-B14F-4D97-AF65-F5344CB8AC3E}">
        <p14:creationId xmlns:p14="http://schemas.microsoft.com/office/powerpoint/2010/main" val="2183807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k: Beşgen 5">
            <a:extLst>
              <a:ext uri="{FF2B5EF4-FFF2-40B4-BE49-F238E27FC236}">
                <a16:creationId xmlns:a16="http://schemas.microsoft.com/office/drawing/2014/main" id="{ABCA1AC8-D89A-4935-BEE4-4CD66799C06A}"/>
              </a:ext>
            </a:extLst>
          </p:cNvPr>
          <p:cNvSpPr/>
          <p:nvPr/>
        </p:nvSpPr>
        <p:spPr>
          <a:xfrm>
            <a:off x="2339752" y="0"/>
            <a:ext cx="4320480" cy="648072"/>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chemeClr val="bg1"/>
                </a:solidFill>
              </a:rPr>
              <a:t>ç. Yaşlılık Dönemi</a:t>
            </a:r>
          </a:p>
        </p:txBody>
      </p:sp>
      <p:sp>
        <p:nvSpPr>
          <p:cNvPr id="7" name="Dikdörtgen 6">
            <a:extLst>
              <a:ext uri="{FF2B5EF4-FFF2-40B4-BE49-F238E27FC236}">
                <a16:creationId xmlns:a16="http://schemas.microsoft.com/office/drawing/2014/main" id="{0848C9AF-95D2-4C80-A570-7AD6AB2F08AE}"/>
              </a:ext>
            </a:extLst>
          </p:cNvPr>
          <p:cNvSpPr/>
          <p:nvPr/>
        </p:nvSpPr>
        <p:spPr>
          <a:xfrm>
            <a:off x="163719" y="836712"/>
            <a:ext cx="4392488" cy="5847755"/>
          </a:xfrm>
          <a:prstGeom prst="rect">
            <a:avLst/>
          </a:prstGeom>
        </p:spPr>
        <p:txBody>
          <a:bodyPr wrap="square">
            <a:spAutoFit/>
          </a:bodyPr>
          <a:lstStyle/>
          <a:p>
            <a:pPr marL="285750" indent="-285750">
              <a:buFont typeface="Arial" panose="020B0604020202020204" pitchFamily="34" charset="0"/>
              <a:buChar char="•"/>
            </a:pPr>
            <a:r>
              <a:rPr lang="tr-TR" sz="2200" dirty="0">
                <a:solidFill>
                  <a:schemeClr val="bg1"/>
                </a:solidFill>
                <a:latin typeface="HelveticaT"/>
              </a:rPr>
              <a:t>Emekliliğin ardından birey, kendine özgü rolleri, beklentileri ve sorumlulukları olan yeni bir toplumsal konuma geçer. </a:t>
            </a:r>
          </a:p>
          <a:p>
            <a:endParaRPr lang="tr-TR" sz="2200" dirty="0">
              <a:solidFill>
                <a:schemeClr val="bg1"/>
              </a:solidFill>
              <a:latin typeface="HelveticaT"/>
            </a:endParaRPr>
          </a:p>
          <a:p>
            <a:pPr marL="285750" indent="-285750">
              <a:buFont typeface="Arial" panose="020B0604020202020204" pitchFamily="34" charset="0"/>
              <a:buChar char="•"/>
            </a:pPr>
            <a:r>
              <a:rPr lang="tr-TR" sz="2200" dirty="0">
                <a:solidFill>
                  <a:schemeClr val="bg1"/>
                </a:solidFill>
                <a:latin typeface="HelveticaT"/>
              </a:rPr>
              <a:t>Bu değişim, üstlenilen rollerdeki ve yaşam standardındaki bir düşüşü de içerir. </a:t>
            </a:r>
          </a:p>
          <a:p>
            <a:endParaRPr lang="tr-TR" sz="2200" dirty="0">
              <a:solidFill>
                <a:schemeClr val="bg1"/>
              </a:solidFill>
              <a:latin typeface="HelveticaT"/>
            </a:endParaRPr>
          </a:p>
          <a:p>
            <a:pPr marL="285750" indent="-285750">
              <a:buFont typeface="Arial" panose="020B0604020202020204" pitchFamily="34" charset="0"/>
              <a:buChar char="•"/>
            </a:pPr>
            <a:r>
              <a:rPr lang="tr-TR" sz="2200" dirty="0">
                <a:solidFill>
                  <a:schemeClr val="bg1"/>
                </a:solidFill>
                <a:latin typeface="HelveticaT"/>
              </a:rPr>
              <a:t>Azalan rollere ve artan boş zamana karşın toplumsal değişim olumsuz yöndedir.</a:t>
            </a:r>
          </a:p>
          <a:p>
            <a:endParaRPr lang="tr-TR" sz="2200" dirty="0">
              <a:solidFill>
                <a:schemeClr val="bg1"/>
              </a:solidFill>
              <a:latin typeface="HelveticaT"/>
            </a:endParaRPr>
          </a:p>
          <a:p>
            <a:pPr marL="285750" indent="-285750">
              <a:buFont typeface="Arial" panose="020B0604020202020204" pitchFamily="34" charset="0"/>
              <a:buChar char="•"/>
            </a:pPr>
            <a:r>
              <a:rPr lang="tr-TR" sz="2200" dirty="0">
                <a:solidFill>
                  <a:schemeClr val="bg1"/>
                </a:solidFill>
                <a:latin typeface="HelveticaT"/>
              </a:rPr>
              <a:t>Esnek bir kişilik yapısına sahip kişiler buna kolayca uyum sağlayabilirler.</a:t>
            </a:r>
            <a:endParaRPr lang="tr-TR" sz="2200" dirty="0">
              <a:solidFill>
                <a:schemeClr val="bg1"/>
              </a:solidFill>
            </a:endParaRPr>
          </a:p>
        </p:txBody>
      </p:sp>
      <p:pic>
        <p:nvPicPr>
          <p:cNvPr id="8" name="Resim 7">
            <a:extLst>
              <a:ext uri="{FF2B5EF4-FFF2-40B4-BE49-F238E27FC236}">
                <a16:creationId xmlns:a16="http://schemas.microsoft.com/office/drawing/2014/main" id="{267442A5-88AC-43AF-82CE-5A01E5613DE3}"/>
              </a:ext>
            </a:extLst>
          </p:cNvPr>
          <p:cNvPicPr>
            <a:picLocks noChangeAspect="1"/>
          </p:cNvPicPr>
          <p:nvPr/>
        </p:nvPicPr>
        <p:blipFill>
          <a:blip r:embed="rId2"/>
          <a:stretch>
            <a:fillRect/>
          </a:stretch>
        </p:blipFill>
        <p:spPr>
          <a:xfrm>
            <a:off x="4721961" y="836713"/>
            <a:ext cx="4258320" cy="5616624"/>
          </a:xfrm>
          <a:prstGeom prst="rect">
            <a:avLst/>
          </a:prstGeom>
        </p:spPr>
      </p:pic>
    </p:spTree>
    <p:extLst>
      <p:ext uri="{BB962C8B-B14F-4D97-AF65-F5344CB8AC3E}">
        <p14:creationId xmlns:p14="http://schemas.microsoft.com/office/powerpoint/2010/main" val="33534706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061CC06D-3616-4DF1-8221-AC1D0C55B423}"/>
              </a:ext>
            </a:extLst>
          </p:cNvPr>
          <p:cNvSpPr/>
          <p:nvPr/>
        </p:nvSpPr>
        <p:spPr>
          <a:xfrm>
            <a:off x="4546358" y="243512"/>
            <a:ext cx="4572000" cy="6370975"/>
          </a:xfrm>
          <a:prstGeom prst="rect">
            <a:avLst/>
          </a:prstGeom>
        </p:spPr>
        <p:txBody>
          <a:bodyPr>
            <a:spAutoFit/>
          </a:bodyPr>
          <a:lstStyle/>
          <a:p>
            <a:pPr marL="285750" indent="-285750">
              <a:buFont typeface="Arial" panose="020B0604020202020204" pitchFamily="34" charset="0"/>
              <a:buChar char="•"/>
            </a:pPr>
            <a:r>
              <a:rPr lang="tr-TR" sz="2400" dirty="0">
                <a:solidFill>
                  <a:schemeClr val="bg1"/>
                </a:solidFill>
                <a:latin typeface="HelveticaT"/>
              </a:rPr>
              <a:t>Yaşlılık dönemi, bütün duyularda düşüşün görüldüğü bir dönemdir. </a:t>
            </a:r>
          </a:p>
          <a:p>
            <a:pPr marL="285750" indent="-285750">
              <a:buFont typeface="Arial" panose="020B0604020202020204" pitchFamily="34" charset="0"/>
              <a:buChar char="•"/>
            </a:pPr>
            <a:endParaRPr lang="tr-TR" sz="2400" dirty="0">
              <a:solidFill>
                <a:schemeClr val="bg1"/>
              </a:solidFill>
              <a:latin typeface="HelveticaT"/>
            </a:endParaRPr>
          </a:p>
          <a:p>
            <a:pPr marL="285750" indent="-285750">
              <a:buFont typeface="Arial" panose="020B0604020202020204" pitchFamily="34" charset="0"/>
              <a:buChar char="•"/>
            </a:pPr>
            <a:r>
              <a:rPr lang="tr-TR" sz="2400" dirty="0">
                <a:solidFill>
                  <a:schemeClr val="bg1"/>
                </a:solidFill>
                <a:latin typeface="HelveticaT"/>
              </a:rPr>
              <a:t>Koku ve tat duyumlarındaki azalma beslenmeyi bozar. Mekân algısındaki azalma, bireyin dengesini etkileyebilir. Uzağı görme yeteneği azalır. İşitme duyusu azalır ve konuşmayı da etkiler. Kemiklerin kırılma olasılığı artar. Merkezî sinir sisteminin aracılık ettiği her davranış yaşlanmayla yavaşlar, refleks ve tepkiler daha yavaş, daha az etkili olur.</a:t>
            </a:r>
            <a:endParaRPr lang="tr-TR" sz="2400" dirty="0">
              <a:solidFill>
                <a:schemeClr val="bg1"/>
              </a:solidFill>
            </a:endParaRPr>
          </a:p>
        </p:txBody>
      </p:sp>
      <p:pic>
        <p:nvPicPr>
          <p:cNvPr id="3" name="Resim 2">
            <a:extLst>
              <a:ext uri="{FF2B5EF4-FFF2-40B4-BE49-F238E27FC236}">
                <a16:creationId xmlns:a16="http://schemas.microsoft.com/office/drawing/2014/main" id="{3961EF1C-0DBC-4935-BBBC-D1D34360C8F6}"/>
              </a:ext>
            </a:extLst>
          </p:cNvPr>
          <p:cNvPicPr>
            <a:picLocks noChangeAspect="1"/>
          </p:cNvPicPr>
          <p:nvPr/>
        </p:nvPicPr>
        <p:blipFill>
          <a:blip r:embed="rId2"/>
          <a:stretch>
            <a:fillRect/>
          </a:stretch>
        </p:blipFill>
        <p:spPr>
          <a:xfrm>
            <a:off x="25642" y="980728"/>
            <a:ext cx="4546358" cy="5457825"/>
          </a:xfrm>
          <a:prstGeom prst="rect">
            <a:avLst/>
          </a:prstGeom>
        </p:spPr>
      </p:pic>
    </p:spTree>
    <p:extLst>
      <p:ext uri="{BB962C8B-B14F-4D97-AF65-F5344CB8AC3E}">
        <p14:creationId xmlns:p14="http://schemas.microsoft.com/office/powerpoint/2010/main" val="40966473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619F477A-0406-4E75-BF13-8CD1986A17C3}"/>
              </a:ext>
            </a:extLst>
          </p:cNvPr>
          <p:cNvSpPr/>
          <p:nvPr/>
        </p:nvSpPr>
        <p:spPr>
          <a:xfrm>
            <a:off x="27609" y="464711"/>
            <a:ext cx="4572000" cy="5693866"/>
          </a:xfrm>
          <a:prstGeom prst="rect">
            <a:avLst/>
          </a:prstGeom>
        </p:spPr>
        <p:txBody>
          <a:bodyPr>
            <a:spAutoFit/>
          </a:bodyPr>
          <a:lstStyle/>
          <a:p>
            <a:pPr marL="342900" indent="-342900">
              <a:buFont typeface="Arial" panose="020B0604020202020204" pitchFamily="34" charset="0"/>
              <a:buChar char="•"/>
            </a:pPr>
            <a:r>
              <a:rPr lang="tr-TR" sz="2800" dirty="0">
                <a:solidFill>
                  <a:schemeClr val="bg1"/>
                </a:solidFill>
                <a:latin typeface="HelveticaT"/>
              </a:rPr>
              <a:t>Yaşlılık döneminin gelişimsel görevleri; sağlıktaki düşüşe, gelir azalmasına, eşin ölümüne uyum sağlamak, yaş grubuyla açık bir bağlılık kurmak, toplumsal ve yurttaşlık sorumluluklarını yürütmek, yaşamını ekonomik durumuna ve sağlık koşullarına uygun bir şekilde düzenlemektir.</a:t>
            </a:r>
            <a:endParaRPr lang="tr-TR" sz="2800" dirty="0">
              <a:solidFill>
                <a:schemeClr val="bg1"/>
              </a:solidFill>
            </a:endParaRPr>
          </a:p>
        </p:txBody>
      </p:sp>
      <p:pic>
        <p:nvPicPr>
          <p:cNvPr id="3" name="Resim 2">
            <a:extLst>
              <a:ext uri="{FF2B5EF4-FFF2-40B4-BE49-F238E27FC236}">
                <a16:creationId xmlns:a16="http://schemas.microsoft.com/office/drawing/2014/main" id="{12B319BA-A1DA-4253-BD30-8621FC1C6594}"/>
              </a:ext>
            </a:extLst>
          </p:cNvPr>
          <p:cNvPicPr>
            <a:picLocks noChangeAspect="1"/>
          </p:cNvPicPr>
          <p:nvPr/>
        </p:nvPicPr>
        <p:blipFill>
          <a:blip r:embed="rId2"/>
          <a:stretch>
            <a:fillRect/>
          </a:stretch>
        </p:blipFill>
        <p:spPr>
          <a:xfrm>
            <a:off x="4644008" y="654169"/>
            <a:ext cx="4504925" cy="5314950"/>
          </a:xfrm>
          <a:prstGeom prst="rect">
            <a:avLst/>
          </a:prstGeom>
        </p:spPr>
      </p:pic>
    </p:spTree>
    <p:extLst>
      <p:ext uri="{BB962C8B-B14F-4D97-AF65-F5344CB8AC3E}">
        <p14:creationId xmlns:p14="http://schemas.microsoft.com/office/powerpoint/2010/main" val="36314653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FF3D2C55-F140-4C96-9600-E3CFF116D360}"/>
              </a:ext>
            </a:extLst>
          </p:cNvPr>
          <p:cNvPicPr>
            <a:picLocks noChangeAspect="1"/>
          </p:cNvPicPr>
          <p:nvPr/>
        </p:nvPicPr>
        <p:blipFill>
          <a:blip r:embed="rId2"/>
          <a:stretch>
            <a:fillRect/>
          </a:stretch>
        </p:blipFill>
        <p:spPr>
          <a:xfrm>
            <a:off x="285750" y="90487"/>
            <a:ext cx="8572500" cy="6677025"/>
          </a:xfrm>
          <a:prstGeom prst="rect">
            <a:avLst/>
          </a:prstGeom>
        </p:spPr>
      </p:pic>
    </p:spTree>
    <p:extLst>
      <p:ext uri="{BB962C8B-B14F-4D97-AF65-F5344CB8AC3E}">
        <p14:creationId xmlns:p14="http://schemas.microsoft.com/office/powerpoint/2010/main" val="94421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Köşeleri Yuvarlatılmış 1">
            <a:extLst>
              <a:ext uri="{FF2B5EF4-FFF2-40B4-BE49-F238E27FC236}">
                <a16:creationId xmlns:a16="http://schemas.microsoft.com/office/drawing/2014/main" id="{866420C8-F883-4EC2-A9AA-0D9A715232E8}"/>
              </a:ext>
            </a:extLst>
          </p:cNvPr>
          <p:cNvSpPr/>
          <p:nvPr/>
        </p:nvSpPr>
        <p:spPr>
          <a:xfrm>
            <a:off x="834488" y="-2722"/>
            <a:ext cx="7200800" cy="695418"/>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4000" b="1" dirty="0"/>
              <a:t>1. GELİŞİM DÖNEMLERİ</a:t>
            </a:r>
          </a:p>
        </p:txBody>
      </p:sp>
      <p:sp>
        <p:nvSpPr>
          <p:cNvPr id="3" name="Ok: Beşgen 2">
            <a:extLst>
              <a:ext uri="{FF2B5EF4-FFF2-40B4-BE49-F238E27FC236}">
                <a16:creationId xmlns:a16="http://schemas.microsoft.com/office/drawing/2014/main" id="{95FF449B-7C60-46C7-AB77-1164D9F0276A}"/>
              </a:ext>
            </a:extLst>
          </p:cNvPr>
          <p:cNvSpPr/>
          <p:nvPr/>
        </p:nvSpPr>
        <p:spPr>
          <a:xfrm>
            <a:off x="2627784" y="692696"/>
            <a:ext cx="4248472" cy="504056"/>
          </a:xfrm>
          <a:prstGeom prst="homePlat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rgbClr val="7030A0"/>
                </a:solidFill>
              </a:rPr>
              <a:t>a. Yeni Doğan</a:t>
            </a:r>
          </a:p>
        </p:txBody>
      </p:sp>
      <p:pic>
        <p:nvPicPr>
          <p:cNvPr id="5" name="Resim 4">
            <a:extLst>
              <a:ext uri="{FF2B5EF4-FFF2-40B4-BE49-F238E27FC236}">
                <a16:creationId xmlns:a16="http://schemas.microsoft.com/office/drawing/2014/main" id="{2FEAC8FD-04F9-4E76-AC16-987F53755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1388114"/>
            <a:ext cx="5093990" cy="5353254"/>
          </a:xfrm>
          <a:prstGeom prst="rect">
            <a:avLst/>
          </a:prstGeom>
        </p:spPr>
      </p:pic>
      <p:sp>
        <p:nvSpPr>
          <p:cNvPr id="6" name="Dikdörtgen 5">
            <a:extLst>
              <a:ext uri="{FF2B5EF4-FFF2-40B4-BE49-F238E27FC236}">
                <a16:creationId xmlns:a16="http://schemas.microsoft.com/office/drawing/2014/main" id="{BD13AD69-9143-4E52-AA3E-6A380C0A5425}"/>
              </a:ext>
            </a:extLst>
          </p:cNvPr>
          <p:cNvSpPr/>
          <p:nvPr/>
        </p:nvSpPr>
        <p:spPr>
          <a:xfrm>
            <a:off x="0" y="1237764"/>
            <a:ext cx="4067944" cy="5632311"/>
          </a:xfrm>
          <a:prstGeom prst="rect">
            <a:avLst/>
          </a:prstGeom>
        </p:spPr>
        <p:txBody>
          <a:bodyPr wrap="square">
            <a:spAutoFit/>
          </a:bodyPr>
          <a:lstStyle/>
          <a:p>
            <a:pPr marL="285750" indent="-285750">
              <a:buFont typeface="Arial" panose="020B0604020202020204" pitchFamily="34" charset="0"/>
              <a:buChar char="•"/>
            </a:pPr>
            <a:r>
              <a:rPr lang="tr-TR" sz="2000" dirty="0">
                <a:solidFill>
                  <a:schemeClr val="bg1"/>
                </a:solidFill>
                <a:latin typeface="HelveticaT"/>
              </a:rPr>
              <a:t>İnsan organizması tek hücreden başlayarak karmaşık bir gelişim süreci sonunda oluşur. </a:t>
            </a:r>
          </a:p>
          <a:p>
            <a:endParaRPr lang="tr-TR" sz="2000" dirty="0">
              <a:solidFill>
                <a:schemeClr val="bg1"/>
              </a:solidFill>
              <a:latin typeface="HelveticaT"/>
            </a:endParaRPr>
          </a:p>
          <a:p>
            <a:pPr marL="285750" indent="-285750">
              <a:buFont typeface="Arial" panose="020B0604020202020204" pitchFamily="34" charset="0"/>
              <a:buChar char="•"/>
            </a:pPr>
            <a:r>
              <a:rPr lang="tr-TR" sz="2000" dirty="0">
                <a:solidFill>
                  <a:schemeClr val="bg1"/>
                </a:solidFill>
                <a:latin typeface="HelveticaT"/>
              </a:rPr>
              <a:t>Döllenen yumurta hücresi olan tek hücreye </a:t>
            </a:r>
            <a:r>
              <a:rPr lang="tr-TR" sz="2000" dirty="0">
                <a:solidFill>
                  <a:srgbClr val="C00000"/>
                </a:solidFill>
                <a:latin typeface="HelveticaT"/>
              </a:rPr>
              <a:t>zigot</a:t>
            </a:r>
            <a:r>
              <a:rPr lang="tr-TR" sz="2000" dirty="0">
                <a:solidFill>
                  <a:schemeClr val="bg1"/>
                </a:solidFill>
                <a:latin typeface="HelveticaT"/>
              </a:rPr>
              <a:t>, üçüncü ve yedinci hafta arasında gelişmekte olan hücre grubuna </a:t>
            </a:r>
            <a:r>
              <a:rPr lang="tr-TR" sz="2000" dirty="0">
                <a:solidFill>
                  <a:srgbClr val="C00000"/>
                </a:solidFill>
                <a:latin typeface="HelveticaT"/>
              </a:rPr>
              <a:t>embriyo</a:t>
            </a:r>
            <a:r>
              <a:rPr lang="tr-TR" sz="2000" dirty="0">
                <a:solidFill>
                  <a:schemeClr val="bg1"/>
                </a:solidFill>
                <a:latin typeface="HelveticaT"/>
              </a:rPr>
              <a:t> adı verilir. </a:t>
            </a:r>
          </a:p>
          <a:p>
            <a:endParaRPr lang="tr-TR" sz="2000" dirty="0">
              <a:solidFill>
                <a:schemeClr val="bg1"/>
              </a:solidFill>
              <a:latin typeface="HelveticaT"/>
            </a:endParaRPr>
          </a:p>
          <a:p>
            <a:pPr marL="285750" indent="-285750">
              <a:buFont typeface="Arial" panose="020B0604020202020204" pitchFamily="34" charset="0"/>
              <a:buChar char="•"/>
            </a:pPr>
            <a:r>
              <a:rPr lang="tr-TR" sz="2000" dirty="0">
                <a:solidFill>
                  <a:schemeClr val="bg1"/>
                </a:solidFill>
                <a:latin typeface="HelveticaT"/>
              </a:rPr>
              <a:t>Aynı hücre grubu gelişmesini sürdürür ve sekiz ile kırk hafta arasında </a:t>
            </a:r>
            <a:r>
              <a:rPr lang="tr-TR" sz="2000" dirty="0">
                <a:solidFill>
                  <a:srgbClr val="C00000"/>
                </a:solidFill>
                <a:latin typeface="HelveticaT"/>
              </a:rPr>
              <a:t>fetüs</a:t>
            </a:r>
            <a:r>
              <a:rPr lang="tr-TR" sz="2000" dirty="0">
                <a:solidFill>
                  <a:schemeClr val="bg1"/>
                </a:solidFill>
                <a:latin typeface="HelveticaT"/>
              </a:rPr>
              <a:t> adını alır. </a:t>
            </a:r>
          </a:p>
          <a:p>
            <a:endParaRPr lang="tr-TR" sz="2000" dirty="0">
              <a:solidFill>
                <a:schemeClr val="bg1"/>
              </a:solidFill>
              <a:latin typeface="HelveticaT"/>
            </a:endParaRPr>
          </a:p>
          <a:p>
            <a:pPr marL="285750" indent="-285750">
              <a:buFont typeface="Arial" panose="020B0604020202020204" pitchFamily="34" charset="0"/>
              <a:buChar char="•"/>
            </a:pPr>
            <a:r>
              <a:rPr lang="tr-TR" sz="2000" dirty="0">
                <a:solidFill>
                  <a:schemeClr val="bg1"/>
                </a:solidFill>
                <a:latin typeface="HelveticaT"/>
              </a:rPr>
              <a:t>Fetüs, yaklaşık dokuz ayın sonunda annenin bedeninden ayrılır.</a:t>
            </a:r>
            <a:endParaRPr lang="tr-TR" sz="2000" dirty="0">
              <a:solidFill>
                <a:schemeClr val="bg1"/>
              </a:solidFill>
            </a:endParaRPr>
          </a:p>
        </p:txBody>
      </p:sp>
    </p:spTree>
    <p:extLst>
      <p:ext uri="{BB962C8B-B14F-4D97-AF65-F5344CB8AC3E}">
        <p14:creationId xmlns:p14="http://schemas.microsoft.com/office/powerpoint/2010/main" val="3299450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Köşeleri Yuvarlatılmış 2">
            <a:extLst>
              <a:ext uri="{FF2B5EF4-FFF2-40B4-BE49-F238E27FC236}">
                <a16:creationId xmlns:a16="http://schemas.microsoft.com/office/drawing/2014/main" id="{4919ED6A-67B3-4B04-9029-55F03B787FE4}"/>
              </a:ext>
            </a:extLst>
          </p:cNvPr>
          <p:cNvSpPr/>
          <p:nvPr/>
        </p:nvSpPr>
        <p:spPr>
          <a:xfrm>
            <a:off x="0" y="3881002"/>
            <a:ext cx="9144000" cy="296145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600" b="1" dirty="0">
                <a:solidFill>
                  <a:schemeClr val="bg1"/>
                </a:solidFill>
              </a:rPr>
              <a:t>BÖLÜM SONU</a:t>
            </a:r>
          </a:p>
        </p:txBody>
      </p:sp>
      <p:pic>
        <p:nvPicPr>
          <p:cNvPr id="6" name="Resim 5">
            <a:extLst>
              <a:ext uri="{FF2B5EF4-FFF2-40B4-BE49-F238E27FC236}">
                <a16:creationId xmlns:a16="http://schemas.microsoft.com/office/drawing/2014/main" id="{69AA654E-C193-45BC-BC1B-5CF11C559A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575" y="260648"/>
            <a:ext cx="7562850" cy="3314700"/>
          </a:xfrm>
          <a:prstGeom prst="rect">
            <a:avLst/>
          </a:prstGeom>
        </p:spPr>
      </p:pic>
    </p:spTree>
    <p:extLst>
      <p:ext uri="{BB962C8B-B14F-4D97-AF65-F5344CB8AC3E}">
        <p14:creationId xmlns:p14="http://schemas.microsoft.com/office/powerpoint/2010/main" val="4045102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2A9981A4-B1DF-423D-9E6D-F6897D06988C}"/>
              </a:ext>
            </a:extLst>
          </p:cNvPr>
          <p:cNvPicPr>
            <a:picLocks noChangeAspect="1"/>
          </p:cNvPicPr>
          <p:nvPr/>
        </p:nvPicPr>
        <p:blipFill>
          <a:blip r:embed="rId2"/>
          <a:stretch>
            <a:fillRect/>
          </a:stretch>
        </p:blipFill>
        <p:spPr>
          <a:xfrm>
            <a:off x="251520" y="548680"/>
            <a:ext cx="8640959" cy="5976664"/>
          </a:xfrm>
          <a:prstGeom prst="rect">
            <a:avLst/>
          </a:prstGeom>
        </p:spPr>
      </p:pic>
    </p:spTree>
    <p:extLst>
      <p:ext uri="{BB962C8B-B14F-4D97-AF65-F5344CB8AC3E}">
        <p14:creationId xmlns:p14="http://schemas.microsoft.com/office/powerpoint/2010/main" val="2839147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CC4C57B9-2AD8-4CF0-A0A8-67B7BF0FFF02}"/>
              </a:ext>
            </a:extLst>
          </p:cNvPr>
          <p:cNvSpPr/>
          <p:nvPr/>
        </p:nvSpPr>
        <p:spPr>
          <a:xfrm>
            <a:off x="179512" y="260648"/>
            <a:ext cx="8784976" cy="6232475"/>
          </a:xfrm>
          <a:prstGeom prst="rect">
            <a:avLst/>
          </a:prstGeom>
        </p:spPr>
        <p:txBody>
          <a:bodyPr wrap="square">
            <a:spAutoFit/>
          </a:bodyPr>
          <a:lstStyle/>
          <a:p>
            <a:pPr marL="285750" indent="-285750">
              <a:buFont typeface="Arial" panose="020B0604020202020204" pitchFamily="34" charset="0"/>
              <a:buChar char="•"/>
            </a:pPr>
            <a:r>
              <a:rPr lang="tr-TR" sz="2100" dirty="0">
                <a:solidFill>
                  <a:srgbClr val="C00000"/>
                </a:solidFill>
                <a:latin typeface="HelveticaT"/>
              </a:rPr>
              <a:t>Yeni doğan </a:t>
            </a:r>
            <a:r>
              <a:rPr lang="tr-TR" sz="2100" dirty="0">
                <a:solidFill>
                  <a:schemeClr val="bg1"/>
                </a:solidFill>
                <a:latin typeface="HelveticaT"/>
              </a:rPr>
              <a:t>terimi, doğumdan sonraki ilk ayı da kapsar.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Anne karnındaki bebeğin ikinci aydan itibaren yüz, el ve ayak parmakları fark edilebilir hâle gelir.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Dört ve beşinci aylarda organizmanın temel yapısı tamamlanır.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Yeni doğan bebekte birkaç hafta içinde bütün duyumlar işlevlerini gerçekleştirecek hâle gelir.</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Bebek, doğduğu günden itibaren çevresini keşfetme çabası içine girer. Dokunma gibi basit duyusal verilerden, tutma ve emme gibi basit hareketlerden işe başlar, bu temel süreçlerin üzerine yenilerini koyarak çevresini anlayabilecek bir bilişsel sistem geliştirir.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Doğumla gelen bu özelliklerin üzerine algılama ve hareketle ilgili yeni beceriler öğrenmeye başlar. </a:t>
            </a:r>
          </a:p>
          <a:p>
            <a:pPr marL="285750" indent="-285750">
              <a:buFont typeface="Arial" panose="020B0604020202020204" pitchFamily="34" charset="0"/>
              <a:buChar char="•"/>
            </a:pPr>
            <a:endParaRPr lang="tr-TR" sz="2100" dirty="0">
              <a:solidFill>
                <a:schemeClr val="bg1"/>
              </a:solidFill>
              <a:latin typeface="HelveticaT"/>
            </a:endParaRPr>
          </a:p>
          <a:p>
            <a:pPr marL="285750" indent="-285750">
              <a:buFont typeface="Arial" panose="020B0604020202020204" pitchFamily="34" charset="0"/>
              <a:buChar char="•"/>
            </a:pPr>
            <a:r>
              <a:rPr lang="tr-TR" sz="2100" dirty="0">
                <a:solidFill>
                  <a:schemeClr val="bg1"/>
                </a:solidFill>
                <a:latin typeface="HelveticaT"/>
              </a:rPr>
              <a:t>Ancak bütün bu süreçte </a:t>
            </a:r>
            <a:r>
              <a:rPr lang="tr-TR" sz="2100" dirty="0">
                <a:solidFill>
                  <a:srgbClr val="FF0000"/>
                </a:solidFill>
                <a:latin typeface="HelveticaT"/>
              </a:rPr>
              <a:t>bakıma muhtaç ve anneye bağımlıdır.</a:t>
            </a:r>
            <a:endParaRPr lang="tr-TR" sz="2100" dirty="0">
              <a:solidFill>
                <a:srgbClr val="FF0000"/>
              </a:solidFill>
            </a:endParaRPr>
          </a:p>
        </p:txBody>
      </p:sp>
    </p:spTree>
    <p:extLst>
      <p:ext uri="{BB962C8B-B14F-4D97-AF65-F5344CB8AC3E}">
        <p14:creationId xmlns:p14="http://schemas.microsoft.com/office/powerpoint/2010/main" val="438099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ebeğiniz 1 aylık">
            <a:extLst>
              <a:ext uri="{FF2B5EF4-FFF2-40B4-BE49-F238E27FC236}">
                <a16:creationId xmlns:a16="http://schemas.microsoft.com/office/drawing/2014/main" id="{51D48FC6-8A0F-488E-A2F3-9BF91B5CC6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60648"/>
            <a:ext cx="8208912" cy="6264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139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k: Beşgen 1">
            <a:extLst>
              <a:ext uri="{FF2B5EF4-FFF2-40B4-BE49-F238E27FC236}">
                <a16:creationId xmlns:a16="http://schemas.microsoft.com/office/drawing/2014/main" id="{BD304125-98AD-47B0-B479-81D99D6C9C54}"/>
              </a:ext>
            </a:extLst>
          </p:cNvPr>
          <p:cNvSpPr/>
          <p:nvPr/>
        </p:nvSpPr>
        <p:spPr>
          <a:xfrm>
            <a:off x="1187624" y="17993"/>
            <a:ext cx="6336704" cy="504056"/>
          </a:xfrm>
          <a:prstGeom prst="homePlat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a:solidFill>
                  <a:schemeClr val="bg1"/>
                </a:solidFill>
              </a:rPr>
              <a:t>b. Bebeklik ve Çocukluk Dönemi</a:t>
            </a:r>
          </a:p>
        </p:txBody>
      </p:sp>
      <p:pic>
        <p:nvPicPr>
          <p:cNvPr id="3" name="Resim 2">
            <a:extLst>
              <a:ext uri="{FF2B5EF4-FFF2-40B4-BE49-F238E27FC236}">
                <a16:creationId xmlns:a16="http://schemas.microsoft.com/office/drawing/2014/main" id="{A035D2CA-5AC5-42F2-BB74-196C7E01A9F6}"/>
              </a:ext>
            </a:extLst>
          </p:cNvPr>
          <p:cNvPicPr>
            <a:picLocks noChangeAspect="1"/>
          </p:cNvPicPr>
          <p:nvPr/>
        </p:nvPicPr>
        <p:blipFill>
          <a:blip r:embed="rId2"/>
          <a:stretch>
            <a:fillRect/>
          </a:stretch>
        </p:blipFill>
        <p:spPr>
          <a:xfrm>
            <a:off x="0" y="764704"/>
            <a:ext cx="863175" cy="952500"/>
          </a:xfrm>
          <a:prstGeom prst="rect">
            <a:avLst/>
          </a:prstGeom>
        </p:spPr>
      </p:pic>
      <p:sp>
        <p:nvSpPr>
          <p:cNvPr id="4" name="Dikdörtgen 3">
            <a:extLst>
              <a:ext uri="{FF2B5EF4-FFF2-40B4-BE49-F238E27FC236}">
                <a16:creationId xmlns:a16="http://schemas.microsoft.com/office/drawing/2014/main" id="{604FBDA9-8106-4DE2-871E-4998D4F938DD}"/>
              </a:ext>
            </a:extLst>
          </p:cNvPr>
          <p:cNvSpPr/>
          <p:nvPr/>
        </p:nvSpPr>
        <p:spPr>
          <a:xfrm>
            <a:off x="872042" y="764704"/>
            <a:ext cx="7992888" cy="952500"/>
          </a:xfrm>
          <a:prstGeom prst="rect">
            <a:avLst/>
          </a:prstGeom>
          <a:solidFill>
            <a:schemeClr val="tx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a:solidFill>
                  <a:schemeClr val="bg1"/>
                </a:solidFill>
              </a:rPr>
              <a:t>ETKİNLİK</a:t>
            </a:r>
          </a:p>
          <a:p>
            <a:r>
              <a:rPr lang="tr-TR" i="1" dirty="0">
                <a:solidFill>
                  <a:srgbClr val="7030A0"/>
                </a:solidFill>
              </a:rPr>
              <a:t>Aşağıdaki iki fıkrayı okuyunuz ve bilgi notundan da yararlanarak fıkranın altındaki soruları yanıtlayınız.</a:t>
            </a:r>
            <a:endParaRPr lang="tr-TR" dirty="0">
              <a:solidFill>
                <a:srgbClr val="7030A0"/>
              </a:solidFill>
            </a:endParaRPr>
          </a:p>
        </p:txBody>
      </p:sp>
      <p:pic>
        <p:nvPicPr>
          <p:cNvPr id="2050" name="Picture 2" descr="Sihirbazlık Numaraları ve Hileleri! Dünyaca Ünlü Sihirbazlık Numaralarının  Ardında Yatan 10 Sır">
            <a:extLst>
              <a:ext uri="{FF2B5EF4-FFF2-40B4-BE49-F238E27FC236}">
                <a16:creationId xmlns:a16="http://schemas.microsoft.com/office/drawing/2014/main" id="{9378C4A1-5AF6-43E1-BA2F-C8D8978478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7" y="1952218"/>
            <a:ext cx="5039544" cy="4905782"/>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a:extLst>
              <a:ext uri="{FF2B5EF4-FFF2-40B4-BE49-F238E27FC236}">
                <a16:creationId xmlns:a16="http://schemas.microsoft.com/office/drawing/2014/main" id="{70AF180E-70D8-4F88-B836-DE276B41BAEE}"/>
              </a:ext>
            </a:extLst>
          </p:cNvPr>
          <p:cNvSpPr/>
          <p:nvPr/>
        </p:nvSpPr>
        <p:spPr>
          <a:xfrm>
            <a:off x="5025737" y="1844824"/>
            <a:ext cx="4118263" cy="4770537"/>
          </a:xfrm>
          <a:prstGeom prst="rect">
            <a:avLst/>
          </a:prstGeom>
        </p:spPr>
        <p:txBody>
          <a:bodyPr wrap="square">
            <a:spAutoFit/>
          </a:bodyPr>
          <a:lstStyle/>
          <a:p>
            <a:pPr algn="ctr"/>
            <a:r>
              <a:rPr lang="tr-TR" sz="1900" b="1" dirty="0">
                <a:solidFill>
                  <a:srgbClr val="7030A0"/>
                </a:solidFill>
                <a:latin typeface="HelveticaTBold"/>
              </a:rPr>
              <a:t>KONTROL EDERKEN</a:t>
            </a:r>
          </a:p>
          <a:p>
            <a:pPr algn="ctr"/>
            <a:endParaRPr lang="tr-TR" sz="1900" b="1" dirty="0">
              <a:solidFill>
                <a:schemeClr val="bg1"/>
              </a:solidFill>
              <a:latin typeface="HelveticaTBold"/>
            </a:endParaRPr>
          </a:p>
          <a:p>
            <a:r>
              <a:rPr lang="tr-TR" sz="1900" dirty="0">
                <a:solidFill>
                  <a:schemeClr val="bg1"/>
                </a:solidFill>
                <a:latin typeface="HelveticaT"/>
              </a:rPr>
              <a:t>Çocuk eve geldiğinde burnu kanıyordu. Annesi telâşlanarak sordu: “Hokkabaza gitmediniz mi siz?”</a:t>
            </a:r>
          </a:p>
          <a:p>
            <a:r>
              <a:rPr lang="tr-TR" sz="1900" dirty="0">
                <a:solidFill>
                  <a:schemeClr val="bg1"/>
                </a:solidFill>
                <a:latin typeface="HelveticaT"/>
              </a:rPr>
              <a:t>Çocuk sakin yanıtlar annesini. “Evet, hokkabaz burnumdan üç tane lira çıkardı.” Annesi “İyi de hokkabaz</a:t>
            </a:r>
          </a:p>
          <a:p>
            <a:r>
              <a:rPr lang="tr-TR" sz="1900" dirty="0">
                <a:solidFill>
                  <a:schemeClr val="bg1"/>
                </a:solidFill>
                <a:latin typeface="HelveticaT"/>
              </a:rPr>
              <a:t>burun kanatmaz ki burnuna ne oldu?” Çocuk sakin sakin anlatır: </a:t>
            </a:r>
          </a:p>
          <a:p>
            <a:endParaRPr lang="tr-TR" sz="1900" dirty="0">
              <a:solidFill>
                <a:schemeClr val="bg1"/>
              </a:solidFill>
              <a:latin typeface="HelveticaT"/>
            </a:endParaRPr>
          </a:p>
          <a:p>
            <a:r>
              <a:rPr lang="tr-TR" sz="1900" dirty="0">
                <a:solidFill>
                  <a:schemeClr val="bg1"/>
                </a:solidFill>
                <a:latin typeface="HelveticaT"/>
              </a:rPr>
              <a:t>“Zaten burnum orada kanamadı,</a:t>
            </a:r>
          </a:p>
          <a:p>
            <a:r>
              <a:rPr lang="tr-TR" sz="1900" dirty="0">
                <a:solidFill>
                  <a:schemeClr val="bg1"/>
                </a:solidFill>
                <a:latin typeface="HelveticaT"/>
              </a:rPr>
              <a:t>bunu eve dönerken burnumda para kalıp kalmadığını kontrol eden arkadaşlarım istemeden yaptı.”</a:t>
            </a:r>
            <a:endParaRPr lang="tr-TR" sz="1900" dirty="0">
              <a:solidFill>
                <a:schemeClr val="bg1"/>
              </a:solidFill>
            </a:endParaRPr>
          </a:p>
        </p:txBody>
      </p:sp>
    </p:spTree>
    <p:extLst>
      <p:ext uri="{BB962C8B-B14F-4D97-AF65-F5344CB8AC3E}">
        <p14:creationId xmlns:p14="http://schemas.microsoft.com/office/powerpoint/2010/main" val="1576588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5D6786D3-E405-450E-93C4-14AFE7A482F7}"/>
              </a:ext>
            </a:extLst>
          </p:cNvPr>
          <p:cNvSpPr/>
          <p:nvPr/>
        </p:nvSpPr>
        <p:spPr>
          <a:xfrm>
            <a:off x="143508" y="0"/>
            <a:ext cx="8856984" cy="6878806"/>
          </a:xfrm>
          <a:prstGeom prst="rect">
            <a:avLst/>
          </a:prstGeom>
        </p:spPr>
        <p:txBody>
          <a:bodyPr wrap="square">
            <a:spAutoFit/>
          </a:bodyPr>
          <a:lstStyle/>
          <a:p>
            <a:pPr algn="ctr"/>
            <a:r>
              <a:rPr lang="tr-TR" sz="2100" b="1" dirty="0">
                <a:solidFill>
                  <a:srgbClr val="7030A0"/>
                </a:solidFill>
                <a:latin typeface="HelveticaTBold"/>
              </a:rPr>
              <a:t>OYUN BİTER</a:t>
            </a:r>
          </a:p>
          <a:p>
            <a:pPr algn="ctr"/>
            <a:endParaRPr lang="tr-TR" sz="2100" b="1" dirty="0">
              <a:solidFill>
                <a:schemeClr val="bg1"/>
              </a:solidFill>
              <a:latin typeface="HelveticaTBold"/>
            </a:endParaRPr>
          </a:p>
          <a:p>
            <a:r>
              <a:rPr lang="tr-TR" sz="2100" dirty="0">
                <a:solidFill>
                  <a:schemeClr val="bg1"/>
                </a:solidFill>
                <a:latin typeface="HelveticaT"/>
              </a:rPr>
              <a:t>Bir iş adamı tıraş olurken bir yandan da çocukluk arkadaşı olan berberiyle sohbet etmektedir. Derken kapının önünden ağır ağır geçen bir çocuk görünür. Berber, iş adamının kulağına fısıldar: “Bu çocuk dünyanın en aptal çocuklarından biridir. Şimdi seyret.” </a:t>
            </a:r>
          </a:p>
          <a:p>
            <a:endParaRPr lang="tr-TR" sz="2100" dirty="0">
              <a:solidFill>
                <a:schemeClr val="bg1"/>
              </a:solidFill>
              <a:latin typeface="HelveticaT"/>
            </a:endParaRPr>
          </a:p>
          <a:p>
            <a:r>
              <a:rPr lang="tr-TR" sz="2100" dirty="0">
                <a:solidFill>
                  <a:schemeClr val="bg1"/>
                </a:solidFill>
                <a:latin typeface="HelveticaT"/>
              </a:rPr>
              <a:t>Berber çocuğa seslenir: “Ali, buraya gel!” Çocuk sakince içeri girer. Berber bir eline yüz, diğer eline beş lira alır ve çocuğa şöyle söyler: </a:t>
            </a:r>
          </a:p>
          <a:p>
            <a:endParaRPr lang="tr-TR" sz="2100" dirty="0">
              <a:solidFill>
                <a:schemeClr val="bg1"/>
              </a:solidFill>
              <a:latin typeface="HelveticaT"/>
            </a:endParaRPr>
          </a:p>
          <a:p>
            <a:r>
              <a:rPr lang="tr-TR" sz="2100" dirty="0">
                <a:solidFill>
                  <a:schemeClr val="bg1"/>
                </a:solidFill>
                <a:latin typeface="HelveticaT"/>
              </a:rPr>
              <a:t>“Hangisini istiyorsan alabilirsin?” </a:t>
            </a:r>
          </a:p>
          <a:p>
            <a:endParaRPr lang="tr-TR" sz="2100" dirty="0">
              <a:solidFill>
                <a:schemeClr val="bg1"/>
              </a:solidFill>
              <a:latin typeface="HelveticaT"/>
            </a:endParaRPr>
          </a:p>
          <a:p>
            <a:r>
              <a:rPr lang="tr-TR" sz="2100" dirty="0">
                <a:solidFill>
                  <a:schemeClr val="bg1"/>
                </a:solidFill>
                <a:latin typeface="HelveticaT"/>
              </a:rPr>
              <a:t>Çocuk dalgın dalgın bakar ve sonunda beş lirayı berberin elinden alır. Berber, iş adamına döner ve gülerek “Gördün mü? Sana söylemiştim.” der. </a:t>
            </a:r>
          </a:p>
          <a:p>
            <a:endParaRPr lang="tr-TR" sz="2100" dirty="0">
              <a:solidFill>
                <a:schemeClr val="bg1"/>
              </a:solidFill>
              <a:latin typeface="HelveticaT"/>
            </a:endParaRPr>
          </a:p>
          <a:p>
            <a:r>
              <a:rPr lang="tr-TR" sz="2100" dirty="0">
                <a:solidFill>
                  <a:schemeClr val="bg1"/>
                </a:solidFill>
                <a:latin typeface="HelveticaT"/>
              </a:rPr>
              <a:t>Tıraş bitince iş adamı sokağa çıkar ve az ileride kendi kendine oynayan Ali’yi görür. Yanına giderek neden yüz lirayı değil de beş lirayı aldığını sorar. </a:t>
            </a:r>
          </a:p>
          <a:p>
            <a:endParaRPr lang="tr-TR" sz="2100" dirty="0">
              <a:solidFill>
                <a:schemeClr val="bg1"/>
              </a:solidFill>
              <a:latin typeface="HelveticaT"/>
            </a:endParaRPr>
          </a:p>
          <a:p>
            <a:r>
              <a:rPr lang="tr-TR" sz="2100" dirty="0">
                <a:solidFill>
                  <a:srgbClr val="C00000"/>
                </a:solidFill>
                <a:latin typeface="HelveticaT"/>
              </a:rPr>
              <a:t>Ali gülerek yanıt verir: “Eğer yüz lirayı alırsam oyun biter!”</a:t>
            </a:r>
            <a:endParaRPr lang="tr-TR" sz="2100" dirty="0">
              <a:solidFill>
                <a:srgbClr val="C00000"/>
              </a:solidFill>
            </a:endParaRPr>
          </a:p>
        </p:txBody>
      </p:sp>
    </p:spTree>
    <p:extLst>
      <p:ext uri="{BB962C8B-B14F-4D97-AF65-F5344CB8AC3E}">
        <p14:creationId xmlns:p14="http://schemas.microsoft.com/office/powerpoint/2010/main" val="3787480444"/>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343</TotalTime>
  <Words>2017</Words>
  <PresentationFormat>Ekran Gösterisi (4:3)</PresentationFormat>
  <Paragraphs>246</Paragraphs>
  <Slides>40</Slides>
  <Notes>0</Notes>
  <HiddenSlides>0</HiddenSlides>
  <MMClips>0</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40</vt:i4>
      </vt:variant>
    </vt:vector>
  </HeadingPairs>
  <TitlesOfParts>
    <vt:vector size="52" baseType="lpstr">
      <vt:lpstr>Arial</vt:lpstr>
      <vt:lpstr>BarmeExtraBold</vt:lpstr>
      <vt:lpstr>BlippoBlack</vt:lpstr>
      <vt:lpstr>Century Gothic</vt:lpstr>
      <vt:lpstr>HelveticaT</vt:lpstr>
      <vt:lpstr>HelveticaTBold</vt:lpstr>
      <vt:lpstr>HelveticaTBoldItalic</vt:lpstr>
      <vt:lpstr>HelveticaTItalic</vt:lpstr>
      <vt:lpstr>Source Sans Pro</vt:lpstr>
      <vt:lpstr>Wingdings</vt:lpstr>
      <vt:lpstr>Wingdings 3</vt:lpstr>
      <vt:lpstr>Dilim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2020-10-20T08:14:10Z</dcterms:created>
  <dcterms:modified xsi:type="dcterms:W3CDTF">2020-10-23T11:06:29Z</dcterms:modified>
</cp:coreProperties>
</file>