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 id="374" r:id="rId119"/>
    <p:sldId id="375" r:id="rId120"/>
    <p:sldId id="376" r:id="rId121"/>
    <p:sldId id="377" r:id="rId122"/>
    <p:sldId id="378" r:id="rId123"/>
    <p:sldId id="379" r:id="rId124"/>
    <p:sldId id="380" r:id="rId12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92" d="100"/>
          <a:sy n="92" d="100"/>
        </p:scale>
        <p:origin x="-94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theme" Target="theme/theme1.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2A9A9A-511F-4AED-9489-4598458AE220}" type="datetimeFigureOut">
              <a:rPr lang="tr-TR" smtClean="0"/>
              <a:t>09.08.2022</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1993BA-C657-496E-B35F-C3F6882CAC26}" type="slidenum">
              <a:rPr lang="tr-TR" smtClean="0"/>
              <a:t>‹#›</a:t>
            </a:fld>
            <a:endParaRPr lang="tr-TR"/>
          </a:p>
        </p:txBody>
      </p:sp>
    </p:spTree>
    <p:extLst>
      <p:ext uri="{BB962C8B-B14F-4D97-AF65-F5344CB8AC3E}">
        <p14:creationId xmlns:p14="http://schemas.microsoft.com/office/powerpoint/2010/main" val="983602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2</a:t>
            </a:fld>
            <a:endParaRPr lang="tr-TR"/>
          </a:p>
        </p:txBody>
      </p:sp>
    </p:spTree>
    <p:extLst>
      <p:ext uri="{BB962C8B-B14F-4D97-AF65-F5344CB8AC3E}">
        <p14:creationId xmlns:p14="http://schemas.microsoft.com/office/powerpoint/2010/main" val="4224703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53</a:t>
            </a:fld>
            <a:endParaRPr lang="tr-TR"/>
          </a:p>
        </p:txBody>
      </p:sp>
    </p:spTree>
    <p:extLst>
      <p:ext uri="{BB962C8B-B14F-4D97-AF65-F5344CB8AC3E}">
        <p14:creationId xmlns:p14="http://schemas.microsoft.com/office/powerpoint/2010/main" val="2261391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58</a:t>
            </a:fld>
            <a:endParaRPr lang="tr-TR"/>
          </a:p>
        </p:txBody>
      </p:sp>
    </p:spTree>
    <p:extLst>
      <p:ext uri="{BB962C8B-B14F-4D97-AF65-F5344CB8AC3E}">
        <p14:creationId xmlns:p14="http://schemas.microsoft.com/office/powerpoint/2010/main" val="1172446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65</a:t>
            </a:fld>
            <a:endParaRPr lang="tr-TR"/>
          </a:p>
        </p:txBody>
      </p:sp>
    </p:spTree>
    <p:extLst>
      <p:ext uri="{BB962C8B-B14F-4D97-AF65-F5344CB8AC3E}">
        <p14:creationId xmlns:p14="http://schemas.microsoft.com/office/powerpoint/2010/main" val="2184509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70</a:t>
            </a:fld>
            <a:endParaRPr lang="tr-TR"/>
          </a:p>
        </p:txBody>
      </p:sp>
    </p:spTree>
    <p:extLst>
      <p:ext uri="{BB962C8B-B14F-4D97-AF65-F5344CB8AC3E}">
        <p14:creationId xmlns:p14="http://schemas.microsoft.com/office/powerpoint/2010/main" val="3776553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75</a:t>
            </a:fld>
            <a:endParaRPr lang="tr-TR"/>
          </a:p>
        </p:txBody>
      </p:sp>
    </p:spTree>
    <p:extLst>
      <p:ext uri="{BB962C8B-B14F-4D97-AF65-F5344CB8AC3E}">
        <p14:creationId xmlns:p14="http://schemas.microsoft.com/office/powerpoint/2010/main" val="28564821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79</a:t>
            </a:fld>
            <a:endParaRPr lang="tr-TR"/>
          </a:p>
        </p:txBody>
      </p:sp>
    </p:spTree>
    <p:extLst>
      <p:ext uri="{BB962C8B-B14F-4D97-AF65-F5344CB8AC3E}">
        <p14:creationId xmlns:p14="http://schemas.microsoft.com/office/powerpoint/2010/main" val="33485991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83</a:t>
            </a:fld>
            <a:endParaRPr lang="tr-TR"/>
          </a:p>
        </p:txBody>
      </p:sp>
    </p:spTree>
    <p:extLst>
      <p:ext uri="{BB962C8B-B14F-4D97-AF65-F5344CB8AC3E}">
        <p14:creationId xmlns:p14="http://schemas.microsoft.com/office/powerpoint/2010/main" val="3114210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87</a:t>
            </a:fld>
            <a:endParaRPr lang="tr-TR"/>
          </a:p>
        </p:txBody>
      </p:sp>
    </p:spTree>
    <p:extLst>
      <p:ext uri="{BB962C8B-B14F-4D97-AF65-F5344CB8AC3E}">
        <p14:creationId xmlns:p14="http://schemas.microsoft.com/office/powerpoint/2010/main" val="2522106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91</a:t>
            </a:fld>
            <a:endParaRPr lang="tr-TR"/>
          </a:p>
        </p:txBody>
      </p:sp>
    </p:spTree>
    <p:extLst>
      <p:ext uri="{BB962C8B-B14F-4D97-AF65-F5344CB8AC3E}">
        <p14:creationId xmlns:p14="http://schemas.microsoft.com/office/powerpoint/2010/main" val="1585562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93</a:t>
            </a:fld>
            <a:endParaRPr lang="tr-TR"/>
          </a:p>
        </p:txBody>
      </p:sp>
    </p:spTree>
    <p:extLst>
      <p:ext uri="{BB962C8B-B14F-4D97-AF65-F5344CB8AC3E}">
        <p14:creationId xmlns:p14="http://schemas.microsoft.com/office/powerpoint/2010/main" val="1568103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9</a:t>
            </a:fld>
            <a:endParaRPr lang="tr-TR"/>
          </a:p>
        </p:txBody>
      </p:sp>
    </p:spTree>
    <p:extLst>
      <p:ext uri="{BB962C8B-B14F-4D97-AF65-F5344CB8AC3E}">
        <p14:creationId xmlns:p14="http://schemas.microsoft.com/office/powerpoint/2010/main" val="19843250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95</a:t>
            </a:fld>
            <a:endParaRPr lang="tr-TR"/>
          </a:p>
        </p:txBody>
      </p:sp>
    </p:spTree>
    <p:extLst>
      <p:ext uri="{BB962C8B-B14F-4D97-AF65-F5344CB8AC3E}">
        <p14:creationId xmlns:p14="http://schemas.microsoft.com/office/powerpoint/2010/main" val="6497716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98</a:t>
            </a:fld>
            <a:endParaRPr lang="tr-TR"/>
          </a:p>
        </p:txBody>
      </p:sp>
    </p:spTree>
    <p:extLst>
      <p:ext uri="{BB962C8B-B14F-4D97-AF65-F5344CB8AC3E}">
        <p14:creationId xmlns:p14="http://schemas.microsoft.com/office/powerpoint/2010/main" val="2078043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104</a:t>
            </a:fld>
            <a:endParaRPr lang="tr-TR"/>
          </a:p>
        </p:txBody>
      </p:sp>
    </p:spTree>
    <p:extLst>
      <p:ext uri="{BB962C8B-B14F-4D97-AF65-F5344CB8AC3E}">
        <p14:creationId xmlns:p14="http://schemas.microsoft.com/office/powerpoint/2010/main" val="30328427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111</a:t>
            </a:fld>
            <a:endParaRPr lang="tr-TR"/>
          </a:p>
        </p:txBody>
      </p:sp>
    </p:spTree>
    <p:extLst>
      <p:ext uri="{BB962C8B-B14F-4D97-AF65-F5344CB8AC3E}">
        <p14:creationId xmlns:p14="http://schemas.microsoft.com/office/powerpoint/2010/main" val="9566137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114</a:t>
            </a:fld>
            <a:endParaRPr lang="tr-TR"/>
          </a:p>
        </p:txBody>
      </p:sp>
    </p:spTree>
    <p:extLst>
      <p:ext uri="{BB962C8B-B14F-4D97-AF65-F5344CB8AC3E}">
        <p14:creationId xmlns:p14="http://schemas.microsoft.com/office/powerpoint/2010/main" val="2152040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122</a:t>
            </a:fld>
            <a:endParaRPr lang="tr-TR"/>
          </a:p>
        </p:txBody>
      </p:sp>
    </p:spTree>
    <p:extLst>
      <p:ext uri="{BB962C8B-B14F-4D97-AF65-F5344CB8AC3E}">
        <p14:creationId xmlns:p14="http://schemas.microsoft.com/office/powerpoint/2010/main" val="26649161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smtClean="0">
                <a:solidFill>
                  <a:schemeClr val="tx1"/>
                </a:solidFill>
                <a:effectLst/>
                <a:latin typeface="+mn-lt"/>
                <a:ea typeface="+mn-ea"/>
                <a:cs typeface="+mn-cs"/>
                <a:hlinkClick r:id="rId3"/>
              </a:rPr>
              <a:t>www.egitimhane.com</a:t>
            </a:r>
            <a:endParaRPr lang="tr-TR"/>
          </a:p>
        </p:txBody>
      </p:sp>
      <p:sp>
        <p:nvSpPr>
          <p:cNvPr id="4" name="Slayt Numarası Yer Tutucusu 3"/>
          <p:cNvSpPr>
            <a:spLocks noGrp="1"/>
          </p:cNvSpPr>
          <p:nvPr>
            <p:ph type="sldNum" sz="quarter" idx="10"/>
          </p:nvPr>
        </p:nvSpPr>
        <p:spPr/>
        <p:txBody>
          <a:bodyPr/>
          <a:lstStyle/>
          <a:p>
            <a:fld id="{351993BA-C657-496E-B35F-C3F6882CAC26}" type="slidenum">
              <a:rPr lang="tr-TR" smtClean="0"/>
              <a:t>124</a:t>
            </a:fld>
            <a:endParaRPr lang="tr-TR"/>
          </a:p>
        </p:txBody>
      </p:sp>
    </p:spTree>
    <p:extLst>
      <p:ext uri="{BB962C8B-B14F-4D97-AF65-F5344CB8AC3E}">
        <p14:creationId xmlns:p14="http://schemas.microsoft.com/office/powerpoint/2010/main" val="1546995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16</a:t>
            </a:fld>
            <a:endParaRPr lang="tr-TR"/>
          </a:p>
        </p:txBody>
      </p:sp>
    </p:spTree>
    <p:extLst>
      <p:ext uri="{BB962C8B-B14F-4D97-AF65-F5344CB8AC3E}">
        <p14:creationId xmlns:p14="http://schemas.microsoft.com/office/powerpoint/2010/main" val="125273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21</a:t>
            </a:fld>
            <a:endParaRPr lang="tr-TR"/>
          </a:p>
        </p:txBody>
      </p:sp>
    </p:spTree>
    <p:extLst>
      <p:ext uri="{BB962C8B-B14F-4D97-AF65-F5344CB8AC3E}">
        <p14:creationId xmlns:p14="http://schemas.microsoft.com/office/powerpoint/2010/main" val="35648228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28</a:t>
            </a:fld>
            <a:endParaRPr lang="tr-TR"/>
          </a:p>
        </p:txBody>
      </p:sp>
    </p:spTree>
    <p:extLst>
      <p:ext uri="{BB962C8B-B14F-4D97-AF65-F5344CB8AC3E}">
        <p14:creationId xmlns:p14="http://schemas.microsoft.com/office/powerpoint/2010/main" val="2494123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33</a:t>
            </a:fld>
            <a:endParaRPr lang="tr-TR"/>
          </a:p>
        </p:txBody>
      </p:sp>
    </p:spTree>
    <p:extLst>
      <p:ext uri="{BB962C8B-B14F-4D97-AF65-F5344CB8AC3E}">
        <p14:creationId xmlns:p14="http://schemas.microsoft.com/office/powerpoint/2010/main" val="1917837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38</a:t>
            </a:fld>
            <a:endParaRPr lang="tr-TR"/>
          </a:p>
        </p:txBody>
      </p:sp>
    </p:spTree>
    <p:extLst>
      <p:ext uri="{BB962C8B-B14F-4D97-AF65-F5344CB8AC3E}">
        <p14:creationId xmlns:p14="http://schemas.microsoft.com/office/powerpoint/2010/main" val="1867210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44</a:t>
            </a:fld>
            <a:endParaRPr lang="tr-TR"/>
          </a:p>
        </p:txBody>
      </p:sp>
    </p:spTree>
    <p:extLst>
      <p:ext uri="{BB962C8B-B14F-4D97-AF65-F5344CB8AC3E}">
        <p14:creationId xmlns:p14="http://schemas.microsoft.com/office/powerpoint/2010/main" val="38861284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z="1200" u="none" strike="noStrike" kern="1200" dirty="0" smtClean="0">
                <a:solidFill>
                  <a:schemeClr val="tx1"/>
                </a:solidFill>
                <a:effectLst/>
                <a:latin typeface="+mn-lt"/>
                <a:ea typeface="+mn-ea"/>
                <a:cs typeface="+mn-cs"/>
                <a:hlinkClick r:id="rId3"/>
              </a:rPr>
              <a:t>www.egitimhane.com</a:t>
            </a:r>
            <a:endParaRPr lang="tr-TR" dirty="0"/>
          </a:p>
        </p:txBody>
      </p:sp>
      <p:sp>
        <p:nvSpPr>
          <p:cNvPr id="4" name="Slayt Numarası Yer Tutucusu 3"/>
          <p:cNvSpPr>
            <a:spLocks noGrp="1"/>
          </p:cNvSpPr>
          <p:nvPr>
            <p:ph type="sldNum" sz="quarter" idx="10"/>
          </p:nvPr>
        </p:nvSpPr>
        <p:spPr/>
        <p:txBody>
          <a:bodyPr/>
          <a:lstStyle/>
          <a:p>
            <a:fld id="{351993BA-C657-496E-B35F-C3F6882CAC26}" type="slidenum">
              <a:rPr lang="tr-TR" smtClean="0"/>
              <a:t>49</a:t>
            </a:fld>
            <a:endParaRPr lang="tr-TR"/>
          </a:p>
        </p:txBody>
      </p:sp>
    </p:spTree>
    <p:extLst>
      <p:ext uri="{BB962C8B-B14F-4D97-AF65-F5344CB8AC3E}">
        <p14:creationId xmlns:p14="http://schemas.microsoft.com/office/powerpoint/2010/main" val="591918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09.08.2022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09.08.2022</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hyperlink" Target="http://www.egitimhane.co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normAutofit fontScale="90000"/>
          </a:bodyPr>
          <a:lstStyle/>
          <a:p>
            <a:r>
              <a:rPr lang="tr-TR" dirty="0" smtClean="0"/>
              <a:t>MODÜL 9</a:t>
            </a:r>
            <a:br>
              <a:rPr lang="tr-TR" dirty="0" smtClean="0"/>
            </a:br>
            <a:r>
              <a:rPr lang="tr-TR" dirty="0" smtClean="0"/>
              <a:t>GÜVENLİ OKUL VE OKUL GÜVENLİĞİ</a:t>
            </a:r>
            <a:endParaRPr lang="tr-TR" dirty="0"/>
          </a:p>
        </p:txBody>
      </p:sp>
    </p:spTree>
    <p:extLst>
      <p:ext uri="{BB962C8B-B14F-4D97-AF65-F5344CB8AC3E}">
        <p14:creationId xmlns:p14="http://schemas.microsoft.com/office/powerpoint/2010/main" val="1505492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85000" lnSpcReduction="10000"/>
          </a:bodyPr>
          <a:lstStyle/>
          <a:p>
            <a:pPr marL="0" lvl="0" indent="0">
              <a:buNone/>
            </a:pPr>
            <a:r>
              <a:rPr lang="tr-TR" b="1" dirty="0"/>
              <a:t>Güvenlik Problemlerini Açıkça Tartışma</a:t>
            </a:r>
            <a:r>
              <a:rPr lang="tr-TR" dirty="0"/>
              <a:t>:</a:t>
            </a:r>
            <a:endParaRPr lang="tr-TR" b="1" dirty="0"/>
          </a:p>
          <a:p>
            <a:r>
              <a:rPr lang="tr-TR" dirty="0"/>
              <a:t>Güvenli okullarda okulun güvenlikle ilgili problemleri okul paydaşlarıyla açıkça tartışılır </a:t>
            </a:r>
            <a:r>
              <a:rPr lang="tr-TR" dirty="0" smtClean="0"/>
              <a:t>ve çözümler </a:t>
            </a:r>
            <a:r>
              <a:rPr lang="tr-TR" dirty="0"/>
              <a:t>üretilir.</a:t>
            </a:r>
          </a:p>
          <a:p>
            <a:pPr marL="0" lvl="0" indent="0">
              <a:buNone/>
            </a:pPr>
            <a:r>
              <a:rPr lang="tr-TR" b="1" dirty="0"/>
              <a:t>İletişim:</a:t>
            </a:r>
          </a:p>
          <a:p>
            <a:r>
              <a:rPr lang="tr-TR" dirty="0"/>
              <a:t>Sağlıklı öğrenmelerin meydana geldiği okulların temel göstergelerden biri okulu oluşturan paydaşlar arasındaki açık ve kesintisiz iletişimdir.</a:t>
            </a:r>
          </a:p>
          <a:p>
            <a:pPr marL="0" lvl="0" indent="0">
              <a:buNone/>
            </a:pPr>
            <a:r>
              <a:rPr lang="tr-TR" b="1" dirty="0"/>
              <a:t>Empati Kültürünü Geliştirme:</a:t>
            </a:r>
          </a:p>
          <a:p>
            <a:r>
              <a:rPr lang="tr-TR" dirty="0"/>
              <a:t>Güvenli okulların bir diğer özelliği okuldaki empati kültürüdür.</a:t>
            </a:r>
          </a:p>
          <a:p>
            <a:endParaRPr lang="tr-TR" dirty="0"/>
          </a:p>
        </p:txBody>
      </p:sp>
    </p:spTree>
    <p:extLst>
      <p:ext uri="{BB962C8B-B14F-4D97-AF65-F5344CB8AC3E}">
        <p14:creationId xmlns:p14="http://schemas.microsoft.com/office/powerpoint/2010/main" val="56508441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Uygulayıcılar İçin Adım Adım İşlem Basamakları</a:t>
            </a:r>
          </a:p>
        </p:txBody>
      </p:sp>
      <p:sp>
        <p:nvSpPr>
          <p:cNvPr id="3" name="İçerik Yer Tutucusu 2"/>
          <p:cNvSpPr>
            <a:spLocks noGrp="1"/>
          </p:cNvSpPr>
          <p:nvPr>
            <p:ph idx="1"/>
          </p:nvPr>
        </p:nvSpPr>
        <p:spPr/>
        <p:txBody>
          <a:bodyPr>
            <a:normAutofit lnSpcReduction="10000"/>
          </a:bodyPr>
          <a:lstStyle/>
          <a:p>
            <a:r>
              <a:rPr lang="tr-TR" dirty="0"/>
              <a:t>Bu kısımda, uygulayıcıların çalıştıkları kurumlarda bu programı kolaylıkla hayata geçirebilmeleri için izlemeleri gereken işlem basamakları adım adım açıklanmıştır.</a:t>
            </a:r>
          </a:p>
          <a:p>
            <a:pPr marL="0" lvl="0" indent="0">
              <a:buNone/>
            </a:pPr>
            <a:r>
              <a:rPr lang="tr-TR" b="1" dirty="0" smtClean="0"/>
              <a:t>1. ADIM</a:t>
            </a:r>
            <a:r>
              <a:rPr lang="tr-TR" b="1" dirty="0"/>
              <a:t>: Okul Yöneticilerini Bilgilendirmek, Onları İkna Etmek, Onların Desteğini Almak ve Güvenini </a:t>
            </a:r>
            <a:r>
              <a:rPr lang="tr-TR" b="1" dirty="0" smtClean="0"/>
              <a:t>Kazanmak.</a:t>
            </a:r>
          </a:p>
          <a:p>
            <a:pPr marL="0" lvl="0" indent="0">
              <a:buNone/>
            </a:pPr>
            <a:r>
              <a:rPr lang="tr-TR" b="1" dirty="0"/>
              <a:t>2.	ADIM: Çevre Kurum ve Kuruluşlarla İş Birliğinin </a:t>
            </a:r>
            <a:r>
              <a:rPr lang="tr-TR" b="1" dirty="0" smtClean="0"/>
              <a:t>Sağlanması.</a:t>
            </a:r>
            <a:endParaRPr lang="tr-TR" b="1" dirty="0"/>
          </a:p>
          <a:p>
            <a:endParaRPr lang="tr-TR" dirty="0"/>
          </a:p>
        </p:txBody>
      </p:sp>
    </p:spTree>
    <p:extLst>
      <p:ext uri="{BB962C8B-B14F-4D97-AF65-F5344CB8AC3E}">
        <p14:creationId xmlns:p14="http://schemas.microsoft.com/office/powerpoint/2010/main" val="302779999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Uygulayıcılar İçin Adım Adım İşlem Basamakları</a:t>
            </a:r>
          </a:p>
        </p:txBody>
      </p:sp>
      <p:sp>
        <p:nvSpPr>
          <p:cNvPr id="3" name="İçerik Yer Tutucusu 2"/>
          <p:cNvSpPr>
            <a:spLocks noGrp="1"/>
          </p:cNvSpPr>
          <p:nvPr>
            <p:ph idx="1"/>
          </p:nvPr>
        </p:nvSpPr>
        <p:spPr/>
        <p:txBody>
          <a:bodyPr/>
          <a:lstStyle/>
          <a:p>
            <a:pPr marL="514350" indent="-514350">
              <a:buAutoNum type="arabicPeriod" startAt="3"/>
            </a:pPr>
            <a:r>
              <a:rPr lang="tr-TR" dirty="0" smtClean="0"/>
              <a:t>ADIM</a:t>
            </a:r>
            <a:r>
              <a:rPr lang="tr-TR" dirty="0"/>
              <a:t>: Her Bir Öğretmenin Desteğinin </a:t>
            </a:r>
            <a:r>
              <a:rPr lang="tr-TR" dirty="0" smtClean="0"/>
              <a:t>Kazanılması</a:t>
            </a:r>
            <a:endParaRPr lang="tr-TR" dirty="0"/>
          </a:p>
          <a:p>
            <a:pPr marL="514350" lvl="0" indent="-514350">
              <a:buFont typeface="Arial" pitchFamily="34" charset="0"/>
              <a:buAutoNum type="arabicPeriod" startAt="3"/>
            </a:pPr>
            <a:r>
              <a:rPr lang="tr-TR" b="1" dirty="0"/>
              <a:t>ADIM: Kullanılacak Eğitim Programının Belirlenmesi, Revize Edilmesi ya da Geliştirilmesi</a:t>
            </a:r>
          </a:p>
          <a:p>
            <a:pPr marL="514350" indent="-514350">
              <a:buAutoNum type="arabicPeriod" startAt="3"/>
            </a:pPr>
            <a:r>
              <a:rPr lang="tr-TR" dirty="0"/>
              <a:t>ADIM: Uygulayıcıların Maddi İhtiyaçların Nasıl Giderileceği Konusunda Okul Yöneticileriyle Görüşmeleri ve Bütçe Planlamaları Yapmaları</a:t>
            </a:r>
            <a:endParaRPr lang="tr-TR" dirty="0" smtClean="0"/>
          </a:p>
        </p:txBody>
      </p:sp>
    </p:spTree>
    <p:extLst>
      <p:ext uri="{BB962C8B-B14F-4D97-AF65-F5344CB8AC3E}">
        <p14:creationId xmlns:p14="http://schemas.microsoft.com/office/powerpoint/2010/main" val="417768505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Uygulayıcılar İçin Adım Adım İşlem Basamakları</a:t>
            </a:r>
          </a:p>
        </p:txBody>
      </p:sp>
      <p:sp>
        <p:nvSpPr>
          <p:cNvPr id="3" name="İçerik Yer Tutucusu 2"/>
          <p:cNvSpPr>
            <a:spLocks noGrp="1"/>
          </p:cNvSpPr>
          <p:nvPr>
            <p:ph idx="1"/>
          </p:nvPr>
        </p:nvSpPr>
        <p:spPr/>
        <p:txBody>
          <a:bodyPr/>
          <a:lstStyle/>
          <a:p>
            <a:pPr marL="514350" indent="-514350">
              <a:buAutoNum type="arabicPeriod" startAt="6"/>
            </a:pPr>
            <a:r>
              <a:rPr lang="tr-TR" dirty="0" smtClean="0"/>
              <a:t>ADIM</a:t>
            </a:r>
            <a:r>
              <a:rPr lang="tr-TR" dirty="0"/>
              <a:t>: </a:t>
            </a:r>
            <a:r>
              <a:rPr lang="tr-TR" dirty="0" err="1"/>
              <a:t>Barışyapıcı</a:t>
            </a:r>
            <a:r>
              <a:rPr lang="tr-TR" dirty="0"/>
              <a:t> Öğrencilerin Seçimi ve Eğitimlerin Ne Zaman Gerçekleştirileceğinin </a:t>
            </a:r>
            <a:r>
              <a:rPr lang="tr-TR" dirty="0" smtClean="0"/>
              <a:t>Belirlenmesi</a:t>
            </a:r>
          </a:p>
          <a:p>
            <a:pPr marL="514350" lvl="0" indent="-514350">
              <a:buFont typeface="Arial" pitchFamily="34" charset="0"/>
              <a:buAutoNum type="arabicPeriod" startAt="6"/>
            </a:pPr>
            <a:r>
              <a:rPr lang="tr-TR" b="1" dirty="0"/>
              <a:t>ADIM: Eğitim Programının Uygulanmasının Ardından Bu Eğitime Katılan Öğrenciler İçin Geniş Katılımlı Bir Rozet Takma Töreni Düzenlenmesi</a:t>
            </a:r>
          </a:p>
          <a:p>
            <a:pPr marL="514350" lvl="0" indent="-514350">
              <a:buFont typeface="Arial" pitchFamily="34" charset="0"/>
              <a:buAutoNum type="arabicPeriod" startAt="6"/>
            </a:pPr>
            <a:r>
              <a:rPr lang="tr-TR" b="1" dirty="0"/>
              <a:t>ADIM: </a:t>
            </a:r>
            <a:r>
              <a:rPr lang="tr-TR" b="1" dirty="0" err="1"/>
              <a:t>Barışyapıcılık</a:t>
            </a:r>
            <a:r>
              <a:rPr lang="tr-TR" b="1" dirty="0"/>
              <a:t> Sürecinin </a:t>
            </a:r>
            <a:r>
              <a:rPr lang="tr-TR" b="1" dirty="0" smtClean="0"/>
              <a:t>Yürütülmesi</a:t>
            </a:r>
            <a:endParaRPr lang="tr-TR" b="1" dirty="0"/>
          </a:p>
        </p:txBody>
      </p:sp>
    </p:spTree>
    <p:extLst>
      <p:ext uri="{BB962C8B-B14F-4D97-AF65-F5344CB8AC3E}">
        <p14:creationId xmlns:p14="http://schemas.microsoft.com/office/powerpoint/2010/main" val="285269638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Uygulayıcılar İçin Adım Adım İşlem Basamakları</a:t>
            </a:r>
          </a:p>
        </p:txBody>
      </p:sp>
      <p:sp>
        <p:nvSpPr>
          <p:cNvPr id="3" name="İçerik Yer Tutucusu 2"/>
          <p:cNvSpPr>
            <a:spLocks noGrp="1"/>
          </p:cNvSpPr>
          <p:nvPr>
            <p:ph idx="1"/>
          </p:nvPr>
        </p:nvSpPr>
        <p:spPr/>
        <p:txBody>
          <a:bodyPr/>
          <a:lstStyle/>
          <a:p>
            <a:pPr marL="514350" indent="-514350">
              <a:buAutoNum type="arabicPeriod" startAt="9"/>
            </a:pPr>
            <a:r>
              <a:rPr lang="tr-TR" dirty="0" smtClean="0"/>
              <a:t>ADIM</a:t>
            </a:r>
            <a:r>
              <a:rPr lang="tr-TR" dirty="0"/>
              <a:t>: Okulda Arabuluculuk Uygulamaları Başlatılmadan Önce Tüm Şubelerde Tanıtım </a:t>
            </a:r>
            <a:r>
              <a:rPr lang="tr-TR" dirty="0" smtClean="0"/>
              <a:t>Yapılması</a:t>
            </a:r>
          </a:p>
          <a:p>
            <a:pPr marL="514350" lvl="0" indent="-514350">
              <a:buFont typeface="Arial" pitchFamily="34" charset="0"/>
              <a:buAutoNum type="arabicPeriod" startAt="9"/>
            </a:pPr>
            <a:r>
              <a:rPr lang="tr-TR" b="1" dirty="0" smtClean="0"/>
              <a:t> ADIM</a:t>
            </a:r>
            <a:r>
              <a:rPr lang="tr-TR" b="1" dirty="0"/>
              <a:t>: Projenin Etkililiğinin </a:t>
            </a:r>
            <a:r>
              <a:rPr lang="tr-TR" b="1" dirty="0" smtClean="0"/>
              <a:t>Değerlendirilmesi</a:t>
            </a:r>
            <a:endParaRPr lang="tr-TR" b="1" dirty="0"/>
          </a:p>
        </p:txBody>
      </p:sp>
    </p:spTree>
    <p:extLst>
      <p:ext uri="{BB962C8B-B14F-4D97-AF65-F5344CB8AC3E}">
        <p14:creationId xmlns:p14="http://schemas.microsoft.com/office/powerpoint/2010/main" val="137395505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ZOR KİŞİLİKLERLE </a:t>
            </a:r>
            <a:r>
              <a:rPr lang="tr-TR" b="1" dirty="0" smtClean="0"/>
              <a:t>İLETİŞİM</a:t>
            </a:r>
            <a:endParaRPr lang="tr-TR" dirty="0"/>
          </a:p>
        </p:txBody>
      </p:sp>
      <p:sp>
        <p:nvSpPr>
          <p:cNvPr id="3" name="İçerik Yer Tutucusu 2"/>
          <p:cNvSpPr>
            <a:spLocks noGrp="1"/>
          </p:cNvSpPr>
          <p:nvPr>
            <p:ph idx="1"/>
          </p:nvPr>
        </p:nvSpPr>
        <p:spPr/>
        <p:txBody>
          <a:bodyPr/>
          <a:lstStyle/>
          <a:p>
            <a:pPr marL="0" lvl="0" indent="0">
              <a:buNone/>
            </a:pPr>
            <a:r>
              <a:rPr lang="tr-TR" b="1" dirty="0" smtClean="0"/>
              <a:t>         Zor </a:t>
            </a:r>
            <a:r>
              <a:rPr lang="tr-TR" b="1" dirty="0"/>
              <a:t>İnsanın Tanımı ve Davranışları</a:t>
            </a:r>
          </a:p>
          <a:p>
            <a:r>
              <a:rPr lang="tr-TR" dirty="0"/>
              <a:t>Aynı ortamda bulunulduğunda kişide öfke, huzursuzluk, korku, endişe, sıkıntı gibi duygular yaşatan; dinleme, anlama, anlaşma ve uzlaşma konusunda bilgi ve beceri eksikliğinden kaynaklanan sıkıntıların ortaya çıkmasına sebep olan insanlar için kullanılan bir kavramdır. </a:t>
            </a:r>
          </a:p>
        </p:txBody>
      </p:sp>
    </p:spTree>
    <p:extLst>
      <p:ext uri="{BB962C8B-B14F-4D97-AF65-F5344CB8AC3E}">
        <p14:creationId xmlns:p14="http://schemas.microsoft.com/office/powerpoint/2010/main" val="254833703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 Nasıl Ortaya Çıkar ve Gelişir</a:t>
            </a:r>
          </a:p>
        </p:txBody>
      </p:sp>
      <p:sp>
        <p:nvSpPr>
          <p:cNvPr id="3" name="İçerik Yer Tutucusu 2"/>
          <p:cNvSpPr>
            <a:spLocks noGrp="1"/>
          </p:cNvSpPr>
          <p:nvPr>
            <p:ph idx="1"/>
          </p:nvPr>
        </p:nvSpPr>
        <p:spPr/>
        <p:txBody>
          <a:bodyPr>
            <a:normAutofit fontScale="92500" lnSpcReduction="20000"/>
          </a:bodyPr>
          <a:lstStyle/>
          <a:p>
            <a:r>
              <a:rPr lang="tr-TR" dirty="0"/>
              <a:t>Gelişim psikologları kişiliğimizin temel ögelerinin çok küçük yaşlarda oluştuğunu söylemektedir. </a:t>
            </a:r>
            <a:endParaRPr lang="tr-TR" dirty="0" smtClean="0"/>
          </a:p>
          <a:p>
            <a:r>
              <a:rPr lang="tr-TR" dirty="0" smtClean="0"/>
              <a:t>Yaşantı </a:t>
            </a:r>
            <a:r>
              <a:rPr lang="tr-TR" dirty="0"/>
              <a:t>ürünün olan olayların, bizi yetiştirenlerin yaklaşımlarının etkisiyle kendimize, dünyaya ve olaylara ilişkin yargılarımız, yaklaşım tarzlarımız şekillenmektedir. </a:t>
            </a:r>
            <a:endParaRPr lang="tr-TR" dirty="0" smtClean="0"/>
          </a:p>
          <a:p>
            <a:r>
              <a:rPr lang="tr-TR" dirty="0" smtClean="0"/>
              <a:t>Başta </a:t>
            </a:r>
            <a:r>
              <a:rPr lang="tr-TR" dirty="0"/>
              <a:t>anne ve babamız olmak üzere model aldığımız kişilerden gördüğünüz karşılık (tutum ve tavırlar) zaman içinde kendi davranış kalıplarımıza, tutum ve değer yargılarımıza dönüşür. </a:t>
            </a:r>
          </a:p>
        </p:txBody>
      </p:sp>
    </p:spTree>
    <p:extLst>
      <p:ext uri="{BB962C8B-B14F-4D97-AF65-F5344CB8AC3E}">
        <p14:creationId xmlns:p14="http://schemas.microsoft.com/office/powerpoint/2010/main" val="41016753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 Nasıl Ortaya Çıkar ve Gelişir</a:t>
            </a:r>
          </a:p>
        </p:txBody>
      </p:sp>
      <p:sp>
        <p:nvSpPr>
          <p:cNvPr id="3" name="İçerik Yer Tutucusu 2"/>
          <p:cNvSpPr>
            <a:spLocks noGrp="1"/>
          </p:cNvSpPr>
          <p:nvPr>
            <p:ph idx="1"/>
          </p:nvPr>
        </p:nvSpPr>
        <p:spPr/>
        <p:txBody>
          <a:bodyPr>
            <a:normAutofit fontScale="92500" lnSpcReduction="10000"/>
          </a:bodyPr>
          <a:lstStyle/>
          <a:p>
            <a:r>
              <a:rPr lang="tr-TR" dirty="0"/>
              <a:t>Örneğin, dış dünyanın ve diğer insanların; güvenilmez, tehlikeli kişiler olduğu inancını edinebilir ya da kendimizi değersiz, yetersiz algılayabiliriz. </a:t>
            </a:r>
            <a:endParaRPr lang="tr-TR" dirty="0" smtClean="0"/>
          </a:p>
          <a:p>
            <a:r>
              <a:rPr lang="tr-TR" dirty="0" smtClean="0"/>
              <a:t>Aşırı </a:t>
            </a:r>
            <a:r>
              <a:rPr lang="tr-TR" dirty="0"/>
              <a:t>korumacı bir anne babanın çocuğu büyüdüğünde problemlerini başkalarının çözmesini bekleyebilir.</a:t>
            </a:r>
          </a:p>
          <a:p>
            <a:r>
              <a:rPr lang="tr-TR" dirty="0"/>
              <a:t>Hayatlarını kendilerini korumak üzere kurmaya çalışırlar çünkü “Dünya adaletsizdir ve onlar kurbandır!”. Zihinlerinde bir karmaşa vardır, </a:t>
            </a:r>
          </a:p>
        </p:txBody>
      </p:sp>
    </p:spTree>
    <p:extLst>
      <p:ext uri="{BB962C8B-B14F-4D97-AF65-F5344CB8AC3E}">
        <p14:creationId xmlns:p14="http://schemas.microsoft.com/office/powerpoint/2010/main" val="413787938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 Tanımına Giren Kişilerin Kategorileri</a:t>
            </a:r>
          </a:p>
        </p:txBody>
      </p:sp>
      <p:sp>
        <p:nvSpPr>
          <p:cNvPr id="3" name="İçerik Yer Tutucusu 2"/>
          <p:cNvSpPr>
            <a:spLocks noGrp="1"/>
          </p:cNvSpPr>
          <p:nvPr>
            <p:ph idx="1"/>
          </p:nvPr>
        </p:nvSpPr>
        <p:spPr/>
        <p:txBody>
          <a:bodyPr/>
          <a:lstStyle/>
          <a:p>
            <a:r>
              <a:rPr lang="tr-TR" dirty="0"/>
              <a:t>Zor kişilikleri çeşitli kriterlere göre gruplamak mümkündür. Özellikle kurumsal yapı içinde değerlendirildiklerinde üç grup insanla karşılaşırız. Bunlar;</a:t>
            </a:r>
          </a:p>
          <a:p>
            <a:pPr lvl="0"/>
            <a:r>
              <a:rPr lang="tr-TR" dirty="0" err="1"/>
              <a:t>İnaktif</a:t>
            </a:r>
            <a:r>
              <a:rPr lang="tr-TR" dirty="0"/>
              <a:t>,</a:t>
            </a:r>
          </a:p>
          <a:p>
            <a:pPr lvl="0"/>
            <a:r>
              <a:rPr lang="tr-TR" dirty="0"/>
              <a:t>Reaktif ve</a:t>
            </a:r>
          </a:p>
          <a:p>
            <a:pPr lvl="0"/>
            <a:r>
              <a:rPr lang="tr-TR" dirty="0" err="1"/>
              <a:t>Proaktif</a:t>
            </a:r>
            <a:r>
              <a:rPr lang="tr-TR" dirty="0"/>
              <a:t> olarak isimlendirilir</a:t>
            </a:r>
            <a:r>
              <a:rPr lang="tr-TR" dirty="0" smtClean="0"/>
              <a:t>.</a:t>
            </a:r>
            <a:endParaRPr lang="tr-TR" dirty="0"/>
          </a:p>
        </p:txBody>
      </p:sp>
    </p:spTree>
    <p:extLst>
      <p:ext uri="{BB962C8B-B14F-4D97-AF65-F5344CB8AC3E}">
        <p14:creationId xmlns:p14="http://schemas.microsoft.com/office/powerpoint/2010/main" val="5057273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 Tanımına Giren Kişilerin Kategorileri</a:t>
            </a:r>
          </a:p>
        </p:txBody>
      </p:sp>
      <p:sp>
        <p:nvSpPr>
          <p:cNvPr id="3" name="İçerik Yer Tutucusu 2"/>
          <p:cNvSpPr>
            <a:spLocks noGrp="1"/>
          </p:cNvSpPr>
          <p:nvPr>
            <p:ph idx="1"/>
          </p:nvPr>
        </p:nvSpPr>
        <p:spPr/>
        <p:txBody>
          <a:bodyPr>
            <a:normAutofit lnSpcReduction="10000"/>
          </a:bodyPr>
          <a:lstStyle/>
          <a:p>
            <a:r>
              <a:rPr lang="tr-TR" dirty="0" err="1"/>
              <a:t>İnaktif</a:t>
            </a:r>
            <a:r>
              <a:rPr lang="tr-TR" dirty="0"/>
              <a:t> kişiliğin en belirleyici özelliği aşırı uyum davranışı sergilemeleridir. </a:t>
            </a:r>
            <a:endParaRPr lang="tr-TR" dirty="0" smtClean="0"/>
          </a:p>
          <a:p>
            <a:r>
              <a:rPr lang="tr-TR" dirty="0" smtClean="0"/>
              <a:t>“</a:t>
            </a:r>
            <a:r>
              <a:rPr lang="tr-TR" dirty="0"/>
              <a:t>Evet efendim!” olarak da isimlendirilen bu davranış ve iletişim tarzını sergileyen kişiler kendi görüş ve düşüncelerini ortaya koyamazlar. </a:t>
            </a:r>
            <a:endParaRPr lang="tr-TR" dirty="0" smtClean="0"/>
          </a:p>
          <a:p>
            <a:r>
              <a:rPr lang="tr-TR" dirty="0" smtClean="0"/>
              <a:t>Özellikle </a:t>
            </a:r>
            <a:r>
              <a:rPr lang="tr-TR" dirty="0"/>
              <a:t>otorite olarak gördükleri kişilerin her türlü düşünce, görüş ve önerilerine derhal ve sorgusuz katılırlar. </a:t>
            </a:r>
          </a:p>
        </p:txBody>
      </p:sp>
    </p:spTree>
    <p:extLst>
      <p:ext uri="{BB962C8B-B14F-4D97-AF65-F5344CB8AC3E}">
        <p14:creationId xmlns:p14="http://schemas.microsoft.com/office/powerpoint/2010/main" val="382641009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 Tanımına Giren Kişilerin Kategorileri</a:t>
            </a:r>
          </a:p>
        </p:txBody>
      </p:sp>
      <p:sp>
        <p:nvSpPr>
          <p:cNvPr id="3" name="İçerik Yer Tutucusu 2"/>
          <p:cNvSpPr>
            <a:spLocks noGrp="1"/>
          </p:cNvSpPr>
          <p:nvPr>
            <p:ph idx="1"/>
          </p:nvPr>
        </p:nvSpPr>
        <p:spPr/>
        <p:txBody>
          <a:bodyPr/>
          <a:lstStyle/>
          <a:p>
            <a:r>
              <a:rPr lang="tr-TR" dirty="0"/>
              <a:t>Reaktif kişiliğin en önemli özelliği ise hemen her görüş, düşünce veya öneriye spontane karşı çıkmaları, muhalefet etmeleridir. </a:t>
            </a:r>
            <a:endParaRPr lang="tr-TR" dirty="0" smtClean="0"/>
          </a:p>
          <a:p>
            <a:r>
              <a:rPr lang="tr-TR" dirty="0" smtClean="0"/>
              <a:t>Ortaya </a:t>
            </a:r>
            <a:r>
              <a:rPr lang="tr-TR" dirty="0"/>
              <a:t>atılan görüş ve öneriyi sorgulamazlar, üzerinde düşünmezler ve sadece karşı çıkarlar. </a:t>
            </a:r>
            <a:endParaRPr lang="tr-TR" dirty="0" smtClean="0"/>
          </a:p>
          <a:p>
            <a:r>
              <a:rPr lang="tr-TR" dirty="0" smtClean="0"/>
              <a:t>Karşı </a:t>
            </a:r>
            <a:r>
              <a:rPr lang="tr-TR" dirty="0"/>
              <a:t>çıktıkları veya muhalefet ettikleri duruma ilişkin bir öneri veya karşı görüş bildirmezler. </a:t>
            </a:r>
            <a:endParaRPr lang="tr-TR" dirty="0" smtClean="0"/>
          </a:p>
          <a:p>
            <a:r>
              <a:rPr lang="tr-TR" dirty="0" smtClean="0"/>
              <a:t>“</a:t>
            </a:r>
            <a:r>
              <a:rPr lang="tr-TR" dirty="0"/>
              <a:t>Karşı çıkmak için karşı çıkma” </a:t>
            </a:r>
          </a:p>
        </p:txBody>
      </p:sp>
    </p:spTree>
    <p:extLst>
      <p:ext uri="{BB962C8B-B14F-4D97-AF65-F5344CB8AC3E}">
        <p14:creationId xmlns:p14="http://schemas.microsoft.com/office/powerpoint/2010/main" val="1532209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92500" lnSpcReduction="10000"/>
          </a:bodyPr>
          <a:lstStyle/>
          <a:p>
            <a:pPr marL="0" lvl="0" indent="0">
              <a:buNone/>
            </a:pPr>
            <a:r>
              <a:rPr lang="tr-TR" b="1" dirty="0"/>
              <a:t>Güvenliği Tehdit Eden Davranışları Ödüllendirmeme ve </a:t>
            </a:r>
            <a:r>
              <a:rPr lang="tr-TR" b="1" dirty="0" smtClean="0"/>
              <a:t>Görmezlikten Gelmeme</a:t>
            </a:r>
            <a:r>
              <a:rPr lang="tr-TR" dirty="0"/>
              <a:t>:</a:t>
            </a:r>
          </a:p>
          <a:p>
            <a:r>
              <a:rPr lang="tr-TR" dirty="0"/>
              <a:t>Okul iklimini tehdit edebilecek davranışların ortaya çıkması durumunda okul idaresi, öğretmen ve çalışanlar uygunsuz davranışları görmezlikten gelmemelidir.</a:t>
            </a:r>
          </a:p>
          <a:p>
            <a:pPr marL="0" lvl="0" indent="0">
              <a:buNone/>
            </a:pPr>
            <a:r>
              <a:rPr lang="tr-TR" b="1" dirty="0"/>
              <a:t>Kolluk Güçleriyle İş Birliği:</a:t>
            </a:r>
          </a:p>
          <a:p>
            <a:r>
              <a:rPr lang="tr-TR" dirty="0"/>
              <a:t>Güvenli okul denilince sadece okul içinin güvenli olması yeterli değildir. Okul çevresinin de güvenli olması gerekmektedir.</a:t>
            </a:r>
          </a:p>
          <a:p>
            <a:endParaRPr lang="tr-TR" dirty="0"/>
          </a:p>
        </p:txBody>
      </p:sp>
    </p:spTree>
    <p:extLst>
      <p:ext uri="{BB962C8B-B14F-4D97-AF65-F5344CB8AC3E}">
        <p14:creationId xmlns:p14="http://schemas.microsoft.com/office/powerpoint/2010/main" val="135098669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 Tanımına Giren Kişilerin Kategorileri</a:t>
            </a:r>
          </a:p>
        </p:txBody>
      </p:sp>
      <p:sp>
        <p:nvSpPr>
          <p:cNvPr id="3" name="İçerik Yer Tutucusu 2"/>
          <p:cNvSpPr>
            <a:spLocks noGrp="1"/>
          </p:cNvSpPr>
          <p:nvPr>
            <p:ph idx="1"/>
          </p:nvPr>
        </p:nvSpPr>
        <p:spPr/>
        <p:txBody>
          <a:bodyPr/>
          <a:lstStyle/>
          <a:p>
            <a:r>
              <a:rPr lang="tr-TR" dirty="0"/>
              <a:t>Bu iki grubun dışında </a:t>
            </a:r>
            <a:r>
              <a:rPr lang="tr-TR" dirty="0" err="1"/>
              <a:t>proaktif</a:t>
            </a:r>
            <a:r>
              <a:rPr lang="tr-TR" dirty="0"/>
              <a:t> insan ise en sağlıklı davranış ve sorun çözme yöntemine sahiptir. </a:t>
            </a:r>
            <a:endParaRPr lang="tr-TR" dirty="0" smtClean="0"/>
          </a:p>
          <a:p>
            <a:r>
              <a:rPr lang="tr-TR" dirty="0" err="1" smtClean="0"/>
              <a:t>Proaktif</a:t>
            </a:r>
            <a:r>
              <a:rPr lang="tr-TR" dirty="0" smtClean="0"/>
              <a:t> </a:t>
            </a:r>
            <a:r>
              <a:rPr lang="tr-TR" dirty="0"/>
              <a:t>kişi hem sorgular hem çözüm önerir. Diğer bir ifade ile içinde bulunduğu durumu ya da sorunu sorgulamakla kalmaz sorgu ve eleştirisinin sonuna bir çözüm önerisi ekler. </a:t>
            </a:r>
            <a:endParaRPr lang="tr-TR" dirty="0" smtClean="0"/>
          </a:p>
          <a:p>
            <a:r>
              <a:rPr lang="tr-TR" dirty="0" smtClean="0"/>
              <a:t>Yapıcı</a:t>
            </a:r>
            <a:r>
              <a:rPr lang="tr-TR" dirty="0"/>
              <a:t>, uzlaşmacı ve amaca yöneliktir</a:t>
            </a:r>
            <a:r>
              <a:rPr lang="tr-TR" dirty="0" smtClean="0"/>
              <a:t>.</a:t>
            </a:r>
            <a:endParaRPr lang="tr-TR" dirty="0"/>
          </a:p>
        </p:txBody>
      </p:sp>
    </p:spTree>
    <p:extLst>
      <p:ext uri="{BB962C8B-B14F-4D97-AF65-F5344CB8AC3E}">
        <p14:creationId xmlns:p14="http://schemas.microsoft.com/office/powerpoint/2010/main" val="3100232151"/>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23528" y="332656"/>
            <a:ext cx="8229600" cy="1143000"/>
          </a:xfrm>
        </p:spPr>
        <p:txBody>
          <a:bodyPr>
            <a:normAutofit fontScale="90000"/>
          </a:bodyPr>
          <a:lstStyle/>
          <a:p>
            <a:r>
              <a:rPr lang="tr-TR" dirty="0"/>
              <a:t>Zor İnsanlarla Birlikte Yaşamak ve Çalışmak Konusunda Yöntem ve Öneriler</a:t>
            </a:r>
          </a:p>
        </p:txBody>
      </p:sp>
      <p:sp>
        <p:nvSpPr>
          <p:cNvPr id="3" name="İçerik Yer Tutucusu 2"/>
          <p:cNvSpPr>
            <a:spLocks noGrp="1"/>
          </p:cNvSpPr>
          <p:nvPr>
            <p:ph idx="1"/>
          </p:nvPr>
        </p:nvSpPr>
        <p:spPr/>
        <p:txBody>
          <a:bodyPr>
            <a:normAutofit lnSpcReduction="10000"/>
          </a:bodyPr>
          <a:lstStyle/>
          <a:p>
            <a:r>
              <a:rPr lang="tr-TR" i="1" dirty="0"/>
              <a:t>Tanrım; bana değiştirebileceklerimi değiştirebilmem için güç, değiştiremeyeceklerime katlanmam için sabır; ikisini birbirinden ayırt edebilmem için akıl ver.”</a:t>
            </a:r>
            <a:endParaRPr lang="tr-TR" dirty="0"/>
          </a:p>
          <a:p>
            <a:r>
              <a:rPr lang="tr-TR" dirty="0"/>
              <a:t>Zor kişiliklerle yaşarken yapılması önerilenler, edilgen bir şekilde onlara boyun eğme ve davranışlarını onaylamayı değil, etkin bir şekilde onlardan kendimizi korumayı </a:t>
            </a:r>
            <a:r>
              <a:rPr lang="tr-TR" dirty="0" smtClean="0"/>
              <a:t>içerir.</a:t>
            </a:r>
            <a:endParaRPr lang="tr-TR" dirty="0"/>
          </a:p>
        </p:txBody>
      </p:sp>
    </p:spTree>
    <p:extLst>
      <p:ext uri="{BB962C8B-B14F-4D97-AF65-F5344CB8AC3E}">
        <p14:creationId xmlns:p14="http://schemas.microsoft.com/office/powerpoint/2010/main" val="428531832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İnsanlarla Birlikte Yaşamak ve Çalışmak Konusunda Yöntem ve Öneriler</a:t>
            </a:r>
          </a:p>
        </p:txBody>
      </p:sp>
      <p:sp>
        <p:nvSpPr>
          <p:cNvPr id="3" name="İçerik Yer Tutucusu 2"/>
          <p:cNvSpPr>
            <a:spLocks noGrp="1"/>
          </p:cNvSpPr>
          <p:nvPr>
            <p:ph idx="1"/>
          </p:nvPr>
        </p:nvSpPr>
        <p:spPr/>
        <p:txBody>
          <a:bodyPr/>
          <a:lstStyle/>
          <a:p>
            <a:r>
              <a:rPr lang="tr-TR" dirty="0"/>
              <a:t>Verilmesi gereken mesaj;</a:t>
            </a:r>
          </a:p>
          <a:p>
            <a:r>
              <a:rPr lang="tr-TR" dirty="0" smtClean="0"/>
              <a:t>Dolaysız</a:t>
            </a:r>
            <a:r>
              <a:rPr lang="tr-TR" dirty="0"/>
              <a:t>,</a:t>
            </a:r>
          </a:p>
          <a:p>
            <a:r>
              <a:rPr lang="tr-TR" dirty="0" smtClean="0"/>
              <a:t>Hemen</a:t>
            </a:r>
            <a:r>
              <a:rPr lang="tr-TR" dirty="0"/>
              <a:t>,</a:t>
            </a:r>
          </a:p>
          <a:p>
            <a:r>
              <a:rPr lang="tr-TR" dirty="0" smtClean="0"/>
              <a:t>Açık </a:t>
            </a:r>
            <a:r>
              <a:rPr lang="tr-TR" dirty="0"/>
              <a:t>bir şekilde,</a:t>
            </a:r>
          </a:p>
          <a:p>
            <a:r>
              <a:rPr lang="tr-TR" dirty="0" smtClean="0"/>
              <a:t>Dürüstlükle </a:t>
            </a:r>
            <a:r>
              <a:rPr lang="tr-TR" dirty="0"/>
              <a:t>ve</a:t>
            </a:r>
          </a:p>
          <a:p>
            <a:r>
              <a:rPr lang="tr-TR" dirty="0" smtClean="0"/>
              <a:t>Karşıdakini </a:t>
            </a:r>
            <a:r>
              <a:rPr lang="tr-TR" dirty="0"/>
              <a:t>incitmeden iletilmelidir.</a:t>
            </a:r>
          </a:p>
          <a:p>
            <a:endParaRPr lang="tr-TR" dirty="0"/>
          </a:p>
        </p:txBody>
      </p:sp>
    </p:spTree>
    <p:extLst>
      <p:ext uri="{BB962C8B-B14F-4D97-AF65-F5344CB8AC3E}">
        <p14:creationId xmlns:p14="http://schemas.microsoft.com/office/powerpoint/2010/main" val="341326049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İnsanlarla Birlikte Yaşamak ve Çalışmak Konusunda Yöntem ve Öneriler</a:t>
            </a:r>
          </a:p>
        </p:txBody>
      </p:sp>
      <p:sp>
        <p:nvSpPr>
          <p:cNvPr id="3" name="İçerik Yer Tutucusu 2"/>
          <p:cNvSpPr>
            <a:spLocks noGrp="1"/>
          </p:cNvSpPr>
          <p:nvPr>
            <p:ph idx="1"/>
          </p:nvPr>
        </p:nvSpPr>
        <p:spPr/>
        <p:txBody>
          <a:bodyPr/>
          <a:lstStyle/>
          <a:p>
            <a:r>
              <a:rPr lang="tr-TR" dirty="0" smtClean="0"/>
              <a:t>Aynen </a:t>
            </a:r>
            <a:r>
              <a:rPr lang="tr-TR" dirty="0"/>
              <a:t>karşılık verme,</a:t>
            </a:r>
          </a:p>
          <a:p>
            <a:r>
              <a:rPr lang="tr-TR" dirty="0" smtClean="0"/>
              <a:t>Problemi </a:t>
            </a:r>
            <a:r>
              <a:rPr lang="tr-TR" dirty="0"/>
              <a:t>ele almak yerine savunmaya geçme,</a:t>
            </a:r>
          </a:p>
          <a:p>
            <a:r>
              <a:rPr lang="tr-TR" dirty="0" smtClean="0"/>
              <a:t>Söylenenlerin </a:t>
            </a:r>
            <a:r>
              <a:rPr lang="tr-TR" dirty="0"/>
              <a:t>ne anlama geldiğini dikkate almama,</a:t>
            </a:r>
          </a:p>
          <a:p>
            <a:r>
              <a:rPr lang="tr-TR" dirty="0" smtClean="0"/>
              <a:t>Ürkme </a:t>
            </a:r>
            <a:r>
              <a:rPr lang="tr-TR" dirty="0"/>
              <a:t>ve şaşırma,</a:t>
            </a:r>
          </a:p>
          <a:p>
            <a:r>
              <a:rPr lang="tr-TR" dirty="0" smtClean="0"/>
              <a:t>Tepkisiz </a:t>
            </a:r>
            <a:r>
              <a:rPr lang="tr-TR" dirty="0"/>
              <a:t>kalma (öfkeden dili tutulma)</a:t>
            </a:r>
          </a:p>
          <a:p>
            <a:r>
              <a:rPr lang="tr-TR" dirty="0" smtClean="0"/>
              <a:t>O </a:t>
            </a:r>
            <a:r>
              <a:rPr lang="tr-TR" dirty="0"/>
              <a:t>anda bir şey düşünememe</a:t>
            </a:r>
          </a:p>
        </p:txBody>
      </p:sp>
    </p:spTree>
    <p:extLst>
      <p:ext uri="{BB962C8B-B14F-4D97-AF65-F5344CB8AC3E}">
        <p14:creationId xmlns:p14="http://schemas.microsoft.com/office/powerpoint/2010/main" val="6150839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insanlarla iletişimi büyük ölçüde imkânsız kılan veya sorunu daha da ağırlaştıran tutumlar</a:t>
            </a:r>
          </a:p>
        </p:txBody>
      </p:sp>
      <p:sp>
        <p:nvSpPr>
          <p:cNvPr id="3" name="İçerik Yer Tutucusu 2"/>
          <p:cNvSpPr>
            <a:spLocks noGrp="1"/>
          </p:cNvSpPr>
          <p:nvPr>
            <p:ph idx="1"/>
          </p:nvPr>
        </p:nvSpPr>
        <p:spPr/>
        <p:txBody>
          <a:bodyPr/>
          <a:lstStyle/>
          <a:p>
            <a:r>
              <a:rPr lang="tr-TR" dirty="0" smtClean="0"/>
              <a:t>Aynen </a:t>
            </a:r>
            <a:r>
              <a:rPr lang="tr-TR" dirty="0"/>
              <a:t>karşılık verme,</a:t>
            </a:r>
          </a:p>
          <a:p>
            <a:r>
              <a:rPr lang="tr-TR" dirty="0" smtClean="0"/>
              <a:t>Problemi </a:t>
            </a:r>
            <a:r>
              <a:rPr lang="tr-TR" dirty="0"/>
              <a:t>ele almak yerine savunmaya geçme,</a:t>
            </a:r>
          </a:p>
          <a:p>
            <a:r>
              <a:rPr lang="tr-TR" dirty="0" smtClean="0"/>
              <a:t>Söylenenlerin </a:t>
            </a:r>
            <a:r>
              <a:rPr lang="tr-TR" dirty="0"/>
              <a:t>ne anlama geldiğini dikkate almama,</a:t>
            </a:r>
          </a:p>
          <a:p>
            <a:r>
              <a:rPr lang="tr-TR" dirty="0" smtClean="0"/>
              <a:t>•Ürkme </a:t>
            </a:r>
            <a:r>
              <a:rPr lang="tr-TR" dirty="0"/>
              <a:t>ve şaşırma,</a:t>
            </a:r>
          </a:p>
          <a:p>
            <a:r>
              <a:rPr lang="tr-TR" dirty="0" smtClean="0"/>
              <a:t>Tepkisiz </a:t>
            </a:r>
            <a:r>
              <a:rPr lang="tr-TR" dirty="0"/>
              <a:t>kalma (öfkeden dili tutulma)</a:t>
            </a:r>
          </a:p>
          <a:p>
            <a:r>
              <a:rPr lang="tr-TR" dirty="0" smtClean="0"/>
              <a:t>O </a:t>
            </a:r>
            <a:r>
              <a:rPr lang="tr-TR" dirty="0"/>
              <a:t>anda bir şey düşünememe</a:t>
            </a:r>
          </a:p>
          <a:p>
            <a:endParaRPr lang="tr-TR" dirty="0"/>
          </a:p>
        </p:txBody>
      </p:sp>
    </p:spTree>
    <p:extLst>
      <p:ext uri="{BB962C8B-B14F-4D97-AF65-F5344CB8AC3E}">
        <p14:creationId xmlns:p14="http://schemas.microsoft.com/office/powerpoint/2010/main" val="24900919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kişiliklerle araya mesafe koymada uygulayabileceğiniz yöntemler</a:t>
            </a:r>
          </a:p>
        </p:txBody>
      </p:sp>
      <p:sp>
        <p:nvSpPr>
          <p:cNvPr id="3" name="İçerik Yer Tutucusu 2"/>
          <p:cNvSpPr>
            <a:spLocks noGrp="1"/>
          </p:cNvSpPr>
          <p:nvPr>
            <p:ph idx="1"/>
          </p:nvPr>
        </p:nvSpPr>
        <p:spPr/>
        <p:txBody>
          <a:bodyPr/>
          <a:lstStyle/>
          <a:p>
            <a:r>
              <a:rPr lang="tr-TR" i="1" dirty="0"/>
              <a:t>Konunun içeriğini bırakıp ilişkiyi tanımlama</a:t>
            </a:r>
            <a:r>
              <a:rPr lang="tr-TR" dirty="0"/>
              <a:t>: Zor kişiniz alışılmış davranışları sergilemeye başladığında söylediklerine aldırmayıp yaptığına işaret etmek. </a:t>
            </a:r>
            <a:endParaRPr lang="tr-TR" dirty="0" smtClean="0"/>
          </a:p>
          <a:p>
            <a:r>
              <a:rPr lang="tr-TR" dirty="0" smtClean="0"/>
              <a:t>Örneğin</a:t>
            </a:r>
            <a:r>
              <a:rPr lang="tr-TR" dirty="0"/>
              <a:t>: “Konuşmayı bu şekilde sürdürürsek </a:t>
            </a:r>
            <a:r>
              <a:rPr lang="tr-TR" dirty="0" smtClean="0"/>
              <a:t>nerede gideceğimize karar veremeyeceğiz.”</a:t>
            </a:r>
          </a:p>
          <a:p>
            <a:r>
              <a:rPr lang="tr-TR" dirty="0" smtClean="0"/>
              <a:t> </a:t>
            </a:r>
            <a:endParaRPr lang="tr-TR" dirty="0"/>
          </a:p>
        </p:txBody>
      </p:sp>
    </p:spTree>
    <p:extLst>
      <p:ext uri="{BB962C8B-B14F-4D97-AF65-F5344CB8AC3E}">
        <p14:creationId xmlns:p14="http://schemas.microsoft.com/office/powerpoint/2010/main" val="321746387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kişiliklerle araya mesafe koymada uygulayabileceğiniz yöntemler</a:t>
            </a:r>
          </a:p>
        </p:txBody>
      </p:sp>
      <p:sp>
        <p:nvSpPr>
          <p:cNvPr id="3" name="İçerik Yer Tutucusu 2"/>
          <p:cNvSpPr>
            <a:spLocks noGrp="1"/>
          </p:cNvSpPr>
          <p:nvPr>
            <p:ph idx="1"/>
          </p:nvPr>
        </p:nvSpPr>
        <p:spPr/>
        <p:txBody>
          <a:bodyPr/>
          <a:lstStyle/>
          <a:p>
            <a:pPr lvl="0"/>
            <a:r>
              <a:rPr lang="tr-TR" i="1" dirty="0"/>
              <a:t>Ortam değişinceye kadar konuşmaya ara verme</a:t>
            </a:r>
            <a:r>
              <a:rPr lang="tr-TR" dirty="0"/>
              <a:t>: Karşıdaki kişinin öfkesinin, dırdırının ya da suskunluğunun nedenini tümüyle göz ardı edip konuşmayı ertelemek. Örneğin: “Gördüğüm kadarıyla şu anda çok öfkelisin. En iyisi bu konuyu öğleden sonra ele alalım.”</a:t>
            </a:r>
          </a:p>
          <a:p>
            <a:r>
              <a:rPr lang="tr-TR" dirty="0"/>
              <a:t>– “Şu anda kendini iyi hissetmediğinin farkındayım. Daha sonra konuşalım.”</a:t>
            </a:r>
          </a:p>
          <a:p>
            <a:endParaRPr lang="tr-TR" dirty="0"/>
          </a:p>
        </p:txBody>
      </p:sp>
    </p:spTree>
    <p:extLst>
      <p:ext uri="{BB962C8B-B14F-4D97-AF65-F5344CB8AC3E}">
        <p14:creationId xmlns:p14="http://schemas.microsoft.com/office/powerpoint/2010/main" val="364314662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kişiliklerle araya mesafe koymada uygulayabileceğiniz yöntemler</a:t>
            </a:r>
          </a:p>
        </p:txBody>
      </p:sp>
      <p:sp>
        <p:nvSpPr>
          <p:cNvPr id="3" name="İçerik Yer Tutucusu 2"/>
          <p:cNvSpPr>
            <a:spLocks noGrp="1"/>
          </p:cNvSpPr>
          <p:nvPr>
            <p:ph idx="1"/>
          </p:nvPr>
        </p:nvSpPr>
        <p:spPr/>
        <p:txBody>
          <a:bodyPr/>
          <a:lstStyle/>
          <a:p>
            <a:pPr lvl="0"/>
            <a:r>
              <a:rPr lang="tr-TR" i="1" dirty="0"/>
              <a:t>Kendinden emin erteleme</a:t>
            </a:r>
            <a:r>
              <a:rPr lang="tr-TR" dirty="0"/>
              <a:t>: Zor kişinize göstereceğiniz tepkiyi sizin daha sakin ve kafanızın daha duru olduğu bir zamana bırakmak. </a:t>
            </a:r>
            <a:endParaRPr lang="tr-TR" dirty="0" smtClean="0"/>
          </a:p>
          <a:p>
            <a:pPr lvl="0"/>
            <a:r>
              <a:rPr lang="tr-TR" dirty="0" smtClean="0"/>
              <a:t>Örneğin</a:t>
            </a:r>
            <a:r>
              <a:rPr lang="tr-TR" dirty="0"/>
              <a:t>: “Şu anda bu konuyu konuşmaya hazır değilim.” – “İlginç bir fikir; bana düşünmem için izin vermeni istiyorum.”</a:t>
            </a:r>
          </a:p>
          <a:p>
            <a:endParaRPr lang="tr-TR" dirty="0"/>
          </a:p>
        </p:txBody>
      </p:sp>
    </p:spTree>
    <p:extLst>
      <p:ext uri="{BB962C8B-B14F-4D97-AF65-F5344CB8AC3E}">
        <p14:creationId xmlns:p14="http://schemas.microsoft.com/office/powerpoint/2010/main" val="3581856391"/>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Zor kişiliklerle araya mesafe koymada uygulayabileceğiniz yöntemler</a:t>
            </a:r>
          </a:p>
        </p:txBody>
      </p:sp>
      <p:sp>
        <p:nvSpPr>
          <p:cNvPr id="3" name="İçerik Yer Tutucusu 2"/>
          <p:cNvSpPr>
            <a:spLocks noGrp="1"/>
          </p:cNvSpPr>
          <p:nvPr>
            <p:ph idx="1"/>
          </p:nvPr>
        </p:nvSpPr>
        <p:spPr/>
        <p:txBody>
          <a:bodyPr>
            <a:normAutofit lnSpcReduction="10000"/>
          </a:bodyPr>
          <a:lstStyle/>
          <a:p>
            <a:r>
              <a:rPr lang="tr-TR" i="1" dirty="0"/>
              <a:t>Sislendirme</a:t>
            </a:r>
            <a:r>
              <a:rPr lang="tr-TR" dirty="0"/>
              <a:t>: Karşınızdaki kişinin isteğini ve görüşlerini kendi sözlerinizle kısaca özetlemek(böylece onu dinlediğinizi ve anladığınızı göstermiş olursunuz) ve kendi düşündüğünüz şekilde tutum almak. (Bu yöntem kırık plak cümlesi yönteminin biraz daha hafifletilmiş şeklidir. Örneğin: “Bu konunun sizin için çok önemli olduğunu anlıyorum. Maalesef şimdi işe gitmek zorundayım.”</a:t>
            </a:r>
          </a:p>
        </p:txBody>
      </p:sp>
    </p:spTree>
    <p:extLst>
      <p:ext uri="{BB962C8B-B14F-4D97-AF65-F5344CB8AC3E}">
        <p14:creationId xmlns:p14="http://schemas.microsoft.com/office/powerpoint/2010/main" val="24195194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belli başlı zor kişilikler </a:t>
            </a:r>
          </a:p>
        </p:txBody>
      </p:sp>
      <p:sp>
        <p:nvSpPr>
          <p:cNvPr id="3" name="İçerik Yer Tutucusu 2"/>
          <p:cNvSpPr>
            <a:spLocks noGrp="1"/>
          </p:cNvSpPr>
          <p:nvPr>
            <p:ph idx="1"/>
          </p:nvPr>
        </p:nvSpPr>
        <p:spPr/>
        <p:txBody>
          <a:bodyPr>
            <a:normAutofit lnSpcReduction="10000"/>
          </a:bodyPr>
          <a:lstStyle/>
          <a:p>
            <a:pPr marL="0" indent="0">
              <a:buNone/>
            </a:pPr>
            <a:r>
              <a:rPr lang="tr-TR" dirty="0"/>
              <a:t>1.	Saldırgan Kişilikler:</a:t>
            </a:r>
          </a:p>
          <a:p>
            <a:pPr marL="0" indent="0">
              <a:buNone/>
            </a:pPr>
            <a:r>
              <a:rPr lang="tr-TR" dirty="0"/>
              <a:t>Biraz boşalmalarına izin verin. Kibar davranmaya kalkışmayın. Adlarıyla hitap etmek gibi bir yöntemle dikkatlerini çekin. Oturtmaya çalışın (Oturan kişi daha az saldırgan olur.). Göz teması kurun. Düşündüklerinizi etkili ve kendinizden emin bir biçimde ifade edin. Söylediklerini tartışmayın, sözlerini kesmeyin. Dostça davranmaya hazır olun.</a:t>
            </a:r>
          </a:p>
          <a:p>
            <a:pPr marL="0" indent="0">
              <a:buNone/>
            </a:pPr>
            <a:endParaRPr lang="tr-TR" dirty="0"/>
          </a:p>
        </p:txBody>
      </p:sp>
    </p:spTree>
    <p:extLst>
      <p:ext uri="{BB962C8B-B14F-4D97-AF65-F5344CB8AC3E}">
        <p14:creationId xmlns:p14="http://schemas.microsoft.com/office/powerpoint/2010/main" val="691208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92500" lnSpcReduction="20000"/>
          </a:bodyPr>
          <a:lstStyle/>
          <a:p>
            <a:pPr marL="0" lvl="0" indent="0">
              <a:buNone/>
            </a:pPr>
            <a:r>
              <a:rPr lang="tr-TR" b="1" dirty="0"/>
              <a:t>Her Türlü Bağımlılıkla Mücadele:</a:t>
            </a:r>
          </a:p>
          <a:p>
            <a:r>
              <a:rPr lang="tr-TR" dirty="0"/>
              <a:t>Madde, teknoloji, oyun ve internet vb. bağımlılık türleri öğrencilerin kendilerine zarar verebilmelerinin yanında şiddet, zorbalık, </a:t>
            </a:r>
            <a:r>
              <a:rPr lang="tr-TR" dirty="0" err="1"/>
              <a:t>vandalizm</a:t>
            </a:r>
            <a:r>
              <a:rPr lang="tr-TR" dirty="0"/>
              <a:t> vb. olumsuz davranışlar sergilemelerine neden olmaktadır.</a:t>
            </a:r>
          </a:p>
          <a:p>
            <a:pPr marL="0" lvl="0" indent="0">
              <a:buNone/>
            </a:pPr>
            <a:r>
              <a:rPr lang="tr-TR" b="1" dirty="0"/>
              <a:t>Göçmen Çocukların Problemlerini Yönetebilme:</a:t>
            </a:r>
          </a:p>
          <a:p>
            <a:r>
              <a:rPr lang="tr-TR" dirty="0"/>
              <a:t>Göçmen öğrencilere sahip okul idareleri, öğretmenler ve diğer çalışanlar bu öğrencilerden</a:t>
            </a:r>
          </a:p>
          <a:p>
            <a:r>
              <a:rPr lang="tr-TR" dirty="0"/>
              <a:t>kaynaklanan problemlerin nasıl yönetilebileceği konusunda deneyim sahibi olmalıdırlar.</a:t>
            </a:r>
          </a:p>
          <a:p>
            <a:endParaRPr lang="tr-TR" dirty="0"/>
          </a:p>
        </p:txBody>
      </p:sp>
    </p:spTree>
    <p:extLst>
      <p:ext uri="{BB962C8B-B14F-4D97-AF65-F5344CB8AC3E}">
        <p14:creationId xmlns:p14="http://schemas.microsoft.com/office/powerpoint/2010/main" val="334530758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belli başlı zor kişilikler </a:t>
            </a:r>
          </a:p>
        </p:txBody>
      </p:sp>
      <p:sp>
        <p:nvSpPr>
          <p:cNvPr id="3" name="İçerik Yer Tutucusu 2"/>
          <p:cNvSpPr>
            <a:spLocks noGrp="1"/>
          </p:cNvSpPr>
          <p:nvPr>
            <p:ph idx="1"/>
          </p:nvPr>
        </p:nvSpPr>
        <p:spPr/>
        <p:txBody>
          <a:bodyPr/>
          <a:lstStyle/>
          <a:p>
            <a:pPr marL="0" indent="0">
              <a:buNone/>
            </a:pPr>
            <a:r>
              <a:rPr lang="tr-TR" dirty="0"/>
              <a:t>2.	Sürekli Yakınanlar:</a:t>
            </a:r>
          </a:p>
          <a:p>
            <a:pPr marL="0" indent="0">
              <a:buNone/>
            </a:pPr>
            <a:r>
              <a:rPr lang="tr-TR" dirty="0"/>
              <a:t>Kendinizi sorumluymuş gibi hissetseniz de sabrınız taşsa da dinleyin. Söylediklerini başka sözcüklerle ve kısa cümlelerle kendisine tekrarlayarak esas söylemek istediklerini saptamaya çalışın. Görüşlerini o an makul bulsanız bile, sakın söylediklerini onaylamayın ya da kendisinden özür dilemeyin. </a:t>
            </a:r>
          </a:p>
        </p:txBody>
      </p:sp>
    </p:spTree>
    <p:extLst>
      <p:ext uri="{BB962C8B-B14F-4D97-AF65-F5344CB8AC3E}">
        <p14:creationId xmlns:p14="http://schemas.microsoft.com/office/powerpoint/2010/main" val="330609408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belli başlı zor kişilikler </a:t>
            </a:r>
          </a:p>
        </p:txBody>
      </p:sp>
      <p:sp>
        <p:nvSpPr>
          <p:cNvPr id="3" name="İçerik Yer Tutucusu 2"/>
          <p:cNvSpPr>
            <a:spLocks noGrp="1"/>
          </p:cNvSpPr>
          <p:nvPr>
            <p:ph idx="1"/>
          </p:nvPr>
        </p:nvSpPr>
        <p:spPr/>
        <p:txBody>
          <a:bodyPr/>
          <a:lstStyle/>
          <a:p>
            <a:pPr marL="0" indent="0">
              <a:buNone/>
            </a:pPr>
            <a:r>
              <a:rPr lang="tr-TR" dirty="0"/>
              <a:t>3.	Suskun Tepkisizler:</a:t>
            </a:r>
          </a:p>
          <a:p>
            <a:pPr marL="0" indent="0">
              <a:buNone/>
            </a:pPr>
            <a:r>
              <a:rPr lang="tr-TR" dirty="0"/>
              <a:t>Suskunluğun, tepkisizliğin ne anlama geldiğini yorumlamaya kalkışmayın. Suskunu konuşturmaya çalışın. Açık uçlu sorular sorun. Yanıtı sabırla bekleyin. Sessizliği kendi konuşmalarınızla doldurmaya çalışmayın. Olaylarla veya durumla ilgili kendi yorumunuzu yapın. Tekrar açık uçlu sorular sorun. </a:t>
            </a:r>
          </a:p>
        </p:txBody>
      </p:sp>
    </p:spTree>
    <p:extLst>
      <p:ext uri="{BB962C8B-B14F-4D97-AF65-F5344CB8AC3E}">
        <p14:creationId xmlns:p14="http://schemas.microsoft.com/office/powerpoint/2010/main" val="425040820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belli başlı zor kişilikler </a:t>
            </a:r>
          </a:p>
        </p:txBody>
      </p:sp>
      <p:sp>
        <p:nvSpPr>
          <p:cNvPr id="3" name="İçerik Yer Tutucusu 2"/>
          <p:cNvSpPr>
            <a:spLocks noGrp="1"/>
          </p:cNvSpPr>
          <p:nvPr>
            <p:ph idx="1"/>
          </p:nvPr>
        </p:nvSpPr>
        <p:spPr/>
        <p:txBody>
          <a:bodyPr/>
          <a:lstStyle/>
          <a:p>
            <a:pPr marL="0" indent="0">
              <a:buNone/>
            </a:pPr>
            <a:r>
              <a:rPr lang="tr-TR" dirty="0"/>
              <a:t>4.	Kötümserler:</a:t>
            </a:r>
          </a:p>
          <a:p>
            <a:pPr marL="0" indent="0">
              <a:buNone/>
            </a:pPr>
            <a:r>
              <a:rPr lang="tr-TR" dirty="0"/>
              <a:t>Kendinize ve ekibinizi koruyun; kötümserliklerini size de bulaştırabilirler. Geçmişte benzer durumların nasıl başarıyla aşıldığını iyimser ama gerçekçi bir dille anlatın. Değişik seçenekler üzerinde görüşüyorsanız ilk önce en kötü durumda ne olabilir, bunu siz gündeme getirin. </a:t>
            </a:r>
          </a:p>
        </p:txBody>
      </p:sp>
    </p:spTree>
    <p:extLst>
      <p:ext uri="{BB962C8B-B14F-4D97-AF65-F5344CB8AC3E}">
        <p14:creationId xmlns:p14="http://schemas.microsoft.com/office/powerpoint/2010/main" val="67159105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belli başlı zor kişilikler </a:t>
            </a:r>
          </a:p>
        </p:txBody>
      </p:sp>
      <p:sp>
        <p:nvSpPr>
          <p:cNvPr id="3" name="İçerik Yer Tutucusu 2"/>
          <p:cNvSpPr>
            <a:spLocks noGrp="1"/>
          </p:cNvSpPr>
          <p:nvPr>
            <p:ph idx="1"/>
          </p:nvPr>
        </p:nvSpPr>
        <p:spPr/>
        <p:txBody>
          <a:bodyPr>
            <a:normAutofit fontScale="92500"/>
          </a:bodyPr>
          <a:lstStyle/>
          <a:p>
            <a:pPr marL="0" indent="0">
              <a:buNone/>
            </a:pPr>
            <a:r>
              <a:rPr lang="tr-TR" dirty="0"/>
              <a:t>5.	Çokbilmişler</a:t>
            </a:r>
          </a:p>
          <a:p>
            <a:pPr marL="0" indent="0">
              <a:buNone/>
            </a:pPr>
            <a:r>
              <a:rPr lang="tr-TR" dirty="0"/>
              <a:t>Bu kişiler dayanılmaz bir mantık silsilesi ve bilgilerine olan güvenleriyle, sizi aptal, beceriksiz konumuna düşüren ve savunmaya zorlayan insanlardır. Bu kişilere iletişim kurmak için önceden düşüncelerinizi sıraya koymanız ve birlikte ele alacağınız konuyla ilgili hazırlıklar yapmanız gerekiyor. Söylediklerini kabul etmek istemiyorsanız en etkin yöntem soru tekniklerini kullanmaktır. </a:t>
            </a:r>
          </a:p>
        </p:txBody>
      </p:sp>
    </p:spTree>
    <p:extLst>
      <p:ext uri="{BB962C8B-B14F-4D97-AF65-F5344CB8AC3E}">
        <p14:creationId xmlns:p14="http://schemas.microsoft.com/office/powerpoint/2010/main" val="422989249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95536" y="2924944"/>
            <a:ext cx="8229600" cy="1143000"/>
          </a:xfrm>
        </p:spPr>
        <p:txBody>
          <a:bodyPr/>
          <a:lstStyle/>
          <a:p>
            <a:r>
              <a:rPr lang="tr-TR" dirty="0" smtClean="0"/>
              <a:t>MUZAFFER EMARE</a:t>
            </a:r>
            <a:endParaRPr lang="tr-TR" dirty="0"/>
          </a:p>
        </p:txBody>
      </p:sp>
    </p:spTree>
    <p:extLst>
      <p:ext uri="{BB962C8B-B14F-4D97-AF65-F5344CB8AC3E}">
        <p14:creationId xmlns:p14="http://schemas.microsoft.com/office/powerpoint/2010/main" val="1662844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lstStyle/>
          <a:p>
            <a:pPr marL="0" lvl="0" indent="0">
              <a:buNone/>
            </a:pPr>
            <a:r>
              <a:rPr lang="tr-TR" b="1" dirty="0"/>
              <a:t>Krize Hazırlık ve Krize Müdahale Planlarına Sahip Olma:</a:t>
            </a:r>
          </a:p>
          <a:p>
            <a:r>
              <a:rPr lang="tr-TR" dirty="0"/>
              <a:t>Okul idaresi, öğretmenler ve diğer çalışanlar okul ortamında ortaya çıkabilecek her türlü kriz ve probleme karşı hazırlıklı olmalı ve müdahale planları geliştirmelidirler. </a:t>
            </a:r>
          </a:p>
        </p:txBody>
      </p:sp>
    </p:spTree>
    <p:extLst>
      <p:ext uri="{BB962C8B-B14F-4D97-AF65-F5344CB8AC3E}">
        <p14:creationId xmlns:p14="http://schemas.microsoft.com/office/powerpoint/2010/main" val="7423259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SONUÇ</a:t>
            </a:r>
            <a:endParaRPr lang="tr-TR" dirty="0"/>
          </a:p>
        </p:txBody>
      </p:sp>
      <p:sp>
        <p:nvSpPr>
          <p:cNvPr id="3" name="İçerik Yer Tutucusu 2"/>
          <p:cNvSpPr>
            <a:spLocks noGrp="1"/>
          </p:cNvSpPr>
          <p:nvPr>
            <p:ph idx="1"/>
          </p:nvPr>
        </p:nvSpPr>
        <p:spPr/>
        <p:txBody>
          <a:bodyPr>
            <a:normAutofit fontScale="85000" lnSpcReduction="10000"/>
          </a:bodyPr>
          <a:lstStyle/>
          <a:p>
            <a:r>
              <a:rPr lang="tr-TR" dirty="0" smtClean="0"/>
              <a:t>Güvenli </a:t>
            </a:r>
            <a:r>
              <a:rPr lang="tr-TR" dirty="0"/>
              <a:t>okul ortamı inşa etme ve bu ortamları sürdürülebilir hâle getirmek için okul yöneticileri, öğretmenler, öğrenciler, veliler ve diğer paydaşların bu konuda bilgi sahibi olmaları gerekmektedir. </a:t>
            </a:r>
            <a:endParaRPr lang="tr-TR" dirty="0" smtClean="0"/>
          </a:p>
          <a:p>
            <a:r>
              <a:rPr lang="tr-TR" dirty="0" smtClean="0"/>
              <a:t>Paydaşlar </a:t>
            </a:r>
            <a:r>
              <a:rPr lang="tr-TR" dirty="0"/>
              <a:t>okul güvenliği politika ve kılavuzlarını belirlemede, planlama ve uygulamada istekli ve tutarlı olmalı ve zaman zaman tatbikatlar yapmalıdırlar. </a:t>
            </a:r>
            <a:endParaRPr lang="tr-TR" dirty="0" smtClean="0"/>
          </a:p>
          <a:p>
            <a:r>
              <a:rPr lang="tr-TR" dirty="0" smtClean="0"/>
              <a:t>Ayrıca</a:t>
            </a:r>
            <a:r>
              <a:rPr lang="tr-TR" dirty="0"/>
              <a:t>, okul yöneticileri ve diğer paydaşlara güvenli okulla ilgili eylem araştırmaları yapmaları önerilmektedir.</a:t>
            </a:r>
          </a:p>
          <a:p>
            <a:endParaRPr lang="tr-TR" dirty="0"/>
          </a:p>
        </p:txBody>
      </p:sp>
    </p:spTree>
    <p:extLst>
      <p:ext uri="{BB962C8B-B14F-4D97-AF65-F5344CB8AC3E}">
        <p14:creationId xmlns:p14="http://schemas.microsoft.com/office/powerpoint/2010/main" val="3878030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SİBER ZORBALIK VE SİBER MAĞDURİYET</a:t>
            </a:r>
          </a:p>
        </p:txBody>
      </p:sp>
      <p:sp>
        <p:nvSpPr>
          <p:cNvPr id="3" name="İçerik Yer Tutucusu 2"/>
          <p:cNvSpPr>
            <a:spLocks noGrp="1"/>
          </p:cNvSpPr>
          <p:nvPr>
            <p:ph idx="1"/>
          </p:nvPr>
        </p:nvSpPr>
        <p:spPr/>
        <p:txBody>
          <a:bodyPr>
            <a:normAutofit fontScale="92500" lnSpcReduction="10000"/>
          </a:bodyPr>
          <a:lstStyle/>
          <a:p>
            <a:r>
              <a:rPr lang="tr-TR" dirty="0"/>
              <a:t>Bireyler, yaşamları boyunca hem olumlu hem de olumsuz duyguları yaşayabilmektedir. Bu duyguların bazıları öfke gibi yıkıcı olabilen duygulardır. </a:t>
            </a:r>
            <a:endParaRPr lang="tr-TR" dirty="0" smtClean="0"/>
          </a:p>
          <a:p>
            <a:r>
              <a:rPr lang="tr-TR" dirty="0" smtClean="0"/>
              <a:t>Öfke </a:t>
            </a:r>
            <a:r>
              <a:rPr lang="tr-TR" dirty="0"/>
              <a:t>duygusu kontrol edilmediği takdirde, davranışsal olarak şiddete de dönüşebilmektedir. Bireyler sözel, duygusal ve fiziki şiddet gibi farklı türden şiddet davranışları gösterebilmektedir. </a:t>
            </a:r>
            <a:endParaRPr lang="tr-TR" dirty="0" smtClean="0"/>
          </a:p>
          <a:p>
            <a:r>
              <a:rPr lang="tr-TR" dirty="0" smtClean="0"/>
              <a:t>Bu </a:t>
            </a:r>
            <a:r>
              <a:rPr lang="tr-TR" dirty="0"/>
              <a:t>şiddet davranışları ne yazık ki diğer insanlara zarar verici davranışlar olarak ortaya çıkmaktadır. </a:t>
            </a:r>
          </a:p>
        </p:txBody>
      </p:sp>
    </p:spTree>
    <p:extLst>
      <p:ext uri="{BB962C8B-B14F-4D97-AF65-F5344CB8AC3E}">
        <p14:creationId xmlns:p14="http://schemas.microsoft.com/office/powerpoint/2010/main" val="373173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Zorbalık</a:t>
            </a:r>
            <a:endParaRPr lang="tr-TR" dirty="0"/>
          </a:p>
        </p:txBody>
      </p:sp>
      <p:sp>
        <p:nvSpPr>
          <p:cNvPr id="3" name="İçerik Yer Tutucusu 2"/>
          <p:cNvSpPr>
            <a:spLocks noGrp="1"/>
          </p:cNvSpPr>
          <p:nvPr>
            <p:ph idx="1"/>
          </p:nvPr>
        </p:nvSpPr>
        <p:spPr/>
        <p:txBody>
          <a:bodyPr>
            <a:normAutofit lnSpcReduction="10000"/>
          </a:bodyPr>
          <a:lstStyle/>
          <a:p>
            <a:r>
              <a:rPr lang="tr-TR" dirty="0"/>
              <a:t>Zorbalık, yaşça daha büyük ya da fiziksel olarak güçlü olan çocukların kendilerinden daha güçsüz olan çocukları sürekli olarak hırpalaması, eziyet etmesi ve rahatsız etmesidir. </a:t>
            </a:r>
            <a:endParaRPr lang="tr-TR" dirty="0" smtClean="0"/>
          </a:p>
          <a:p>
            <a:r>
              <a:rPr lang="tr-TR" dirty="0" smtClean="0"/>
              <a:t>Öğrencilerin </a:t>
            </a:r>
            <a:r>
              <a:rPr lang="tr-TR" dirty="0"/>
              <a:t>okulda gerçekleştirdikleri zorbalık davranışları bireysel özellikler, akran grubu, okul ortamı, aile ve çevresel özellikler gibi birçok değişkenle ilgili </a:t>
            </a:r>
            <a:r>
              <a:rPr lang="tr-TR" dirty="0" smtClean="0"/>
              <a:t>olabilir.</a:t>
            </a:r>
            <a:endParaRPr lang="tr-TR" dirty="0"/>
          </a:p>
        </p:txBody>
      </p:sp>
    </p:spTree>
    <p:extLst>
      <p:ext uri="{BB962C8B-B14F-4D97-AF65-F5344CB8AC3E}">
        <p14:creationId xmlns:p14="http://schemas.microsoft.com/office/powerpoint/2010/main" val="674887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Zorbalığın Ayırt Edici Özellikleri</a:t>
            </a:r>
            <a:endParaRPr lang="tr-TR" dirty="0"/>
          </a:p>
        </p:txBody>
      </p:sp>
      <p:sp>
        <p:nvSpPr>
          <p:cNvPr id="3" name="İçerik Yer Tutucusu 2"/>
          <p:cNvSpPr>
            <a:spLocks noGrp="1"/>
          </p:cNvSpPr>
          <p:nvPr>
            <p:ph idx="1"/>
          </p:nvPr>
        </p:nvSpPr>
        <p:spPr/>
        <p:txBody>
          <a:bodyPr>
            <a:normAutofit fontScale="92500"/>
          </a:bodyPr>
          <a:lstStyle/>
          <a:p>
            <a:pPr marL="0" indent="0">
              <a:buNone/>
            </a:pPr>
            <a:r>
              <a:rPr lang="tr-TR" dirty="0"/>
              <a:t>1.	Zorbalık bilinçli ve istençli olarak yapılan ve kurbana fiziksel, zihinsel, sosyal ya da psikolojik olarak zarar verme amacı güden söz ve eylemlerdir?</a:t>
            </a:r>
          </a:p>
          <a:p>
            <a:pPr marL="0" indent="0">
              <a:buNone/>
            </a:pPr>
            <a:r>
              <a:rPr lang="tr-TR" dirty="0"/>
              <a:t>2.	Zorbalık bir kereye mahsus değildir. Çeşitli zaman aralıklarında tekrarlanıyor </a:t>
            </a:r>
            <a:r>
              <a:rPr lang="tr-TR" dirty="0" smtClean="0"/>
              <a:t>olması gerekir</a:t>
            </a:r>
            <a:r>
              <a:rPr lang="tr-TR" dirty="0"/>
              <a:t>.</a:t>
            </a:r>
          </a:p>
          <a:p>
            <a:pPr marL="0" indent="0">
              <a:buNone/>
            </a:pPr>
            <a:r>
              <a:rPr lang="tr-TR" dirty="0"/>
              <a:t>3.	Zorbalar eylemlerini bireysel veya grupla yapabilecekleri gibi, kurbanlar da bu eylemlerden bireysel ya da grup olarak zarar görebilirler.</a:t>
            </a:r>
          </a:p>
          <a:p>
            <a:endParaRPr lang="tr-TR" dirty="0"/>
          </a:p>
        </p:txBody>
      </p:sp>
    </p:spTree>
    <p:extLst>
      <p:ext uri="{BB962C8B-B14F-4D97-AF65-F5344CB8AC3E}">
        <p14:creationId xmlns:p14="http://schemas.microsoft.com/office/powerpoint/2010/main" val="1309963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Zorbalığın Ayırt Edici Özellikleri</a:t>
            </a:r>
            <a:endParaRPr lang="tr-TR" dirty="0"/>
          </a:p>
        </p:txBody>
      </p:sp>
      <p:sp>
        <p:nvSpPr>
          <p:cNvPr id="3" name="İçerik Yer Tutucusu 2"/>
          <p:cNvSpPr>
            <a:spLocks noGrp="1"/>
          </p:cNvSpPr>
          <p:nvPr>
            <p:ph idx="1"/>
          </p:nvPr>
        </p:nvSpPr>
        <p:spPr/>
        <p:txBody>
          <a:bodyPr>
            <a:normAutofit fontScale="92500" lnSpcReduction="20000"/>
          </a:bodyPr>
          <a:lstStyle/>
          <a:p>
            <a:pPr marL="0" indent="0">
              <a:buNone/>
            </a:pPr>
            <a:r>
              <a:rPr lang="tr-TR" dirty="0"/>
              <a:t>4.	Zorbaca davranışa maruz kalan kurbanın kendini koruyamayacak ve savunamayacak fiziksel veya zihinsel nitelikte olması gerekir.</a:t>
            </a:r>
          </a:p>
          <a:p>
            <a:pPr marL="0" indent="0">
              <a:buNone/>
            </a:pPr>
            <a:r>
              <a:rPr lang="tr-TR" dirty="0"/>
              <a:t>5.	Zorbaca davranışlar sergileyen bireylerin genellikle bu eylemler sonunda kendilerine</a:t>
            </a:r>
          </a:p>
          <a:p>
            <a:pPr marL="0" indent="0">
              <a:buNone/>
            </a:pPr>
            <a:r>
              <a:rPr lang="tr-TR" dirty="0"/>
              <a:t>çıkar sağladıkları görülür.</a:t>
            </a:r>
          </a:p>
          <a:p>
            <a:pPr marL="514350" indent="-514350">
              <a:buAutoNum type="arabicPeriod" startAt="6"/>
            </a:pPr>
            <a:r>
              <a:rPr lang="tr-TR" dirty="0" smtClean="0"/>
              <a:t>Zorbalar</a:t>
            </a:r>
            <a:r>
              <a:rPr lang="tr-TR" dirty="0"/>
              <a:t>, kurban veya kurbanlarının acı çekmesinden, küçük düşmesinden zevk </a:t>
            </a:r>
            <a:r>
              <a:rPr lang="tr-TR" dirty="0" smtClean="0"/>
              <a:t>alırlar.</a:t>
            </a:r>
          </a:p>
          <a:p>
            <a:pPr marL="514350" indent="-514350">
              <a:buAutoNum type="arabicPeriod" startAt="6"/>
            </a:pPr>
            <a:r>
              <a:rPr lang="tr-TR" dirty="0" smtClean="0"/>
              <a:t>Zorbalar </a:t>
            </a:r>
            <a:r>
              <a:rPr lang="tr-TR" dirty="0"/>
              <a:t>ve kurbanlar ile sergilenen zorbaca davranışlar dikkate </a:t>
            </a:r>
            <a:r>
              <a:rPr lang="tr-TR" dirty="0" smtClean="0"/>
              <a:t>alınmalıdır.</a:t>
            </a:r>
            <a:endParaRPr lang="tr-TR" dirty="0"/>
          </a:p>
        </p:txBody>
      </p:sp>
    </p:spTree>
    <p:extLst>
      <p:ext uri="{BB962C8B-B14F-4D97-AF65-F5344CB8AC3E}">
        <p14:creationId xmlns:p14="http://schemas.microsoft.com/office/powerpoint/2010/main" val="3621032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Siber Zorbalık</a:t>
            </a:r>
            <a:endParaRPr lang="tr-TR" dirty="0"/>
          </a:p>
        </p:txBody>
      </p:sp>
      <p:sp>
        <p:nvSpPr>
          <p:cNvPr id="3" name="İçerik Yer Tutucusu 2"/>
          <p:cNvSpPr>
            <a:spLocks noGrp="1"/>
          </p:cNvSpPr>
          <p:nvPr>
            <p:ph idx="1"/>
          </p:nvPr>
        </p:nvSpPr>
        <p:spPr/>
        <p:txBody>
          <a:bodyPr>
            <a:normAutofit fontScale="92500" lnSpcReduction="10000"/>
          </a:bodyPr>
          <a:lstStyle/>
          <a:p>
            <a:r>
              <a:rPr lang="tr-TR" dirty="0"/>
              <a:t>Siber zorbalık günümüzde gittikçe özellikle çocuklar ve gençler arasında sıkça görülen ve geleneksel zorbalık kavramından farklı olarak bireylerin mobil telefonlar ve internet aracılığıyla bilgi ve iletişim teknolojilerini kullanarak diğer bireylere rahatsızlık vermesi ve taciz etmesi olarak </a:t>
            </a:r>
            <a:r>
              <a:rPr lang="tr-TR" dirty="0" smtClean="0"/>
              <a:t>tanımlanır. </a:t>
            </a:r>
          </a:p>
          <a:p>
            <a:r>
              <a:rPr lang="tr-TR" dirty="0" smtClean="0"/>
              <a:t>Diğer </a:t>
            </a:r>
            <a:r>
              <a:rPr lang="tr-TR" dirty="0"/>
              <a:t>bir deyişle bireylerin internet ve elektronik medyayı kullanarak saldırgan davranışlarda bulunmasıdır </a:t>
            </a:r>
          </a:p>
        </p:txBody>
      </p:sp>
    </p:spTree>
    <p:extLst>
      <p:ext uri="{BB962C8B-B14F-4D97-AF65-F5344CB8AC3E}">
        <p14:creationId xmlns:p14="http://schemas.microsoft.com/office/powerpoint/2010/main" val="2328994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GÜVENLİ OKUL NEDİR</a:t>
            </a:r>
            <a:r>
              <a:rPr lang="tr-TR" b="1" dirty="0" smtClean="0"/>
              <a:t>?</a:t>
            </a:r>
            <a:endParaRPr lang="tr-TR" dirty="0"/>
          </a:p>
        </p:txBody>
      </p:sp>
      <p:sp>
        <p:nvSpPr>
          <p:cNvPr id="3" name="İçerik Yer Tutucusu 2"/>
          <p:cNvSpPr>
            <a:spLocks noGrp="1"/>
          </p:cNvSpPr>
          <p:nvPr>
            <p:ph idx="1"/>
          </p:nvPr>
        </p:nvSpPr>
        <p:spPr/>
        <p:txBody>
          <a:bodyPr>
            <a:normAutofit lnSpcReduction="10000"/>
          </a:bodyPr>
          <a:lstStyle/>
          <a:p>
            <a:r>
              <a:rPr lang="tr-TR" dirty="0" err="1"/>
              <a:t>Maslow</a:t>
            </a:r>
            <a:r>
              <a:rPr lang="tr-TR" dirty="0"/>
              <a:t>, insanın temel ihtiyaçlar hiyerarşisinin ikinci basamağını güvenlik olarak belirlemiştir. </a:t>
            </a:r>
            <a:endParaRPr lang="tr-TR" dirty="0" smtClean="0"/>
          </a:p>
          <a:p>
            <a:r>
              <a:rPr lang="tr-TR" dirty="0" smtClean="0"/>
              <a:t>Bu </a:t>
            </a:r>
            <a:r>
              <a:rPr lang="tr-TR" dirty="0"/>
              <a:t>kurama göre, insanın kendisini gerçekleştirebilmesi için beden, iş, kaynak, sağlık, mülkiyet vb. konularda güven içinde olması </a:t>
            </a:r>
            <a:r>
              <a:rPr lang="tr-TR" dirty="0" smtClean="0"/>
              <a:t>gerekmektedir.</a:t>
            </a:r>
          </a:p>
          <a:p>
            <a:r>
              <a:rPr lang="tr-TR" dirty="0"/>
              <a:t>Sağlıklı nesiller inşa edebilmek için dikkat edilmesi gereken hususların başında okul güvenliği gelmektedir.</a:t>
            </a:r>
          </a:p>
        </p:txBody>
      </p:sp>
    </p:spTree>
    <p:extLst>
      <p:ext uri="{BB962C8B-B14F-4D97-AF65-F5344CB8AC3E}">
        <p14:creationId xmlns:p14="http://schemas.microsoft.com/office/powerpoint/2010/main" val="1325669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Geleneksel Zorbalık ve Siber zorbalık</a:t>
            </a:r>
            <a:endParaRPr lang="tr-TR" dirty="0"/>
          </a:p>
        </p:txBody>
      </p:sp>
      <p:sp>
        <p:nvSpPr>
          <p:cNvPr id="3" name="İçerik Yer Tutucusu 2"/>
          <p:cNvSpPr>
            <a:spLocks noGrp="1"/>
          </p:cNvSpPr>
          <p:nvPr>
            <p:ph idx="1"/>
          </p:nvPr>
        </p:nvSpPr>
        <p:spPr/>
        <p:txBody>
          <a:bodyPr>
            <a:normAutofit fontScale="92500" lnSpcReduction="10000"/>
          </a:bodyPr>
          <a:lstStyle/>
          <a:p>
            <a:r>
              <a:rPr lang="tr-TR" dirty="0"/>
              <a:t>Geleneksel zorbalıkta özellikle çocuklar diğerleri tarafından tanındığı ve bu da kaygıyı artırdığından dolayı çocuklar genellikle siber zorbalığı tercih etmektedirler. </a:t>
            </a:r>
            <a:endParaRPr lang="tr-TR" dirty="0" smtClean="0"/>
          </a:p>
          <a:p>
            <a:r>
              <a:rPr lang="tr-TR" dirty="0" smtClean="0"/>
              <a:t>Hatta </a:t>
            </a:r>
            <a:r>
              <a:rPr lang="tr-TR" dirty="0"/>
              <a:t>bazen normal hayatında zorbalık davranışları göstermemiş olmasına rağmen tanınamadığı ya da bulunamayacağını düşündüğü için sosyal medyada zorbalık davranışlarına devam eden bireyler, gençler ya da çocuklarla da karşılaşabiliyoruz. </a:t>
            </a:r>
          </a:p>
        </p:txBody>
      </p:sp>
    </p:spTree>
    <p:extLst>
      <p:ext uri="{BB962C8B-B14F-4D97-AF65-F5344CB8AC3E}">
        <p14:creationId xmlns:p14="http://schemas.microsoft.com/office/powerpoint/2010/main" val="28946044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Siber Zorbalık Nedenleri</a:t>
            </a:r>
            <a:endParaRPr lang="tr-TR" dirty="0"/>
          </a:p>
        </p:txBody>
      </p:sp>
      <p:sp>
        <p:nvSpPr>
          <p:cNvPr id="3" name="İçerik Yer Tutucusu 2"/>
          <p:cNvSpPr>
            <a:spLocks noGrp="1"/>
          </p:cNvSpPr>
          <p:nvPr>
            <p:ph idx="1"/>
          </p:nvPr>
        </p:nvSpPr>
        <p:spPr/>
        <p:txBody>
          <a:bodyPr>
            <a:normAutofit fontScale="92500"/>
          </a:bodyPr>
          <a:lstStyle/>
          <a:p>
            <a:r>
              <a:rPr lang="tr-TR" dirty="0"/>
              <a:t>Siber zorbalığın nedenleri farklı araştırmacılar tarafından farklı şekillerde ele alınmıştır. Bunlardan en yaygın olanı Arıcak (2015) tarafından ortaya konulan sebeplerdir. </a:t>
            </a:r>
            <a:endParaRPr lang="tr-TR" dirty="0" smtClean="0"/>
          </a:p>
          <a:p>
            <a:r>
              <a:rPr lang="tr-TR" dirty="0" smtClean="0"/>
              <a:t>Bunlar </a:t>
            </a:r>
            <a:r>
              <a:rPr lang="tr-TR" dirty="0"/>
              <a:t>genellikle intikam alma ya da cezalandırma arzusu, popüler olma arzusu, aile içinde yaşanan sorunlar, düşük öz güven ya da gerçek dünyada elde edilemeyen başarıyı sanal dünyada yakalama arzusu şeklindedir. </a:t>
            </a:r>
          </a:p>
        </p:txBody>
      </p:sp>
    </p:spTree>
    <p:extLst>
      <p:ext uri="{BB962C8B-B14F-4D97-AF65-F5344CB8AC3E}">
        <p14:creationId xmlns:p14="http://schemas.microsoft.com/office/powerpoint/2010/main" val="1488176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Siber Mağduriyet</a:t>
            </a:r>
            <a:endParaRPr lang="tr-TR" dirty="0"/>
          </a:p>
        </p:txBody>
      </p:sp>
      <p:sp>
        <p:nvSpPr>
          <p:cNvPr id="3" name="İçerik Yer Tutucusu 2"/>
          <p:cNvSpPr>
            <a:spLocks noGrp="1"/>
          </p:cNvSpPr>
          <p:nvPr>
            <p:ph idx="1"/>
          </p:nvPr>
        </p:nvSpPr>
        <p:spPr/>
        <p:txBody>
          <a:bodyPr/>
          <a:lstStyle/>
          <a:p>
            <a:r>
              <a:rPr lang="tr-TR" dirty="0"/>
              <a:t>Günümüzde gittikçe daha fazla ergen ve çocuk siber zorbalığı maruz kalmaktadır. </a:t>
            </a:r>
            <a:endParaRPr lang="tr-TR" dirty="0" smtClean="0"/>
          </a:p>
          <a:p>
            <a:r>
              <a:rPr lang="tr-TR" dirty="0" smtClean="0"/>
              <a:t>Siber </a:t>
            </a:r>
            <a:r>
              <a:rPr lang="tr-TR" dirty="0"/>
              <a:t>mağduriyetin tanımı incelendiğinde kişinin dijital teknolojiler aracılığıyla kendine zarar veren saldırgan tutumlara maruz kalması ve bunun da kişide mağduriyet oluşturması </a:t>
            </a:r>
            <a:r>
              <a:rPr lang="tr-TR" dirty="0" smtClean="0"/>
              <a:t>durumudur.</a:t>
            </a:r>
            <a:endParaRPr lang="tr-TR" dirty="0"/>
          </a:p>
        </p:txBody>
      </p:sp>
    </p:spTree>
    <p:extLst>
      <p:ext uri="{BB962C8B-B14F-4D97-AF65-F5344CB8AC3E}">
        <p14:creationId xmlns:p14="http://schemas.microsoft.com/office/powerpoint/2010/main" val="3031916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Siber zorbalığın önlenmesi</a:t>
            </a:r>
            <a:endParaRPr lang="tr-TR" dirty="0"/>
          </a:p>
        </p:txBody>
      </p:sp>
      <p:sp>
        <p:nvSpPr>
          <p:cNvPr id="3" name="İçerik Yer Tutucusu 2"/>
          <p:cNvSpPr>
            <a:spLocks noGrp="1"/>
          </p:cNvSpPr>
          <p:nvPr>
            <p:ph idx="1"/>
          </p:nvPr>
        </p:nvSpPr>
        <p:spPr/>
        <p:txBody>
          <a:bodyPr/>
          <a:lstStyle/>
          <a:p>
            <a:r>
              <a:rPr lang="tr-TR" dirty="0"/>
              <a:t>Ülkemizde ve dünyada siber zorbalığı önlemeye yönelik çeşitli müdahale programları uzun yıllardır uygulanmaktadır. </a:t>
            </a:r>
            <a:endParaRPr lang="tr-TR" dirty="0" smtClean="0"/>
          </a:p>
          <a:p>
            <a:r>
              <a:rPr lang="tr-TR" dirty="0" err="1" smtClean="0"/>
              <a:t>Topcu</a:t>
            </a:r>
            <a:r>
              <a:rPr lang="tr-TR" dirty="0" smtClean="0"/>
              <a:t>-Uzer </a:t>
            </a:r>
            <a:r>
              <a:rPr lang="tr-TR" dirty="0"/>
              <a:t>ve Tanrıkulu (2017) ülkemizde konu ile ilgili yapılan çalışmaları incelemişler ve bu çalışmaların </a:t>
            </a:r>
            <a:r>
              <a:rPr lang="tr-TR" b="1" dirty="0"/>
              <a:t>grup rehberliği şeklinde ve dijital teknolojilerin yer almadığı önleyici programlar olduğu sonucuna ulaşılmıştır</a:t>
            </a:r>
            <a:r>
              <a:rPr lang="tr-TR" b="1" dirty="0" smtClean="0"/>
              <a:t>.</a:t>
            </a:r>
            <a:endParaRPr lang="tr-TR" dirty="0"/>
          </a:p>
        </p:txBody>
      </p:sp>
    </p:spTree>
    <p:extLst>
      <p:ext uri="{BB962C8B-B14F-4D97-AF65-F5344CB8AC3E}">
        <p14:creationId xmlns:p14="http://schemas.microsoft.com/office/powerpoint/2010/main" val="305251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Neler yapılabilir</a:t>
            </a:r>
            <a:r>
              <a:rPr lang="tr-TR" b="1" dirty="0" smtClean="0"/>
              <a:t>?</a:t>
            </a:r>
            <a:endParaRPr lang="tr-TR" dirty="0"/>
          </a:p>
        </p:txBody>
      </p:sp>
      <p:sp>
        <p:nvSpPr>
          <p:cNvPr id="3" name="İçerik Yer Tutucusu 2"/>
          <p:cNvSpPr>
            <a:spLocks noGrp="1"/>
          </p:cNvSpPr>
          <p:nvPr>
            <p:ph idx="1"/>
          </p:nvPr>
        </p:nvSpPr>
        <p:spPr/>
        <p:txBody>
          <a:bodyPr/>
          <a:lstStyle/>
          <a:p>
            <a:pPr marL="0" indent="0">
              <a:buNone/>
            </a:pPr>
            <a:r>
              <a:rPr lang="tr-TR" dirty="0"/>
              <a:t>1.	Çocuklarınızın mutlaka şifre kullanmalarını ve bu şifreleri kimseyle paylaşmamalarını sağlayın.</a:t>
            </a:r>
          </a:p>
          <a:p>
            <a:pPr marL="0" indent="0">
              <a:buNone/>
            </a:pPr>
            <a:r>
              <a:rPr lang="tr-TR" dirty="0"/>
              <a:t>2.	Çocuğunuzun sosyal medya hesaplarında gizlilik ayarlarını uygulayın.</a:t>
            </a:r>
          </a:p>
          <a:p>
            <a:pPr marL="0" indent="0">
              <a:buNone/>
            </a:pPr>
            <a:r>
              <a:rPr lang="tr-TR" dirty="0"/>
              <a:t>3.	Siber zorbalar karşıdan duygusal bir yanıt isterler. Çocuğunuza bu tür bir durumda asla karşıdakine yanıt vermemesini söyleyin</a:t>
            </a:r>
            <a:r>
              <a:rPr lang="tr-TR" dirty="0" smtClean="0"/>
              <a:t>.</a:t>
            </a:r>
            <a:endParaRPr lang="tr-TR" dirty="0"/>
          </a:p>
        </p:txBody>
      </p:sp>
    </p:spTree>
    <p:extLst>
      <p:ext uri="{BB962C8B-B14F-4D97-AF65-F5344CB8AC3E}">
        <p14:creationId xmlns:p14="http://schemas.microsoft.com/office/powerpoint/2010/main" val="30303518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Neler yapılabilir?</a:t>
            </a:r>
            <a:endParaRPr lang="tr-TR" dirty="0"/>
          </a:p>
        </p:txBody>
      </p:sp>
      <p:sp>
        <p:nvSpPr>
          <p:cNvPr id="3" name="İçerik Yer Tutucusu 2"/>
          <p:cNvSpPr>
            <a:spLocks noGrp="1"/>
          </p:cNvSpPr>
          <p:nvPr>
            <p:ph idx="1"/>
          </p:nvPr>
        </p:nvSpPr>
        <p:spPr/>
        <p:txBody>
          <a:bodyPr>
            <a:normAutofit fontScale="92500"/>
          </a:bodyPr>
          <a:lstStyle/>
          <a:p>
            <a:pPr marL="0" indent="0">
              <a:buNone/>
            </a:pPr>
            <a:r>
              <a:rPr lang="tr-TR" dirty="0"/>
              <a:t>4.	Siber zorbalık yapanları ilgili makamlara bildirin.</a:t>
            </a:r>
          </a:p>
          <a:p>
            <a:pPr marL="0" indent="0">
              <a:buNone/>
            </a:pPr>
            <a:r>
              <a:rPr lang="tr-TR" dirty="0"/>
              <a:t>5.	Çocuklarla rahat bir iletişim iklimi oluşturun.</a:t>
            </a:r>
          </a:p>
          <a:p>
            <a:pPr marL="0" indent="0">
              <a:buNone/>
            </a:pPr>
            <a:r>
              <a:rPr lang="tr-TR" dirty="0"/>
              <a:t>6.	Siber zorbalığın ne olduğunu onlara anlatın.</a:t>
            </a:r>
          </a:p>
          <a:p>
            <a:pPr marL="514350" indent="-514350">
              <a:buAutoNum type="arabicPeriod" startAt="7"/>
            </a:pPr>
            <a:r>
              <a:rPr lang="tr-TR" dirty="0" smtClean="0"/>
              <a:t>Çocukların </a:t>
            </a:r>
            <a:r>
              <a:rPr lang="tr-TR" dirty="0"/>
              <a:t>çevrim içi aktivitelerini (oyun vb.) gözlemleyin</a:t>
            </a:r>
            <a:r>
              <a:rPr lang="tr-TR" dirty="0" smtClean="0"/>
              <a:t>.</a:t>
            </a:r>
          </a:p>
          <a:p>
            <a:pPr marL="514350" indent="-514350">
              <a:buAutoNum type="arabicPeriod" startAt="7"/>
            </a:pPr>
            <a:r>
              <a:rPr lang="tr-TR" dirty="0"/>
              <a:t>Uygulamalar ve çevrim içi platformlar hakkında bilgi sahibi olun. </a:t>
            </a:r>
          </a:p>
        </p:txBody>
      </p:sp>
    </p:spTree>
    <p:extLst>
      <p:ext uri="{BB962C8B-B14F-4D97-AF65-F5344CB8AC3E}">
        <p14:creationId xmlns:p14="http://schemas.microsoft.com/office/powerpoint/2010/main" val="2791400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Neler yapılabilir?</a:t>
            </a:r>
            <a:endParaRPr lang="tr-TR" dirty="0"/>
          </a:p>
        </p:txBody>
      </p:sp>
      <p:sp>
        <p:nvSpPr>
          <p:cNvPr id="3" name="İçerik Yer Tutucusu 2"/>
          <p:cNvSpPr>
            <a:spLocks noGrp="1"/>
          </p:cNvSpPr>
          <p:nvPr>
            <p:ph idx="1"/>
          </p:nvPr>
        </p:nvSpPr>
        <p:spPr/>
        <p:txBody>
          <a:bodyPr>
            <a:normAutofit fontScale="92500" lnSpcReduction="10000"/>
          </a:bodyPr>
          <a:lstStyle/>
          <a:p>
            <a:pPr lvl="0"/>
            <a:r>
              <a:rPr lang="tr-TR" dirty="0"/>
              <a:t>Öğrenci, öğretmen ve ailelere yönelik zorbalık ve siber zorbalık seminerleri düzenleyin.</a:t>
            </a:r>
          </a:p>
          <a:p>
            <a:pPr lvl="0"/>
            <a:r>
              <a:rPr lang="tr-TR" dirty="0"/>
              <a:t>Okul ve aile arasındaki iş birliği ve iletişimi artırın.</a:t>
            </a:r>
          </a:p>
          <a:p>
            <a:pPr lvl="0"/>
            <a:r>
              <a:rPr lang="tr-TR" dirty="0"/>
              <a:t>Zorbalığı ve siber zorbalığı önlemeye ve azaltmaya yönelik olarak öğrencilerin çatışma çözme, problem çözme, iletişim becerileri, duygu düzenleme becerileri vb. özelliklerini artırıcı etkinler ve grup çalışmaları, psikolojik danışmanlar/rehber öğretmenler tarafından yapılabilir</a:t>
            </a:r>
            <a:r>
              <a:rPr lang="tr-TR" dirty="0" smtClean="0"/>
              <a:t>.</a:t>
            </a:r>
            <a:endParaRPr lang="tr-TR" dirty="0"/>
          </a:p>
        </p:txBody>
      </p:sp>
    </p:spTree>
    <p:extLst>
      <p:ext uri="{BB962C8B-B14F-4D97-AF65-F5344CB8AC3E}">
        <p14:creationId xmlns:p14="http://schemas.microsoft.com/office/powerpoint/2010/main" val="4178859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BAĞIMLILIK VE TEKNOLOJİ </a:t>
            </a:r>
            <a:r>
              <a:rPr lang="tr-TR" b="1" dirty="0" smtClean="0"/>
              <a:t>BAĞIMLILIĞI</a:t>
            </a:r>
            <a:endParaRPr lang="tr-TR" dirty="0"/>
          </a:p>
        </p:txBody>
      </p:sp>
      <p:sp>
        <p:nvSpPr>
          <p:cNvPr id="3" name="İçerik Yer Tutucusu 2"/>
          <p:cNvSpPr>
            <a:spLocks noGrp="1"/>
          </p:cNvSpPr>
          <p:nvPr>
            <p:ph idx="1"/>
          </p:nvPr>
        </p:nvSpPr>
        <p:spPr/>
        <p:txBody>
          <a:bodyPr>
            <a:normAutofit fontScale="92500"/>
          </a:bodyPr>
          <a:lstStyle/>
          <a:p>
            <a:pPr marL="0" indent="0">
              <a:buNone/>
            </a:pPr>
            <a:r>
              <a:rPr lang="tr-TR" b="1" dirty="0" smtClean="0"/>
              <a:t>                                  Bağımlılık </a:t>
            </a:r>
            <a:r>
              <a:rPr lang="tr-TR" b="1" dirty="0"/>
              <a:t>Nedir?</a:t>
            </a:r>
            <a:endParaRPr lang="tr-TR" dirty="0"/>
          </a:p>
          <a:p>
            <a:r>
              <a:rPr lang="tr-TR" dirty="0"/>
              <a:t>Bağımlılık herhangi bir maddenin zarar veren sonuçlarına rağmen sürekli ve aşırı kullanımı sonucu ortaya çıkan bir rahatsızlıktır. Bağımlı bireyler, belirli bir maddeye karşı aşırı ve yoğun ilgi gösterirler ve kişinin yaşamı boyunca sürebilir. </a:t>
            </a:r>
            <a:endParaRPr lang="tr-TR" dirty="0" smtClean="0"/>
          </a:p>
          <a:p>
            <a:r>
              <a:rPr lang="tr-TR" dirty="0" smtClean="0"/>
              <a:t>Bu </a:t>
            </a:r>
            <a:r>
              <a:rPr lang="tr-TR" dirty="0"/>
              <a:t>bireyler madde kullanımının birçok probleme yol açacağını bilmelerine rağmen o maddeleri kullanmaya devam ederler. </a:t>
            </a:r>
          </a:p>
        </p:txBody>
      </p:sp>
    </p:spTree>
    <p:extLst>
      <p:ext uri="{BB962C8B-B14F-4D97-AF65-F5344CB8AC3E}">
        <p14:creationId xmlns:p14="http://schemas.microsoft.com/office/powerpoint/2010/main" val="39373013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Teknoloji Bağımlılığı ve İnternet Bağımlılığı</a:t>
            </a:r>
          </a:p>
        </p:txBody>
      </p:sp>
      <p:sp>
        <p:nvSpPr>
          <p:cNvPr id="3" name="İçerik Yer Tutucusu 2"/>
          <p:cNvSpPr>
            <a:spLocks noGrp="1"/>
          </p:cNvSpPr>
          <p:nvPr>
            <p:ph idx="1"/>
          </p:nvPr>
        </p:nvSpPr>
        <p:spPr/>
        <p:txBody>
          <a:bodyPr/>
          <a:lstStyle/>
          <a:p>
            <a:r>
              <a:rPr lang="tr-TR" dirty="0"/>
              <a:t>Teknoloji ve internetin bilinçli olmayan, kontrolsüz bir şekilde kullanımına bağlı olarak ortaya çıkan, davranışsal bağımlılıklar; oyun oynama bozukluğu, kumar oynama bozukluğu sosyal medyanın ve akıllı telefonun aşırı kullanımı gibi bağımlılık yapıcı alt davranışlarla kendini gösteren bağımlılık türü teknoloji bağımlılığı olarak </a:t>
            </a:r>
            <a:r>
              <a:rPr lang="tr-TR" dirty="0" smtClean="0"/>
              <a:t>tanımlanır.</a:t>
            </a:r>
            <a:endParaRPr lang="tr-TR" dirty="0"/>
          </a:p>
        </p:txBody>
      </p:sp>
    </p:spTree>
    <p:extLst>
      <p:ext uri="{BB962C8B-B14F-4D97-AF65-F5344CB8AC3E}">
        <p14:creationId xmlns:p14="http://schemas.microsoft.com/office/powerpoint/2010/main" val="1906994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Teknoloji Bağımlılığı ve İnternet Bağımlılığı</a:t>
            </a:r>
          </a:p>
        </p:txBody>
      </p:sp>
      <p:sp>
        <p:nvSpPr>
          <p:cNvPr id="3" name="İçerik Yer Tutucusu 2"/>
          <p:cNvSpPr>
            <a:spLocks noGrp="1"/>
          </p:cNvSpPr>
          <p:nvPr>
            <p:ph idx="1"/>
          </p:nvPr>
        </p:nvSpPr>
        <p:spPr/>
        <p:txBody>
          <a:bodyPr>
            <a:normAutofit lnSpcReduction="10000"/>
          </a:bodyPr>
          <a:lstStyle/>
          <a:p>
            <a:r>
              <a:rPr lang="tr-TR" dirty="0"/>
              <a:t>Televizyon ► Telefon ► Tablet ► Bilgisayar oyunları ► Oyun konsolları ► İnternet ►</a:t>
            </a:r>
          </a:p>
          <a:p>
            <a:pPr marL="0" indent="0">
              <a:buNone/>
            </a:pPr>
            <a:r>
              <a:rPr lang="tr-TR" dirty="0"/>
              <a:t>Sosyal </a:t>
            </a:r>
            <a:r>
              <a:rPr lang="tr-TR" dirty="0" smtClean="0"/>
              <a:t>medya</a:t>
            </a:r>
          </a:p>
          <a:p>
            <a:pPr marL="0" indent="0">
              <a:buNone/>
            </a:pPr>
            <a:endParaRPr lang="tr-TR" dirty="0" smtClean="0"/>
          </a:p>
          <a:p>
            <a:pPr marL="0" indent="0">
              <a:buNone/>
            </a:pPr>
            <a:r>
              <a:rPr lang="tr-TR" dirty="0" smtClean="0"/>
              <a:t>Madde </a:t>
            </a:r>
            <a:r>
              <a:rPr lang="tr-TR" dirty="0"/>
              <a:t>bağımlısı kişilerin hastaneler bünyesinde kurulan Alkol ve Uyuşturucu Madde Bağımlıları Tedavi ve Araştırma Merkezlerinden (AMATEM) destek alması gerekir</a:t>
            </a:r>
            <a:r>
              <a:rPr lang="tr-TR" dirty="0" smtClean="0"/>
              <a:t>.</a:t>
            </a:r>
            <a:r>
              <a:rPr lang="tr-TR" dirty="0"/>
              <a:t/>
            </a:r>
            <a:br>
              <a:rPr lang="tr-TR" dirty="0"/>
            </a:br>
            <a:endParaRPr lang="tr-TR" dirty="0"/>
          </a:p>
        </p:txBody>
      </p:sp>
    </p:spTree>
    <p:extLst>
      <p:ext uri="{BB962C8B-B14F-4D97-AF65-F5344CB8AC3E}">
        <p14:creationId xmlns:p14="http://schemas.microsoft.com/office/powerpoint/2010/main" val="32234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92500"/>
          </a:bodyPr>
          <a:lstStyle/>
          <a:p>
            <a:r>
              <a:rPr lang="tr-TR" dirty="0" smtClean="0"/>
              <a:t>Güvenin </a:t>
            </a:r>
            <a:r>
              <a:rPr lang="tr-TR" dirty="0"/>
              <a:t>olmadığı ve korkunun hâkim olduğu okullarda nitelikli öğrenmeden söz edilemez. Güvensiz okul ortamları öğrenmeye odaklanamama ve öğrencilerde motivasyon düşüklüğüne neden </a:t>
            </a:r>
            <a:r>
              <a:rPr lang="tr-TR" dirty="0" smtClean="0"/>
              <a:t>olmaktadır. </a:t>
            </a:r>
          </a:p>
          <a:p>
            <a:r>
              <a:rPr lang="tr-TR" dirty="0" smtClean="0"/>
              <a:t>Güvenli </a:t>
            </a:r>
            <a:r>
              <a:rPr lang="tr-TR" dirty="0"/>
              <a:t>okul ortamının inşasında dikkat edilmesi gereken bir diğer husus ise okulun paydaşlarının özellikle öğretmen ve diğer çalışanların kendilerini emniyette </a:t>
            </a:r>
            <a:r>
              <a:rPr lang="tr-TR" dirty="0" smtClean="0"/>
              <a:t>hissetmeleridir.</a:t>
            </a:r>
            <a:endParaRPr lang="tr-TR" dirty="0"/>
          </a:p>
        </p:txBody>
      </p:sp>
    </p:spTree>
    <p:extLst>
      <p:ext uri="{BB962C8B-B14F-4D97-AF65-F5344CB8AC3E}">
        <p14:creationId xmlns:p14="http://schemas.microsoft.com/office/powerpoint/2010/main" val="1854519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İnternet Bağımlılığı Kriterleri</a:t>
            </a:r>
          </a:p>
        </p:txBody>
      </p:sp>
      <p:sp>
        <p:nvSpPr>
          <p:cNvPr id="3" name="İçerik Yer Tutucusu 2"/>
          <p:cNvSpPr>
            <a:spLocks noGrp="1"/>
          </p:cNvSpPr>
          <p:nvPr>
            <p:ph idx="1"/>
          </p:nvPr>
        </p:nvSpPr>
        <p:spPr/>
        <p:txBody>
          <a:bodyPr>
            <a:normAutofit fontScale="85000" lnSpcReduction="10000"/>
          </a:bodyPr>
          <a:lstStyle/>
          <a:p>
            <a:r>
              <a:rPr lang="tr-TR" dirty="0"/>
              <a:t>Bireyler, günlük hayatta kuramadıkları anlamlı ve kendilerini değerli hissettirecek ilişkileri internet ortamında bulabilir, sosyal kaygı yaşadığı için insanlarla konuşmaktan çekinen bir genç, internet sayesinde kendini ifade edebilir ve istediği kişi olabilir, bunun için de daha çok tercih edildiğini görüyoruz. </a:t>
            </a:r>
            <a:endParaRPr lang="tr-TR" dirty="0" smtClean="0"/>
          </a:p>
          <a:p>
            <a:r>
              <a:rPr lang="tr-TR" dirty="0" smtClean="0"/>
              <a:t>Çünkü </a:t>
            </a:r>
            <a:r>
              <a:rPr lang="tr-TR" dirty="0"/>
              <a:t>sosyal hayatta yaşamış olduğu sosyal kaygıdan daha az bir kaygı ya da hiçbir kaygı yaşamadan kişiler internet ya da teknoloji ortamında, sosyal medyada ilişkilerini sürdürebilmektedir. </a:t>
            </a:r>
          </a:p>
        </p:txBody>
      </p:sp>
    </p:spTree>
    <p:extLst>
      <p:ext uri="{BB962C8B-B14F-4D97-AF65-F5344CB8AC3E}">
        <p14:creationId xmlns:p14="http://schemas.microsoft.com/office/powerpoint/2010/main" val="2266788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İnternet Bağımlılığı Nedenleri</a:t>
            </a:r>
          </a:p>
        </p:txBody>
      </p:sp>
      <p:sp>
        <p:nvSpPr>
          <p:cNvPr id="3" name="İçerik Yer Tutucusu 2"/>
          <p:cNvSpPr>
            <a:spLocks noGrp="1"/>
          </p:cNvSpPr>
          <p:nvPr>
            <p:ph idx="1"/>
          </p:nvPr>
        </p:nvSpPr>
        <p:spPr/>
        <p:txBody>
          <a:bodyPr>
            <a:normAutofit fontScale="92500" lnSpcReduction="10000"/>
          </a:bodyPr>
          <a:lstStyle/>
          <a:p>
            <a:r>
              <a:rPr lang="tr-TR" dirty="0"/>
              <a:t>İnternet bağımlılığının nedenlerine bakıldığında sosyalleşme gereksinimi önemli bir neden olarak görülebilir. </a:t>
            </a:r>
            <a:endParaRPr lang="tr-TR" dirty="0" smtClean="0"/>
          </a:p>
          <a:p>
            <a:r>
              <a:rPr lang="tr-TR" dirty="0" smtClean="0"/>
              <a:t>Kişilerin </a:t>
            </a:r>
            <a:r>
              <a:rPr lang="tr-TR" dirty="0"/>
              <a:t>gerçek kimliklerini saklayarak kendilerini olduklarından farklı bir şekilde göstermeleri, tanınmamanın verdiği rahatlıkla düşüncelerini açıkça paylaşabilmeleri, yüz yüze iletişim yerine internet iletişimini daha kolay bulmaları sosyalleşme ihtiyacını karşıladığından bireyler internete yönelmektedirler.</a:t>
            </a:r>
          </a:p>
          <a:p>
            <a:endParaRPr lang="tr-TR" dirty="0"/>
          </a:p>
        </p:txBody>
      </p:sp>
    </p:spTree>
    <p:extLst>
      <p:ext uri="{BB962C8B-B14F-4D97-AF65-F5344CB8AC3E}">
        <p14:creationId xmlns:p14="http://schemas.microsoft.com/office/powerpoint/2010/main" val="17244029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İnternet Bağımlılığı Belirtileri</a:t>
            </a:r>
          </a:p>
        </p:txBody>
      </p:sp>
      <p:sp>
        <p:nvSpPr>
          <p:cNvPr id="3" name="İçerik Yer Tutucusu 2"/>
          <p:cNvSpPr>
            <a:spLocks noGrp="1"/>
          </p:cNvSpPr>
          <p:nvPr>
            <p:ph idx="1"/>
          </p:nvPr>
        </p:nvSpPr>
        <p:spPr/>
        <p:txBody>
          <a:bodyPr>
            <a:normAutofit fontScale="92500" lnSpcReduction="20000"/>
          </a:bodyPr>
          <a:lstStyle/>
          <a:p>
            <a:r>
              <a:rPr lang="tr-TR" dirty="0"/>
              <a:t>Davranışsal belirtiler, fiziksel ve zihinsel belirtiler ve sosyal belirtiler olmak üzere üç belirtimiz var. </a:t>
            </a:r>
            <a:endParaRPr lang="tr-TR" dirty="0" smtClean="0"/>
          </a:p>
          <a:p>
            <a:r>
              <a:rPr lang="tr-TR" dirty="0" smtClean="0"/>
              <a:t>“</a:t>
            </a:r>
            <a:r>
              <a:rPr lang="tr-TR" dirty="0"/>
              <a:t>Davranışlar belirtilerimiz neler?” diye baktığımız zaman şunlar var: İnternette geçen sürenin giderek artması, amaçlandığından daha uzun süreli internet kullanma, kullanımla ilgili yalan söyleme, internetle ilgili aşırı zihinsel uğraş, interneti diğer problemlerden kaçmak için kullanma, internet kullanımının sebep olduğu psikolojik, sosyal, fiziksel ve mesleki problemlere rağmen kullanmada ısrar etme.</a:t>
            </a:r>
          </a:p>
        </p:txBody>
      </p:sp>
    </p:spTree>
    <p:extLst>
      <p:ext uri="{BB962C8B-B14F-4D97-AF65-F5344CB8AC3E}">
        <p14:creationId xmlns:p14="http://schemas.microsoft.com/office/powerpoint/2010/main" val="38460504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İnternet Bağımlılığının Sonuçları</a:t>
            </a:r>
          </a:p>
        </p:txBody>
      </p:sp>
      <p:sp>
        <p:nvSpPr>
          <p:cNvPr id="3" name="İçerik Yer Tutucusu 2"/>
          <p:cNvSpPr>
            <a:spLocks noGrp="1"/>
          </p:cNvSpPr>
          <p:nvPr>
            <p:ph idx="1"/>
          </p:nvPr>
        </p:nvSpPr>
        <p:spPr/>
        <p:txBody>
          <a:bodyPr>
            <a:normAutofit fontScale="92500" lnSpcReduction="10000"/>
          </a:bodyPr>
          <a:lstStyle/>
          <a:p>
            <a:r>
              <a:rPr lang="tr-TR" b="1" dirty="0"/>
              <a:t>Bedensel sonuçlar</a:t>
            </a:r>
            <a:r>
              <a:rPr lang="tr-TR" dirty="0"/>
              <a:t>: Aşırı teknoloji kullanımı çeşitli bedensel şikâyetlere neden olabilir. Bazıları beslenmeyi o kadar ihmal ederler ki ciddi bir şekilde zayıflarlar. </a:t>
            </a:r>
            <a:endParaRPr lang="tr-TR" dirty="0" smtClean="0"/>
          </a:p>
          <a:p>
            <a:r>
              <a:rPr lang="tr-TR" b="1" dirty="0"/>
              <a:t>Sosyal Sonuçlar: </a:t>
            </a:r>
            <a:r>
              <a:rPr lang="tr-TR" dirty="0"/>
              <a:t>Teknoloji bağımlılığı genellikle gerçek dünyaya ait ilişkilerin azalması, hobi ve ilgi alanlarının ihmal edilmesiyle başlar. </a:t>
            </a:r>
            <a:endParaRPr lang="tr-TR" dirty="0" smtClean="0"/>
          </a:p>
          <a:p>
            <a:r>
              <a:rPr lang="tr-TR" b="1" dirty="0"/>
              <a:t>Psikolojik sonuçlar: </a:t>
            </a:r>
            <a:r>
              <a:rPr lang="tr-TR" dirty="0"/>
              <a:t>Kendisine güvenmeyen kendisinden şüphe eden bir kişiliğe</a:t>
            </a:r>
          </a:p>
          <a:p>
            <a:r>
              <a:rPr lang="tr-TR" dirty="0"/>
              <a:t>sahiptirler.</a:t>
            </a:r>
          </a:p>
        </p:txBody>
      </p:sp>
    </p:spTree>
    <p:extLst>
      <p:ext uri="{BB962C8B-B14F-4D97-AF65-F5344CB8AC3E}">
        <p14:creationId xmlns:p14="http://schemas.microsoft.com/office/powerpoint/2010/main" val="2460611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Aşırı Teknoloji Kullanımına Karşı Aile olarak Ne Yapmak Gerekir?</a:t>
            </a:r>
          </a:p>
        </p:txBody>
      </p:sp>
      <p:sp>
        <p:nvSpPr>
          <p:cNvPr id="3" name="İçerik Yer Tutucusu 2"/>
          <p:cNvSpPr>
            <a:spLocks noGrp="1"/>
          </p:cNvSpPr>
          <p:nvPr>
            <p:ph idx="1"/>
          </p:nvPr>
        </p:nvSpPr>
        <p:spPr/>
        <p:txBody>
          <a:bodyPr>
            <a:normAutofit fontScale="92500"/>
          </a:bodyPr>
          <a:lstStyle/>
          <a:p>
            <a:pPr marL="0" indent="0">
              <a:buNone/>
            </a:pPr>
            <a:r>
              <a:rPr lang="tr-TR" dirty="0"/>
              <a:t>a)	Çocukların nasıl bir insan olmasını istiyorsanız ona o şekilde model olun.</a:t>
            </a:r>
          </a:p>
          <a:p>
            <a:pPr marL="0" indent="0">
              <a:buNone/>
            </a:pPr>
            <a:r>
              <a:rPr lang="tr-TR" dirty="0"/>
              <a:t>b)	Çocuklara karşı her zaman saygılı olun.</a:t>
            </a:r>
          </a:p>
          <a:p>
            <a:pPr marL="0" indent="0">
              <a:buNone/>
            </a:pPr>
            <a:r>
              <a:rPr lang="tr-TR" dirty="0"/>
              <a:t>c)	Çocuklara sevginizi açıkça ve koşulsuz olarak gösterin.</a:t>
            </a:r>
          </a:p>
          <a:p>
            <a:pPr marL="0" indent="0">
              <a:buNone/>
            </a:pPr>
            <a:r>
              <a:rPr lang="tr-TR" dirty="0"/>
              <a:t>d)	Çocuklarla birlikte oyun oynayın.</a:t>
            </a:r>
          </a:p>
          <a:p>
            <a:pPr marL="0" indent="0">
              <a:buNone/>
            </a:pPr>
            <a:r>
              <a:rPr lang="tr-TR" dirty="0"/>
              <a:t>e)	Çocuklarla birlikte kitap okuyun.</a:t>
            </a:r>
          </a:p>
          <a:p>
            <a:pPr marL="0" indent="0">
              <a:buNone/>
            </a:pPr>
            <a:r>
              <a:rPr lang="tr-TR" dirty="0"/>
              <a:t>f)	Çocukların yaşına uygun sorumluluklar </a:t>
            </a:r>
            <a:r>
              <a:rPr lang="tr-TR" dirty="0" smtClean="0"/>
              <a:t>verin</a:t>
            </a:r>
            <a:endParaRPr lang="tr-TR" dirty="0"/>
          </a:p>
        </p:txBody>
      </p:sp>
    </p:spTree>
    <p:extLst>
      <p:ext uri="{BB962C8B-B14F-4D97-AF65-F5344CB8AC3E}">
        <p14:creationId xmlns:p14="http://schemas.microsoft.com/office/powerpoint/2010/main" val="706086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Aşırı Teknoloji Kullanımına Karşı Aile olarak Ne Yapmak Gerekir?</a:t>
            </a:r>
          </a:p>
        </p:txBody>
      </p:sp>
      <p:sp>
        <p:nvSpPr>
          <p:cNvPr id="3" name="İçerik Yer Tutucusu 2"/>
          <p:cNvSpPr>
            <a:spLocks noGrp="1"/>
          </p:cNvSpPr>
          <p:nvPr>
            <p:ph idx="1"/>
          </p:nvPr>
        </p:nvSpPr>
        <p:spPr/>
        <p:txBody>
          <a:bodyPr/>
          <a:lstStyle/>
          <a:p>
            <a:pPr marL="0" indent="0">
              <a:buNone/>
            </a:pPr>
            <a:r>
              <a:rPr lang="tr-TR" dirty="0"/>
              <a:t>g)	Çocukların mutlaka bir spor ya da sanat alanında uğraş edinmesini sağlayın.</a:t>
            </a:r>
          </a:p>
          <a:p>
            <a:pPr marL="0" indent="0">
              <a:buNone/>
            </a:pPr>
            <a:r>
              <a:rPr lang="tr-TR" dirty="0"/>
              <a:t>h)	Çocukların yaşam amacı edinmesine yardım edin.</a:t>
            </a:r>
          </a:p>
          <a:p>
            <a:pPr marL="0" indent="0">
              <a:buNone/>
            </a:pPr>
            <a:r>
              <a:rPr lang="tr-TR" dirty="0"/>
              <a:t>i)	Sonuç değil süreç odaklı başarıyı destekleyin.</a:t>
            </a:r>
          </a:p>
          <a:p>
            <a:pPr marL="0" indent="0">
              <a:buNone/>
            </a:pPr>
            <a:r>
              <a:rPr lang="tr-TR" dirty="0"/>
              <a:t>j)	Çocukların </a:t>
            </a:r>
            <a:r>
              <a:rPr lang="tr-TR" dirty="0" smtClean="0"/>
              <a:t>arkadaşlarını tanıyın.</a:t>
            </a:r>
            <a:endParaRPr lang="tr-TR" dirty="0"/>
          </a:p>
        </p:txBody>
      </p:sp>
    </p:spTree>
    <p:extLst>
      <p:ext uri="{BB962C8B-B14F-4D97-AF65-F5344CB8AC3E}">
        <p14:creationId xmlns:p14="http://schemas.microsoft.com/office/powerpoint/2010/main" val="1350960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DİJİTAL BAĞIMLILIKLARDA ÖĞRETMENLERE YÖNELİK MODELLER</a:t>
            </a:r>
            <a:endParaRPr lang="tr-TR" dirty="0"/>
          </a:p>
        </p:txBody>
      </p:sp>
      <p:sp>
        <p:nvSpPr>
          <p:cNvPr id="3" name="İçerik Yer Tutucusu 2"/>
          <p:cNvSpPr>
            <a:spLocks noGrp="1"/>
          </p:cNvSpPr>
          <p:nvPr>
            <p:ph idx="1"/>
          </p:nvPr>
        </p:nvSpPr>
        <p:spPr/>
        <p:txBody>
          <a:bodyPr>
            <a:normAutofit fontScale="92500" lnSpcReduction="20000"/>
          </a:bodyPr>
          <a:lstStyle/>
          <a:p>
            <a:pPr lvl="0"/>
            <a:r>
              <a:rPr lang="tr-TR" i="1" dirty="0"/>
              <a:t>Profesyonel gelişim</a:t>
            </a:r>
            <a:r>
              <a:rPr lang="tr-TR" dirty="0"/>
              <a:t>: İkinci basamakta okul danışmanların konu ile ilgili yeni eğilimleri takip etmeleri ve profesyonel olarak kendilerini bu alanda geliştirmeleri yer almaktadır.</a:t>
            </a:r>
          </a:p>
          <a:p>
            <a:pPr lvl="0"/>
            <a:r>
              <a:rPr lang="tr-TR" i="1" dirty="0"/>
              <a:t>Tüm okul çapında eğitim</a:t>
            </a:r>
            <a:r>
              <a:rPr lang="tr-TR" dirty="0"/>
              <a:t>: Okul psikolojik danışmanları dijital bağımlılıklarla ilgili tüm okul personelini bilgilendirmeli, çeşitli eğitimler düzenlemelidir.</a:t>
            </a:r>
          </a:p>
          <a:p>
            <a:pPr lvl="0"/>
            <a:r>
              <a:rPr lang="tr-TR" i="1" dirty="0"/>
              <a:t>Aile ve toplum eğitimi: </a:t>
            </a:r>
            <a:r>
              <a:rPr lang="tr-TR" dirty="0"/>
              <a:t>Aile ve topluma yönelik atölye çalışmaları, seminer ve eğitimler bu modelin dördüncü basamağını oluşturmaktadır</a:t>
            </a:r>
            <a:r>
              <a:rPr lang="tr-TR" dirty="0" smtClean="0"/>
              <a:t>.</a:t>
            </a:r>
            <a:endParaRPr lang="tr-TR" dirty="0"/>
          </a:p>
        </p:txBody>
      </p:sp>
    </p:spTree>
    <p:extLst>
      <p:ext uri="{BB962C8B-B14F-4D97-AF65-F5344CB8AC3E}">
        <p14:creationId xmlns:p14="http://schemas.microsoft.com/office/powerpoint/2010/main" val="42516979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DİJİTAL BAĞIMLILIKLARDA ÖĞRETMENLERE YÖNELİK MODELLER</a:t>
            </a:r>
          </a:p>
        </p:txBody>
      </p:sp>
      <p:sp>
        <p:nvSpPr>
          <p:cNvPr id="3" name="İçerik Yer Tutucusu 2"/>
          <p:cNvSpPr>
            <a:spLocks noGrp="1"/>
          </p:cNvSpPr>
          <p:nvPr>
            <p:ph idx="1"/>
          </p:nvPr>
        </p:nvSpPr>
        <p:spPr/>
        <p:txBody>
          <a:bodyPr>
            <a:normAutofit fontScale="92500" lnSpcReduction="10000"/>
          </a:bodyPr>
          <a:lstStyle/>
          <a:p>
            <a:pPr lvl="0"/>
            <a:r>
              <a:rPr lang="tr-TR" i="1" dirty="0"/>
              <a:t>Öğrenci değerlendirmesi: </a:t>
            </a:r>
            <a:r>
              <a:rPr lang="tr-TR" dirty="0"/>
              <a:t>Öğrencilerin birçok test ve çeşitli araçlarla internet bağımlılığı açısından değerlendirilmesini içerir.</a:t>
            </a:r>
          </a:p>
          <a:p>
            <a:pPr lvl="0"/>
            <a:r>
              <a:rPr lang="tr-TR" i="1" dirty="0"/>
              <a:t>Önleyici çalışmalar: </a:t>
            </a:r>
            <a:r>
              <a:rPr lang="tr-TR" dirty="0"/>
              <a:t>Grup danışmanlığı, bireysel danışma, sınıf rehberliği gibi etkinliklerle öğrencilere yönelik dijital bağımlılıkta önleyici çalışmalar yapmayı içerir.</a:t>
            </a:r>
          </a:p>
          <a:p>
            <a:pPr lvl="0"/>
            <a:r>
              <a:rPr lang="tr-TR" i="1" dirty="0"/>
              <a:t>Kaynaklar: </a:t>
            </a:r>
            <a:r>
              <a:rPr lang="tr-TR" dirty="0"/>
              <a:t>Okul psikolojik danışmanları aileler ve topluma yönelik çeşitli kaynaklar hazırlayabilirler ya da var olan kaynakları onlarla paylaşabilirler</a:t>
            </a:r>
            <a:r>
              <a:rPr lang="tr-TR" dirty="0" smtClean="0"/>
              <a:t>.</a:t>
            </a:r>
            <a:endParaRPr lang="tr-TR" dirty="0"/>
          </a:p>
        </p:txBody>
      </p:sp>
    </p:spTree>
    <p:extLst>
      <p:ext uri="{BB962C8B-B14F-4D97-AF65-F5344CB8AC3E}">
        <p14:creationId xmlns:p14="http://schemas.microsoft.com/office/powerpoint/2010/main" val="26833887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smtClean="0"/>
              <a:t>BAĞIMLILIĞI ÖNLEMEDE ÖĞRETMENE DÜŞEN GÖREVLER</a:t>
            </a:r>
            <a:endParaRPr lang="tr-TR" dirty="0"/>
          </a:p>
        </p:txBody>
      </p:sp>
      <p:sp>
        <p:nvSpPr>
          <p:cNvPr id="3" name="İçerik Yer Tutucusu 2"/>
          <p:cNvSpPr>
            <a:spLocks noGrp="1"/>
          </p:cNvSpPr>
          <p:nvPr>
            <p:ph idx="1"/>
          </p:nvPr>
        </p:nvSpPr>
        <p:spPr/>
        <p:txBody>
          <a:bodyPr>
            <a:normAutofit fontScale="92500" lnSpcReduction="10000"/>
          </a:bodyPr>
          <a:lstStyle/>
          <a:p>
            <a:r>
              <a:rPr lang="tr-TR" dirty="0" smtClean="0"/>
              <a:t>Okullarda </a:t>
            </a:r>
            <a:r>
              <a:rPr lang="tr-TR" dirty="0"/>
              <a:t>özellikle ilkokul seviyesinde önleyici programlar uygulanabilir.</a:t>
            </a:r>
          </a:p>
          <a:p>
            <a:r>
              <a:rPr lang="tr-TR" dirty="0" smtClean="0"/>
              <a:t>Öğretmenler </a:t>
            </a:r>
            <a:r>
              <a:rPr lang="tr-TR" dirty="0"/>
              <a:t>öğrencilerinin kişilik özelliklerine odaklanmalılar.</a:t>
            </a:r>
          </a:p>
          <a:p>
            <a:r>
              <a:rPr lang="tr-TR" dirty="0" smtClean="0"/>
              <a:t>Öğretmenlerin</a:t>
            </a:r>
            <a:r>
              <a:rPr lang="tr-TR" dirty="0"/>
              <a:t>, öğrencilerin diğer akranları ile ilişkilerini incelemeleri gerekir.</a:t>
            </a:r>
          </a:p>
          <a:p>
            <a:r>
              <a:rPr lang="tr-TR" dirty="0" smtClean="0"/>
              <a:t>Özellikle </a:t>
            </a:r>
            <a:r>
              <a:rPr lang="tr-TR" dirty="0"/>
              <a:t>öğrenci yalnız ve içine kapanık ise sosyal medyada daha fazla vakit geçirebilir. Öğretmen öğrencilerini yaratıcı ve keşfedici grup faaliyetlerine sevk etmelidir. </a:t>
            </a:r>
          </a:p>
        </p:txBody>
      </p:sp>
    </p:spTree>
    <p:extLst>
      <p:ext uri="{BB962C8B-B14F-4D97-AF65-F5344CB8AC3E}">
        <p14:creationId xmlns:p14="http://schemas.microsoft.com/office/powerpoint/2010/main" val="41788086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BAĞIMLILIĞI ÖNLEMEDE ÖĞRETMENE DÜŞEN GÖREVLER</a:t>
            </a:r>
          </a:p>
        </p:txBody>
      </p:sp>
      <p:sp>
        <p:nvSpPr>
          <p:cNvPr id="3" name="İçerik Yer Tutucusu 2"/>
          <p:cNvSpPr>
            <a:spLocks noGrp="1"/>
          </p:cNvSpPr>
          <p:nvPr>
            <p:ph idx="1"/>
          </p:nvPr>
        </p:nvSpPr>
        <p:spPr/>
        <p:txBody>
          <a:bodyPr/>
          <a:lstStyle/>
          <a:p>
            <a:r>
              <a:rPr lang="tr-TR" dirty="0" smtClean="0"/>
              <a:t>Öğrencilere </a:t>
            </a:r>
            <a:r>
              <a:rPr lang="tr-TR" dirty="0"/>
              <a:t>internetin pozitif ve negatif etkileri ile ilgili atölye çalışmaları düzenlenebilir. Seminer ve atölye çalışmaları ailelere yönelik de tasarlanabilir.</a:t>
            </a:r>
          </a:p>
          <a:p>
            <a:r>
              <a:rPr lang="tr-TR" dirty="0" smtClean="0"/>
              <a:t>Benlik </a:t>
            </a:r>
            <a:r>
              <a:rPr lang="tr-TR" dirty="0"/>
              <a:t>saygısı düşük çocukların internet aktivitelerine daha fazla dâhil </a:t>
            </a:r>
            <a:r>
              <a:rPr lang="tr-TR" dirty="0" smtClean="0"/>
              <a:t>oldukları görülmektedir</a:t>
            </a:r>
            <a:r>
              <a:rPr lang="tr-TR" dirty="0"/>
              <a:t>.</a:t>
            </a:r>
          </a:p>
          <a:p>
            <a:endParaRPr lang="tr-TR" dirty="0"/>
          </a:p>
        </p:txBody>
      </p:sp>
    </p:spTree>
    <p:extLst>
      <p:ext uri="{BB962C8B-B14F-4D97-AF65-F5344CB8AC3E}">
        <p14:creationId xmlns:p14="http://schemas.microsoft.com/office/powerpoint/2010/main" val="4092058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lstStyle/>
          <a:p>
            <a:pPr marL="0" lvl="0" indent="0">
              <a:buNone/>
            </a:pPr>
            <a:r>
              <a:rPr lang="tr-TR" b="1" dirty="0"/>
              <a:t>Etkili Okul Yöneticiliği ve Liderliği:</a:t>
            </a:r>
          </a:p>
          <a:p>
            <a:r>
              <a:rPr lang="tr-TR" dirty="0"/>
              <a:t>Güvenli okulların inşası için okul idaresinin ve öğretmenlerinin etkili liderlik sergilemeleri</a:t>
            </a:r>
          </a:p>
          <a:p>
            <a:r>
              <a:rPr lang="tr-TR" dirty="0"/>
              <a:t>gerekmektedir.</a:t>
            </a:r>
          </a:p>
          <a:p>
            <a:pPr marL="0" lvl="0" indent="0">
              <a:buNone/>
            </a:pPr>
            <a:r>
              <a:rPr lang="tr-TR" b="1" dirty="0"/>
              <a:t>Okulu Oluşturan Mekânların Kontrolü</a:t>
            </a:r>
            <a:r>
              <a:rPr lang="tr-TR" dirty="0"/>
              <a:t>:</a:t>
            </a:r>
            <a:endParaRPr lang="tr-TR" b="1" dirty="0"/>
          </a:p>
          <a:p>
            <a:r>
              <a:rPr lang="tr-TR" dirty="0"/>
              <a:t>Okulların güvenli olabilmesi için okulun bütün mekânlarına hâkim olunması gerekmektedir.</a:t>
            </a:r>
          </a:p>
          <a:p>
            <a:endParaRPr lang="tr-TR" dirty="0"/>
          </a:p>
        </p:txBody>
      </p:sp>
    </p:spTree>
    <p:extLst>
      <p:ext uri="{BB962C8B-B14F-4D97-AF65-F5344CB8AC3E}">
        <p14:creationId xmlns:p14="http://schemas.microsoft.com/office/powerpoint/2010/main" val="26456569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GÜVENLİ OKUL VE İLETİŞİM</a:t>
            </a:r>
          </a:p>
        </p:txBody>
      </p:sp>
      <p:sp>
        <p:nvSpPr>
          <p:cNvPr id="3" name="İçerik Yer Tutucusu 2"/>
          <p:cNvSpPr>
            <a:spLocks noGrp="1"/>
          </p:cNvSpPr>
          <p:nvPr>
            <p:ph idx="1"/>
          </p:nvPr>
        </p:nvSpPr>
        <p:spPr/>
        <p:txBody>
          <a:bodyPr>
            <a:normAutofit fontScale="92500" lnSpcReduction="20000"/>
          </a:bodyPr>
          <a:lstStyle/>
          <a:p>
            <a:r>
              <a:rPr lang="tr-TR" dirty="0" smtClean="0"/>
              <a:t>Güvenli </a:t>
            </a:r>
            <a:r>
              <a:rPr lang="tr-TR" dirty="0"/>
              <a:t>okul sadece fiziksel güvenliğin sağlanmasıyla elde edilemeyen, sosyal ve psikolojik yönleri de göz önünde bulundurmayı gerektiren durumdur.</a:t>
            </a:r>
          </a:p>
          <a:p>
            <a:r>
              <a:rPr lang="tr-TR" dirty="0"/>
              <a:t>Eğitim özünde bir iletişim faaliyetidir. </a:t>
            </a:r>
            <a:endParaRPr lang="tr-TR" dirty="0" smtClean="0"/>
          </a:p>
          <a:p>
            <a:r>
              <a:rPr lang="tr-TR" dirty="0" smtClean="0"/>
              <a:t>Etkili </a:t>
            </a:r>
            <a:r>
              <a:rPr lang="tr-TR" dirty="0"/>
              <a:t>iki yönlü iletişim, okul yönetiminden müfettişe, müdür, yönetici ve öğretmene kadar tüm eğitim süreçlerinin başarıyla yerine getirilmesinde ve güvenli bir okul ortamı sağlanmasında bir ön koşul olarak karşımıza </a:t>
            </a:r>
            <a:r>
              <a:rPr lang="tr-TR" dirty="0" smtClean="0"/>
              <a:t>çıkmaktadır.</a:t>
            </a:r>
            <a:endParaRPr lang="tr-TR" dirty="0"/>
          </a:p>
        </p:txBody>
      </p:sp>
    </p:spTree>
    <p:extLst>
      <p:ext uri="{BB962C8B-B14F-4D97-AF65-F5344CB8AC3E}">
        <p14:creationId xmlns:p14="http://schemas.microsoft.com/office/powerpoint/2010/main" val="15256505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Güvenli Eğitim İletişimi</a:t>
            </a:r>
          </a:p>
        </p:txBody>
      </p:sp>
      <p:sp>
        <p:nvSpPr>
          <p:cNvPr id="3" name="İçerik Yer Tutucusu 2"/>
          <p:cNvSpPr>
            <a:spLocks noGrp="1"/>
          </p:cNvSpPr>
          <p:nvPr>
            <p:ph idx="1"/>
          </p:nvPr>
        </p:nvSpPr>
        <p:spPr/>
        <p:txBody>
          <a:bodyPr>
            <a:normAutofit lnSpcReduction="10000"/>
          </a:bodyPr>
          <a:lstStyle/>
          <a:p>
            <a:r>
              <a:rPr lang="tr-TR" dirty="0"/>
              <a:t>Güvenli okulun sadece fiziksel tedbirler ve okullarda kolluk mevcudiyeti ile sağlanamayacağı düşüncesi son yıllarda yaygınlık kazanan bir yaklaşım hâlini almıştır. </a:t>
            </a:r>
            <a:endParaRPr lang="tr-TR" dirty="0" smtClean="0"/>
          </a:p>
          <a:p>
            <a:r>
              <a:rPr lang="tr-TR" dirty="0" smtClean="0"/>
              <a:t>Buna </a:t>
            </a:r>
            <a:r>
              <a:rPr lang="tr-TR" dirty="0"/>
              <a:t>bağlı olarak 2019 yılında Millî Eğitim Bakanlığı ve İçişleri Bakanlığının ortaklaşa yürüttüğü Eğitim ve Güvenlik Projesinde “güvenli eğitim iletişimi” kavramı geliştirilmiştir. </a:t>
            </a:r>
          </a:p>
        </p:txBody>
      </p:sp>
    </p:spTree>
    <p:extLst>
      <p:ext uri="{BB962C8B-B14F-4D97-AF65-F5344CB8AC3E}">
        <p14:creationId xmlns:p14="http://schemas.microsoft.com/office/powerpoint/2010/main" val="24757780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Güvenli Eğitim İletişimi</a:t>
            </a:r>
          </a:p>
        </p:txBody>
      </p:sp>
      <p:sp>
        <p:nvSpPr>
          <p:cNvPr id="3" name="İçerik Yer Tutucusu 2"/>
          <p:cNvSpPr>
            <a:spLocks noGrp="1"/>
          </p:cNvSpPr>
          <p:nvPr>
            <p:ph idx="1"/>
          </p:nvPr>
        </p:nvSpPr>
        <p:spPr/>
        <p:txBody>
          <a:bodyPr/>
          <a:lstStyle/>
          <a:p>
            <a:pPr lvl="0"/>
            <a:r>
              <a:rPr lang="tr-TR" i="1" dirty="0"/>
              <a:t>Öncelikle kendisinin veya bir başkasının bir güvenlik sorunu veya eğitim süreçleri içerisinde yardım    almasını    gerektiren    herhangi    bir     sorun     ile     karşılaştığını kavrayabilmesi,</a:t>
            </a:r>
            <a:endParaRPr lang="tr-TR" dirty="0"/>
          </a:p>
          <a:p>
            <a:pPr lvl="0"/>
            <a:r>
              <a:rPr lang="tr-TR" i="1" dirty="0"/>
              <a:t>Sorunu; ailesi, öğretmenleri veya yetkili diğer kurum personelleri ile doğru ve etkili biçimde paylaşabilmesi</a:t>
            </a:r>
            <a:r>
              <a:rPr lang="tr-TR" i="1" dirty="0" smtClean="0"/>
              <a:t>,</a:t>
            </a:r>
            <a:endParaRPr lang="tr-TR" dirty="0"/>
          </a:p>
        </p:txBody>
      </p:sp>
    </p:spTree>
    <p:extLst>
      <p:ext uri="{BB962C8B-B14F-4D97-AF65-F5344CB8AC3E}">
        <p14:creationId xmlns:p14="http://schemas.microsoft.com/office/powerpoint/2010/main" val="42675533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Güvenli Eğitim İletişimi</a:t>
            </a:r>
          </a:p>
        </p:txBody>
      </p:sp>
      <p:sp>
        <p:nvSpPr>
          <p:cNvPr id="3" name="İçerik Yer Tutucusu 2"/>
          <p:cNvSpPr>
            <a:spLocks noGrp="1"/>
          </p:cNvSpPr>
          <p:nvPr>
            <p:ph idx="1"/>
          </p:nvPr>
        </p:nvSpPr>
        <p:spPr/>
        <p:txBody>
          <a:bodyPr/>
          <a:lstStyle/>
          <a:p>
            <a:pPr lvl="0"/>
            <a:r>
              <a:rPr lang="tr-TR" i="1" dirty="0"/>
              <a:t>Paylaşımı sonunda bir yardım alacağına dair beklentiye sahip olabilmesi,</a:t>
            </a:r>
            <a:endParaRPr lang="tr-TR" dirty="0"/>
          </a:p>
          <a:p>
            <a:r>
              <a:rPr lang="tr-TR" i="1" dirty="0"/>
              <a:t>Kurduğu bu iletişim sonunda olumsuz bir sonuç (ifşa edilme, hor görülme, dikkate alınmama, alay edilme, dışlanma vb.) ile karşılaşmayacağına dair bir güvene sahip olabilmesi </a:t>
            </a:r>
            <a:r>
              <a:rPr lang="tr-TR" i="1" dirty="0" smtClean="0"/>
              <a:t>beklenmektedir.</a:t>
            </a:r>
            <a:endParaRPr lang="tr-TR" dirty="0"/>
          </a:p>
        </p:txBody>
      </p:sp>
    </p:spTree>
    <p:extLst>
      <p:ext uri="{BB962C8B-B14F-4D97-AF65-F5344CB8AC3E}">
        <p14:creationId xmlns:p14="http://schemas.microsoft.com/office/powerpoint/2010/main" val="11644510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STRATEJİLER</a:t>
            </a:r>
            <a:endParaRPr lang="tr-TR" dirty="0"/>
          </a:p>
        </p:txBody>
      </p:sp>
      <p:sp>
        <p:nvSpPr>
          <p:cNvPr id="3" name="İçerik Yer Tutucusu 2"/>
          <p:cNvSpPr>
            <a:spLocks noGrp="1"/>
          </p:cNvSpPr>
          <p:nvPr>
            <p:ph idx="1"/>
          </p:nvPr>
        </p:nvSpPr>
        <p:spPr/>
        <p:txBody>
          <a:bodyPr/>
          <a:lstStyle/>
          <a:p>
            <a:r>
              <a:rPr lang="tr-TR" dirty="0" smtClean="0"/>
              <a:t>Duruma </a:t>
            </a:r>
            <a:r>
              <a:rPr lang="tr-TR" dirty="0"/>
              <a:t>uygun iletişim tonunu belirlemek</a:t>
            </a:r>
          </a:p>
          <a:p>
            <a:r>
              <a:rPr lang="tr-TR" dirty="0" smtClean="0"/>
              <a:t>Okulun </a:t>
            </a:r>
            <a:r>
              <a:rPr lang="tr-TR" dirty="0"/>
              <a:t>iletişim planlarını bilmek ve bu planların gerektirdiği sorumluluklar kapsamında hareket </a:t>
            </a:r>
            <a:r>
              <a:rPr lang="tr-TR" dirty="0" smtClean="0"/>
              <a:t>etmek</a:t>
            </a:r>
          </a:p>
          <a:p>
            <a:r>
              <a:rPr lang="tr-TR" dirty="0" smtClean="0"/>
              <a:t>Problemler </a:t>
            </a:r>
            <a:r>
              <a:rPr lang="tr-TR" dirty="0"/>
              <a:t>ortaya çıkmadan önce iletişim kanallarının oluşturulması ve bunların açık tutulması</a:t>
            </a:r>
          </a:p>
          <a:p>
            <a:r>
              <a:rPr lang="tr-TR" dirty="0" smtClean="0"/>
              <a:t>İletişim </a:t>
            </a:r>
            <a:r>
              <a:rPr lang="tr-TR" dirty="0"/>
              <a:t>etkinliğine pozitif olarak başlamak</a:t>
            </a:r>
          </a:p>
          <a:p>
            <a:endParaRPr lang="tr-TR" dirty="0"/>
          </a:p>
        </p:txBody>
      </p:sp>
    </p:spTree>
    <p:extLst>
      <p:ext uri="{BB962C8B-B14F-4D97-AF65-F5344CB8AC3E}">
        <p14:creationId xmlns:p14="http://schemas.microsoft.com/office/powerpoint/2010/main" val="128033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STRATEJİLER</a:t>
            </a:r>
          </a:p>
        </p:txBody>
      </p:sp>
      <p:sp>
        <p:nvSpPr>
          <p:cNvPr id="3" name="İçerik Yer Tutucusu 2"/>
          <p:cNvSpPr>
            <a:spLocks noGrp="1"/>
          </p:cNvSpPr>
          <p:nvPr>
            <p:ph idx="1"/>
          </p:nvPr>
        </p:nvSpPr>
        <p:spPr/>
        <p:txBody>
          <a:bodyPr>
            <a:normAutofit/>
          </a:bodyPr>
          <a:lstStyle/>
          <a:p>
            <a:r>
              <a:rPr lang="tr-TR" dirty="0" smtClean="0"/>
              <a:t>Aktif </a:t>
            </a:r>
            <a:r>
              <a:rPr lang="tr-TR" dirty="0"/>
              <a:t>dinleme edimini uygulamak ve iletişim sırasında karşıdaki kişi ile </a:t>
            </a:r>
            <a:r>
              <a:rPr lang="tr-TR" dirty="0" smtClean="0"/>
              <a:t>etkileşime girmek</a:t>
            </a:r>
            <a:endParaRPr lang="tr-TR" dirty="0"/>
          </a:p>
          <a:p>
            <a:r>
              <a:rPr lang="tr-TR" dirty="0" smtClean="0"/>
              <a:t>Uzlaşılan </a:t>
            </a:r>
            <a:r>
              <a:rPr lang="tr-TR" dirty="0"/>
              <a:t>noktaları vurgulamak ve ödün vermeye rıza gösterebilmek</a:t>
            </a:r>
          </a:p>
          <a:p>
            <a:r>
              <a:rPr lang="tr-TR" dirty="0" smtClean="0"/>
              <a:t>Gizliliğe </a:t>
            </a:r>
            <a:r>
              <a:rPr lang="tr-TR" dirty="0"/>
              <a:t>saygı göstermek</a:t>
            </a:r>
          </a:p>
          <a:p>
            <a:r>
              <a:rPr lang="tr-TR" dirty="0" smtClean="0"/>
              <a:t>Dedikodudan </a:t>
            </a:r>
            <a:r>
              <a:rPr lang="tr-TR" dirty="0"/>
              <a:t>kaçınmak</a:t>
            </a:r>
          </a:p>
          <a:p>
            <a:r>
              <a:rPr lang="tr-TR" dirty="0" smtClean="0"/>
              <a:t>Pozitif </a:t>
            </a:r>
            <a:r>
              <a:rPr lang="tr-TR" dirty="0"/>
              <a:t>bir noktaya vurgu yaparak iletişimi sonlandırmak </a:t>
            </a:r>
          </a:p>
          <a:p>
            <a:endParaRPr lang="tr-TR" dirty="0"/>
          </a:p>
        </p:txBody>
      </p:sp>
    </p:spTree>
    <p:extLst>
      <p:ext uri="{BB962C8B-B14F-4D97-AF65-F5344CB8AC3E}">
        <p14:creationId xmlns:p14="http://schemas.microsoft.com/office/powerpoint/2010/main" val="27138047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YABANCILARIN EĞİTİMİ VE EĞİTİM GÜVENLİĞİ</a:t>
            </a:r>
          </a:p>
        </p:txBody>
      </p:sp>
      <p:sp>
        <p:nvSpPr>
          <p:cNvPr id="3" name="İçerik Yer Tutucusu 2"/>
          <p:cNvSpPr>
            <a:spLocks noGrp="1"/>
          </p:cNvSpPr>
          <p:nvPr>
            <p:ph idx="1"/>
          </p:nvPr>
        </p:nvSpPr>
        <p:spPr/>
        <p:txBody>
          <a:bodyPr>
            <a:normAutofit fontScale="92500" lnSpcReduction="10000"/>
          </a:bodyPr>
          <a:lstStyle/>
          <a:p>
            <a:pPr marL="0" indent="0">
              <a:buNone/>
            </a:pPr>
            <a:r>
              <a:rPr lang="tr-TR" b="1" dirty="0" smtClean="0"/>
              <a:t>       Türkiye’deki </a:t>
            </a:r>
            <a:r>
              <a:rPr lang="tr-TR" b="1" dirty="0"/>
              <a:t>Yabancılarla İlgili Genel Bilgiler</a:t>
            </a:r>
            <a:endParaRPr lang="tr-TR" dirty="0"/>
          </a:p>
          <a:p>
            <a:r>
              <a:rPr lang="tr-TR" dirty="0"/>
              <a:t>2011’den sonra Türkiye’ye farklı statülerde beş milyondan fazla “göçmen” yerleşmiştir. T.C. İçişleri Bakanlığı Göç İdaresi Genel Müdürlüğü web sayfasından alınan bilgilere göre 2020 yılı sonunda, Türkiye’ye yerleşmiş olan yabancı uyruklu vatandaşların önemli bir kısmı kamplarda yaşamamaktadır ve kontrol altında olmadıklarından dolayı da çocuklarını eğitim kurumlarına göndermemektedirler.</a:t>
            </a:r>
          </a:p>
        </p:txBody>
      </p:sp>
    </p:spTree>
    <p:extLst>
      <p:ext uri="{BB962C8B-B14F-4D97-AF65-F5344CB8AC3E}">
        <p14:creationId xmlns:p14="http://schemas.microsoft.com/office/powerpoint/2010/main" val="31337614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Yabancıların Çocuk Oranı</a:t>
            </a:r>
            <a:endParaRPr lang="tr-TR" dirty="0"/>
          </a:p>
        </p:txBody>
      </p:sp>
      <p:sp>
        <p:nvSpPr>
          <p:cNvPr id="3" name="İçerik Yer Tutucusu 2"/>
          <p:cNvSpPr>
            <a:spLocks noGrp="1"/>
          </p:cNvSpPr>
          <p:nvPr>
            <p:ph idx="1"/>
          </p:nvPr>
        </p:nvSpPr>
        <p:spPr/>
        <p:txBody>
          <a:bodyPr>
            <a:normAutofit lnSpcReduction="10000"/>
          </a:bodyPr>
          <a:lstStyle/>
          <a:p>
            <a:r>
              <a:rPr lang="tr-TR" dirty="0"/>
              <a:t>Göçmen vatandaşlardan 1.662.753 kişi 0-18 yaşları arasındadır. </a:t>
            </a:r>
            <a:endParaRPr lang="tr-TR" dirty="0" smtClean="0"/>
          </a:p>
          <a:p>
            <a:r>
              <a:rPr lang="tr-TR" dirty="0" smtClean="0"/>
              <a:t>Göç </a:t>
            </a:r>
            <a:r>
              <a:rPr lang="tr-TR" dirty="0"/>
              <a:t>İdaresi Genel Müdürlüğü (GİGM) verilerine göre 2020 yılı itibarıyla Türkiye’de, temel eğitim çağında bulunan ve önemli bir kısmı Türkiye'de doğmuş olan çocukların sayısı 1 milyona yakındır. </a:t>
            </a:r>
            <a:endParaRPr lang="tr-TR" dirty="0" smtClean="0"/>
          </a:p>
          <a:p>
            <a:r>
              <a:rPr lang="tr-TR" dirty="0" smtClean="0"/>
              <a:t>Kayıt </a:t>
            </a:r>
            <a:r>
              <a:rPr lang="tr-TR" dirty="0"/>
              <a:t>dışı olarak Türkiye’de yaşayan yabancılar bu rakamlara dâhil değildir</a:t>
            </a:r>
            <a:r>
              <a:rPr lang="tr-TR" dirty="0" smtClean="0"/>
              <a:t>.</a:t>
            </a:r>
            <a:endParaRPr lang="tr-TR" dirty="0"/>
          </a:p>
        </p:txBody>
      </p:sp>
    </p:spTree>
    <p:extLst>
      <p:ext uri="{BB962C8B-B14F-4D97-AF65-F5344CB8AC3E}">
        <p14:creationId xmlns:p14="http://schemas.microsoft.com/office/powerpoint/2010/main" val="1797720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YABANCILARIN EĞİTİMİ VE EĞİTİM GÜVENLİĞİ</a:t>
            </a:r>
          </a:p>
        </p:txBody>
      </p:sp>
      <p:sp>
        <p:nvSpPr>
          <p:cNvPr id="3" name="İçerik Yer Tutucusu 2"/>
          <p:cNvSpPr>
            <a:spLocks noGrp="1"/>
          </p:cNvSpPr>
          <p:nvPr>
            <p:ph idx="1"/>
          </p:nvPr>
        </p:nvSpPr>
        <p:spPr/>
        <p:txBody>
          <a:bodyPr>
            <a:normAutofit fontScale="92500" lnSpcReduction="20000"/>
          </a:bodyPr>
          <a:lstStyle/>
          <a:p>
            <a:r>
              <a:rPr lang="tr-TR" dirty="0"/>
              <a:t>Eğitim ve güvenlik sorunu, yabancı uyruklu öğrencilerin yaşamlarında çok önemlidir. </a:t>
            </a:r>
            <a:endParaRPr lang="tr-TR" dirty="0" smtClean="0"/>
          </a:p>
          <a:p>
            <a:r>
              <a:rPr lang="tr-TR" dirty="0" smtClean="0"/>
              <a:t>Güvenlik </a:t>
            </a:r>
            <a:r>
              <a:rPr lang="tr-TR" dirty="0"/>
              <a:t>kavramı, öğrencilerin güvenliğine ve refahına katkıda bulunan tüm sosyal etkileri kapsayacak bir şekilde düşünülmelidir. </a:t>
            </a:r>
            <a:endParaRPr lang="tr-TR" dirty="0" smtClean="0"/>
          </a:p>
          <a:p>
            <a:r>
              <a:rPr lang="tr-TR" dirty="0" smtClean="0"/>
              <a:t>Güvenlik </a:t>
            </a:r>
            <a:r>
              <a:rPr lang="tr-TR" dirty="0"/>
              <a:t>politikaları sosyal, politik ve ekonomik konuları kapsayan sosyal bir süreçtir. Güvenlik olmadan sosyal yaşamın hem anlamsız hem de tehlikeli olacağı belirtilmekle birlikte mutlak güvenliğin elde edilmesinin oldukça zor olduğu da bilinmektedir.</a:t>
            </a:r>
          </a:p>
        </p:txBody>
      </p:sp>
    </p:spTree>
    <p:extLst>
      <p:ext uri="{BB962C8B-B14F-4D97-AF65-F5344CB8AC3E}">
        <p14:creationId xmlns:p14="http://schemas.microsoft.com/office/powerpoint/2010/main" val="1749895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Kimlik Oluşumu ve Altın Üçgen</a:t>
            </a:r>
          </a:p>
        </p:txBody>
      </p:sp>
      <p:sp>
        <p:nvSpPr>
          <p:cNvPr id="3" name="İçerik Yer Tutucusu 2"/>
          <p:cNvSpPr>
            <a:spLocks noGrp="1"/>
          </p:cNvSpPr>
          <p:nvPr>
            <p:ph idx="1"/>
          </p:nvPr>
        </p:nvSpPr>
        <p:spPr/>
        <p:txBody>
          <a:bodyPr>
            <a:normAutofit fontScale="92500" lnSpcReduction="20000"/>
          </a:bodyPr>
          <a:lstStyle/>
          <a:p>
            <a:r>
              <a:rPr lang="tr-TR" dirty="0"/>
              <a:t>Aile, çocuklarına örnek vererek onları eğittikleri ilk ve en güvenli liman gibidir. </a:t>
            </a:r>
            <a:endParaRPr lang="tr-TR" dirty="0" smtClean="0"/>
          </a:p>
          <a:p>
            <a:r>
              <a:rPr lang="tr-TR" dirty="0" smtClean="0"/>
              <a:t>Aynı </a:t>
            </a:r>
            <a:r>
              <a:rPr lang="tr-TR" dirty="0"/>
              <a:t>şekilde aile, insan sermayesinin ilk yatırım alanı, temel davranış özelliklerinin öğrenildiği ya da öğretildiği ve beşerî ilişkilerinin ilk deneyimlendiği yerdir. </a:t>
            </a:r>
            <a:endParaRPr lang="tr-TR" dirty="0" smtClean="0"/>
          </a:p>
          <a:p>
            <a:r>
              <a:rPr lang="tr-TR" dirty="0" smtClean="0"/>
              <a:t>Toplumsal </a:t>
            </a:r>
            <a:r>
              <a:rPr lang="tr-TR" dirty="0"/>
              <a:t>değerlerin, hayata bakışın, algılama ve anlamların çocuk tarafından öğrenilmeye başlandığı, “bakir tarlaya” ilk tohumların atıldığı ve genel bir ifadeyle çocuğun kişiliğinin oluşmaya başladığı yer ailedir.</a:t>
            </a:r>
          </a:p>
        </p:txBody>
      </p:sp>
    </p:spTree>
    <p:extLst>
      <p:ext uri="{BB962C8B-B14F-4D97-AF65-F5344CB8AC3E}">
        <p14:creationId xmlns:p14="http://schemas.microsoft.com/office/powerpoint/2010/main" val="839453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85000" lnSpcReduction="20000"/>
          </a:bodyPr>
          <a:lstStyle/>
          <a:p>
            <a:pPr marL="0" lvl="0" indent="0">
              <a:buNone/>
            </a:pPr>
            <a:r>
              <a:rPr lang="tr-TR" b="1" dirty="0"/>
              <a:t>Güven Hissi:</a:t>
            </a:r>
          </a:p>
          <a:p>
            <a:r>
              <a:rPr lang="tr-TR" dirty="0"/>
              <a:t>Güven hissi güvenli okulun en temel göstergelerinden biridir. Okullarda sağlıklı öğrenmelerin meydana gelebilmesi için öğrenciler sınıf içindeki ve dışındaki bütün süreçlerde güven içinde olmalıdırlar.</a:t>
            </a:r>
          </a:p>
          <a:p>
            <a:pPr marL="0" lvl="0" indent="0">
              <a:buNone/>
            </a:pPr>
            <a:r>
              <a:rPr lang="tr-TR" b="1" dirty="0"/>
              <a:t>Saygı:</a:t>
            </a:r>
          </a:p>
          <a:p>
            <a:r>
              <a:rPr lang="tr-TR" dirty="0"/>
              <a:t>Güvenli okulların temel göstergelerinden biri de okullardaki karşılıklı saygı kültürüdür.</a:t>
            </a:r>
          </a:p>
          <a:p>
            <a:pPr marL="0" lvl="0" indent="0">
              <a:buNone/>
            </a:pPr>
            <a:r>
              <a:rPr lang="tr-TR" b="1" dirty="0"/>
              <a:t>Samimiyet:</a:t>
            </a:r>
          </a:p>
          <a:p>
            <a:r>
              <a:rPr lang="tr-TR" dirty="0"/>
              <a:t>Okulun paydaşları arasındaki samimiyet, okul güvenliğinin temel göstergelerinden biridir</a:t>
            </a:r>
            <a:r>
              <a:rPr lang="tr-TR" dirty="0" smtClean="0"/>
              <a:t>.</a:t>
            </a:r>
            <a:endParaRPr lang="tr-TR" dirty="0"/>
          </a:p>
        </p:txBody>
      </p:sp>
    </p:spTree>
    <p:extLst>
      <p:ext uri="{BB962C8B-B14F-4D97-AF65-F5344CB8AC3E}">
        <p14:creationId xmlns:p14="http://schemas.microsoft.com/office/powerpoint/2010/main" val="22803494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Kimlik Oluşumu ve Altın Üçgen</a:t>
            </a:r>
          </a:p>
        </p:txBody>
      </p:sp>
      <p:sp>
        <p:nvSpPr>
          <p:cNvPr id="3" name="İçerik Yer Tutucusu 2"/>
          <p:cNvSpPr>
            <a:spLocks noGrp="1"/>
          </p:cNvSpPr>
          <p:nvPr>
            <p:ph idx="1"/>
          </p:nvPr>
        </p:nvSpPr>
        <p:spPr/>
        <p:txBody>
          <a:bodyPr>
            <a:normAutofit lnSpcReduction="10000"/>
          </a:bodyPr>
          <a:lstStyle/>
          <a:p>
            <a:pPr marL="0" indent="0">
              <a:buNone/>
            </a:pPr>
            <a:r>
              <a:rPr lang="tr-TR" dirty="0"/>
              <a:t>1.	Aile içi iletişim nasıldır? Ebeveynler çocuklarına rol model olabiliyor mu?</a:t>
            </a:r>
          </a:p>
          <a:p>
            <a:pPr marL="0" indent="0">
              <a:buNone/>
            </a:pPr>
            <a:r>
              <a:rPr lang="tr-TR" dirty="0"/>
              <a:t>2.	Çocuğa gerekli olan destek veriliyor mu? Yoksa çocuğa danışmadan çocuğun yaşamındaki hemen her şey “helikopter ebeveynler” tarafından mı doldurulmaktadır?</a:t>
            </a:r>
          </a:p>
          <a:p>
            <a:pPr marL="0" indent="0">
              <a:buNone/>
            </a:pPr>
            <a:r>
              <a:rPr lang="tr-TR" dirty="0"/>
              <a:t>3.	Okul ve aile ilişkileri nasıldır?</a:t>
            </a:r>
          </a:p>
          <a:p>
            <a:pPr marL="0" indent="0">
              <a:buNone/>
            </a:pPr>
            <a:r>
              <a:rPr lang="tr-TR" dirty="0"/>
              <a:t>4.	Ailede çocuğun eğitimini destekleyen aile ortamı var </a:t>
            </a:r>
            <a:r>
              <a:rPr lang="tr-TR" dirty="0" smtClean="0"/>
              <a:t>mıdır?</a:t>
            </a:r>
          </a:p>
        </p:txBody>
      </p:sp>
    </p:spTree>
    <p:extLst>
      <p:ext uri="{BB962C8B-B14F-4D97-AF65-F5344CB8AC3E}">
        <p14:creationId xmlns:p14="http://schemas.microsoft.com/office/powerpoint/2010/main" val="29020352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Kimlik Oluşumu ve Altın Üçgen</a:t>
            </a:r>
          </a:p>
        </p:txBody>
      </p:sp>
      <p:sp>
        <p:nvSpPr>
          <p:cNvPr id="3" name="İçerik Yer Tutucusu 2"/>
          <p:cNvSpPr>
            <a:spLocks noGrp="1"/>
          </p:cNvSpPr>
          <p:nvPr>
            <p:ph idx="1"/>
          </p:nvPr>
        </p:nvSpPr>
        <p:spPr/>
        <p:txBody>
          <a:bodyPr/>
          <a:lstStyle/>
          <a:p>
            <a:r>
              <a:rPr lang="tr-TR" dirty="0"/>
              <a:t>5.	Göç sürecinden dolayı çocuğun yaşadığı travmalar var mıdır?</a:t>
            </a:r>
          </a:p>
          <a:p>
            <a:r>
              <a:rPr lang="tr-TR" dirty="0"/>
              <a:t>6.	Çocuğun iç dünyasına girip çocuğu anlamak için çocuk ve ebeveynleriyle hangi yöntemlerle iletişim sağlanmaktadır?</a:t>
            </a:r>
          </a:p>
          <a:p>
            <a:r>
              <a:rPr lang="tr-TR" dirty="0"/>
              <a:t>7.	Çocuğun yakın çevresini oluşturan akran grubunun özellikleri nedir?</a:t>
            </a:r>
          </a:p>
          <a:p>
            <a:r>
              <a:rPr lang="tr-TR" dirty="0"/>
              <a:t>8.	Çocuğun okulda arkadaşları var mıdır</a:t>
            </a:r>
            <a:r>
              <a:rPr lang="tr-TR" dirty="0" smtClean="0"/>
              <a:t>?</a:t>
            </a:r>
            <a:endParaRPr lang="tr-TR" dirty="0"/>
          </a:p>
        </p:txBody>
      </p:sp>
    </p:spTree>
    <p:extLst>
      <p:ext uri="{BB962C8B-B14F-4D97-AF65-F5344CB8AC3E}">
        <p14:creationId xmlns:p14="http://schemas.microsoft.com/office/powerpoint/2010/main" val="3841448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Yabancı Öğrencilerin Güvenliği</a:t>
            </a:r>
          </a:p>
        </p:txBody>
      </p:sp>
      <p:sp>
        <p:nvSpPr>
          <p:cNvPr id="3" name="İçerik Yer Tutucusu 2"/>
          <p:cNvSpPr>
            <a:spLocks noGrp="1"/>
          </p:cNvSpPr>
          <p:nvPr>
            <p:ph idx="1"/>
          </p:nvPr>
        </p:nvSpPr>
        <p:spPr/>
        <p:txBody>
          <a:bodyPr>
            <a:normAutofit fontScale="85000" lnSpcReduction="10000"/>
          </a:bodyPr>
          <a:lstStyle/>
          <a:p>
            <a:r>
              <a:rPr lang="tr-TR" dirty="0"/>
              <a:t>Eğitim kurumlarında yabancı uyruklu öğrenciler, kendilerine en çok benzeyenlerle ve kendi dünya görüşünü paylaşanlarla iletişim kurma eğiliminde olabilmektedir. </a:t>
            </a:r>
            <a:endParaRPr lang="tr-TR" dirty="0" smtClean="0"/>
          </a:p>
          <a:p>
            <a:r>
              <a:rPr lang="tr-TR" dirty="0" smtClean="0"/>
              <a:t>Yerel </a:t>
            </a:r>
            <a:r>
              <a:rPr lang="tr-TR" dirty="0"/>
              <a:t>kültür içindeki uygun davranış ve normların yabancı uyruklu öğrencilere bir örnek sağlayabileceği ve etkileşimlerin, onların davranışlarına ve normlarına rehberlik edebileceği söylenebilir. </a:t>
            </a:r>
            <a:endParaRPr lang="tr-TR" dirty="0" smtClean="0"/>
          </a:p>
          <a:p>
            <a:r>
              <a:rPr lang="tr-TR" dirty="0" smtClean="0"/>
              <a:t>Bu </a:t>
            </a:r>
            <a:r>
              <a:rPr lang="tr-TR" dirty="0"/>
              <a:t>durum, yabancı uyruklu öğrencilerin ev sahibi ülkelerin kültürlerine daha iyi uyum sağlayabilmesine fırsat sağlayacaktır</a:t>
            </a:r>
            <a:r>
              <a:rPr lang="tr-TR" dirty="0" smtClean="0"/>
              <a:t>.</a:t>
            </a:r>
            <a:endParaRPr lang="tr-TR" dirty="0"/>
          </a:p>
        </p:txBody>
      </p:sp>
    </p:spTree>
    <p:extLst>
      <p:ext uri="{BB962C8B-B14F-4D97-AF65-F5344CB8AC3E}">
        <p14:creationId xmlns:p14="http://schemas.microsoft.com/office/powerpoint/2010/main" val="322050754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RİSK ALANLARI</a:t>
            </a:r>
            <a:endParaRPr lang="tr-TR" dirty="0"/>
          </a:p>
        </p:txBody>
      </p:sp>
      <p:sp>
        <p:nvSpPr>
          <p:cNvPr id="3" name="İçerik Yer Tutucusu 2"/>
          <p:cNvSpPr>
            <a:spLocks noGrp="1"/>
          </p:cNvSpPr>
          <p:nvPr>
            <p:ph idx="1"/>
          </p:nvPr>
        </p:nvSpPr>
        <p:spPr/>
        <p:txBody>
          <a:bodyPr/>
          <a:lstStyle/>
          <a:p>
            <a:pPr marL="0" indent="0">
              <a:buNone/>
            </a:pPr>
            <a:r>
              <a:rPr lang="tr-TR" dirty="0"/>
              <a:t>1.	Dış tehlikeler (Yetişkin veya yaşıtlardan gelebilecek fiziksel veya psikolojik saldırı)</a:t>
            </a:r>
          </a:p>
          <a:p>
            <a:pPr marL="0" indent="0">
              <a:buNone/>
            </a:pPr>
            <a:r>
              <a:rPr lang="tr-TR" dirty="0"/>
              <a:t>2.	Mekânla	ilgili	tehlikeler	(</a:t>
            </a:r>
            <a:r>
              <a:rPr lang="tr-TR" dirty="0" smtClean="0"/>
              <a:t>kaygan zeminler</a:t>
            </a:r>
            <a:r>
              <a:rPr lang="tr-TR" dirty="0"/>
              <a:t>,	havasız	mekânlar,	</a:t>
            </a:r>
            <a:r>
              <a:rPr lang="tr-TR" dirty="0" smtClean="0"/>
              <a:t>yetersiz oksijen</a:t>
            </a:r>
            <a:r>
              <a:rPr lang="tr-TR" dirty="0"/>
              <a:t>, merdivenler, set zeminler, menteşeler)</a:t>
            </a:r>
          </a:p>
          <a:p>
            <a:pPr marL="0" indent="0">
              <a:buNone/>
            </a:pPr>
            <a:r>
              <a:rPr lang="tr-TR" dirty="0"/>
              <a:t>3.	Hijyenle ilgili tehlikeler (yeteri kadar temizlenmeyen tuvaletler, kirli sınıflar)</a:t>
            </a:r>
          </a:p>
          <a:p>
            <a:pPr marL="0" indent="0">
              <a:buNone/>
            </a:pPr>
            <a:endParaRPr lang="tr-TR" dirty="0"/>
          </a:p>
        </p:txBody>
      </p:sp>
    </p:spTree>
    <p:extLst>
      <p:ext uri="{BB962C8B-B14F-4D97-AF65-F5344CB8AC3E}">
        <p14:creationId xmlns:p14="http://schemas.microsoft.com/office/powerpoint/2010/main" val="33404416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RİSK ALANLARI</a:t>
            </a:r>
            <a:endParaRPr lang="tr-TR" dirty="0"/>
          </a:p>
        </p:txBody>
      </p:sp>
      <p:sp>
        <p:nvSpPr>
          <p:cNvPr id="3" name="İçerik Yer Tutucusu 2"/>
          <p:cNvSpPr>
            <a:spLocks noGrp="1"/>
          </p:cNvSpPr>
          <p:nvPr>
            <p:ph idx="1"/>
          </p:nvPr>
        </p:nvSpPr>
        <p:spPr/>
        <p:txBody>
          <a:bodyPr>
            <a:normAutofit lnSpcReduction="10000"/>
          </a:bodyPr>
          <a:lstStyle/>
          <a:p>
            <a:pPr marL="0" indent="0">
              <a:buNone/>
            </a:pPr>
            <a:r>
              <a:rPr lang="tr-TR" dirty="0"/>
              <a:t>4.	Sağlıksız gıdalar</a:t>
            </a:r>
          </a:p>
          <a:p>
            <a:pPr marL="0" indent="0">
              <a:buNone/>
            </a:pPr>
            <a:r>
              <a:rPr lang="tr-TR" dirty="0"/>
              <a:t>5.	Akran Zorbalığı</a:t>
            </a:r>
          </a:p>
          <a:p>
            <a:pPr marL="0" indent="0">
              <a:buNone/>
            </a:pPr>
            <a:r>
              <a:rPr lang="tr-TR" dirty="0"/>
              <a:t>6.	Öğretmen-idareci şiddeti</a:t>
            </a:r>
          </a:p>
          <a:p>
            <a:pPr marL="0" indent="0">
              <a:buNone/>
            </a:pPr>
            <a:r>
              <a:rPr lang="tr-TR" dirty="0"/>
              <a:t>7.	Veli şiddeti</a:t>
            </a:r>
          </a:p>
          <a:p>
            <a:pPr marL="0" indent="0">
              <a:buNone/>
            </a:pPr>
            <a:r>
              <a:rPr lang="tr-TR" dirty="0"/>
              <a:t>8.	Sınav Kaygısı</a:t>
            </a:r>
          </a:p>
          <a:p>
            <a:pPr marL="0" indent="0">
              <a:buNone/>
            </a:pPr>
            <a:r>
              <a:rPr lang="tr-TR" dirty="0"/>
              <a:t>9.	Servis kazaları</a:t>
            </a:r>
          </a:p>
          <a:p>
            <a:pPr marL="0" indent="0">
              <a:buNone/>
            </a:pPr>
            <a:r>
              <a:rPr lang="tr-TR" dirty="0"/>
              <a:t>10.	Afetler (deprem, sel, yangın) gibi faktörler </a:t>
            </a:r>
            <a:r>
              <a:rPr lang="tr-TR" dirty="0" smtClean="0"/>
              <a:t>sıralanabilir.</a:t>
            </a:r>
            <a:endParaRPr lang="tr-TR" dirty="0"/>
          </a:p>
        </p:txBody>
      </p:sp>
    </p:spTree>
    <p:extLst>
      <p:ext uri="{BB962C8B-B14F-4D97-AF65-F5344CB8AC3E}">
        <p14:creationId xmlns:p14="http://schemas.microsoft.com/office/powerpoint/2010/main" val="13596544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Okullarda Fiziksel, Psikolojik ve Sosyal Güvenlik</a:t>
            </a:r>
          </a:p>
        </p:txBody>
      </p:sp>
      <p:sp>
        <p:nvSpPr>
          <p:cNvPr id="3" name="İçerik Yer Tutucusu 2"/>
          <p:cNvSpPr>
            <a:spLocks noGrp="1"/>
          </p:cNvSpPr>
          <p:nvPr>
            <p:ph idx="1"/>
          </p:nvPr>
        </p:nvSpPr>
        <p:spPr/>
        <p:txBody>
          <a:bodyPr>
            <a:normAutofit fontScale="92500" lnSpcReduction="10000"/>
          </a:bodyPr>
          <a:lstStyle/>
          <a:p>
            <a:r>
              <a:rPr lang="tr-TR" dirty="0"/>
              <a:t>Küresel bir politika sorunu olan yabancı öğrencilerin güvenliğinin yalnızlık, ayrımcılık ve izolasyon boyutları da vardır. </a:t>
            </a:r>
            <a:endParaRPr lang="tr-TR" dirty="0" smtClean="0"/>
          </a:p>
          <a:p>
            <a:r>
              <a:rPr lang="tr-TR" dirty="0" smtClean="0"/>
              <a:t>Psikolojik </a:t>
            </a:r>
            <a:r>
              <a:rPr lang="tr-TR" dirty="0"/>
              <a:t>güvenlik, yabancı uyruklu öğrencilerin kültürel uyumu için kritik öneme sahiptir. </a:t>
            </a:r>
            <a:endParaRPr lang="tr-TR" dirty="0" smtClean="0"/>
          </a:p>
          <a:p>
            <a:r>
              <a:rPr lang="tr-TR" dirty="0" smtClean="0"/>
              <a:t>Psikolojik </a:t>
            </a:r>
            <a:r>
              <a:rPr lang="tr-TR" dirty="0"/>
              <a:t>güvenlik, uyumsuzlukların telafi edilmesine ve kabul duygusuna aracılık edebilir. </a:t>
            </a:r>
            <a:endParaRPr lang="tr-TR" dirty="0" smtClean="0"/>
          </a:p>
          <a:p>
            <a:r>
              <a:rPr lang="tr-TR" dirty="0" smtClean="0"/>
              <a:t>Aksi </a:t>
            </a:r>
            <a:r>
              <a:rPr lang="tr-TR" dirty="0"/>
              <a:t>hâlde yabancı uyruklu öğrenciler, kendilerini sosyal dışlanma olmasa da ilişkisel bir eksiklik içinde bulabilirler. </a:t>
            </a:r>
          </a:p>
        </p:txBody>
      </p:sp>
    </p:spTree>
    <p:extLst>
      <p:ext uri="{BB962C8B-B14F-4D97-AF65-F5344CB8AC3E}">
        <p14:creationId xmlns:p14="http://schemas.microsoft.com/office/powerpoint/2010/main" val="39272269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Farklılıklarda Farkındalık</a:t>
            </a:r>
          </a:p>
        </p:txBody>
      </p:sp>
      <p:sp>
        <p:nvSpPr>
          <p:cNvPr id="3" name="İçerik Yer Tutucusu 2"/>
          <p:cNvSpPr>
            <a:spLocks noGrp="1"/>
          </p:cNvSpPr>
          <p:nvPr>
            <p:ph idx="1"/>
          </p:nvPr>
        </p:nvSpPr>
        <p:spPr/>
        <p:txBody>
          <a:bodyPr>
            <a:normAutofit fontScale="92500" lnSpcReduction="10000"/>
          </a:bodyPr>
          <a:lstStyle/>
          <a:p>
            <a:r>
              <a:rPr lang="tr-TR" dirty="0"/>
              <a:t>Yabancı uyruklu öğrenciler aynı ülkeden gelmiş olsalar da dışardan bakıldığında tek tip olarak görülebilmektedir. </a:t>
            </a:r>
            <a:endParaRPr lang="tr-TR" dirty="0" smtClean="0"/>
          </a:p>
          <a:p>
            <a:r>
              <a:rPr lang="tr-TR" dirty="0" smtClean="0"/>
              <a:t>Oysaki </a:t>
            </a:r>
            <a:r>
              <a:rPr lang="tr-TR" dirty="0"/>
              <a:t>bireysel-sosyal, kültürel, inanç ve yaşam felsefesi, etnik köken gibi farklılıklardan dolayı bu öğrencilerin ilgi alanları, hobileri, deneyimleri ve tercih edilen sosyalleşme yolları farklılık gösterebilmektedir. </a:t>
            </a:r>
            <a:endParaRPr lang="tr-TR" dirty="0" smtClean="0"/>
          </a:p>
          <a:p>
            <a:r>
              <a:rPr lang="tr-TR" dirty="0" smtClean="0"/>
              <a:t>Kültürel </a:t>
            </a:r>
            <a:r>
              <a:rPr lang="tr-TR" dirty="0"/>
              <a:t>farklılıkların etkisi ile birey de karşısındaki kişiyi farklı algılayabilecektir.</a:t>
            </a:r>
          </a:p>
        </p:txBody>
      </p:sp>
    </p:spTree>
    <p:extLst>
      <p:ext uri="{BB962C8B-B14F-4D97-AF65-F5344CB8AC3E}">
        <p14:creationId xmlns:p14="http://schemas.microsoft.com/office/powerpoint/2010/main" val="38219874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Hollanda örneği</a:t>
            </a:r>
          </a:p>
        </p:txBody>
      </p:sp>
      <p:sp>
        <p:nvSpPr>
          <p:cNvPr id="3" name="İçerik Yer Tutucusu 2"/>
          <p:cNvSpPr>
            <a:spLocks noGrp="1"/>
          </p:cNvSpPr>
          <p:nvPr>
            <p:ph idx="1"/>
          </p:nvPr>
        </p:nvSpPr>
        <p:spPr/>
        <p:txBody>
          <a:bodyPr>
            <a:normAutofit fontScale="85000" lnSpcReduction="20000"/>
          </a:bodyPr>
          <a:lstStyle/>
          <a:p>
            <a:r>
              <a:rPr lang="tr-TR" dirty="0"/>
              <a:t>Ebeveynler 80’li yıllarda kültürel farklılıklar nedeniyle Hollanda eğitim kurumlarına güvenmemekteydi. </a:t>
            </a:r>
            <a:endParaRPr lang="tr-TR" dirty="0" smtClean="0"/>
          </a:p>
          <a:p>
            <a:r>
              <a:rPr lang="tr-TR" dirty="0" smtClean="0"/>
              <a:t>Bu </a:t>
            </a:r>
            <a:r>
              <a:rPr lang="tr-TR" dirty="0"/>
              <a:t>nedenle bazı göçmen ebeveynler, okulda kız çocuklarının Hollandalılarla etkileşime geçmeleri sonunda onlardan olumsuz etkilenecekleri kaygısıyla kız çocuklarını evde tutmak için uğraş vermiştir. </a:t>
            </a:r>
            <a:endParaRPr lang="tr-TR" dirty="0" smtClean="0"/>
          </a:p>
          <a:p>
            <a:r>
              <a:rPr lang="tr-TR" dirty="0" smtClean="0"/>
              <a:t>Ayrıca </a:t>
            </a:r>
            <a:r>
              <a:rPr lang="tr-TR" dirty="0"/>
              <a:t>okul kantinlerinde çocukların satın alabilecekleri gıdalarda, inançlarına ters düşebilecek maddelerin kullanılmış olabileceği de bazı ebeveynlerin çocuklarını okullardan uzak tutmalarına veya çocuklarını gelmiş oldukları memleketlerindeki akrabalarına geri göndermelerine neden olmaktaydı</a:t>
            </a:r>
            <a:r>
              <a:rPr lang="tr-TR" dirty="0" smtClean="0"/>
              <a:t>.</a:t>
            </a:r>
            <a:endParaRPr lang="tr-TR" dirty="0"/>
          </a:p>
        </p:txBody>
      </p:sp>
    </p:spTree>
    <p:extLst>
      <p:ext uri="{BB962C8B-B14F-4D97-AF65-F5344CB8AC3E}">
        <p14:creationId xmlns:p14="http://schemas.microsoft.com/office/powerpoint/2010/main" val="4149719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HOLLANDA ÖRNEĞİ</a:t>
            </a:r>
            <a:endParaRPr lang="tr-TR" dirty="0"/>
          </a:p>
        </p:txBody>
      </p:sp>
      <p:sp>
        <p:nvSpPr>
          <p:cNvPr id="3" name="İçerik Yer Tutucusu 2"/>
          <p:cNvSpPr>
            <a:spLocks noGrp="1"/>
          </p:cNvSpPr>
          <p:nvPr>
            <p:ph idx="1"/>
          </p:nvPr>
        </p:nvSpPr>
        <p:spPr/>
        <p:txBody>
          <a:bodyPr>
            <a:normAutofit lnSpcReduction="10000"/>
          </a:bodyPr>
          <a:lstStyle/>
          <a:p>
            <a:pPr marL="0" indent="0">
              <a:buNone/>
            </a:pPr>
            <a:r>
              <a:rPr lang="tr-TR" dirty="0"/>
              <a:t>1.	Bilgi kesin midir ve kalıcı mıdır?</a:t>
            </a:r>
          </a:p>
          <a:p>
            <a:pPr marL="0" indent="0">
              <a:buNone/>
            </a:pPr>
            <a:r>
              <a:rPr lang="tr-TR" dirty="0"/>
              <a:t>2.	Eğitimin amacı bilgi kazandırmak için mi </a:t>
            </a:r>
            <a:r>
              <a:rPr lang="tr-TR" dirty="0" err="1"/>
              <a:t>olmalıyoksa</a:t>
            </a:r>
            <a:r>
              <a:rPr lang="tr-TR" dirty="0"/>
              <a:t> beceri için midir?</a:t>
            </a:r>
          </a:p>
          <a:p>
            <a:pPr marL="0" indent="0">
              <a:buNone/>
            </a:pPr>
            <a:r>
              <a:rPr lang="tr-TR" dirty="0"/>
              <a:t>3.	Okullarda bireysel farklılıklarla etkili eğitim nasıl verilmelidir?</a:t>
            </a:r>
          </a:p>
          <a:p>
            <a:pPr marL="0" indent="0">
              <a:buNone/>
            </a:pPr>
            <a:r>
              <a:rPr lang="tr-TR" dirty="0"/>
              <a:t>4.	Öğrencilere düşünmeyi ve öğrenmeyi nasıl öğretmeliyiz?</a:t>
            </a:r>
          </a:p>
          <a:p>
            <a:pPr marL="0" indent="0">
              <a:buNone/>
            </a:pPr>
            <a:r>
              <a:rPr lang="tr-TR" dirty="0"/>
              <a:t>5.	Hızlı iletişim araç ve yöntemlerinin oluşturduğu yeni dünyada okulun yeri nerede</a:t>
            </a:r>
            <a:r>
              <a:rPr lang="tr-TR" dirty="0" smtClean="0"/>
              <a:t>?</a:t>
            </a:r>
            <a:endParaRPr lang="tr-TR" dirty="0"/>
          </a:p>
        </p:txBody>
      </p:sp>
    </p:spTree>
    <p:extLst>
      <p:ext uri="{BB962C8B-B14F-4D97-AF65-F5344CB8AC3E}">
        <p14:creationId xmlns:p14="http://schemas.microsoft.com/office/powerpoint/2010/main" val="31790038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21. yüzyılın eğitim vizyonu </a:t>
            </a:r>
          </a:p>
        </p:txBody>
      </p:sp>
      <p:sp>
        <p:nvSpPr>
          <p:cNvPr id="3" name="İçerik Yer Tutucusu 2"/>
          <p:cNvSpPr>
            <a:spLocks noGrp="1"/>
          </p:cNvSpPr>
          <p:nvPr>
            <p:ph idx="1"/>
          </p:nvPr>
        </p:nvSpPr>
        <p:spPr/>
        <p:txBody>
          <a:bodyPr/>
          <a:lstStyle/>
          <a:p>
            <a:pPr marL="0" indent="0">
              <a:buNone/>
            </a:pPr>
            <a:r>
              <a:rPr lang="tr-TR" dirty="0"/>
              <a:t>1.	Eğitim ile mantık çerçevesinde düşünen, algılayan, empati sağlayan, objektif karar verebilen, motivasyonu yüksek ve öz güvenle dünya coğrafyasında rekabet edebilecek gençleri topluma kazandırmalıyız.</a:t>
            </a:r>
          </a:p>
          <a:p>
            <a:pPr marL="0" indent="0">
              <a:buNone/>
            </a:pPr>
            <a:r>
              <a:rPr lang="tr-TR" dirty="0"/>
              <a:t>2.	Risk, stres ve değişim ile ilgili olarak nasıl hissettiğini ve bu konularda kendi kapasitesini fark edebilir</a:t>
            </a:r>
            <a:r>
              <a:rPr lang="tr-TR" dirty="0" smtClean="0"/>
              <a:t>.</a:t>
            </a:r>
            <a:endParaRPr lang="tr-TR" dirty="0"/>
          </a:p>
        </p:txBody>
      </p:sp>
    </p:spTree>
    <p:extLst>
      <p:ext uri="{BB962C8B-B14F-4D97-AF65-F5344CB8AC3E}">
        <p14:creationId xmlns:p14="http://schemas.microsoft.com/office/powerpoint/2010/main" val="28491196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92500"/>
          </a:bodyPr>
          <a:lstStyle/>
          <a:p>
            <a:pPr marL="0" lvl="0" indent="0">
              <a:buNone/>
            </a:pPr>
            <a:r>
              <a:rPr lang="tr-TR" b="1" dirty="0"/>
              <a:t>Fiziksel Zarar, Gözdağı, Zorbalık ve Tacizin Bulunmaması</a:t>
            </a:r>
            <a:r>
              <a:rPr lang="tr-TR" dirty="0"/>
              <a:t>:</a:t>
            </a:r>
            <a:endParaRPr lang="tr-TR" b="1" dirty="0"/>
          </a:p>
          <a:p>
            <a:r>
              <a:rPr lang="tr-TR" dirty="0"/>
              <a:t>Güvenli okullar fiziksel zarar, gözdağı, zorbalık ve tacizin bulunmadığı yerlerdir. Okullarda bu tür problemlerin olmaması için gerekli önlemler alınmalıdır.</a:t>
            </a:r>
          </a:p>
          <a:p>
            <a:pPr marL="0" lvl="0" indent="0">
              <a:buNone/>
            </a:pPr>
            <a:r>
              <a:rPr lang="tr-TR" b="1" dirty="0"/>
              <a:t>Alay, Nefret Dili ve Sosyal Dışlanmadan Uzak Olma:</a:t>
            </a:r>
          </a:p>
          <a:p>
            <a:r>
              <a:rPr lang="tr-TR" dirty="0"/>
              <a:t>Alay, nefret dili ve sosyal dışlanma okulların güvensiz hâle gelmesindeki sebepler arasındadır</a:t>
            </a:r>
            <a:r>
              <a:rPr lang="tr-TR" dirty="0" smtClean="0"/>
              <a:t>.</a:t>
            </a:r>
            <a:endParaRPr lang="tr-TR" dirty="0"/>
          </a:p>
        </p:txBody>
      </p:sp>
    </p:spTree>
    <p:extLst>
      <p:ext uri="{BB962C8B-B14F-4D97-AF65-F5344CB8AC3E}">
        <p14:creationId xmlns:p14="http://schemas.microsoft.com/office/powerpoint/2010/main" val="13341022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21. yüzyılın eğitim vizyonu </a:t>
            </a:r>
          </a:p>
        </p:txBody>
      </p:sp>
      <p:sp>
        <p:nvSpPr>
          <p:cNvPr id="3" name="İçerik Yer Tutucusu 2"/>
          <p:cNvSpPr>
            <a:spLocks noGrp="1"/>
          </p:cNvSpPr>
          <p:nvPr>
            <p:ph idx="1"/>
          </p:nvPr>
        </p:nvSpPr>
        <p:spPr/>
        <p:txBody>
          <a:bodyPr/>
          <a:lstStyle/>
          <a:p>
            <a:pPr marL="0" indent="0">
              <a:buNone/>
            </a:pPr>
            <a:r>
              <a:rPr lang="tr-TR" dirty="0"/>
              <a:t>3.	Çok kültürlülük, işle ilgili belirsizlikler ve örgütsel değişim ile baş etme konusunda sağlam</a:t>
            </a:r>
          </a:p>
          <a:p>
            <a:pPr marL="0" indent="0">
              <a:buNone/>
            </a:pPr>
            <a:r>
              <a:rPr lang="tr-TR" dirty="0"/>
              <a:t>biçimde odaklanabilir.</a:t>
            </a:r>
          </a:p>
          <a:p>
            <a:pPr marL="0" indent="0">
              <a:buNone/>
            </a:pPr>
            <a:r>
              <a:rPr lang="tr-TR" dirty="0"/>
              <a:t>4.	Kontrol etme yerine iş birliği yapmaya daha meyilli olabilir.</a:t>
            </a:r>
          </a:p>
          <a:p>
            <a:pPr marL="0" indent="0">
              <a:buNone/>
            </a:pPr>
            <a:r>
              <a:rPr lang="tr-TR" dirty="0"/>
              <a:t>5.	Kendi güçlü ve zayıf yönlerini tespit </a:t>
            </a:r>
            <a:r>
              <a:rPr lang="tr-TR" dirty="0" smtClean="0"/>
              <a:t>edebilir.</a:t>
            </a:r>
          </a:p>
        </p:txBody>
      </p:sp>
    </p:spTree>
    <p:extLst>
      <p:ext uri="{BB962C8B-B14F-4D97-AF65-F5344CB8AC3E}">
        <p14:creationId xmlns:p14="http://schemas.microsoft.com/office/powerpoint/2010/main" val="38345058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21. yy. eğitim konseptindeki eğitimcinin rolü </a:t>
            </a:r>
          </a:p>
        </p:txBody>
      </p:sp>
      <p:sp>
        <p:nvSpPr>
          <p:cNvPr id="3" name="İçerik Yer Tutucusu 2"/>
          <p:cNvSpPr>
            <a:spLocks noGrp="1"/>
          </p:cNvSpPr>
          <p:nvPr>
            <p:ph idx="1"/>
          </p:nvPr>
        </p:nvSpPr>
        <p:spPr/>
        <p:txBody>
          <a:bodyPr>
            <a:normAutofit fontScale="92500" lnSpcReduction="20000"/>
          </a:bodyPr>
          <a:lstStyle/>
          <a:p>
            <a:pPr marL="0" indent="0">
              <a:buNone/>
            </a:pPr>
            <a:r>
              <a:rPr lang="tr-TR" dirty="0"/>
              <a:t>1.	</a:t>
            </a:r>
            <a:r>
              <a:rPr lang="tr-TR" dirty="0" err="1"/>
              <a:t>Care</a:t>
            </a:r>
            <a:r>
              <a:rPr lang="tr-TR" dirty="0"/>
              <a:t>: Sorumluluk taşıma, değer verme, sevgi ve şefkat,</a:t>
            </a:r>
          </a:p>
          <a:p>
            <a:pPr marL="0" indent="0">
              <a:buNone/>
            </a:pPr>
            <a:r>
              <a:rPr lang="tr-TR" dirty="0"/>
              <a:t>2.	Challenge: Yenilikçi-araştırmacı, sınırları zorlayan,</a:t>
            </a:r>
          </a:p>
          <a:p>
            <a:pPr marL="0" indent="0">
              <a:buNone/>
            </a:pPr>
            <a:r>
              <a:rPr lang="tr-TR" dirty="0"/>
              <a:t>3.	</a:t>
            </a:r>
            <a:r>
              <a:rPr lang="tr-TR" dirty="0" err="1"/>
              <a:t>Clarify</a:t>
            </a:r>
            <a:r>
              <a:rPr lang="tr-TR" dirty="0"/>
              <a:t>: En zor konuyu da rahat açıklayabilmeli, kreatif anlatma sanatı, anlaşıldığını kontrol</a:t>
            </a:r>
          </a:p>
          <a:p>
            <a:pPr marL="0" indent="0">
              <a:buNone/>
            </a:pPr>
            <a:r>
              <a:rPr lang="tr-TR" dirty="0"/>
              <a:t>etmeli,</a:t>
            </a:r>
          </a:p>
          <a:p>
            <a:pPr marL="0" indent="0">
              <a:buNone/>
            </a:pPr>
            <a:r>
              <a:rPr lang="tr-TR" dirty="0"/>
              <a:t>4.	</a:t>
            </a:r>
            <a:r>
              <a:rPr lang="tr-TR" dirty="0" err="1"/>
              <a:t>Captivate</a:t>
            </a:r>
            <a:r>
              <a:rPr lang="tr-TR" dirty="0"/>
              <a:t>: Cazip-ilginç yapmalı, beğeni kazanılması</a:t>
            </a:r>
            <a:r>
              <a:rPr lang="tr-TR" dirty="0" smtClean="0"/>
              <a:t>,</a:t>
            </a:r>
            <a:endParaRPr lang="tr-TR" dirty="0"/>
          </a:p>
        </p:txBody>
      </p:sp>
    </p:spTree>
    <p:extLst>
      <p:ext uri="{BB962C8B-B14F-4D97-AF65-F5344CB8AC3E}">
        <p14:creationId xmlns:p14="http://schemas.microsoft.com/office/powerpoint/2010/main" val="24741502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21. yy. eğitim konseptindeki eğitimcinin rolü </a:t>
            </a:r>
          </a:p>
        </p:txBody>
      </p:sp>
      <p:sp>
        <p:nvSpPr>
          <p:cNvPr id="3" name="İçerik Yer Tutucusu 2"/>
          <p:cNvSpPr>
            <a:spLocks noGrp="1"/>
          </p:cNvSpPr>
          <p:nvPr>
            <p:ph idx="1"/>
          </p:nvPr>
        </p:nvSpPr>
        <p:spPr/>
        <p:txBody>
          <a:bodyPr/>
          <a:lstStyle/>
          <a:p>
            <a:pPr marL="0" indent="0">
              <a:buNone/>
            </a:pPr>
            <a:r>
              <a:rPr lang="tr-TR" dirty="0"/>
              <a:t>5.	</a:t>
            </a:r>
            <a:r>
              <a:rPr lang="tr-TR" dirty="0" err="1"/>
              <a:t>Confer</a:t>
            </a:r>
            <a:r>
              <a:rPr lang="tr-TR" dirty="0"/>
              <a:t>: Etkileşimli, herkese ilgi, zaman tanımalı, söz hakkı tanımalı,</a:t>
            </a:r>
          </a:p>
          <a:p>
            <a:pPr marL="0" indent="0">
              <a:buNone/>
            </a:pPr>
            <a:r>
              <a:rPr lang="tr-TR" dirty="0"/>
              <a:t>6.	</a:t>
            </a:r>
            <a:r>
              <a:rPr lang="tr-TR" dirty="0" err="1"/>
              <a:t>Consolidate</a:t>
            </a:r>
            <a:r>
              <a:rPr lang="tr-TR" dirty="0"/>
              <a:t>: Konunun anlaşıldığından emin olmalı kontrol edip ‘‘geri </a:t>
            </a:r>
            <a:r>
              <a:rPr lang="tr-TR" dirty="0" err="1"/>
              <a:t>dönüş’’sağlamak</a:t>
            </a:r>
            <a:r>
              <a:rPr lang="tr-TR" dirty="0"/>
              <a:t> ‘‘</a:t>
            </a:r>
            <a:r>
              <a:rPr lang="tr-TR" dirty="0" err="1"/>
              <a:t>feedback</a:t>
            </a:r>
            <a:r>
              <a:rPr lang="tr-TR" dirty="0"/>
              <a:t>’’ vermeli, yardım ve düzeltme,</a:t>
            </a:r>
          </a:p>
          <a:p>
            <a:pPr marL="0" indent="0">
              <a:buNone/>
            </a:pPr>
            <a:r>
              <a:rPr lang="tr-TR" dirty="0"/>
              <a:t>7.	Control: Verimli sınıf atmosferi: Rol model, dengeli ve adil olmalı </a:t>
            </a:r>
          </a:p>
        </p:txBody>
      </p:sp>
    </p:spTree>
    <p:extLst>
      <p:ext uri="{BB962C8B-B14F-4D97-AF65-F5344CB8AC3E}">
        <p14:creationId xmlns:p14="http://schemas.microsoft.com/office/powerpoint/2010/main" val="2203435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a:t>GÜVENLİ OKUL KAPSAMINDA</a:t>
            </a:r>
            <a:br>
              <a:rPr lang="tr-TR" b="1"/>
            </a:br>
            <a:r>
              <a:rPr lang="tr-TR" b="1"/>
              <a:t>SOSYAL UYUM – </a:t>
            </a:r>
            <a:r>
              <a:rPr lang="tr-TR" b="1" smtClean="0"/>
              <a:t>ENTEGRASYON</a:t>
            </a:r>
            <a:endParaRPr lang="tr-TR"/>
          </a:p>
        </p:txBody>
      </p:sp>
      <p:sp>
        <p:nvSpPr>
          <p:cNvPr id="3" name="İçerik Yer Tutucusu 2"/>
          <p:cNvSpPr>
            <a:spLocks noGrp="1"/>
          </p:cNvSpPr>
          <p:nvPr>
            <p:ph idx="1"/>
          </p:nvPr>
        </p:nvSpPr>
        <p:spPr/>
        <p:txBody>
          <a:bodyPr>
            <a:normAutofit lnSpcReduction="10000"/>
          </a:bodyPr>
          <a:lstStyle/>
          <a:p>
            <a:r>
              <a:rPr lang="tr-TR" b="1" dirty="0"/>
              <a:t>Sosyal uyum, </a:t>
            </a:r>
            <a:r>
              <a:rPr lang="tr-TR" dirty="0"/>
              <a:t>bireylerin ev sahibi toplumla ilişki kurmak için geçirdiği değişimler olarak tanımlanmaktadır. </a:t>
            </a:r>
            <a:endParaRPr lang="tr-TR" dirty="0" smtClean="0"/>
          </a:p>
          <a:p>
            <a:r>
              <a:rPr lang="tr-TR" dirty="0" smtClean="0"/>
              <a:t>Bireyin </a:t>
            </a:r>
            <a:r>
              <a:rPr lang="tr-TR" dirty="0"/>
              <a:t>kendi kültürü perspektifinden ev sahibi ülkenin kültürel davranışlarını, değerlerini ve inançlarını anlama ve birleştirme süreçlerini içermektedir. </a:t>
            </a:r>
            <a:endParaRPr lang="tr-TR" dirty="0" smtClean="0"/>
          </a:p>
          <a:p>
            <a:r>
              <a:rPr lang="tr-TR" dirty="0" smtClean="0"/>
              <a:t>Bilişsel</a:t>
            </a:r>
            <a:r>
              <a:rPr lang="tr-TR" dirty="0"/>
              <a:t>, duygusal ve davranışsal olmak üzere birbirleriyle ilişkili birçok faktör içermektedir. </a:t>
            </a:r>
          </a:p>
        </p:txBody>
      </p:sp>
    </p:spTree>
    <p:extLst>
      <p:ext uri="{BB962C8B-B14F-4D97-AF65-F5344CB8AC3E}">
        <p14:creationId xmlns:p14="http://schemas.microsoft.com/office/powerpoint/2010/main" val="5734351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Yabancı Öğrencilerin Uyum ve Entegrasyonuna Engel Olan En Önemli Sebepler</a:t>
            </a:r>
          </a:p>
        </p:txBody>
      </p:sp>
      <p:sp>
        <p:nvSpPr>
          <p:cNvPr id="3" name="İçerik Yer Tutucusu 2"/>
          <p:cNvSpPr>
            <a:spLocks noGrp="1"/>
          </p:cNvSpPr>
          <p:nvPr>
            <p:ph idx="1"/>
          </p:nvPr>
        </p:nvSpPr>
        <p:spPr/>
        <p:txBody>
          <a:bodyPr>
            <a:normAutofit fontScale="92500" lnSpcReduction="20000"/>
          </a:bodyPr>
          <a:lstStyle/>
          <a:p>
            <a:pPr marL="0" indent="0">
              <a:buNone/>
            </a:pPr>
            <a:r>
              <a:rPr lang="tr-TR" dirty="0"/>
              <a:t>•	Dil Sorunu</a:t>
            </a:r>
          </a:p>
          <a:p>
            <a:pPr marL="0" indent="0">
              <a:buNone/>
            </a:pPr>
            <a:r>
              <a:rPr lang="tr-TR" dirty="0"/>
              <a:t>•	Sosyal bilgilerin eksikliği</a:t>
            </a:r>
          </a:p>
          <a:p>
            <a:pPr marL="0" indent="0">
              <a:buNone/>
            </a:pPr>
            <a:r>
              <a:rPr lang="tr-TR" dirty="0"/>
              <a:t>•	Psikolojik, sosyal ve fiziksel okul güvenliği sorunu</a:t>
            </a:r>
          </a:p>
          <a:p>
            <a:pPr marL="0" indent="0">
              <a:buNone/>
            </a:pPr>
            <a:r>
              <a:rPr lang="tr-TR" dirty="0"/>
              <a:t>•	Okulu Terk Etme</a:t>
            </a:r>
          </a:p>
          <a:p>
            <a:pPr marL="0" indent="0">
              <a:buNone/>
            </a:pPr>
            <a:r>
              <a:rPr lang="tr-TR" dirty="0"/>
              <a:t>•	Yönetici ve Öğretmenlere Oryantasyon Eğitimi</a:t>
            </a:r>
          </a:p>
          <a:p>
            <a:pPr marL="0" indent="0">
              <a:buNone/>
            </a:pPr>
            <a:r>
              <a:rPr lang="tr-TR" dirty="0"/>
              <a:t>•	Meslek Eğitimi</a:t>
            </a:r>
          </a:p>
          <a:p>
            <a:pPr marL="0" indent="0">
              <a:buNone/>
            </a:pPr>
            <a:r>
              <a:rPr lang="tr-TR" dirty="0"/>
              <a:t>•	Kültürel Ayrımcılık ve Asimilasyon Endişesi</a:t>
            </a:r>
          </a:p>
          <a:p>
            <a:pPr marL="0" indent="0">
              <a:buNone/>
            </a:pPr>
            <a:r>
              <a:rPr lang="tr-TR" dirty="0"/>
              <a:t>•	Maddi </a:t>
            </a:r>
            <a:r>
              <a:rPr lang="tr-TR" dirty="0" smtClean="0"/>
              <a:t>Yetersizlikler</a:t>
            </a:r>
            <a:endParaRPr lang="tr-TR" dirty="0"/>
          </a:p>
          <a:p>
            <a:pPr marL="0" indent="0">
              <a:buNone/>
            </a:pPr>
            <a:r>
              <a:rPr lang="tr-TR" dirty="0" smtClean="0"/>
              <a:t>*         Çocuk işçiliği</a:t>
            </a:r>
            <a:endParaRPr lang="tr-TR" dirty="0"/>
          </a:p>
        </p:txBody>
      </p:sp>
    </p:spTree>
    <p:extLst>
      <p:ext uri="{BB962C8B-B14F-4D97-AF65-F5344CB8AC3E}">
        <p14:creationId xmlns:p14="http://schemas.microsoft.com/office/powerpoint/2010/main" val="154445973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Vatandaşlık Bilinci ve Eşitlik Yasası</a:t>
            </a:r>
          </a:p>
        </p:txBody>
      </p:sp>
      <p:sp>
        <p:nvSpPr>
          <p:cNvPr id="3" name="İçerik Yer Tutucusu 2"/>
          <p:cNvSpPr>
            <a:spLocks noGrp="1"/>
          </p:cNvSpPr>
          <p:nvPr>
            <p:ph idx="1"/>
          </p:nvPr>
        </p:nvSpPr>
        <p:spPr/>
        <p:txBody>
          <a:bodyPr>
            <a:normAutofit fontScale="92500" lnSpcReduction="10000"/>
          </a:bodyPr>
          <a:lstStyle/>
          <a:p>
            <a:r>
              <a:rPr lang="tr-TR" dirty="0"/>
              <a:t>Gönüllülük bazında uyum ve entegrasyonun gerçekleşmemesi üzerine </a:t>
            </a:r>
            <a:r>
              <a:rPr lang="tr-TR" dirty="0" err="1"/>
              <a:t>Scheffer’in</a:t>
            </a:r>
            <a:r>
              <a:rPr lang="tr-TR" dirty="0"/>
              <a:t> 2000 yılında “Çok Kültürlü Toplumun Dramı” başlığıyla yazdığı makaleden sonra göçmenlerin entegrasyonu ulusal bir sorun olarak Hollanda Parlamentosunda görüşülmüş, üçüncü ve dördüncü kuşak göçmen çocuklarının çoğunun yeterli düzeyde Hollandacaya sahip olamadıkları ve orantılı olarak Hollandalılar kadar yükseköğretim için başarılı olamadıkları kabul edilmiştir. </a:t>
            </a:r>
          </a:p>
        </p:txBody>
      </p:sp>
    </p:spTree>
    <p:extLst>
      <p:ext uri="{BB962C8B-B14F-4D97-AF65-F5344CB8AC3E}">
        <p14:creationId xmlns:p14="http://schemas.microsoft.com/office/powerpoint/2010/main" val="17278991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Yabancı Düşmanlığına Karşı Farkındalık</a:t>
            </a:r>
          </a:p>
        </p:txBody>
      </p:sp>
      <p:sp>
        <p:nvSpPr>
          <p:cNvPr id="3" name="İçerik Yer Tutucusu 2"/>
          <p:cNvSpPr>
            <a:spLocks noGrp="1"/>
          </p:cNvSpPr>
          <p:nvPr>
            <p:ph idx="1"/>
          </p:nvPr>
        </p:nvSpPr>
        <p:spPr/>
        <p:txBody>
          <a:bodyPr>
            <a:normAutofit fontScale="92500" lnSpcReduction="20000"/>
          </a:bodyPr>
          <a:lstStyle/>
          <a:p>
            <a:r>
              <a:rPr lang="tr-TR" dirty="0"/>
              <a:t>Yabancı uyruklu öğrenciler aynı ülkeden gelmiş olsalar da dışardan bakıldığında tek tip olarak görülebilmektedir. </a:t>
            </a:r>
            <a:endParaRPr lang="tr-TR" dirty="0" smtClean="0"/>
          </a:p>
          <a:p>
            <a:r>
              <a:rPr lang="tr-TR" dirty="0" smtClean="0"/>
              <a:t>Oysaki </a:t>
            </a:r>
            <a:r>
              <a:rPr lang="tr-TR" dirty="0"/>
              <a:t>bireysel sosyal, kültürel, inanç ve yaşam felsefesi, etnik köken gibi- farklılıklardan dolayı bu öğrencilerin ilgi alanları, hobileri, deneyimleri ve tercih edilen sosyalleşme yolları farklılık gösterebilmektedir. </a:t>
            </a:r>
            <a:endParaRPr lang="tr-TR" dirty="0" smtClean="0"/>
          </a:p>
          <a:p>
            <a:r>
              <a:rPr lang="tr-TR" dirty="0" smtClean="0"/>
              <a:t>Başka </a:t>
            </a:r>
            <a:r>
              <a:rPr lang="tr-TR" dirty="0"/>
              <a:t>bir şekilde ifade edilecek olursa göçmen vatandaşlar kendi kültürlerindeki farklılıklardan dolayı farklı bir şekilde kodlanmış olabilirler</a:t>
            </a:r>
            <a:r>
              <a:rPr lang="tr-TR" dirty="0" smtClean="0"/>
              <a:t>.</a:t>
            </a:r>
            <a:endParaRPr lang="tr-TR" dirty="0"/>
          </a:p>
        </p:txBody>
      </p:sp>
    </p:spTree>
    <p:extLst>
      <p:ext uri="{BB962C8B-B14F-4D97-AF65-F5344CB8AC3E}">
        <p14:creationId xmlns:p14="http://schemas.microsoft.com/office/powerpoint/2010/main" val="180992552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Kültürel uyum</a:t>
            </a:r>
            <a:endParaRPr lang="tr-TR" dirty="0"/>
          </a:p>
        </p:txBody>
      </p:sp>
      <p:sp>
        <p:nvSpPr>
          <p:cNvPr id="3" name="İçerik Yer Tutucusu 2"/>
          <p:cNvSpPr>
            <a:spLocks noGrp="1"/>
          </p:cNvSpPr>
          <p:nvPr>
            <p:ph idx="1"/>
          </p:nvPr>
        </p:nvSpPr>
        <p:spPr/>
        <p:txBody>
          <a:bodyPr/>
          <a:lstStyle/>
          <a:p>
            <a:r>
              <a:rPr lang="tr-TR" dirty="0" smtClean="0"/>
              <a:t>Psikolojik </a:t>
            </a:r>
            <a:r>
              <a:rPr lang="tr-TR" dirty="0"/>
              <a:t>uyum ve sosyokültürel uyum olarak ikiye ayırmak söz konusu olabilir: Psikolojik uyum, stres ve başa çıkma durumlarıyla ilgili iyi oluş ve memnuniyet ile ilgilidir. </a:t>
            </a:r>
            <a:endParaRPr lang="tr-TR" dirty="0" smtClean="0"/>
          </a:p>
          <a:p>
            <a:r>
              <a:rPr lang="tr-TR" dirty="0" smtClean="0"/>
              <a:t>Sosyokültürel </a:t>
            </a:r>
            <a:r>
              <a:rPr lang="tr-TR" dirty="0"/>
              <a:t>uyum ise güncel yaşamdaki sosyal beceriler ve öğrenme üzerine dayalıdır.</a:t>
            </a:r>
          </a:p>
          <a:p>
            <a:endParaRPr lang="tr-TR" dirty="0"/>
          </a:p>
        </p:txBody>
      </p:sp>
    </p:spTree>
    <p:extLst>
      <p:ext uri="{BB962C8B-B14F-4D97-AF65-F5344CB8AC3E}">
        <p14:creationId xmlns:p14="http://schemas.microsoft.com/office/powerpoint/2010/main" val="178722779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Göç Olgusu ve Yabancılar</a:t>
            </a:r>
          </a:p>
        </p:txBody>
      </p:sp>
      <p:sp>
        <p:nvSpPr>
          <p:cNvPr id="3" name="İçerik Yer Tutucusu 2"/>
          <p:cNvSpPr>
            <a:spLocks noGrp="1"/>
          </p:cNvSpPr>
          <p:nvPr>
            <p:ph idx="1"/>
          </p:nvPr>
        </p:nvSpPr>
        <p:spPr/>
        <p:txBody>
          <a:bodyPr>
            <a:normAutofit lnSpcReduction="10000"/>
          </a:bodyPr>
          <a:lstStyle/>
          <a:p>
            <a:r>
              <a:rPr lang="tr-TR" dirty="0"/>
              <a:t>Göçmen çocukların ebeveynlerinin dil ve kültür farklılığı çocukların eğitimde geri kalmalarında ve Türk öğrencilerle uyum sorunu yaşamalarında temel nedenlerdendir. </a:t>
            </a:r>
            <a:endParaRPr lang="tr-TR" dirty="0" smtClean="0"/>
          </a:p>
          <a:p>
            <a:r>
              <a:rPr lang="tr-TR" dirty="0" smtClean="0"/>
              <a:t>Bu </a:t>
            </a:r>
            <a:r>
              <a:rPr lang="tr-TR" dirty="0"/>
              <a:t>farklılıklar ebeveynlerin öğretmenlerle iş birliğinin düşük olmasına neden olmaktadır. </a:t>
            </a:r>
            <a:endParaRPr lang="tr-TR" dirty="0" smtClean="0"/>
          </a:p>
          <a:p>
            <a:r>
              <a:rPr lang="tr-TR" dirty="0" smtClean="0"/>
              <a:t>İletişimin </a:t>
            </a:r>
            <a:r>
              <a:rPr lang="tr-TR" dirty="0"/>
              <a:t>sağlanamamasından ötürü göçmen aileler eğitim hususunda çocuklarına gerekli desteği verememektedir. </a:t>
            </a:r>
          </a:p>
        </p:txBody>
      </p:sp>
    </p:spTree>
    <p:extLst>
      <p:ext uri="{BB962C8B-B14F-4D97-AF65-F5344CB8AC3E}">
        <p14:creationId xmlns:p14="http://schemas.microsoft.com/office/powerpoint/2010/main" val="322091459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Uyum Sürecinde Kültürün Önemi ve Güvenli Okul</a:t>
            </a:r>
          </a:p>
        </p:txBody>
      </p:sp>
      <p:sp>
        <p:nvSpPr>
          <p:cNvPr id="3" name="İçerik Yer Tutucusu 2"/>
          <p:cNvSpPr>
            <a:spLocks noGrp="1"/>
          </p:cNvSpPr>
          <p:nvPr>
            <p:ph idx="1"/>
          </p:nvPr>
        </p:nvSpPr>
        <p:spPr/>
        <p:txBody>
          <a:bodyPr>
            <a:normAutofit fontScale="92500" lnSpcReduction="20000"/>
          </a:bodyPr>
          <a:lstStyle/>
          <a:p>
            <a:r>
              <a:rPr lang="tr-TR" dirty="0" err="1"/>
              <a:t>Hofstede</a:t>
            </a:r>
            <a:r>
              <a:rPr lang="tr-TR" dirty="0"/>
              <a:t>, kültürü “bir insan grubunun üyelerini diğerinden ayıran zihnin kolektif olarak programlanması” şeklinde tanımlamaktadır. </a:t>
            </a:r>
            <a:endParaRPr lang="tr-TR" dirty="0" smtClean="0"/>
          </a:p>
          <a:p>
            <a:r>
              <a:rPr lang="tr-TR" dirty="0" smtClean="0"/>
              <a:t>Bu </a:t>
            </a:r>
            <a:r>
              <a:rPr lang="tr-TR" dirty="0"/>
              <a:t>anlamda kültür, değerler sistemlerini içerir ve değerler kültürün yapı taşları arasındadır. </a:t>
            </a:r>
            <a:endParaRPr lang="tr-TR" dirty="0" smtClean="0"/>
          </a:p>
          <a:p>
            <a:r>
              <a:rPr lang="tr-TR" dirty="0" err="1" smtClean="0"/>
              <a:t>Hofstede’ye</a:t>
            </a:r>
            <a:r>
              <a:rPr lang="tr-TR" dirty="0" smtClean="0"/>
              <a:t> </a:t>
            </a:r>
            <a:r>
              <a:rPr lang="tr-TR" dirty="0"/>
              <a:t>göre bireyler içinde yaşadıkları kültürün değerleriyle kodlanırlar.</a:t>
            </a:r>
          </a:p>
          <a:p>
            <a:r>
              <a:rPr lang="tr-TR" dirty="0" err="1"/>
              <a:t>Hofstede</a:t>
            </a:r>
            <a:r>
              <a:rPr lang="tr-TR" dirty="0"/>
              <a:t>, Kültürel Boyutlar Kuramıyla farklı kültürleri altı farklı boyuttan inceleyerek kültürlerin örtüşen ve birbirinden farklı taraflarını ortaya koymuştur.</a:t>
            </a:r>
          </a:p>
          <a:p>
            <a:endParaRPr lang="tr-TR" dirty="0"/>
          </a:p>
        </p:txBody>
      </p:sp>
    </p:spTree>
    <p:extLst>
      <p:ext uri="{BB962C8B-B14F-4D97-AF65-F5344CB8AC3E}">
        <p14:creationId xmlns:p14="http://schemas.microsoft.com/office/powerpoint/2010/main" val="1928616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92500" lnSpcReduction="20000"/>
          </a:bodyPr>
          <a:lstStyle/>
          <a:p>
            <a:pPr marL="0" lvl="0" indent="0">
              <a:buNone/>
            </a:pPr>
            <a:r>
              <a:rPr lang="tr-TR" b="1" dirty="0"/>
              <a:t>Çatışma Riskinden Uzak Olma:</a:t>
            </a:r>
          </a:p>
          <a:p>
            <a:r>
              <a:rPr lang="tr-TR" dirty="0"/>
              <a:t>Terör ve çatışma ortamı 21. yüzyılda insanlığın karşılaştığı problemler arasında yer almaktadır.</a:t>
            </a:r>
          </a:p>
          <a:p>
            <a:pPr marL="0" lvl="0" indent="0">
              <a:buNone/>
            </a:pPr>
            <a:r>
              <a:rPr lang="tr-TR" b="1" dirty="0"/>
              <a:t>Doğal Afetlerden Uzak Olma:</a:t>
            </a:r>
          </a:p>
          <a:p>
            <a:r>
              <a:rPr lang="tr-TR" dirty="0"/>
              <a:t>Güvenli okul iklimini olumsuz yönde etkiyen diğer bir risk de doğal afetlerdir.</a:t>
            </a:r>
          </a:p>
          <a:p>
            <a:pPr marL="0" lvl="0" indent="0">
              <a:buNone/>
            </a:pPr>
            <a:r>
              <a:rPr lang="tr-TR" b="1" dirty="0"/>
              <a:t>Sorumluluk Duygusunu Geliştirme:</a:t>
            </a:r>
          </a:p>
          <a:p>
            <a:r>
              <a:rPr lang="tr-TR" dirty="0"/>
              <a:t>Okul müdürü, öğretmen, öğrenci, çalışan ve diğer paydaşların güvenli okul için sorumluluk almaları gerekmektedir</a:t>
            </a:r>
            <a:r>
              <a:rPr lang="tr-TR" dirty="0" smtClean="0"/>
              <a:t>.</a:t>
            </a:r>
            <a:endParaRPr lang="tr-TR" dirty="0"/>
          </a:p>
        </p:txBody>
      </p:sp>
    </p:spTree>
    <p:extLst>
      <p:ext uri="{BB962C8B-B14F-4D97-AF65-F5344CB8AC3E}">
        <p14:creationId xmlns:p14="http://schemas.microsoft.com/office/powerpoint/2010/main" val="6273342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Kimlik Oluşumu ve Altın Üçgen</a:t>
            </a:r>
          </a:p>
        </p:txBody>
      </p:sp>
      <p:sp>
        <p:nvSpPr>
          <p:cNvPr id="3" name="İçerik Yer Tutucusu 2"/>
          <p:cNvSpPr>
            <a:spLocks noGrp="1"/>
          </p:cNvSpPr>
          <p:nvPr>
            <p:ph idx="1"/>
          </p:nvPr>
        </p:nvSpPr>
        <p:spPr/>
        <p:txBody>
          <a:bodyPr>
            <a:normAutofit lnSpcReduction="10000"/>
          </a:bodyPr>
          <a:lstStyle/>
          <a:p>
            <a:r>
              <a:rPr lang="tr-TR" dirty="0"/>
              <a:t>Bireyin kendini güvende hissedebilmesi ve eğitimin “eğitim güvenliği” hedefine ulaşabilmesi için de ebeveynlerin eğitime gerekli desteği vermelerinin sağlanması gerekmektedir. </a:t>
            </a:r>
            <a:endParaRPr lang="tr-TR" dirty="0" smtClean="0"/>
          </a:p>
          <a:p>
            <a:r>
              <a:rPr lang="tr-TR" dirty="0" smtClean="0"/>
              <a:t>Nitekim </a:t>
            </a:r>
            <a:r>
              <a:rPr lang="tr-TR" dirty="0"/>
              <a:t>Altın Üçgen olarak nitelenen; aile-okul ve sosyal çevre üçlüsü arasındaki sağlıklı iletişimin eğitim süresince gerçekleşmesi gerekmektedir. </a:t>
            </a:r>
          </a:p>
        </p:txBody>
      </p:sp>
    </p:spTree>
    <p:extLst>
      <p:ext uri="{BB962C8B-B14F-4D97-AF65-F5344CB8AC3E}">
        <p14:creationId xmlns:p14="http://schemas.microsoft.com/office/powerpoint/2010/main" val="22379581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Yabancı Uyruklu Çocukların Eğitim ve Okul Güvenliğine İlişkin Yapılan</a:t>
            </a:r>
            <a:r>
              <a:rPr lang="tr-TR" dirty="0"/>
              <a:t/>
            </a:r>
            <a:br>
              <a:rPr lang="tr-TR" dirty="0"/>
            </a:br>
            <a:r>
              <a:rPr lang="tr-TR" dirty="0"/>
              <a:t>Çalışmalar ve Eğitim Politikaları</a:t>
            </a:r>
          </a:p>
        </p:txBody>
      </p:sp>
      <p:sp>
        <p:nvSpPr>
          <p:cNvPr id="3" name="İçerik Yer Tutucusu 2"/>
          <p:cNvSpPr>
            <a:spLocks noGrp="1"/>
          </p:cNvSpPr>
          <p:nvPr>
            <p:ph idx="1"/>
          </p:nvPr>
        </p:nvSpPr>
        <p:spPr/>
        <p:txBody>
          <a:bodyPr>
            <a:normAutofit fontScale="85000" lnSpcReduction="10000"/>
          </a:bodyPr>
          <a:lstStyle/>
          <a:p>
            <a:r>
              <a:rPr lang="tr-TR" dirty="0"/>
              <a:t>Yabancı uyruklu çocukların eğitim ve okul güvenliğine ilişkin yurt dışında yapılan çalışmalar “yaş” faktörünün gençlerin okullara hızlı ve kolay adapte olunmasında kilit bir rol oynadığı sonucuna ulaşmışlardır. </a:t>
            </a:r>
            <a:endParaRPr lang="tr-TR" dirty="0" smtClean="0"/>
          </a:p>
          <a:p>
            <a:r>
              <a:rPr lang="tr-TR" dirty="0" smtClean="0"/>
              <a:t>Araştırmacılar</a:t>
            </a:r>
            <a:r>
              <a:rPr lang="tr-TR" dirty="0"/>
              <a:t>, bir çocuk ne kadar küçükse geçiş yapmasının onun için o kadar kolay olduğunu belirtmişlerdir. </a:t>
            </a:r>
            <a:endParaRPr lang="tr-TR" dirty="0" smtClean="0"/>
          </a:p>
          <a:p>
            <a:r>
              <a:rPr lang="tr-TR" dirty="0" smtClean="0"/>
              <a:t>Yazarlar</a:t>
            </a:r>
            <a:r>
              <a:rPr lang="tr-TR" dirty="0"/>
              <a:t>, küçük çocukların, ağır bir şekilde etkilenmeden veya kendi ülkelerinden gelen ilk sosyal bağlarını kaybetme duygusu hissetmeden yeni sosyal bağlar oluşturabileceğini ifade etmektedirler. </a:t>
            </a:r>
          </a:p>
        </p:txBody>
      </p:sp>
    </p:spTree>
    <p:extLst>
      <p:ext uri="{BB962C8B-B14F-4D97-AF65-F5344CB8AC3E}">
        <p14:creationId xmlns:p14="http://schemas.microsoft.com/office/powerpoint/2010/main" val="230950049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Sonuç olarak</a:t>
            </a:r>
          </a:p>
        </p:txBody>
      </p:sp>
      <p:sp>
        <p:nvSpPr>
          <p:cNvPr id="3" name="İçerik Yer Tutucusu 2"/>
          <p:cNvSpPr>
            <a:spLocks noGrp="1"/>
          </p:cNvSpPr>
          <p:nvPr>
            <p:ph idx="1"/>
          </p:nvPr>
        </p:nvSpPr>
        <p:spPr/>
        <p:txBody>
          <a:bodyPr>
            <a:normAutofit fontScale="92500" lnSpcReduction="20000"/>
          </a:bodyPr>
          <a:lstStyle/>
          <a:p>
            <a:r>
              <a:rPr lang="tr-TR" dirty="0"/>
              <a:t>Yukarıdaki çalışmalarda özellikle dil bariyerinin en önemli sorun olarak işaret edildiği görülmektedir. Aynı zamanda önemli sorunlardan birinin de eğitim kurumları içerisinde okul güvenliği sorunu olduğu görülmektedir. </a:t>
            </a:r>
            <a:endParaRPr lang="tr-TR" dirty="0" smtClean="0"/>
          </a:p>
          <a:p>
            <a:r>
              <a:rPr lang="tr-TR" dirty="0" smtClean="0"/>
              <a:t>Özellikle </a:t>
            </a:r>
            <a:r>
              <a:rPr lang="tr-TR" dirty="0"/>
              <a:t>dil, akran zorbalığı, aile stresi, ailenin eğitsel etkinliklere katılımının düşük olması ve kültüre adapte olma gibi sorunların yaşandığı ve bu sorunlarında aslında eğitim kurumlarının güvenliği, bir başka deyişle okul güvenliği sorunu temelli olduğu dikkat çekmektedir. </a:t>
            </a:r>
          </a:p>
        </p:txBody>
      </p:sp>
    </p:spTree>
    <p:extLst>
      <p:ext uri="{BB962C8B-B14F-4D97-AF65-F5344CB8AC3E}">
        <p14:creationId xmlns:p14="http://schemas.microsoft.com/office/powerpoint/2010/main" val="1664735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BAĞIMLILIĞI</a:t>
            </a:r>
          </a:p>
        </p:txBody>
      </p:sp>
      <p:sp>
        <p:nvSpPr>
          <p:cNvPr id="3" name="İçerik Yer Tutucusu 2"/>
          <p:cNvSpPr>
            <a:spLocks noGrp="1"/>
          </p:cNvSpPr>
          <p:nvPr>
            <p:ph idx="1"/>
          </p:nvPr>
        </p:nvSpPr>
        <p:spPr/>
        <p:txBody>
          <a:bodyPr>
            <a:normAutofit fontScale="85000" lnSpcReduction="20000"/>
          </a:bodyPr>
          <a:lstStyle/>
          <a:p>
            <a:r>
              <a:rPr lang="tr-TR" dirty="0"/>
              <a:t>Oyun insanlık tarihinin ilk yıllarından itibaren çeşitli şekillerde olagelmiş ve insanların günlük yaşamının bir kısmında yer almıştır. </a:t>
            </a:r>
            <a:endParaRPr lang="tr-TR" dirty="0" smtClean="0"/>
          </a:p>
          <a:p>
            <a:r>
              <a:rPr lang="tr-TR" dirty="0" smtClean="0"/>
              <a:t>Aslında </a:t>
            </a:r>
            <a:r>
              <a:rPr lang="tr-TR" dirty="0"/>
              <a:t>insanlar tarih boyunca oyun vasıtasıyla sosyal gelişim ihtiyaçlarını karşılamışlardır. </a:t>
            </a:r>
            <a:endParaRPr lang="tr-TR" dirty="0" smtClean="0"/>
          </a:p>
          <a:p>
            <a:r>
              <a:rPr lang="tr-TR" dirty="0" smtClean="0"/>
              <a:t>İnsanların </a:t>
            </a:r>
            <a:r>
              <a:rPr lang="tr-TR" dirty="0"/>
              <a:t>biyolojik ihtiyaçları ne derecede önem arz ediyorsa oyun da sosyal bir varlık olan insanın diğer insanlarla birlikte yaptığı yarışma, eğlenme ve boş zamanlarını değerlendirmeye yönelik hayatı </a:t>
            </a:r>
            <a:r>
              <a:rPr lang="tr-TR" dirty="0" err="1"/>
              <a:t>anlamlandırıcı</a:t>
            </a:r>
            <a:r>
              <a:rPr lang="tr-TR" dirty="0"/>
              <a:t> tüm etkinliklerdir. </a:t>
            </a:r>
            <a:endParaRPr lang="tr-TR" dirty="0" smtClean="0"/>
          </a:p>
          <a:p>
            <a:r>
              <a:rPr lang="tr-TR" dirty="0" smtClean="0"/>
              <a:t>Geleneksel </a:t>
            </a:r>
            <a:r>
              <a:rPr lang="tr-TR" dirty="0"/>
              <a:t>oyunlarda doğal olan bazı sınırlamalar vardır. </a:t>
            </a:r>
          </a:p>
        </p:txBody>
      </p:sp>
    </p:spTree>
    <p:extLst>
      <p:ext uri="{BB962C8B-B14F-4D97-AF65-F5344CB8AC3E}">
        <p14:creationId xmlns:p14="http://schemas.microsoft.com/office/powerpoint/2010/main" val="38652171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 Tanımlama</a:t>
            </a:r>
          </a:p>
        </p:txBody>
      </p:sp>
      <p:sp>
        <p:nvSpPr>
          <p:cNvPr id="3" name="İçerik Yer Tutucusu 2"/>
          <p:cNvSpPr>
            <a:spLocks noGrp="1"/>
          </p:cNvSpPr>
          <p:nvPr>
            <p:ph idx="1"/>
          </p:nvPr>
        </p:nvSpPr>
        <p:spPr/>
        <p:txBody>
          <a:bodyPr/>
          <a:lstStyle/>
          <a:p>
            <a:r>
              <a:rPr lang="tr-TR" dirty="0"/>
              <a:t>2021 yılında dünya genelinde oyun endüstrisinin ekonomik hacmi 180 milyar dolardır. </a:t>
            </a:r>
            <a:endParaRPr lang="tr-TR" dirty="0" smtClean="0"/>
          </a:p>
          <a:p>
            <a:r>
              <a:rPr lang="tr-TR" dirty="0" smtClean="0"/>
              <a:t>2,5 </a:t>
            </a:r>
            <a:r>
              <a:rPr lang="tr-TR" dirty="0"/>
              <a:t>milyar insanın oyun oynadığı tahmin edilmektedir.</a:t>
            </a:r>
          </a:p>
          <a:p>
            <a:r>
              <a:rPr lang="tr-TR" dirty="0"/>
              <a:t>Erkekler kızlardan iki kat daha fazla oyun oynamaktadırlar.</a:t>
            </a:r>
          </a:p>
        </p:txBody>
      </p:sp>
    </p:spTree>
    <p:extLst>
      <p:ext uri="{BB962C8B-B14F-4D97-AF65-F5344CB8AC3E}">
        <p14:creationId xmlns:p14="http://schemas.microsoft.com/office/powerpoint/2010/main" val="295117648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 Tanımlama</a:t>
            </a:r>
          </a:p>
        </p:txBody>
      </p:sp>
      <p:sp>
        <p:nvSpPr>
          <p:cNvPr id="3" name="İçerik Yer Tutucusu 2"/>
          <p:cNvSpPr>
            <a:spLocks noGrp="1"/>
          </p:cNvSpPr>
          <p:nvPr>
            <p:ph idx="1"/>
          </p:nvPr>
        </p:nvSpPr>
        <p:spPr/>
        <p:txBody>
          <a:bodyPr/>
          <a:lstStyle/>
          <a:p>
            <a:r>
              <a:rPr lang="tr-TR" dirty="0"/>
              <a:t>Her oyun bağımlılık yapmaz.</a:t>
            </a:r>
          </a:p>
          <a:p>
            <a:r>
              <a:rPr lang="tr-TR" dirty="0"/>
              <a:t>Her oyun, her bir bireye aynı etkiyi yapmaz.</a:t>
            </a:r>
          </a:p>
          <a:p>
            <a:r>
              <a:rPr lang="tr-TR" dirty="0"/>
              <a:t>Oyun bağımlılığı genetik ve çevresel faktörlere göre değişiklik göstermektedir.</a:t>
            </a:r>
          </a:p>
          <a:p>
            <a:r>
              <a:rPr lang="tr-TR" dirty="0"/>
              <a:t>Her oyun, zararlı olmaz ve sağlıksız da değildir. Bireylerin yaşamlarında eğlence, rahatlama ve hatta sosyalleşme sağlayan oyunlar da vardır</a:t>
            </a:r>
            <a:r>
              <a:rPr lang="tr-TR" dirty="0" smtClean="0"/>
              <a:t>.</a:t>
            </a:r>
            <a:endParaRPr lang="tr-TR" dirty="0"/>
          </a:p>
        </p:txBody>
      </p:sp>
    </p:spTree>
    <p:extLst>
      <p:ext uri="{BB962C8B-B14F-4D97-AF65-F5344CB8AC3E}">
        <p14:creationId xmlns:p14="http://schemas.microsoft.com/office/powerpoint/2010/main" val="343107114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 Tanımlama</a:t>
            </a:r>
          </a:p>
        </p:txBody>
      </p:sp>
      <p:sp>
        <p:nvSpPr>
          <p:cNvPr id="3" name="İçerik Yer Tutucusu 2"/>
          <p:cNvSpPr>
            <a:spLocks noGrp="1"/>
          </p:cNvSpPr>
          <p:nvPr>
            <p:ph idx="1"/>
          </p:nvPr>
        </p:nvSpPr>
        <p:spPr/>
        <p:txBody>
          <a:bodyPr>
            <a:normAutofit lnSpcReduction="10000"/>
          </a:bodyPr>
          <a:lstStyle/>
          <a:p>
            <a:pPr marL="0" indent="0">
              <a:buNone/>
            </a:pPr>
            <a:r>
              <a:rPr lang="tr-TR" dirty="0"/>
              <a:t>1.	Oyun oynama isteğini kontrol altına alamaması,</a:t>
            </a:r>
          </a:p>
          <a:p>
            <a:pPr marL="0" indent="0">
              <a:buNone/>
            </a:pPr>
            <a:r>
              <a:rPr lang="tr-TR" dirty="0"/>
              <a:t>2.	Oyun oynamanın diğer tüm aktivitelerden daha önemli ve öncelikli </a:t>
            </a:r>
            <a:r>
              <a:rPr lang="tr-TR" dirty="0" smtClean="0"/>
              <a:t>olduğu duygusuna </a:t>
            </a:r>
            <a:r>
              <a:rPr lang="tr-TR" dirty="0"/>
              <a:t>sahip olması,</a:t>
            </a:r>
          </a:p>
          <a:p>
            <a:pPr marL="0" indent="0">
              <a:buNone/>
            </a:pPr>
            <a:r>
              <a:rPr lang="tr-TR" dirty="0" smtClean="0"/>
              <a:t>3.	Oyun </a:t>
            </a:r>
            <a:r>
              <a:rPr lang="tr-TR" dirty="0"/>
              <a:t>oynama isteğinin, ders çalışmalarını aksatmasına, sosyal ilişkilerin zayıflamasına ve tüm faaliyetlerden uzaklaşmasına rağmen, artarak devam etmesidir.</a:t>
            </a:r>
          </a:p>
          <a:p>
            <a:endParaRPr lang="tr-TR" dirty="0"/>
          </a:p>
        </p:txBody>
      </p:sp>
    </p:spTree>
    <p:extLst>
      <p:ext uri="{BB962C8B-B14F-4D97-AF65-F5344CB8AC3E}">
        <p14:creationId xmlns:p14="http://schemas.microsoft.com/office/powerpoint/2010/main" val="321814399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 Tanımlama</a:t>
            </a:r>
          </a:p>
        </p:txBody>
      </p:sp>
      <p:sp>
        <p:nvSpPr>
          <p:cNvPr id="3" name="İçerik Yer Tutucusu 2"/>
          <p:cNvSpPr>
            <a:spLocks noGrp="1"/>
          </p:cNvSpPr>
          <p:nvPr>
            <p:ph idx="1"/>
          </p:nvPr>
        </p:nvSpPr>
        <p:spPr/>
        <p:txBody>
          <a:bodyPr/>
          <a:lstStyle/>
          <a:p>
            <a:pPr lvl="0"/>
            <a:r>
              <a:rPr lang="tr-TR" dirty="0"/>
              <a:t>Oyun oynamanın her şeyden önce gelmesi,</a:t>
            </a:r>
          </a:p>
          <a:p>
            <a:pPr lvl="0"/>
            <a:r>
              <a:rPr lang="tr-TR" dirty="0"/>
              <a:t>Oyun oynamadığı zaman gergin ve asabi davranışlar göstermesi,</a:t>
            </a:r>
          </a:p>
          <a:p>
            <a:pPr lvl="0"/>
            <a:r>
              <a:rPr lang="tr-TR" dirty="0"/>
              <a:t>Oyuna daha fazla zaman ayırma eğilimi içinde olması,</a:t>
            </a:r>
          </a:p>
          <a:p>
            <a:pPr lvl="0"/>
            <a:r>
              <a:rPr lang="tr-TR" dirty="0"/>
              <a:t>Daha önce sevdiği ve katıldığı aktivitelerle ilgilenmemeye başlaması ve aktivitelerden uzaklaşması</a:t>
            </a:r>
            <a:r>
              <a:rPr lang="tr-TR" dirty="0" smtClean="0"/>
              <a:t>,</a:t>
            </a:r>
            <a:endParaRPr lang="tr-TR" dirty="0"/>
          </a:p>
        </p:txBody>
      </p:sp>
    </p:spTree>
    <p:extLst>
      <p:ext uri="{BB962C8B-B14F-4D97-AF65-F5344CB8AC3E}">
        <p14:creationId xmlns:p14="http://schemas.microsoft.com/office/powerpoint/2010/main" val="53127081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 Tanımlama</a:t>
            </a:r>
          </a:p>
        </p:txBody>
      </p:sp>
      <p:sp>
        <p:nvSpPr>
          <p:cNvPr id="3" name="İçerik Yer Tutucusu 2"/>
          <p:cNvSpPr>
            <a:spLocks noGrp="1"/>
          </p:cNvSpPr>
          <p:nvPr>
            <p:ph idx="1"/>
          </p:nvPr>
        </p:nvSpPr>
        <p:spPr/>
        <p:txBody>
          <a:bodyPr>
            <a:normAutofit fontScale="92500" lnSpcReduction="20000"/>
          </a:bodyPr>
          <a:lstStyle/>
          <a:p>
            <a:pPr lvl="0"/>
            <a:r>
              <a:rPr lang="tr-TR" dirty="0"/>
              <a:t>Oyunda harcadığı zamana ilişkin aileye yanlış bilgi vermesi,</a:t>
            </a:r>
          </a:p>
          <a:p>
            <a:pPr lvl="0"/>
            <a:r>
              <a:rPr lang="tr-TR" dirty="0"/>
              <a:t>Akademik çalışmalarına daha az zaman ayırmaya başlaması,</a:t>
            </a:r>
          </a:p>
          <a:p>
            <a:pPr lvl="0"/>
            <a:r>
              <a:rPr lang="tr-TR" dirty="0"/>
              <a:t>Oyun oynamayı, kaygı, suçluluk gibi olumsuz duygulardan kaçış olarak görmesi,</a:t>
            </a:r>
          </a:p>
          <a:p>
            <a:pPr lvl="0"/>
            <a:r>
              <a:rPr lang="tr-TR" dirty="0"/>
              <a:t>Oyun oynama sıklığını, zamanını ve süresini kontrol edememesi,</a:t>
            </a:r>
          </a:p>
          <a:p>
            <a:r>
              <a:rPr lang="tr-TR" dirty="0"/>
              <a:t>Psikolojik problemler yaşamaya başlamasına rağmen oyun oynamayı azaltma </a:t>
            </a:r>
            <a:r>
              <a:rPr lang="tr-TR" dirty="0" smtClean="0"/>
              <a:t>veya</a:t>
            </a:r>
            <a:r>
              <a:rPr lang="tr-TR" dirty="0"/>
              <a:t> kısıtlama eğilimi göstermemesidir.</a:t>
            </a:r>
          </a:p>
          <a:p>
            <a:pPr lvl="0"/>
            <a:endParaRPr lang="tr-TR" dirty="0"/>
          </a:p>
        </p:txBody>
      </p:sp>
    </p:spTree>
    <p:extLst>
      <p:ext uri="{BB962C8B-B14F-4D97-AF65-F5344CB8AC3E}">
        <p14:creationId xmlns:p14="http://schemas.microsoft.com/office/powerpoint/2010/main" val="28794095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OYUN BAĞIMLILIĞININ AŞAMALARI</a:t>
            </a:r>
            <a:endParaRPr lang="tr-TR" dirty="0"/>
          </a:p>
        </p:txBody>
      </p:sp>
      <p:sp>
        <p:nvSpPr>
          <p:cNvPr id="3" name="İçerik Yer Tutucusu 2"/>
          <p:cNvSpPr>
            <a:spLocks noGrp="1"/>
          </p:cNvSpPr>
          <p:nvPr>
            <p:ph idx="1"/>
          </p:nvPr>
        </p:nvSpPr>
        <p:spPr/>
        <p:txBody>
          <a:bodyPr>
            <a:normAutofit lnSpcReduction="10000"/>
          </a:bodyPr>
          <a:lstStyle/>
          <a:p>
            <a:pPr marL="0" indent="0">
              <a:buNone/>
            </a:pPr>
            <a:r>
              <a:rPr lang="tr-TR" dirty="0"/>
              <a:t>1.	Başlama isteği: Oyun, oynamaya yeni başlayan bireylerin meraklarını uyandırarak oyunun</a:t>
            </a:r>
          </a:p>
          <a:p>
            <a:pPr marL="0" indent="0">
              <a:buNone/>
            </a:pPr>
            <a:r>
              <a:rPr lang="tr-TR" dirty="0"/>
              <a:t>içine alma ve oyunun bir parçası olma,</a:t>
            </a:r>
          </a:p>
          <a:p>
            <a:pPr marL="0" indent="0">
              <a:buNone/>
            </a:pPr>
            <a:r>
              <a:rPr lang="tr-TR" dirty="0"/>
              <a:t>2.	İlginin artması: Oyuna başlayan bireylerin günlük yaşamlarında ve davranışlarında farklılaşmaların başlaması. Örneğin, harcama alışkanlıklarında ve zamanı kullanma davranışlarında farklılaşmaların olması</a:t>
            </a:r>
          </a:p>
          <a:p>
            <a:pPr marL="0" indent="0">
              <a:buNone/>
            </a:pPr>
            <a:endParaRPr lang="tr-TR" dirty="0"/>
          </a:p>
        </p:txBody>
      </p:sp>
    </p:spTree>
    <p:extLst>
      <p:ext uri="{BB962C8B-B14F-4D97-AF65-F5344CB8AC3E}">
        <p14:creationId xmlns:p14="http://schemas.microsoft.com/office/powerpoint/2010/main" val="312276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normAutofit fontScale="85000" lnSpcReduction="20000"/>
          </a:bodyPr>
          <a:lstStyle/>
          <a:p>
            <a:pPr marL="0" lvl="0" indent="0">
              <a:buNone/>
            </a:pPr>
            <a:r>
              <a:rPr lang="tr-TR" b="1" dirty="0"/>
              <a:t>İhtiyacı Olan Öğrencilerin İhtiyaçlarını Giderme:</a:t>
            </a:r>
          </a:p>
          <a:p>
            <a:r>
              <a:rPr lang="tr-TR" dirty="0"/>
              <a:t>Aileleri tarafından temel ihtiyaçları karşılanamayan öğrencilerin bulunduğu bir eğitim</a:t>
            </a:r>
          </a:p>
          <a:p>
            <a:r>
              <a:rPr lang="tr-TR" dirty="0"/>
              <a:t>kurumunda güvenli okul ikliminin tesis edilebilmesi zordur.</a:t>
            </a:r>
          </a:p>
          <a:p>
            <a:pPr marL="0" lvl="0" indent="0">
              <a:buNone/>
            </a:pPr>
            <a:r>
              <a:rPr lang="tr-TR" b="1" dirty="0"/>
              <a:t>Eşit Muamele:</a:t>
            </a:r>
          </a:p>
          <a:p>
            <a:r>
              <a:rPr lang="tr-TR" dirty="0"/>
              <a:t>Öğrencilere eşit muamele edilmemesi, güvenli okul iklimini zedeleyen diğer bir problemdir.</a:t>
            </a:r>
          </a:p>
          <a:p>
            <a:pPr marL="0" lvl="0" indent="0">
              <a:buNone/>
            </a:pPr>
            <a:r>
              <a:rPr lang="tr-TR" b="1" dirty="0"/>
              <a:t>Akademik Başarıya Odaklanma:</a:t>
            </a:r>
          </a:p>
          <a:p>
            <a:r>
              <a:rPr lang="tr-TR" dirty="0"/>
              <a:t>Akademik başarısı yüksek olan okullarda güvenli okul iklimini tehdit eden problemler daha az yaşanmaktadır</a:t>
            </a:r>
            <a:r>
              <a:rPr lang="tr-TR" dirty="0" smtClean="0"/>
              <a:t>.</a:t>
            </a:r>
            <a:endParaRPr lang="tr-TR" dirty="0"/>
          </a:p>
        </p:txBody>
      </p:sp>
    </p:spTree>
    <p:extLst>
      <p:ext uri="{BB962C8B-B14F-4D97-AF65-F5344CB8AC3E}">
        <p14:creationId xmlns:p14="http://schemas.microsoft.com/office/powerpoint/2010/main" val="105777957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BAĞIMLILIĞININ AŞAMALARI</a:t>
            </a:r>
          </a:p>
        </p:txBody>
      </p:sp>
      <p:sp>
        <p:nvSpPr>
          <p:cNvPr id="3" name="İçerik Yer Tutucusu 2"/>
          <p:cNvSpPr>
            <a:spLocks noGrp="1"/>
          </p:cNvSpPr>
          <p:nvPr>
            <p:ph idx="1"/>
          </p:nvPr>
        </p:nvSpPr>
        <p:spPr/>
        <p:txBody>
          <a:bodyPr>
            <a:normAutofit fontScale="85000" lnSpcReduction="20000"/>
          </a:bodyPr>
          <a:lstStyle/>
          <a:p>
            <a:pPr marL="0" indent="0">
              <a:buNone/>
            </a:pPr>
            <a:r>
              <a:rPr lang="tr-TR" dirty="0"/>
              <a:t>3.	Düşüncelerinde oyunun öncelikli bir yere sahip olması: Oyunun bireyin yaşamının merkezine yerleşmesi sonucu daha önce zevk aldığı etkinliklerden uzaklaşmaya başlaması,</a:t>
            </a:r>
          </a:p>
          <a:p>
            <a:pPr marL="0" indent="0">
              <a:buNone/>
            </a:pPr>
            <a:r>
              <a:rPr lang="tr-TR" dirty="0" smtClean="0"/>
              <a:t>4.	Oyun </a:t>
            </a:r>
            <a:r>
              <a:rPr lang="tr-TR" dirty="0"/>
              <a:t>bağımlılığının oluşması: Bireyin zamanının büyük bir kısmını ve enerjisini oyuna ayırarak sorumlu olduğu görevlerini aksatması veya ihmal etmeye başlaması. (Bu bağlamda bireyin beslenme ve uyku alışkanlıklarında bozukluklar görülmektedir. </a:t>
            </a:r>
            <a:endParaRPr lang="tr-TR" dirty="0" smtClean="0"/>
          </a:p>
          <a:p>
            <a:pPr marL="0" indent="0">
              <a:buNone/>
            </a:pPr>
            <a:r>
              <a:rPr lang="tr-TR" dirty="0" smtClean="0"/>
              <a:t>         Diğer </a:t>
            </a:r>
            <a:r>
              <a:rPr lang="tr-TR" dirty="0"/>
              <a:t>yandan sosyal yaşamındaki ilişkiler de olumsuz etkilenerek ailesinden ve arkadaşlarından uzaklaşmaya başlar</a:t>
            </a:r>
            <a:r>
              <a:rPr lang="tr-TR" dirty="0" smtClean="0"/>
              <a:t>.)</a:t>
            </a:r>
            <a:endParaRPr lang="tr-TR" dirty="0"/>
          </a:p>
        </p:txBody>
      </p:sp>
    </p:spTree>
    <p:extLst>
      <p:ext uri="{BB962C8B-B14F-4D97-AF65-F5344CB8AC3E}">
        <p14:creationId xmlns:p14="http://schemas.microsoft.com/office/powerpoint/2010/main" val="151198327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Oyun Bağımlılığının Etkileri</a:t>
            </a:r>
          </a:p>
        </p:txBody>
      </p:sp>
      <p:sp>
        <p:nvSpPr>
          <p:cNvPr id="3" name="İçerik Yer Tutucusu 2"/>
          <p:cNvSpPr>
            <a:spLocks noGrp="1"/>
          </p:cNvSpPr>
          <p:nvPr>
            <p:ph idx="1"/>
          </p:nvPr>
        </p:nvSpPr>
        <p:spPr/>
        <p:txBody>
          <a:bodyPr>
            <a:normAutofit lnSpcReduction="10000"/>
          </a:bodyPr>
          <a:lstStyle/>
          <a:p>
            <a:r>
              <a:rPr lang="tr-TR" dirty="0"/>
              <a:t>Oyun Bağımlılığı bireyleri ekonomik, sosyal, bedensel (sağlık) ve duygusal olarak olumsuz etkilemektedir. </a:t>
            </a:r>
            <a:endParaRPr lang="tr-TR" dirty="0" smtClean="0"/>
          </a:p>
          <a:p>
            <a:r>
              <a:rPr lang="tr-TR" dirty="0" smtClean="0"/>
              <a:t>Hatta </a:t>
            </a:r>
            <a:r>
              <a:rPr lang="tr-TR" dirty="0"/>
              <a:t>oyun bağımlılığı diğer bağımlılıklara ve istenmeyen alışkanlıklara da neden olmasından dolayı bireyin yaşamında önemli risklere ve travmalara yol açmaktadır.</a:t>
            </a:r>
          </a:p>
          <a:p>
            <a:r>
              <a:rPr lang="tr-TR" dirty="0"/>
              <a:t>Oyun bağımlılığının bireyin yaşamını ekonomik yönden olumsuz etkilemektedir. </a:t>
            </a:r>
          </a:p>
        </p:txBody>
      </p:sp>
    </p:spTree>
    <p:extLst>
      <p:ext uri="{BB962C8B-B14F-4D97-AF65-F5344CB8AC3E}">
        <p14:creationId xmlns:p14="http://schemas.microsoft.com/office/powerpoint/2010/main" val="39594455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Oyun Bağımlılığını Önleyici tedbirler</a:t>
            </a:r>
          </a:p>
        </p:txBody>
      </p:sp>
      <p:sp>
        <p:nvSpPr>
          <p:cNvPr id="3" name="İçerik Yer Tutucusu 2"/>
          <p:cNvSpPr>
            <a:spLocks noGrp="1"/>
          </p:cNvSpPr>
          <p:nvPr>
            <p:ph idx="1"/>
          </p:nvPr>
        </p:nvSpPr>
        <p:spPr/>
        <p:txBody>
          <a:bodyPr>
            <a:normAutofit fontScale="92500" lnSpcReduction="20000"/>
          </a:bodyPr>
          <a:lstStyle/>
          <a:p>
            <a:pPr marL="0" indent="0">
              <a:buNone/>
            </a:pPr>
            <a:r>
              <a:rPr lang="tr-TR" dirty="0"/>
              <a:t>1.	Oyun oynama süresi sınırlandırılmalıdır.</a:t>
            </a:r>
          </a:p>
          <a:p>
            <a:pPr marL="0" indent="0">
              <a:buNone/>
            </a:pPr>
            <a:r>
              <a:rPr lang="tr-TR" dirty="0"/>
              <a:t>2.	Oyun oynama etkinliğini alışkanlık ve rutin davranışa dönüştürecek sıklıkla yapmamaya</a:t>
            </a:r>
          </a:p>
          <a:p>
            <a:pPr marL="0" indent="0">
              <a:buNone/>
            </a:pPr>
            <a:r>
              <a:rPr lang="tr-TR" dirty="0"/>
              <a:t>dikkat edilmelidir.</a:t>
            </a:r>
          </a:p>
          <a:p>
            <a:pPr marL="0" indent="0">
              <a:buNone/>
            </a:pPr>
            <a:r>
              <a:rPr lang="tr-TR" dirty="0"/>
              <a:t>3.	Geceleri oynanan oyunlardan hemen sonra yatmak yerine oynama ve yatma zamanı arasında belli bir süre bırakılmalıdır.</a:t>
            </a:r>
          </a:p>
          <a:p>
            <a:pPr marL="0" indent="0">
              <a:buNone/>
            </a:pPr>
            <a:r>
              <a:rPr lang="tr-TR" dirty="0"/>
              <a:t>4.	Tatile giderken veya seyahat esnasında oyun konsollarını mümkünse yanına almama, telefon ve bilgisayarlardaki oyunlara az takılmaya dikkat edilmelidir</a:t>
            </a:r>
            <a:r>
              <a:rPr lang="tr-TR" dirty="0" smtClean="0"/>
              <a:t>.</a:t>
            </a:r>
            <a:endParaRPr lang="tr-TR" dirty="0"/>
          </a:p>
        </p:txBody>
      </p:sp>
    </p:spTree>
    <p:extLst>
      <p:ext uri="{BB962C8B-B14F-4D97-AF65-F5344CB8AC3E}">
        <p14:creationId xmlns:p14="http://schemas.microsoft.com/office/powerpoint/2010/main" val="53047996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Oyun Bağımlılığını Önleyici tedbirler</a:t>
            </a:r>
          </a:p>
        </p:txBody>
      </p:sp>
      <p:sp>
        <p:nvSpPr>
          <p:cNvPr id="3" name="İçerik Yer Tutucusu 2"/>
          <p:cNvSpPr>
            <a:spLocks noGrp="1"/>
          </p:cNvSpPr>
          <p:nvPr>
            <p:ph idx="1"/>
          </p:nvPr>
        </p:nvSpPr>
        <p:spPr/>
        <p:txBody>
          <a:bodyPr>
            <a:normAutofit fontScale="92500" lnSpcReduction="20000"/>
          </a:bodyPr>
          <a:lstStyle/>
          <a:p>
            <a:pPr marL="0" indent="0">
              <a:buNone/>
            </a:pPr>
            <a:r>
              <a:rPr lang="tr-TR" dirty="0"/>
              <a:t>5.	Oyuna harcanan zamanın farkında olunmalıdır.</a:t>
            </a:r>
          </a:p>
          <a:p>
            <a:pPr marL="0" indent="0">
              <a:buNone/>
            </a:pPr>
            <a:r>
              <a:rPr lang="tr-TR" dirty="0"/>
              <a:t>6.	Oyun bağımlılığının başladığına işaret eden belirtiler fark edildiğinde oyun oynama zamanı</a:t>
            </a:r>
          </a:p>
          <a:p>
            <a:pPr marL="0" indent="0">
              <a:buNone/>
            </a:pPr>
            <a:r>
              <a:rPr lang="tr-TR" dirty="0"/>
              <a:t>bilinçli bir şekilde azaltılmalı veya uzmanlardan destek alma yolları aranmalıdır.</a:t>
            </a:r>
          </a:p>
          <a:p>
            <a:pPr marL="0" indent="0">
              <a:buNone/>
            </a:pPr>
            <a:r>
              <a:rPr lang="tr-TR" dirty="0"/>
              <a:t>7.	Spor ve fiziksel etkinliklere katılmayı veya yapmayı teşvik edilmeli veya desteklenmelidir.</a:t>
            </a:r>
          </a:p>
          <a:p>
            <a:pPr marL="0" indent="0">
              <a:buNone/>
            </a:pPr>
            <a:r>
              <a:rPr lang="tr-TR" dirty="0"/>
              <a:t>8.	Çocuklarla konuşarak onların neden oyun oynamak istedikleri ve hangi oyunlardan zevk aldıkları hakkında bilgi edinilmelidir.</a:t>
            </a:r>
          </a:p>
          <a:p>
            <a:pPr marL="0" indent="0">
              <a:buNone/>
            </a:pPr>
            <a:endParaRPr lang="tr-TR" dirty="0"/>
          </a:p>
        </p:txBody>
      </p:sp>
    </p:spTree>
    <p:extLst>
      <p:ext uri="{BB962C8B-B14F-4D97-AF65-F5344CB8AC3E}">
        <p14:creationId xmlns:p14="http://schemas.microsoft.com/office/powerpoint/2010/main" val="3333665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Oyun Bağımlılığını Önleyici tedbirler</a:t>
            </a:r>
          </a:p>
        </p:txBody>
      </p:sp>
      <p:sp>
        <p:nvSpPr>
          <p:cNvPr id="3" name="İçerik Yer Tutucusu 2"/>
          <p:cNvSpPr>
            <a:spLocks noGrp="1"/>
          </p:cNvSpPr>
          <p:nvPr>
            <p:ph idx="1"/>
          </p:nvPr>
        </p:nvSpPr>
        <p:spPr/>
        <p:txBody>
          <a:bodyPr/>
          <a:lstStyle/>
          <a:p>
            <a:pPr marL="0" indent="0">
              <a:buNone/>
            </a:pPr>
            <a:r>
              <a:rPr lang="tr-TR" dirty="0" smtClean="0"/>
              <a:t>9. Çocukları </a:t>
            </a:r>
            <a:r>
              <a:rPr lang="tr-TR" dirty="0"/>
              <a:t>oyundan uzaklaştırmak için aile içi ortak etkinlikler düzenlenmelidir.</a:t>
            </a:r>
          </a:p>
          <a:p>
            <a:pPr marL="0" indent="0">
              <a:buNone/>
            </a:pPr>
            <a:r>
              <a:rPr lang="tr-TR" dirty="0"/>
              <a:t>10.	Oyun oynayan çocuğa oyundan ayrılması için belli bir süre tanınmalıdır.</a:t>
            </a:r>
          </a:p>
          <a:p>
            <a:pPr marL="0" indent="0">
              <a:buNone/>
            </a:pPr>
            <a:endParaRPr lang="tr-TR" dirty="0"/>
          </a:p>
        </p:txBody>
      </p:sp>
    </p:spTree>
    <p:extLst>
      <p:ext uri="{BB962C8B-B14F-4D97-AF65-F5344CB8AC3E}">
        <p14:creationId xmlns:p14="http://schemas.microsoft.com/office/powerpoint/2010/main" val="256201077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GÜVENLİ OKUL: OKULLARDA SOSYAL DUYGUSAL ÖĞRENME BECERİLERİNİN DESTEKLENMESİ</a:t>
            </a:r>
          </a:p>
        </p:txBody>
      </p:sp>
      <p:sp>
        <p:nvSpPr>
          <p:cNvPr id="3" name="İçerik Yer Tutucusu 2"/>
          <p:cNvSpPr>
            <a:spLocks noGrp="1"/>
          </p:cNvSpPr>
          <p:nvPr>
            <p:ph idx="1"/>
          </p:nvPr>
        </p:nvSpPr>
        <p:spPr/>
        <p:txBody>
          <a:bodyPr>
            <a:normAutofit lnSpcReduction="10000"/>
          </a:bodyPr>
          <a:lstStyle/>
          <a:p>
            <a:r>
              <a:rPr lang="tr-TR" dirty="0"/>
              <a:t>Okulda şiddet, okul içinde veya çevresinde başkalarına zarar vermeyi amaçlayan bir dizi kasıtlı davranışı </a:t>
            </a:r>
            <a:r>
              <a:rPr lang="tr-TR" dirty="0" smtClean="0"/>
              <a:t>tanımlamaktadır. </a:t>
            </a:r>
          </a:p>
          <a:p>
            <a:r>
              <a:rPr lang="tr-TR" dirty="0" smtClean="0"/>
              <a:t>Zorbalık</a:t>
            </a:r>
            <a:r>
              <a:rPr lang="tr-TR" dirty="0"/>
              <a:t>, siber zorbalık, kavga, silah kullanımı ve cinsel taciz ve istismar dâhil olmak üzere birçok sorun okul şiddeti olarak görülmektedir. </a:t>
            </a:r>
            <a:endParaRPr lang="tr-TR" dirty="0" smtClean="0"/>
          </a:p>
          <a:p>
            <a:r>
              <a:rPr lang="tr-TR" dirty="0" smtClean="0"/>
              <a:t>Bir </a:t>
            </a:r>
            <a:r>
              <a:rPr lang="tr-TR" dirty="0"/>
              <a:t>başka ifadeyle, okulda şiddet bir okulun eğitim misyonunu veya okulun saygı iklimini ihlal eden her türlü davranışlardır. </a:t>
            </a:r>
          </a:p>
        </p:txBody>
      </p:sp>
    </p:spTree>
    <p:extLst>
      <p:ext uri="{BB962C8B-B14F-4D97-AF65-F5344CB8AC3E}">
        <p14:creationId xmlns:p14="http://schemas.microsoft.com/office/powerpoint/2010/main" val="66194995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Şiddet İçin Risk faktörleri</a:t>
            </a:r>
          </a:p>
        </p:txBody>
      </p:sp>
      <p:sp>
        <p:nvSpPr>
          <p:cNvPr id="3" name="İçerik Yer Tutucusu 2"/>
          <p:cNvSpPr>
            <a:spLocks noGrp="1"/>
          </p:cNvSpPr>
          <p:nvPr>
            <p:ph idx="1"/>
          </p:nvPr>
        </p:nvSpPr>
        <p:spPr/>
        <p:txBody>
          <a:bodyPr>
            <a:normAutofit fontScale="85000" lnSpcReduction="10000"/>
          </a:bodyPr>
          <a:lstStyle/>
          <a:p>
            <a:r>
              <a:rPr lang="tr-TR" dirty="0"/>
              <a:t>Okullarda şiddeti önlemenin en önemli ve ilk basamaklarından biri risk faktörlerini belirlemeye yönelik çalışmalardır; bu faktörler bilindiğinde bir kişi için ya da okul temelli önleme çalışmaları planlanabilir. </a:t>
            </a:r>
            <a:endParaRPr lang="tr-TR" dirty="0" smtClean="0"/>
          </a:p>
          <a:p>
            <a:r>
              <a:rPr lang="tr-TR" dirty="0" smtClean="0"/>
              <a:t>Risk </a:t>
            </a:r>
            <a:r>
              <a:rPr lang="tr-TR" dirty="0"/>
              <a:t>faktörlerinin beş önemli yönü bulunmaktadır. İlk olarak risk faktörleri eklemeli olma eğilimindedir- ne kadar fazla risk faktörü varsa şiddet riski o kadar yüksek olur. </a:t>
            </a:r>
            <a:endParaRPr lang="tr-TR" dirty="0" smtClean="0"/>
          </a:p>
          <a:p>
            <a:r>
              <a:rPr lang="tr-TR" dirty="0" smtClean="0"/>
              <a:t>İkinci </a:t>
            </a:r>
            <a:r>
              <a:rPr lang="tr-TR" dirty="0"/>
              <a:t>olarak risk faktörleri, birey, aile, akran grubu, okul ve mahalle seviyeleri dâhil olmak üzere birden fazla düzeyde ortaya çıkmaktadır. </a:t>
            </a:r>
          </a:p>
        </p:txBody>
      </p:sp>
    </p:spTree>
    <p:extLst>
      <p:ext uri="{BB962C8B-B14F-4D97-AF65-F5344CB8AC3E}">
        <p14:creationId xmlns:p14="http://schemas.microsoft.com/office/powerpoint/2010/main" val="5404364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Şiddet İçin Risk faktörleri</a:t>
            </a:r>
          </a:p>
        </p:txBody>
      </p:sp>
      <p:sp>
        <p:nvSpPr>
          <p:cNvPr id="3" name="İçerik Yer Tutucusu 2"/>
          <p:cNvSpPr>
            <a:spLocks noGrp="1"/>
          </p:cNvSpPr>
          <p:nvPr>
            <p:ph idx="1"/>
          </p:nvPr>
        </p:nvSpPr>
        <p:spPr/>
        <p:txBody>
          <a:bodyPr/>
          <a:lstStyle/>
          <a:p>
            <a:r>
              <a:rPr lang="tr-TR" dirty="0"/>
              <a:t>Üçüncüsü, farklı risk faktörleri yaşamın farklı noktalarına ilişkindir; aile düzeyindeki faktörler küçük çocuklar için daha büyük bir rol oynar ve akran grubu ve mahalle faktörleri daha büyük çocuklar için daha büyük bir rol oynar. </a:t>
            </a:r>
            <a:endParaRPr lang="tr-TR" dirty="0" smtClean="0"/>
          </a:p>
          <a:p>
            <a:r>
              <a:rPr lang="tr-TR" dirty="0" smtClean="0"/>
              <a:t>Dördüncüsü</a:t>
            </a:r>
            <a:r>
              <a:rPr lang="tr-TR" dirty="0"/>
              <a:t>, bazı risk faktörleri, belirli şiddet içeren davranış türlerine özgüdür </a:t>
            </a:r>
          </a:p>
        </p:txBody>
      </p:sp>
    </p:spTree>
    <p:extLst>
      <p:ext uri="{BB962C8B-B14F-4D97-AF65-F5344CB8AC3E}">
        <p14:creationId xmlns:p14="http://schemas.microsoft.com/office/powerpoint/2010/main" val="59627647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Şiddet için Kuramsal Açıklamalar</a:t>
            </a:r>
          </a:p>
        </p:txBody>
      </p:sp>
      <p:sp>
        <p:nvSpPr>
          <p:cNvPr id="3" name="İçerik Yer Tutucusu 2"/>
          <p:cNvSpPr>
            <a:spLocks noGrp="1"/>
          </p:cNvSpPr>
          <p:nvPr>
            <p:ph idx="1"/>
          </p:nvPr>
        </p:nvSpPr>
        <p:spPr/>
        <p:txBody>
          <a:bodyPr>
            <a:normAutofit lnSpcReduction="10000"/>
          </a:bodyPr>
          <a:lstStyle/>
          <a:p>
            <a:r>
              <a:rPr lang="tr-TR" dirty="0"/>
              <a:t>Şiddetin türleri ve özellikleri ise aşağıdaki verilmiştir (</a:t>
            </a:r>
            <a:r>
              <a:rPr lang="tr-TR" dirty="0" err="1"/>
              <a:t>Allen</a:t>
            </a:r>
            <a:r>
              <a:rPr lang="tr-TR" dirty="0"/>
              <a:t> ve </a:t>
            </a:r>
            <a:r>
              <a:rPr lang="tr-TR" dirty="0" err="1"/>
              <a:t>Anderson</a:t>
            </a:r>
            <a:r>
              <a:rPr lang="tr-TR" dirty="0"/>
              <a:t>, 2017):</a:t>
            </a:r>
          </a:p>
          <a:p>
            <a:pPr lvl="0"/>
            <a:r>
              <a:rPr lang="tr-TR" i="1" dirty="0"/>
              <a:t>Doğrudan şiddet</a:t>
            </a:r>
            <a:r>
              <a:rPr lang="tr-TR" dirty="0"/>
              <a:t>; zarar vermek amacı taşıyan bir kişiyle doğrudan karşı karşıya gelme davranışlarıdır. Dövmek, tehdit etmek, hakaret etmek, itmek doğrudan şiddete girer.</a:t>
            </a:r>
          </a:p>
          <a:p>
            <a:pPr lvl="0"/>
            <a:r>
              <a:rPr lang="tr-TR" i="1" dirty="0"/>
              <a:t>Dolaylı/ilişkisel şiddet; </a:t>
            </a:r>
            <a:r>
              <a:rPr lang="tr-TR" dirty="0"/>
              <a:t>sosyal ret, sosyal dışlama, dedikodu yapmak gibi </a:t>
            </a:r>
            <a:r>
              <a:rPr lang="tr-TR" dirty="0" smtClean="0"/>
              <a:t>davranışları içerir.</a:t>
            </a:r>
            <a:endParaRPr lang="tr-TR" dirty="0"/>
          </a:p>
        </p:txBody>
      </p:sp>
    </p:spTree>
    <p:extLst>
      <p:ext uri="{BB962C8B-B14F-4D97-AF65-F5344CB8AC3E}">
        <p14:creationId xmlns:p14="http://schemas.microsoft.com/office/powerpoint/2010/main" val="38633296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İşlevleri açısından şiddet</a:t>
            </a:r>
          </a:p>
        </p:txBody>
      </p:sp>
      <p:sp>
        <p:nvSpPr>
          <p:cNvPr id="3" name="İçerik Yer Tutucusu 2"/>
          <p:cNvSpPr>
            <a:spLocks noGrp="1"/>
          </p:cNvSpPr>
          <p:nvPr>
            <p:ph idx="1"/>
          </p:nvPr>
        </p:nvSpPr>
        <p:spPr/>
        <p:txBody>
          <a:bodyPr/>
          <a:lstStyle/>
          <a:p>
            <a:r>
              <a:rPr lang="tr-TR" i="1" dirty="0"/>
              <a:t>Tepkisel şiddet, </a:t>
            </a:r>
            <a:r>
              <a:rPr lang="tr-TR" dirty="0"/>
              <a:t>kışkırtmaya cevap niteliğinde olan savunmacı davranışlardır. </a:t>
            </a:r>
            <a:endParaRPr lang="tr-TR" dirty="0" smtClean="0"/>
          </a:p>
          <a:p>
            <a:r>
              <a:rPr lang="tr-TR" i="1" dirty="0"/>
              <a:t>Planlı şiddette ise </a:t>
            </a:r>
            <a:r>
              <a:rPr lang="tr-TR" dirty="0"/>
              <a:t>fayda beklentisi vardır. Kasıtlı bir biçimde yapılır ve dış pe- </a:t>
            </a:r>
            <a:r>
              <a:rPr lang="tr-TR" dirty="0" err="1"/>
              <a:t>kiştireçler</a:t>
            </a:r>
            <a:r>
              <a:rPr lang="tr-TR" dirty="0"/>
              <a:t> ile kontrol edilmektedir. </a:t>
            </a:r>
            <a:endParaRPr lang="tr-TR" dirty="0" smtClean="0"/>
          </a:p>
          <a:p>
            <a:endParaRPr lang="tr-TR" dirty="0"/>
          </a:p>
        </p:txBody>
      </p:sp>
    </p:spTree>
    <p:extLst>
      <p:ext uri="{BB962C8B-B14F-4D97-AF65-F5344CB8AC3E}">
        <p14:creationId xmlns:p14="http://schemas.microsoft.com/office/powerpoint/2010/main" val="3269890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GÜVENLİ OKUL NEDİR?</a:t>
            </a:r>
            <a:endParaRPr lang="tr-TR" dirty="0"/>
          </a:p>
        </p:txBody>
      </p:sp>
      <p:sp>
        <p:nvSpPr>
          <p:cNvPr id="3" name="İçerik Yer Tutucusu 2"/>
          <p:cNvSpPr>
            <a:spLocks noGrp="1"/>
          </p:cNvSpPr>
          <p:nvPr>
            <p:ph idx="1"/>
          </p:nvPr>
        </p:nvSpPr>
        <p:spPr/>
        <p:txBody>
          <a:bodyPr/>
          <a:lstStyle/>
          <a:p>
            <a:pPr marL="0" lvl="0" indent="0">
              <a:buNone/>
            </a:pPr>
            <a:r>
              <a:rPr lang="tr-TR" b="1" dirty="0"/>
              <a:t>Veliler ve Toplumla İyi İlişkiler İçinde Olma</a:t>
            </a:r>
            <a:r>
              <a:rPr lang="tr-TR" dirty="0"/>
              <a:t>:</a:t>
            </a:r>
            <a:endParaRPr lang="tr-TR" b="1" dirty="0"/>
          </a:p>
          <a:p>
            <a:r>
              <a:rPr lang="tr-TR" dirty="0"/>
              <a:t>Güvenli okulun göstergelerinden biri de okulun yönetim kadrosunun ve öğretmenlerinin veliler ve toplumla iyi ilişkiler kurmasıdır.</a:t>
            </a:r>
          </a:p>
          <a:p>
            <a:pPr marL="0" lvl="0" indent="0">
              <a:buNone/>
            </a:pPr>
            <a:r>
              <a:rPr lang="tr-TR" b="1" dirty="0"/>
              <a:t>İ</a:t>
            </a:r>
            <a:r>
              <a:rPr lang="tr-TR" b="1" dirty="0" smtClean="0"/>
              <a:t>fade </a:t>
            </a:r>
            <a:r>
              <a:rPr lang="tr-TR" b="1" dirty="0"/>
              <a:t>Özgürlüğünü Destekleme:</a:t>
            </a:r>
          </a:p>
          <a:p>
            <a:r>
              <a:rPr lang="tr-TR" dirty="0"/>
              <a:t>Güvenli okulların bir özelliği de öğrencilerin kendilerini rahatça ifade edebilmeleridir. </a:t>
            </a:r>
          </a:p>
        </p:txBody>
      </p:sp>
    </p:spTree>
    <p:extLst>
      <p:ext uri="{BB962C8B-B14F-4D97-AF65-F5344CB8AC3E}">
        <p14:creationId xmlns:p14="http://schemas.microsoft.com/office/powerpoint/2010/main" val="296595735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Şiddetin Ruh Sağlığı İçin Sonuçları</a:t>
            </a:r>
          </a:p>
        </p:txBody>
      </p:sp>
      <p:sp>
        <p:nvSpPr>
          <p:cNvPr id="3" name="İçerik Yer Tutucusu 2"/>
          <p:cNvSpPr>
            <a:spLocks noGrp="1"/>
          </p:cNvSpPr>
          <p:nvPr>
            <p:ph idx="1"/>
          </p:nvPr>
        </p:nvSpPr>
        <p:spPr/>
        <p:txBody>
          <a:bodyPr>
            <a:normAutofit lnSpcReduction="10000"/>
          </a:bodyPr>
          <a:lstStyle/>
          <a:p>
            <a:r>
              <a:rPr lang="tr-TR" dirty="0"/>
              <a:t>Spesifik olarak bu çalışmada, zorbalık davranışı göstermek, yaklaşık 6 yıl sonra şiddeti yaklaşık üçte iki oranında artırdığı ve zorbalık mağduriyeti, şiddeti yaklaşık üçte bir oranında artırdığı görülmüştür. </a:t>
            </a:r>
            <a:endParaRPr lang="tr-TR" dirty="0" smtClean="0"/>
          </a:p>
          <a:p>
            <a:r>
              <a:rPr lang="tr-TR" dirty="0" smtClean="0"/>
              <a:t>Bir </a:t>
            </a:r>
            <a:r>
              <a:rPr lang="tr-TR" dirty="0"/>
              <a:t>başka ifadeyle yaşamın erken dönemlerinde şiddet uygulayanların ve şiddet mağdurlarının sonraki yıllarda şiddet davranışlarında artma eğilimi görülmektedir. </a:t>
            </a:r>
          </a:p>
        </p:txBody>
      </p:sp>
    </p:spTree>
    <p:extLst>
      <p:ext uri="{BB962C8B-B14F-4D97-AF65-F5344CB8AC3E}">
        <p14:creationId xmlns:p14="http://schemas.microsoft.com/office/powerpoint/2010/main" val="371803065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Şiddeti Önleme ve Güvenli Okul</a:t>
            </a:r>
          </a:p>
        </p:txBody>
      </p:sp>
      <p:sp>
        <p:nvSpPr>
          <p:cNvPr id="3" name="İçerik Yer Tutucusu 2"/>
          <p:cNvSpPr>
            <a:spLocks noGrp="1"/>
          </p:cNvSpPr>
          <p:nvPr>
            <p:ph idx="1"/>
          </p:nvPr>
        </p:nvSpPr>
        <p:spPr/>
        <p:txBody>
          <a:bodyPr>
            <a:normAutofit fontScale="92500" lnSpcReduction="10000"/>
          </a:bodyPr>
          <a:lstStyle/>
          <a:p>
            <a:r>
              <a:rPr lang="tr-TR" dirty="0"/>
              <a:t>Okullarda gençler arasında şiddete bağlı davranışları azaltmak ve öğrencilerin sağlıklı gelişimini desteklemek için, etkili önleme stratejilerinin geliştirilmesi, değerlendirilmesi ve yaygınlaştırılması için çalışmaların yapılması önemlidir. </a:t>
            </a:r>
            <a:endParaRPr lang="tr-TR" dirty="0" smtClean="0"/>
          </a:p>
          <a:p>
            <a:r>
              <a:rPr lang="tr-TR" dirty="0" smtClean="0"/>
              <a:t>Yakın </a:t>
            </a:r>
            <a:r>
              <a:rPr lang="tr-TR" dirty="0"/>
              <a:t>tarihli bir meta-analiz çalışması, şiddeti önlemeye yönelik müdahale çalışmalarının şiddet davranışlarının azalmasında etkili olduğunu </a:t>
            </a:r>
            <a:r>
              <a:rPr lang="tr-TR" dirty="0" smtClean="0"/>
              <a:t>göstermektedir.</a:t>
            </a:r>
            <a:endParaRPr lang="tr-TR" dirty="0"/>
          </a:p>
        </p:txBody>
      </p:sp>
    </p:spTree>
    <p:extLst>
      <p:ext uri="{BB962C8B-B14F-4D97-AF65-F5344CB8AC3E}">
        <p14:creationId xmlns:p14="http://schemas.microsoft.com/office/powerpoint/2010/main" val="74068260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Duygusal Öğrenme (SDÖ) ve Güvenli Okul İklimi</a:t>
            </a:r>
          </a:p>
        </p:txBody>
      </p:sp>
      <p:sp>
        <p:nvSpPr>
          <p:cNvPr id="3" name="İçerik Yer Tutucusu 2"/>
          <p:cNvSpPr>
            <a:spLocks noGrp="1"/>
          </p:cNvSpPr>
          <p:nvPr>
            <p:ph idx="1"/>
          </p:nvPr>
        </p:nvSpPr>
        <p:spPr/>
        <p:txBody>
          <a:bodyPr/>
          <a:lstStyle/>
          <a:p>
            <a:r>
              <a:rPr lang="tr-TR" dirty="0"/>
              <a:t>SDÖ çocukların ve yetişkinlerin duygularını tanımak ve yönetmek, sorumlu kararlar vermek ve zorlu sosyal durumları yapıcı bir şekilde ele almak, başkalarını önemsemek ve ilgi göstermek, olumlu ilişkiler kurmak için ihtiyaç duydukları bilgi, tutum ve becerileri edindikleri süreçler olarak </a:t>
            </a:r>
            <a:r>
              <a:rPr lang="tr-TR" dirty="0" smtClean="0"/>
              <a:t>tanımlanmaktadır.</a:t>
            </a:r>
            <a:endParaRPr lang="tr-TR" dirty="0"/>
          </a:p>
        </p:txBody>
      </p:sp>
    </p:spTree>
    <p:extLst>
      <p:ext uri="{BB962C8B-B14F-4D97-AF65-F5344CB8AC3E}">
        <p14:creationId xmlns:p14="http://schemas.microsoft.com/office/powerpoint/2010/main" val="998572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Duygusal Öğrenme (SDÖ) ve Güvenli Okul İklimi</a:t>
            </a:r>
          </a:p>
        </p:txBody>
      </p:sp>
      <p:pic>
        <p:nvPicPr>
          <p:cNvPr id="4" name="image178.jpeg">
            <a:hlinkClick r:id="rId3"/>
          </p:cNvPr>
          <p:cNvPicPr>
            <a:picLocks noGrp="1"/>
          </p:cNvPicPr>
          <p:nvPr>
            <p:ph idx="1"/>
          </p:nvPr>
        </p:nvPicPr>
        <p:blipFill>
          <a:blip r:embed="rId4" cstate="print"/>
          <a:stretch>
            <a:fillRect/>
          </a:stretch>
        </p:blipFill>
        <p:spPr>
          <a:xfrm>
            <a:off x="323528" y="1772816"/>
            <a:ext cx="8496944" cy="4248472"/>
          </a:xfrm>
          <a:prstGeom prst="rect">
            <a:avLst/>
          </a:prstGeom>
        </p:spPr>
      </p:pic>
    </p:spTree>
    <p:extLst>
      <p:ext uri="{BB962C8B-B14F-4D97-AF65-F5344CB8AC3E}">
        <p14:creationId xmlns:p14="http://schemas.microsoft.com/office/powerpoint/2010/main" val="44742068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Duygusal Öğrenme (SDÖ) ve Güvenli Okul İklimi</a:t>
            </a:r>
          </a:p>
        </p:txBody>
      </p:sp>
      <p:sp>
        <p:nvSpPr>
          <p:cNvPr id="3" name="İçerik Yer Tutucusu 2"/>
          <p:cNvSpPr>
            <a:spLocks noGrp="1"/>
          </p:cNvSpPr>
          <p:nvPr>
            <p:ph idx="1"/>
          </p:nvPr>
        </p:nvSpPr>
        <p:spPr/>
        <p:txBody>
          <a:bodyPr>
            <a:normAutofit fontScale="85000" lnSpcReduction="10000"/>
          </a:bodyPr>
          <a:lstStyle/>
          <a:p>
            <a:r>
              <a:rPr lang="tr-TR" i="1" dirty="0"/>
              <a:t>Öz-farkındalık</a:t>
            </a:r>
            <a:r>
              <a:rPr lang="tr-TR" dirty="0"/>
              <a:t>: Kişinin duygularını, ilgi alanlarını, değerlerini ve güçlü yanlarını/yeteneklerini doğru bir şekilde değerlendirme ve sağlam temellere dayanan bir öz güven duygusunu sürdürme becerisi.</a:t>
            </a:r>
          </a:p>
          <a:p>
            <a:r>
              <a:rPr lang="tr-TR" i="1" dirty="0"/>
              <a:t>Öz-yönetim</a:t>
            </a:r>
            <a:r>
              <a:rPr lang="tr-TR" dirty="0"/>
              <a:t>: Stresle başa çıkmak, dürtüleri kontrol etmek ve engellerin üstesinden gelmek için sebat etmek için kişinin duygularını düzenleme kapasitesi; kişisel ve akademik hedefler belirlemek ve daha sonra bu hedeflere ulaşma yolunda ilerleme becerisi; duyguları yapıcı bir şekilde ifade etme becerisi</a:t>
            </a:r>
            <a:r>
              <a:rPr lang="tr-TR" dirty="0" smtClean="0"/>
              <a:t>.</a:t>
            </a:r>
            <a:endParaRPr lang="tr-TR" dirty="0"/>
          </a:p>
        </p:txBody>
      </p:sp>
    </p:spTree>
    <p:extLst>
      <p:ext uri="{BB962C8B-B14F-4D97-AF65-F5344CB8AC3E}">
        <p14:creationId xmlns:p14="http://schemas.microsoft.com/office/powerpoint/2010/main" val="11657652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Duygusal Öğrenme (SDÖ) ve Güvenli Okul İklimi</a:t>
            </a:r>
          </a:p>
        </p:txBody>
      </p:sp>
      <p:sp>
        <p:nvSpPr>
          <p:cNvPr id="3" name="İçerik Yer Tutucusu 2"/>
          <p:cNvSpPr>
            <a:spLocks noGrp="1"/>
          </p:cNvSpPr>
          <p:nvPr>
            <p:ph idx="1"/>
          </p:nvPr>
        </p:nvSpPr>
        <p:spPr/>
        <p:txBody>
          <a:bodyPr>
            <a:normAutofit fontScale="92500" lnSpcReduction="20000"/>
          </a:bodyPr>
          <a:lstStyle/>
          <a:p>
            <a:r>
              <a:rPr lang="tr-TR" i="1" dirty="0"/>
              <a:t>Sosyal farkındalık</a:t>
            </a:r>
            <a:r>
              <a:rPr lang="tr-TR" dirty="0"/>
              <a:t>: Başkalarının bakış açısını almak ve onlarla empati kurma becerisi; bireysel ve grup benzerliklerini ve farklılıklarını tanıma ve takdir etme becerisi; toplumsal davranış standartlarını anlama ve uyma becerisi; aile, okul ve toplum kaynaklarını tanıma ve kullanma becerisi.</a:t>
            </a:r>
          </a:p>
          <a:p>
            <a:r>
              <a:rPr lang="tr-TR" i="1" dirty="0"/>
              <a:t>İlişki becerileri</a:t>
            </a:r>
            <a:r>
              <a:rPr lang="tr-TR" dirty="0"/>
              <a:t>: İşbirliğine dayalı sağlıklı ilişkiler kurma ve sürdürme becerisi; uygunsuz sosyal baskıya direnme becerisi; kişiler arası çatışmayı önleme, yönetme ve çözme becerisi; gerektiğinde yardım isteme becerisi</a:t>
            </a:r>
            <a:r>
              <a:rPr lang="tr-TR" dirty="0" smtClean="0"/>
              <a:t>.</a:t>
            </a:r>
            <a:endParaRPr lang="tr-TR" dirty="0"/>
          </a:p>
        </p:txBody>
      </p:sp>
    </p:spTree>
    <p:extLst>
      <p:ext uri="{BB962C8B-B14F-4D97-AF65-F5344CB8AC3E}">
        <p14:creationId xmlns:p14="http://schemas.microsoft.com/office/powerpoint/2010/main" val="427225906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Sosyal Duygusal Öğrenme (SDÖ) ve Güvenli Okul İklimi</a:t>
            </a:r>
          </a:p>
        </p:txBody>
      </p:sp>
      <p:sp>
        <p:nvSpPr>
          <p:cNvPr id="3" name="İçerik Yer Tutucusu 2"/>
          <p:cNvSpPr>
            <a:spLocks noGrp="1"/>
          </p:cNvSpPr>
          <p:nvPr>
            <p:ph idx="1"/>
          </p:nvPr>
        </p:nvSpPr>
        <p:spPr/>
        <p:txBody>
          <a:bodyPr/>
          <a:lstStyle/>
          <a:p>
            <a:r>
              <a:rPr lang="tr-TR" i="1" dirty="0"/>
              <a:t>Sorumlu karar verme</a:t>
            </a:r>
            <a:r>
              <a:rPr lang="tr-TR" dirty="0"/>
              <a:t>: Etik standartlar, güvenlik endişeleri, uygun davranış standartları, başkalarına saygı ve çeşitli eylemlerin olası sonuçları dikkate alınarak karar alabilme becerisi; karar verme becerilerini akademik ve sosyal durumlara uygulama becerisi; kişinin okulunun ve toplumun refahına katkıda bulunma becerisi</a:t>
            </a:r>
            <a:r>
              <a:rPr lang="tr-TR" dirty="0" smtClean="0"/>
              <a:t>.</a:t>
            </a:r>
            <a:endParaRPr lang="tr-TR" dirty="0"/>
          </a:p>
        </p:txBody>
      </p:sp>
    </p:spTree>
    <p:extLst>
      <p:ext uri="{BB962C8B-B14F-4D97-AF65-F5344CB8AC3E}">
        <p14:creationId xmlns:p14="http://schemas.microsoft.com/office/powerpoint/2010/main" val="33872767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ŞİDDETİN ÖNLENMESİ: OKULLARDA BARIŞYAPICILIK/ARABULUCULUK </a:t>
            </a:r>
            <a:r>
              <a:rPr lang="tr-TR" b="1" dirty="0" smtClean="0"/>
              <a:t>UYGULAMALARI</a:t>
            </a:r>
            <a:endParaRPr lang="tr-TR" dirty="0"/>
          </a:p>
        </p:txBody>
      </p:sp>
      <p:sp>
        <p:nvSpPr>
          <p:cNvPr id="3" name="İçerik Yer Tutucusu 2"/>
          <p:cNvSpPr>
            <a:spLocks noGrp="1"/>
          </p:cNvSpPr>
          <p:nvPr>
            <p:ph idx="1"/>
          </p:nvPr>
        </p:nvSpPr>
        <p:spPr/>
        <p:txBody>
          <a:bodyPr/>
          <a:lstStyle/>
          <a:p>
            <a:r>
              <a:rPr lang="tr-TR" dirty="0"/>
              <a:t>Okullar, değerleri, inançları, ilgileri, yetenekleri, motivasyonları ve bakış açıları farklı öğrencilerin bir araya geldikleri heterojen ortamlardır. </a:t>
            </a:r>
            <a:endParaRPr lang="tr-TR" dirty="0" smtClean="0"/>
          </a:p>
          <a:p>
            <a:r>
              <a:rPr lang="tr-TR" dirty="0" smtClean="0"/>
              <a:t>Aynı </a:t>
            </a:r>
            <a:r>
              <a:rPr lang="tr-TR" dirty="0"/>
              <a:t>sınıf ve aynı yaş düzeyinde olsalar bile öğrencilerin bilişsel, duygusal ve davranışsal gelişim düzeyleri arasında farklılıklar </a:t>
            </a:r>
            <a:r>
              <a:rPr lang="tr-TR" dirty="0" smtClean="0"/>
              <a:t>vardır.</a:t>
            </a:r>
            <a:endParaRPr lang="tr-TR" dirty="0"/>
          </a:p>
        </p:txBody>
      </p:sp>
    </p:spTree>
    <p:extLst>
      <p:ext uri="{BB962C8B-B14F-4D97-AF65-F5344CB8AC3E}">
        <p14:creationId xmlns:p14="http://schemas.microsoft.com/office/powerpoint/2010/main" val="147342732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ŞİDDETİN ÖNLENMESİ: OKULLARDA BARIŞYAPICILIK/ARABULUCULUK UYGULAMALARI</a:t>
            </a:r>
            <a:endParaRPr lang="tr-TR" dirty="0"/>
          </a:p>
        </p:txBody>
      </p:sp>
      <p:sp>
        <p:nvSpPr>
          <p:cNvPr id="3" name="İçerik Yer Tutucusu 2"/>
          <p:cNvSpPr>
            <a:spLocks noGrp="1"/>
          </p:cNvSpPr>
          <p:nvPr>
            <p:ph idx="1"/>
          </p:nvPr>
        </p:nvSpPr>
        <p:spPr/>
        <p:txBody>
          <a:bodyPr>
            <a:normAutofit fontScale="85000" lnSpcReduction="10000"/>
          </a:bodyPr>
          <a:lstStyle/>
          <a:p>
            <a:r>
              <a:rPr lang="tr-TR" dirty="0"/>
              <a:t>Okullardaki ve sınıflardaki kalabalık öğrenci mevcutları da göz önüne alındığında okullarda öğrenci-öğrenci anlaşmazlıklarının yaşanılmasının kaçınılmaz olduğu </a:t>
            </a:r>
            <a:r>
              <a:rPr lang="tr-TR" dirty="0" smtClean="0"/>
              <a:t>söylenebilir.</a:t>
            </a:r>
          </a:p>
          <a:p>
            <a:r>
              <a:rPr lang="tr-TR" dirty="0"/>
              <a:t>Bu noktada, önemli olan öğrencilerin yaşamış oldukları bu anlaşmazlıkları hangi yöntemlerle ele aldıklarıdır. </a:t>
            </a:r>
            <a:endParaRPr lang="tr-TR" dirty="0" smtClean="0"/>
          </a:p>
          <a:p>
            <a:r>
              <a:rPr lang="tr-TR" dirty="0" smtClean="0"/>
              <a:t>Öğrencilerden </a:t>
            </a:r>
            <a:r>
              <a:rPr lang="tr-TR" dirty="0"/>
              <a:t>beklenen yaşadıkları anlaşmazlıkları şiddet, saldırganlık ya da zorbalık gibi davranışlara başvurarak, yıkıcı yöntemler kullanarak çözmeye çalışmak yerine; bu anlaşmazlıkları yapıcı-barışçıl bir biçimde çözüme </a:t>
            </a:r>
            <a:r>
              <a:rPr lang="tr-TR" dirty="0" smtClean="0"/>
              <a:t>kavuşturmalarıdır.</a:t>
            </a:r>
            <a:endParaRPr lang="tr-TR" dirty="0"/>
          </a:p>
        </p:txBody>
      </p:sp>
    </p:spTree>
    <p:extLst>
      <p:ext uri="{BB962C8B-B14F-4D97-AF65-F5344CB8AC3E}">
        <p14:creationId xmlns:p14="http://schemas.microsoft.com/office/powerpoint/2010/main" val="4996609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a:t>ŞİDDETİN ÖNLENMESİ: OKULLARDA BARIŞYAPICILIK/ARABULUCULUK UYGULAMALARI</a:t>
            </a:r>
            <a:endParaRPr lang="tr-TR" dirty="0"/>
          </a:p>
        </p:txBody>
      </p:sp>
      <p:sp>
        <p:nvSpPr>
          <p:cNvPr id="3" name="İçerik Yer Tutucusu 2"/>
          <p:cNvSpPr>
            <a:spLocks noGrp="1"/>
          </p:cNvSpPr>
          <p:nvPr>
            <p:ph idx="1"/>
          </p:nvPr>
        </p:nvSpPr>
        <p:spPr/>
        <p:txBody>
          <a:bodyPr>
            <a:normAutofit fontScale="85000" lnSpcReduction="10000"/>
          </a:bodyPr>
          <a:lstStyle/>
          <a:p>
            <a:pPr marL="0" indent="0">
              <a:buNone/>
            </a:pPr>
            <a:r>
              <a:rPr lang="tr-TR" dirty="0"/>
              <a:t>1.	Taraflar yaşadıkları sorunu nedenleriyle birlikte açıklarlar,</a:t>
            </a:r>
          </a:p>
          <a:p>
            <a:pPr marL="0" indent="0">
              <a:buNone/>
            </a:pPr>
            <a:r>
              <a:rPr lang="tr-TR" dirty="0"/>
              <a:t>2.	Taraflar yaşadıkları duyguları nedenleriyle birlikte açıklarlar,</a:t>
            </a:r>
          </a:p>
          <a:p>
            <a:pPr marL="0" indent="0">
              <a:buNone/>
            </a:pPr>
            <a:r>
              <a:rPr lang="tr-TR" dirty="0"/>
              <a:t>3.	Taraflar birbirlerinin bakış açısını anladıklarını gösterirler,</a:t>
            </a:r>
          </a:p>
          <a:p>
            <a:pPr marL="514350" indent="-514350">
              <a:buAutoNum type="arabicPeriod" startAt="4"/>
            </a:pPr>
            <a:r>
              <a:rPr lang="tr-TR" dirty="0" smtClean="0"/>
              <a:t>Taraflar </a:t>
            </a:r>
            <a:r>
              <a:rPr lang="tr-TR" dirty="0"/>
              <a:t>isteklerini nedenleriyle birlikte açıklarlar</a:t>
            </a:r>
            <a:r>
              <a:rPr lang="tr-TR" dirty="0" smtClean="0"/>
              <a:t>,</a:t>
            </a:r>
          </a:p>
          <a:p>
            <a:pPr marL="0" indent="0">
              <a:buNone/>
            </a:pPr>
            <a:r>
              <a:rPr lang="tr-TR" dirty="0"/>
              <a:t>5.	Taraflar çözüm seçenekleri üretirler,</a:t>
            </a:r>
          </a:p>
          <a:p>
            <a:pPr marL="0" indent="0">
              <a:buNone/>
            </a:pPr>
            <a:r>
              <a:rPr lang="tr-TR" dirty="0"/>
              <a:t>6.	Taraflar ürettikleri çözüm seçenekleri arasından en adil, yapıcı ve barışçıl çözüm seçeneği üzerinde anlaşırlar</a:t>
            </a:r>
            <a:r>
              <a:rPr lang="tr-TR" dirty="0" smtClean="0"/>
              <a:t>.</a:t>
            </a:r>
            <a:endParaRPr lang="tr-TR" dirty="0"/>
          </a:p>
        </p:txBody>
      </p:sp>
    </p:spTree>
    <p:extLst>
      <p:ext uri="{BB962C8B-B14F-4D97-AF65-F5344CB8AC3E}">
        <p14:creationId xmlns:p14="http://schemas.microsoft.com/office/powerpoint/2010/main" val="149961987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TotalTime>
  <Words>5395</Words>
  <Application>Microsoft Office PowerPoint</Application>
  <PresentationFormat>Ekran Gösterisi (4:3)</PresentationFormat>
  <Paragraphs>567</Paragraphs>
  <Slides>124</Slides>
  <Notes>26</Notes>
  <HiddenSlides>0</HiddenSlides>
  <MMClips>0</MMClips>
  <ScaleCrop>false</ScaleCrop>
  <HeadingPairs>
    <vt:vector size="4" baseType="variant">
      <vt:variant>
        <vt:lpstr>Tema</vt:lpstr>
      </vt:variant>
      <vt:variant>
        <vt:i4>1</vt:i4>
      </vt:variant>
      <vt:variant>
        <vt:lpstr>Slayt Başlıkları</vt:lpstr>
      </vt:variant>
      <vt:variant>
        <vt:i4>124</vt:i4>
      </vt:variant>
    </vt:vector>
  </HeadingPairs>
  <TitlesOfParts>
    <vt:vector size="125" baseType="lpstr">
      <vt:lpstr>Ofis Teması</vt:lpstr>
      <vt:lpstr>MODÜL 9 GÜVENLİ OKUL VE OKUL GÜVENLİĞİ</vt:lpstr>
      <vt:lpstr>GÜVENLİ OKUL NEDİR?</vt:lpstr>
      <vt:lpstr>GÜVENLİ OKUL NEDİR?</vt:lpstr>
      <vt:lpstr>GÜVENLİ OKUL NEDİR?</vt:lpstr>
      <vt:lpstr>GÜVENLİ OKUL NEDİR?</vt:lpstr>
      <vt:lpstr>GÜVENLİ OKUL NEDİR?</vt:lpstr>
      <vt:lpstr>GÜVENLİ OKUL NEDİR?</vt:lpstr>
      <vt:lpstr>GÜVENLİ OKUL NEDİR?</vt:lpstr>
      <vt:lpstr>GÜVENLİ OKUL NEDİR?</vt:lpstr>
      <vt:lpstr>GÜVENLİ OKUL NEDİR?</vt:lpstr>
      <vt:lpstr>GÜVENLİ OKUL NEDİR?</vt:lpstr>
      <vt:lpstr>GÜVENLİ OKUL NEDİR?</vt:lpstr>
      <vt:lpstr>GÜVENLİ OKUL NEDİR?</vt:lpstr>
      <vt:lpstr>SONUÇ</vt:lpstr>
      <vt:lpstr>SİBER ZORBALIK VE SİBER MAĞDURİYET</vt:lpstr>
      <vt:lpstr>Zorbalık</vt:lpstr>
      <vt:lpstr>Zorbalığın Ayırt Edici Özellikleri</vt:lpstr>
      <vt:lpstr>Zorbalığın Ayırt Edici Özellikleri</vt:lpstr>
      <vt:lpstr>Siber Zorbalık</vt:lpstr>
      <vt:lpstr>Geleneksel Zorbalık ve Siber zorbalık</vt:lpstr>
      <vt:lpstr>Siber Zorbalık Nedenleri</vt:lpstr>
      <vt:lpstr>Siber Mağduriyet</vt:lpstr>
      <vt:lpstr>Siber zorbalığın önlenmesi</vt:lpstr>
      <vt:lpstr>Neler yapılabilir?</vt:lpstr>
      <vt:lpstr>Neler yapılabilir?</vt:lpstr>
      <vt:lpstr>Neler yapılabilir?</vt:lpstr>
      <vt:lpstr>BAĞIMLILIK VE TEKNOLOJİ BAĞIMLILIĞI</vt:lpstr>
      <vt:lpstr>Teknoloji Bağımlılığı ve İnternet Bağımlılığı</vt:lpstr>
      <vt:lpstr>Teknoloji Bağımlılığı ve İnternet Bağımlılığı</vt:lpstr>
      <vt:lpstr>İnternet Bağımlılığı Kriterleri</vt:lpstr>
      <vt:lpstr>İnternet Bağımlılığı Nedenleri</vt:lpstr>
      <vt:lpstr>İnternet Bağımlılığı Belirtileri</vt:lpstr>
      <vt:lpstr>İnternet Bağımlılığının Sonuçları</vt:lpstr>
      <vt:lpstr>Aşırı Teknoloji Kullanımına Karşı Aile olarak Ne Yapmak Gerekir?</vt:lpstr>
      <vt:lpstr>Aşırı Teknoloji Kullanımına Karşı Aile olarak Ne Yapmak Gerekir?</vt:lpstr>
      <vt:lpstr>DİJİTAL BAĞIMLILIKLARDA ÖĞRETMENLERE YÖNELİK MODELLER</vt:lpstr>
      <vt:lpstr>DİJİTAL BAĞIMLILIKLARDA ÖĞRETMENLERE YÖNELİK MODELLER</vt:lpstr>
      <vt:lpstr>BAĞIMLILIĞI ÖNLEMEDE ÖĞRETMENE DÜŞEN GÖREVLER</vt:lpstr>
      <vt:lpstr>BAĞIMLILIĞI ÖNLEMEDE ÖĞRETMENE DÜŞEN GÖREVLER</vt:lpstr>
      <vt:lpstr>GÜVENLİ OKUL VE İLETİŞİM</vt:lpstr>
      <vt:lpstr>Güvenli Eğitim İletişimi</vt:lpstr>
      <vt:lpstr>Güvenli Eğitim İletişimi</vt:lpstr>
      <vt:lpstr>Güvenli Eğitim İletişimi</vt:lpstr>
      <vt:lpstr>STRATEJİLER</vt:lpstr>
      <vt:lpstr>STRATEJİLER</vt:lpstr>
      <vt:lpstr>YABANCILARIN EĞİTİMİ VE EĞİTİM GÜVENLİĞİ</vt:lpstr>
      <vt:lpstr>Yabancıların Çocuk Oranı</vt:lpstr>
      <vt:lpstr>YABANCILARIN EĞİTİMİ VE EĞİTİM GÜVENLİĞİ</vt:lpstr>
      <vt:lpstr>Kimlik Oluşumu ve Altın Üçgen</vt:lpstr>
      <vt:lpstr>Kimlik Oluşumu ve Altın Üçgen</vt:lpstr>
      <vt:lpstr>Kimlik Oluşumu ve Altın Üçgen</vt:lpstr>
      <vt:lpstr>Yabancı Öğrencilerin Güvenliği</vt:lpstr>
      <vt:lpstr>RİSK ALANLARI</vt:lpstr>
      <vt:lpstr>RİSK ALANLARI</vt:lpstr>
      <vt:lpstr>Okullarda Fiziksel, Psikolojik ve Sosyal Güvenlik</vt:lpstr>
      <vt:lpstr>Farklılıklarda Farkındalık</vt:lpstr>
      <vt:lpstr>Hollanda örneği</vt:lpstr>
      <vt:lpstr>HOLLANDA ÖRNEĞİ</vt:lpstr>
      <vt:lpstr>21. yüzyılın eğitim vizyonu </vt:lpstr>
      <vt:lpstr>21. yüzyılın eğitim vizyonu </vt:lpstr>
      <vt:lpstr>21. yy. eğitim konseptindeki eğitimcinin rolü </vt:lpstr>
      <vt:lpstr>21. yy. eğitim konseptindeki eğitimcinin rolü </vt:lpstr>
      <vt:lpstr>GÜVENLİ OKUL KAPSAMINDA SOSYAL UYUM – ENTEGRASYON</vt:lpstr>
      <vt:lpstr>Yabancı Öğrencilerin Uyum ve Entegrasyonuna Engel Olan En Önemli Sebepler</vt:lpstr>
      <vt:lpstr>Vatandaşlık Bilinci ve Eşitlik Yasası</vt:lpstr>
      <vt:lpstr>Yabancı Düşmanlığına Karşı Farkındalık</vt:lpstr>
      <vt:lpstr>Kültürel uyum</vt:lpstr>
      <vt:lpstr>Göç Olgusu ve Yabancılar</vt:lpstr>
      <vt:lpstr>Sosyal Uyum Sürecinde Kültürün Önemi ve Güvenli Okul</vt:lpstr>
      <vt:lpstr>Kimlik Oluşumu ve Altın Üçgen</vt:lpstr>
      <vt:lpstr>Yabancı Uyruklu Çocukların Eğitim ve Okul Güvenliğine İlişkin Yapılan Çalışmalar ve Eğitim Politikaları</vt:lpstr>
      <vt:lpstr>Sonuç olarak</vt:lpstr>
      <vt:lpstr>OYUN BAĞIMLILIĞI</vt:lpstr>
      <vt:lpstr>Oyun Bağımlılığını Tanımlama</vt:lpstr>
      <vt:lpstr>Oyun Bağımlılığını Tanımlama</vt:lpstr>
      <vt:lpstr>Oyun Bağımlılığını Tanımlama</vt:lpstr>
      <vt:lpstr>Oyun Bağımlılığını Tanımlama</vt:lpstr>
      <vt:lpstr>Oyun Bağımlılığını Tanımlama</vt:lpstr>
      <vt:lpstr>OYUN BAĞIMLILIĞININ AŞAMALARI</vt:lpstr>
      <vt:lpstr>OYUN BAĞIMLILIĞININ AŞAMALARI</vt:lpstr>
      <vt:lpstr>Oyun Bağımlılığının Etkileri</vt:lpstr>
      <vt:lpstr>Oyun Bağımlılığını Önleyici tedbirler</vt:lpstr>
      <vt:lpstr>Oyun Bağımlılığını Önleyici tedbirler</vt:lpstr>
      <vt:lpstr>Oyun Bağımlılığını Önleyici tedbirler</vt:lpstr>
      <vt:lpstr>GÜVENLİ OKUL: OKULLARDA SOSYAL DUYGUSAL ÖĞRENME BECERİLERİNİN DESTEKLENMESİ</vt:lpstr>
      <vt:lpstr>Şiddet İçin Risk faktörleri</vt:lpstr>
      <vt:lpstr>Şiddet İçin Risk faktörleri</vt:lpstr>
      <vt:lpstr>Şiddet için Kuramsal Açıklamalar</vt:lpstr>
      <vt:lpstr>İşlevleri açısından şiddet</vt:lpstr>
      <vt:lpstr>Şiddetin Ruh Sağlığı İçin Sonuçları</vt:lpstr>
      <vt:lpstr>Şiddeti Önleme ve Güvenli Okul</vt:lpstr>
      <vt:lpstr>Sosyal Duygusal Öğrenme (SDÖ) ve Güvenli Okul İklimi</vt:lpstr>
      <vt:lpstr>Sosyal Duygusal Öğrenme (SDÖ) ve Güvenli Okul İklimi</vt:lpstr>
      <vt:lpstr>Sosyal Duygusal Öğrenme (SDÖ) ve Güvenli Okul İklimi</vt:lpstr>
      <vt:lpstr>Sosyal Duygusal Öğrenme (SDÖ) ve Güvenli Okul İklimi</vt:lpstr>
      <vt:lpstr>Sosyal Duygusal Öğrenme (SDÖ) ve Güvenli Okul İklimi</vt:lpstr>
      <vt:lpstr>ŞİDDETİN ÖNLENMESİ: OKULLARDA BARIŞYAPICILIK/ARABULUCULUK UYGULAMALARI</vt:lpstr>
      <vt:lpstr>ŞİDDETİN ÖNLENMESİ: OKULLARDA BARIŞYAPICILIK/ARABULUCULUK UYGULAMALARI</vt:lpstr>
      <vt:lpstr>ŞİDDETİN ÖNLENMESİ: OKULLARDA BARIŞYAPICILIK/ARABULUCULUK UYGULAMALARI</vt:lpstr>
      <vt:lpstr>Uygulayıcılar İçin Adım Adım İşlem Basamakları</vt:lpstr>
      <vt:lpstr>Uygulayıcılar İçin Adım Adım İşlem Basamakları</vt:lpstr>
      <vt:lpstr>Uygulayıcılar İçin Adım Adım İşlem Basamakları</vt:lpstr>
      <vt:lpstr>Uygulayıcılar İçin Adım Adım İşlem Basamakları</vt:lpstr>
      <vt:lpstr>ZOR KİŞİLİKLERLE İLETİŞİM</vt:lpstr>
      <vt:lpstr>Zor Kişilik Nasıl Ortaya Çıkar ve Gelişir</vt:lpstr>
      <vt:lpstr>Zor Kişilik Nasıl Ortaya Çıkar ve Gelişir</vt:lpstr>
      <vt:lpstr>Zor İnsan Tanımına Giren Kişilerin Kategorileri</vt:lpstr>
      <vt:lpstr>Zor İnsan Tanımına Giren Kişilerin Kategorileri</vt:lpstr>
      <vt:lpstr>Zor İnsan Tanımına Giren Kişilerin Kategorileri</vt:lpstr>
      <vt:lpstr>Zor İnsan Tanımına Giren Kişilerin Kategorileri</vt:lpstr>
      <vt:lpstr>Zor İnsanlarla Birlikte Yaşamak ve Çalışmak Konusunda Yöntem ve Öneriler</vt:lpstr>
      <vt:lpstr>Zor İnsanlarla Birlikte Yaşamak ve Çalışmak Konusunda Yöntem ve Öneriler</vt:lpstr>
      <vt:lpstr>Zor İnsanlarla Birlikte Yaşamak ve Çalışmak Konusunda Yöntem ve Öneriler</vt:lpstr>
      <vt:lpstr>Zor insanlarla iletişimi büyük ölçüde imkânsız kılan veya sorunu daha da ağırlaştıran tutumlar</vt:lpstr>
      <vt:lpstr>Zor kişiliklerle araya mesafe koymada uygulayabileceğiniz yöntemler</vt:lpstr>
      <vt:lpstr>Zor kişiliklerle araya mesafe koymada uygulayabileceğiniz yöntemler</vt:lpstr>
      <vt:lpstr>Zor kişiliklerle araya mesafe koymada uygulayabileceğiniz yöntemler</vt:lpstr>
      <vt:lpstr>Zor kişiliklerle araya mesafe koymada uygulayabileceğiniz yöntemler</vt:lpstr>
      <vt:lpstr>belli başlı zor kişilikler </vt:lpstr>
      <vt:lpstr>belli başlı zor kişilikler </vt:lpstr>
      <vt:lpstr>belli başlı zor kişilikler </vt:lpstr>
      <vt:lpstr>belli başlı zor kişilikler </vt:lpstr>
      <vt:lpstr>belli başlı zor kişilikler </vt:lpstr>
      <vt:lpstr>MUZAFFER EMARE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MODÜL 9 GÜVENLİ OKUL VE OKUL GÜVENLİĞİ</dc:title>
  <dc:creator>MUZAFFER</dc:creator>
  <cp:lastModifiedBy>Buro</cp:lastModifiedBy>
  <cp:revision>20</cp:revision>
  <dcterms:created xsi:type="dcterms:W3CDTF">2022-07-27T10:00:21Z</dcterms:created>
  <dcterms:modified xsi:type="dcterms:W3CDTF">2022-08-09T06:58:00Z</dcterms:modified>
</cp:coreProperties>
</file>