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92" d="100"/>
          <a:sy n="92" d="100"/>
        </p:scale>
        <p:origin x="-94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A52DB7-4DBB-4C01-9C73-34EF36D6205E}" type="datetimeFigureOut">
              <a:rPr lang="tr-TR" smtClean="0"/>
              <a:t>09.08.2022</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709308-24AF-4982-9113-C6E5E5FAC698}" type="slidenum">
              <a:rPr lang="tr-TR" smtClean="0"/>
              <a:t>‹#›</a:t>
            </a:fld>
            <a:endParaRPr lang="tr-TR"/>
          </a:p>
        </p:txBody>
      </p:sp>
    </p:spTree>
    <p:extLst>
      <p:ext uri="{BB962C8B-B14F-4D97-AF65-F5344CB8AC3E}">
        <p14:creationId xmlns:p14="http://schemas.microsoft.com/office/powerpoint/2010/main" val="3285425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2</a:t>
            </a:fld>
            <a:endParaRPr lang="tr-TR"/>
          </a:p>
        </p:txBody>
      </p:sp>
    </p:spTree>
    <p:extLst>
      <p:ext uri="{BB962C8B-B14F-4D97-AF65-F5344CB8AC3E}">
        <p14:creationId xmlns:p14="http://schemas.microsoft.com/office/powerpoint/2010/main" val="2497719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58</a:t>
            </a:fld>
            <a:endParaRPr lang="tr-TR"/>
          </a:p>
        </p:txBody>
      </p:sp>
    </p:spTree>
    <p:extLst>
      <p:ext uri="{BB962C8B-B14F-4D97-AF65-F5344CB8AC3E}">
        <p14:creationId xmlns:p14="http://schemas.microsoft.com/office/powerpoint/2010/main" val="22019667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64</a:t>
            </a:fld>
            <a:endParaRPr lang="tr-TR"/>
          </a:p>
        </p:txBody>
      </p:sp>
    </p:spTree>
    <p:extLst>
      <p:ext uri="{BB962C8B-B14F-4D97-AF65-F5344CB8AC3E}">
        <p14:creationId xmlns:p14="http://schemas.microsoft.com/office/powerpoint/2010/main" val="3523580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70</a:t>
            </a:fld>
            <a:endParaRPr lang="tr-TR"/>
          </a:p>
        </p:txBody>
      </p:sp>
    </p:spTree>
    <p:extLst>
      <p:ext uri="{BB962C8B-B14F-4D97-AF65-F5344CB8AC3E}">
        <p14:creationId xmlns:p14="http://schemas.microsoft.com/office/powerpoint/2010/main" val="665401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77</a:t>
            </a:fld>
            <a:endParaRPr lang="tr-TR"/>
          </a:p>
        </p:txBody>
      </p:sp>
    </p:spTree>
    <p:extLst>
      <p:ext uri="{BB962C8B-B14F-4D97-AF65-F5344CB8AC3E}">
        <p14:creationId xmlns:p14="http://schemas.microsoft.com/office/powerpoint/2010/main" val="1032915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83</a:t>
            </a:fld>
            <a:endParaRPr lang="tr-TR"/>
          </a:p>
        </p:txBody>
      </p:sp>
    </p:spTree>
    <p:extLst>
      <p:ext uri="{BB962C8B-B14F-4D97-AF65-F5344CB8AC3E}">
        <p14:creationId xmlns:p14="http://schemas.microsoft.com/office/powerpoint/2010/main" val="2786332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90</a:t>
            </a:fld>
            <a:endParaRPr lang="tr-TR"/>
          </a:p>
        </p:txBody>
      </p:sp>
    </p:spTree>
    <p:extLst>
      <p:ext uri="{BB962C8B-B14F-4D97-AF65-F5344CB8AC3E}">
        <p14:creationId xmlns:p14="http://schemas.microsoft.com/office/powerpoint/2010/main" val="3854829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smtClean="0">
                <a:solidFill>
                  <a:schemeClr val="tx1"/>
                </a:solidFill>
                <a:effectLst/>
                <a:latin typeface="+mn-lt"/>
                <a:ea typeface="+mn-ea"/>
                <a:cs typeface="+mn-cs"/>
                <a:hlinkClick r:id="rId3"/>
              </a:rPr>
              <a:t>www.egitimhane.com</a:t>
            </a:r>
            <a:endParaRPr lang="tr-TR"/>
          </a:p>
        </p:txBody>
      </p:sp>
      <p:sp>
        <p:nvSpPr>
          <p:cNvPr id="4" name="Slayt Numarası Yer Tutucusu 3"/>
          <p:cNvSpPr>
            <a:spLocks noGrp="1"/>
          </p:cNvSpPr>
          <p:nvPr>
            <p:ph type="sldNum" sz="quarter" idx="10"/>
          </p:nvPr>
        </p:nvSpPr>
        <p:spPr/>
        <p:txBody>
          <a:bodyPr/>
          <a:lstStyle/>
          <a:p>
            <a:fld id="{75709308-24AF-4982-9113-C6E5E5FAC698}" type="slidenum">
              <a:rPr lang="tr-TR" smtClean="0"/>
              <a:t>96</a:t>
            </a:fld>
            <a:endParaRPr lang="tr-TR"/>
          </a:p>
        </p:txBody>
      </p:sp>
    </p:spTree>
    <p:extLst>
      <p:ext uri="{BB962C8B-B14F-4D97-AF65-F5344CB8AC3E}">
        <p14:creationId xmlns:p14="http://schemas.microsoft.com/office/powerpoint/2010/main" val="2915557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9</a:t>
            </a:fld>
            <a:endParaRPr lang="tr-TR"/>
          </a:p>
        </p:txBody>
      </p:sp>
    </p:spTree>
    <p:extLst>
      <p:ext uri="{BB962C8B-B14F-4D97-AF65-F5344CB8AC3E}">
        <p14:creationId xmlns:p14="http://schemas.microsoft.com/office/powerpoint/2010/main" val="2438401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15</a:t>
            </a:fld>
            <a:endParaRPr lang="tr-TR"/>
          </a:p>
        </p:txBody>
      </p:sp>
    </p:spTree>
    <p:extLst>
      <p:ext uri="{BB962C8B-B14F-4D97-AF65-F5344CB8AC3E}">
        <p14:creationId xmlns:p14="http://schemas.microsoft.com/office/powerpoint/2010/main" val="371438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23</a:t>
            </a:fld>
            <a:endParaRPr lang="tr-TR"/>
          </a:p>
        </p:txBody>
      </p:sp>
    </p:spTree>
    <p:extLst>
      <p:ext uri="{BB962C8B-B14F-4D97-AF65-F5344CB8AC3E}">
        <p14:creationId xmlns:p14="http://schemas.microsoft.com/office/powerpoint/2010/main" val="3204607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29</a:t>
            </a:fld>
            <a:endParaRPr lang="tr-TR"/>
          </a:p>
        </p:txBody>
      </p:sp>
    </p:spTree>
    <p:extLst>
      <p:ext uri="{BB962C8B-B14F-4D97-AF65-F5344CB8AC3E}">
        <p14:creationId xmlns:p14="http://schemas.microsoft.com/office/powerpoint/2010/main" val="1071886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35</a:t>
            </a:fld>
            <a:endParaRPr lang="tr-TR"/>
          </a:p>
        </p:txBody>
      </p:sp>
    </p:spTree>
    <p:extLst>
      <p:ext uri="{BB962C8B-B14F-4D97-AF65-F5344CB8AC3E}">
        <p14:creationId xmlns:p14="http://schemas.microsoft.com/office/powerpoint/2010/main" val="3433191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40</a:t>
            </a:fld>
            <a:endParaRPr lang="tr-TR"/>
          </a:p>
        </p:txBody>
      </p:sp>
    </p:spTree>
    <p:extLst>
      <p:ext uri="{BB962C8B-B14F-4D97-AF65-F5344CB8AC3E}">
        <p14:creationId xmlns:p14="http://schemas.microsoft.com/office/powerpoint/2010/main" val="38121564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44</a:t>
            </a:fld>
            <a:endParaRPr lang="tr-TR"/>
          </a:p>
        </p:txBody>
      </p:sp>
    </p:spTree>
    <p:extLst>
      <p:ext uri="{BB962C8B-B14F-4D97-AF65-F5344CB8AC3E}">
        <p14:creationId xmlns:p14="http://schemas.microsoft.com/office/powerpoint/2010/main" val="189536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75709308-24AF-4982-9113-C6E5E5FAC698}" type="slidenum">
              <a:rPr lang="tr-TR" smtClean="0"/>
              <a:t>51</a:t>
            </a:fld>
            <a:endParaRPr lang="tr-TR"/>
          </a:p>
        </p:txBody>
      </p:sp>
    </p:spTree>
    <p:extLst>
      <p:ext uri="{BB962C8B-B14F-4D97-AF65-F5344CB8AC3E}">
        <p14:creationId xmlns:p14="http://schemas.microsoft.com/office/powerpoint/2010/main" val="2408173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09.08.2022</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egitimhane.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egitimhane.com/"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lstStyle/>
          <a:p>
            <a:r>
              <a:rPr lang="tr-TR" dirty="0" smtClean="0"/>
              <a:t>MODÜL 8</a:t>
            </a:r>
            <a:br>
              <a:rPr lang="tr-TR" dirty="0" smtClean="0"/>
            </a:br>
            <a:r>
              <a:rPr lang="tr-TR" dirty="0" smtClean="0"/>
              <a:t>DİJİTAL YETKİNLİK</a:t>
            </a:r>
            <a:endParaRPr lang="tr-TR" dirty="0"/>
          </a:p>
        </p:txBody>
      </p:sp>
    </p:spTree>
    <p:extLst>
      <p:ext uri="{BB962C8B-B14F-4D97-AF65-F5344CB8AC3E}">
        <p14:creationId xmlns:p14="http://schemas.microsoft.com/office/powerpoint/2010/main" val="1700966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Dijital Teknolojiler ve Hukuksal Boyut</a:t>
            </a:r>
          </a:p>
        </p:txBody>
      </p:sp>
      <p:sp>
        <p:nvSpPr>
          <p:cNvPr id="3" name="İçerik Yer Tutucusu 2"/>
          <p:cNvSpPr>
            <a:spLocks noGrp="1"/>
          </p:cNvSpPr>
          <p:nvPr>
            <p:ph idx="1"/>
          </p:nvPr>
        </p:nvSpPr>
        <p:spPr/>
        <p:txBody>
          <a:bodyPr>
            <a:normAutofit fontScale="85000" lnSpcReduction="10000"/>
          </a:bodyPr>
          <a:lstStyle/>
          <a:p>
            <a:pPr marL="0" indent="0">
              <a:buNone/>
            </a:pPr>
            <a:r>
              <a:rPr lang="tr-TR" b="1" i="1" dirty="0" smtClean="0"/>
              <a:t>             Bilişim </a:t>
            </a:r>
            <a:r>
              <a:rPr lang="tr-TR" b="1" i="1" dirty="0"/>
              <a:t>Hukuku, Etik ve Telif Hakları</a:t>
            </a:r>
          </a:p>
          <a:p>
            <a:r>
              <a:rPr lang="tr-TR" dirty="0"/>
              <a:t>Günümüzde internetin yaygınlaşması ve açık erişim ile birlikte bilgiye erişim ve bilginin yayılması da hızlanmıştır. </a:t>
            </a:r>
            <a:endParaRPr lang="tr-TR" dirty="0" smtClean="0"/>
          </a:p>
          <a:p>
            <a:r>
              <a:rPr lang="tr-TR" dirty="0" smtClean="0"/>
              <a:t>Bilgi </a:t>
            </a:r>
            <a:r>
              <a:rPr lang="tr-TR" dirty="0"/>
              <a:t>toplumu bilginin işlenmesinde ve depolanmasında bilgi ve iletişim teknolojilerini baz alan ve temel üretim faktörü bilgi olan bir toplum yapısıdır. </a:t>
            </a:r>
            <a:endParaRPr lang="tr-TR" dirty="0" smtClean="0"/>
          </a:p>
          <a:p>
            <a:r>
              <a:rPr lang="tr-TR" dirty="0" smtClean="0"/>
              <a:t>Bilgi </a:t>
            </a:r>
            <a:r>
              <a:rPr lang="tr-TR" dirty="0"/>
              <a:t>toplumu ya da Bilgi Çağı, bilgisayar teknolojilerine artan bir bağımlılık, büyük bir bilgi sektörüne yönelik iş gücü ve büyüyen bir iş bölümü gibi bir dizi özellik veya niteliğe sahiptir </a:t>
            </a:r>
          </a:p>
        </p:txBody>
      </p:sp>
    </p:spTree>
    <p:extLst>
      <p:ext uri="{BB962C8B-B14F-4D97-AF65-F5344CB8AC3E}">
        <p14:creationId xmlns:p14="http://schemas.microsoft.com/office/powerpoint/2010/main" val="901272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Kişisel Veriler ve Kişisel Verilerin Korunması Kanunu</a:t>
            </a:r>
          </a:p>
        </p:txBody>
      </p:sp>
      <p:sp>
        <p:nvSpPr>
          <p:cNvPr id="3" name="İçerik Yer Tutucusu 2"/>
          <p:cNvSpPr>
            <a:spLocks noGrp="1"/>
          </p:cNvSpPr>
          <p:nvPr>
            <p:ph idx="1"/>
          </p:nvPr>
        </p:nvSpPr>
        <p:spPr/>
        <p:txBody>
          <a:bodyPr/>
          <a:lstStyle/>
          <a:p>
            <a:r>
              <a:rPr lang="tr-TR" dirty="0"/>
              <a:t>Kişisel veri, gerçek kişiye ilişkin her türlü bilgiyi kapsamaktadır. </a:t>
            </a:r>
            <a:endParaRPr lang="tr-TR" dirty="0" smtClean="0"/>
          </a:p>
          <a:p>
            <a:r>
              <a:rPr lang="tr-TR" dirty="0" smtClean="0"/>
              <a:t>Vatandaşlık </a:t>
            </a:r>
            <a:r>
              <a:rPr lang="tr-TR" dirty="0"/>
              <a:t>numarası, adı ve soyadı, kişinin e-posta adresi, IBAN bilgisi, araç plaka bilgisi, görevine uygun olarak ehliyet bilgisi, kişinin fiziksel özellikleri, öğrencinin almış olduğu not bilgisi, aldığı burs miktarı, hangi yurtta kaldığı gibi bilgiler kişisel veri olarak ele alınabilir. </a:t>
            </a:r>
          </a:p>
        </p:txBody>
      </p:sp>
    </p:spTree>
    <p:extLst>
      <p:ext uri="{BB962C8B-B14F-4D97-AF65-F5344CB8AC3E}">
        <p14:creationId xmlns:p14="http://schemas.microsoft.com/office/powerpoint/2010/main" val="3643911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Kişisel Veriler ve Kişisel Verilerin Korunması Kanunu</a:t>
            </a:r>
          </a:p>
        </p:txBody>
      </p:sp>
      <p:sp>
        <p:nvSpPr>
          <p:cNvPr id="3" name="İçerik Yer Tutucusu 2"/>
          <p:cNvSpPr>
            <a:spLocks noGrp="1"/>
          </p:cNvSpPr>
          <p:nvPr>
            <p:ph idx="1"/>
          </p:nvPr>
        </p:nvSpPr>
        <p:spPr/>
        <p:txBody>
          <a:bodyPr>
            <a:normAutofit fontScale="92500" lnSpcReduction="10000"/>
          </a:bodyPr>
          <a:lstStyle/>
          <a:p>
            <a:pPr lvl="1"/>
            <a:r>
              <a:rPr lang="tr-TR" dirty="0"/>
              <a:t>Kişisel verilerin toplanmasında hukuka ve dürüstlük ilkelerine uyulması</a:t>
            </a:r>
            <a:endParaRPr lang="tr-TR" sz="2400" dirty="0"/>
          </a:p>
          <a:p>
            <a:pPr lvl="1"/>
            <a:r>
              <a:rPr lang="tr-TR" dirty="0"/>
              <a:t>Kişisel verilerin elde edildiği kaynakların açık ve net olması</a:t>
            </a:r>
            <a:endParaRPr lang="tr-TR" sz="2400" dirty="0"/>
          </a:p>
          <a:p>
            <a:pPr lvl="1"/>
            <a:r>
              <a:rPr lang="tr-TR" dirty="0"/>
              <a:t>Kişisel verilerin doğru ve güncel olması</a:t>
            </a:r>
            <a:endParaRPr lang="tr-TR" sz="2400" dirty="0"/>
          </a:p>
          <a:p>
            <a:pPr lvl="1"/>
            <a:r>
              <a:rPr lang="tr-TR" dirty="0"/>
              <a:t>Verilerin meşru ve gerekli amaçlar için toplanıyor ve işleniyor olması</a:t>
            </a:r>
            <a:endParaRPr lang="tr-TR" sz="2400" dirty="0"/>
          </a:p>
          <a:p>
            <a:pPr lvl="1"/>
            <a:r>
              <a:rPr lang="tr-TR" dirty="0"/>
              <a:t>Veri toplama amaçlarının açıklanması ve sadece bu amaçlar için kullanılması</a:t>
            </a:r>
            <a:endParaRPr lang="tr-TR" sz="2400" dirty="0"/>
          </a:p>
          <a:p>
            <a:pPr lvl="1"/>
            <a:r>
              <a:rPr lang="tr-TR" dirty="0"/>
              <a:t>Verilerin amaç için kullanıldıktan sonra muhafaza edilmemesi ve </a:t>
            </a:r>
            <a:r>
              <a:rPr lang="tr-TR" dirty="0" smtClean="0"/>
              <a:t>silinmesi</a:t>
            </a:r>
            <a:endParaRPr lang="tr-TR" sz="2400" dirty="0"/>
          </a:p>
        </p:txBody>
      </p:sp>
    </p:spTree>
    <p:extLst>
      <p:ext uri="{BB962C8B-B14F-4D97-AF65-F5344CB8AC3E}">
        <p14:creationId xmlns:p14="http://schemas.microsoft.com/office/powerpoint/2010/main" val="1140990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Dijital Yeterliklerin Oluşum Süreci ve Değerler</a:t>
            </a:r>
          </a:p>
        </p:txBody>
      </p:sp>
      <p:sp>
        <p:nvSpPr>
          <p:cNvPr id="3" name="İçerik Yer Tutucusu 2"/>
          <p:cNvSpPr>
            <a:spLocks noGrp="1"/>
          </p:cNvSpPr>
          <p:nvPr>
            <p:ph idx="1"/>
          </p:nvPr>
        </p:nvSpPr>
        <p:spPr/>
        <p:txBody>
          <a:bodyPr/>
          <a:lstStyle/>
          <a:p>
            <a:pPr lvl="1"/>
            <a:r>
              <a:rPr lang="tr-TR" b="1" dirty="0"/>
              <a:t>Neden Dijital Yeterlik Çalışıyoruz?</a:t>
            </a:r>
            <a:endParaRPr lang="tr-TR" sz="2400" dirty="0"/>
          </a:p>
          <a:p>
            <a:r>
              <a:rPr lang="tr-TR" dirty="0"/>
              <a:t>Dijital yeterliklerin neden gerekli olduğu ve neden üzerinde çalışıldığı sorularının cevabını bulmak için hem ulusal hem de uluslararası boyutta yapılan gelişmeleri incelemek gereklidir. Bu inceleme sonucunda dijital yeterliklerin bir vizyon ya da politika gelişimine ışık tuttuğu veya bu gelişimin bir parçası olduğu görülmektedir</a:t>
            </a:r>
            <a:r>
              <a:rPr lang="tr-TR" dirty="0" smtClean="0"/>
              <a:t>.</a:t>
            </a:r>
            <a:endParaRPr lang="tr-TR" dirty="0"/>
          </a:p>
        </p:txBody>
      </p:sp>
    </p:spTree>
    <p:extLst>
      <p:ext uri="{BB962C8B-B14F-4D97-AF65-F5344CB8AC3E}">
        <p14:creationId xmlns:p14="http://schemas.microsoft.com/office/powerpoint/2010/main" val="363663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2023 Sanayi ve Teknoloji Stratejisi</a:t>
            </a:r>
          </a:p>
        </p:txBody>
      </p:sp>
      <p:sp>
        <p:nvSpPr>
          <p:cNvPr id="3" name="İçerik Yer Tutucusu 2"/>
          <p:cNvSpPr>
            <a:spLocks noGrp="1"/>
          </p:cNvSpPr>
          <p:nvPr>
            <p:ph idx="1"/>
          </p:nvPr>
        </p:nvSpPr>
        <p:spPr/>
        <p:txBody>
          <a:bodyPr>
            <a:normAutofit fontScale="85000" lnSpcReduction="10000"/>
          </a:bodyPr>
          <a:lstStyle/>
          <a:p>
            <a:r>
              <a:rPr lang="tr-TR" dirty="0"/>
              <a:t>Ülkemizde bu yeni dönemin paradigma değişimlerini, küresel rekabette daha güçlü olmayı, sürdürülebilir ekonomik kalkınmayı ve toplumsal refah artışını sağlamak amacıyla Sanayi ve Teknoloji Bakanlığı tarafından “2023 Sanayi ve Teknoloji Stratejisi” hazırlanmıştır. Bu belgede, Türkiye’nin “Millî Teknoloji Güçlü Sanayi” vizyonunu gerçekleştirmede yol haritası çizilmektedir. “Yüksek Teknoloji ve </a:t>
            </a:r>
            <a:r>
              <a:rPr lang="tr-TR" dirty="0" err="1"/>
              <a:t>İnovasyon</a:t>
            </a:r>
            <a:r>
              <a:rPr lang="tr-TR" dirty="0"/>
              <a:t>”, “Dijital Dönüşüm ve Sanayi Hamlesi”, “Girişimcilik”, “Beşerî Sermaye” ve “Altyapı” olmak üzere 5 ana bileşenden oluşan stratejik bir yapı esas </a:t>
            </a:r>
            <a:r>
              <a:rPr lang="tr-TR" dirty="0" smtClean="0"/>
              <a:t>alınmıştır.</a:t>
            </a:r>
            <a:endParaRPr lang="tr-TR" dirty="0"/>
          </a:p>
        </p:txBody>
      </p:sp>
    </p:spTree>
    <p:extLst>
      <p:ext uri="{BB962C8B-B14F-4D97-AF65-F5344CB8AC3E}">
        <p14:creationId xmlns:p14="http://schemas.microsoft.com/office/powerpoint/2010/main" val="32384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2023 Sanayi ve Teknoloji Stratejisi</a:t>
            </a:r>
          </a:p>
        </p:txBody>
      </p:sp>
      <p:pic>
        <p:nvPicPr>
          <p:cNvPr id="4" name="image168.png">
            <a:hlinkClick r:id="rId3"/>
          </p:cNvPr>
          <p:cNvPicPr>
            <a:picLocks noGrp="1"/>
          </p:cNvPicPr>
          <p:nvPr>
            <p:ph idx="1"/>
          </p:nvPr>
        </p:nvPicPr>
        <p:blipFill>
          <a:blip r:embed="rId4" cstate="print"/>
          <a:stretch>
            <a:fillRect/>
          </a:stretch>
        </p:blipFill>
        <p:spPr>
          <a:xfrm>
            <a:off x="457200" y="3033378"/>
            <a:ext cx="8229600" cy="1659607"/>
          </a:xfrm>
          <a:prstGeom prst="rect">
            <a:avLst/>
          </a:prstGeom>
        </p:spPr>
      </p:pic>
    </p:spTree>
    <p:extLst>
      <p:ext uri="{BB962C8B-B14F-4D97-AF65-F5344CB8AC3E}">
        <p14:creationId xmlns:p14="http://schemas.microsoft.com/office/powerpoint/2010/main" val="313495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TEDMEM Türkiye’de Öğretmen Dijital Yeterlikleri Raporu</a:t>
            </a:r>
          </a:p>
        </p:txBody>
      </p:sp>
      <p:sp>
        <p:nvSpPr>
          <p:cNvPr id="3" name="İçerik Yer Tutucusu 2"/>
          <p:cNvSpPr>
            <a:spLocks noGrp="1"/>
          </p:cNvSpPr>
          <p:nvPr>
            <p:ph idx="1"/>
          </p:nvPr>
        </p:nvSpPr>
        <p:spPr/>
        <p:txBody>
          <a:bodyPr>
            <a:normAutofit fontScale="92500" lnSpcReduction="20000"/>
          </a:bodyPr>
          <a:lstStyle/>
          <a:p>
            <a:r>
              <a:rPr lang="tr-TR" dirty="0"/>
              <a:t>2021 yılında TEDMEM bir rapor hazırlayarak “öğretmen dijital yeterlikleri” kavramını incelemiş ve Türkiye’de öğretmen dijital yeterlikleri çerçevesinin oluşturulması sürecine yönelik öneriler geliştirmiştir (TEDMEM, 2021). </a:t>
            </a:r>
            <a:endParaRPr lang="tr-TR" dirty="0" smtClean="0"/>
          </a:p>
          <a:p>
            <a:r>
              <a:rPr lang="tr-TR" dirty="0" smtClean="0"/>
              <a:t>Raporda </a:t>
            </a:r>
            <a:r>
              <a:rPr lang="tr-TR" dirty="0"/>
              <a:t>uluslararası kuruluşların öğretmen dijital yeterlik çerçeveleri ve eylem planları incelenmiş; özellikle </a:t>
            </a:r>
            <a:r>
              <a:rPr lang="tr-TR" dirty="0" err="1"/>
              <a:t>pandemi</a:t>
            </a:r>
            <a:r>
              <a:rPr lang="tr-TR" dirty="0"/>
              <a:t> döneminde öğretmen dijital yeterliklerine nasıl bakıldığı, hangi gelişmelerin ortaya konulduğu, uygulamalar yapılan eğitim politikaları ve sınırlılıklar incelenmiştir. </a:t>
            </a:r>
          </a:p>
        </p:txBody>
      </p:sp>
    </p:spTree>
    <p:extLst>
      <p:ext uri="{BB962C8B-B14F-4D97-AF65-F5344CB8AC3E}">
        <p14:creationId xmlns:p14="http://schemas.microsoft.com/office/powerpoint/2010/main" val="982204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Avrupa Birliği Dijital Eğitim Eylem Planı (2021-2027)</a:t>
            </a:r>
          </a:p>
        </p:txBody>
      </p:sp>
      <p:sp>
        <p:nvSpPr>
          <p:cNvPr id="3" name="İçerik Yer Tutucusu 2"/>
          <p:cNvSpPr>
            <a:spLocks noGrp="1"/>
          </p:cNvSpPr>
          <p:nvPr>
            <p:ph idx="1"/>
          </p:nvPr>
        </p:nvSpPr>
        <p:spPr/>
        <p:txBody>
          <a:bodyPr>
            <a:normAutofit fontScale="77500" lnSpcReduction="20000"/>
          </a:bodyPr>
          <a:lstStyle/>
          <a:p>
            <a:r>
              <a:rPr lang="tr-TR" dirty="0"/>
              <a:t>Dijital Eğitim Eylem Planı (2021-2027), Avrupa Birliği (AB) üye devletlerinin eğitim ve öğretim sistemlerinin dijital çağa sürdürülebilir ve etkin bir şekilde uyarlanmasını desteklemek için yenilenmiş bir politika girişimidir. </a:t>
            </a:r>
            <a:endParaRPr lang="tr-TR" dirty="0" smtClean="0"/>
          </a:p>
          <a:p>
            <a:r>
              <a:rPr lang="tr-TR" dirty="0"/>
              <a:t>Bu plan ile yüksek kaliteli, kapsayıcı ve erişilebilir bir dijital eğitim sunmak, </a:t>
            </a:r>
            <a:r>
              <a:rPr lang="tr-TR" dirty="0" err="1"/>
              <a:t>pandeminin</a:t>
            </a:r>
            <a:r>
              <a:rPr lang="tr-TR" dirty="0"/>
              <a:t> teknolojik açıdan fırsatlarını ve zorluklarını ele almak, dijital eğitim konusunda daha güçlü bir iş birliği sağlamak, dijital teknolojilerle ilgili öğretimin kalitesinin ve miktarının iyileştirilmesi, öğretim yöntemlerinin ve pedagojilerin dijitalleştirilmesi için destek, kapsayıcı ve esnek uzaktan öğrenme için gerekli altyapının sağlanması dâhil olmak üzere fırsatlar sunmak hedeflenmektedir. </a:t>
            </a:r>
            <a:r>
              <a:rPr lang="tr-TR" dirty="0" smtClean="0"/>
              <a:t> </a:t>
            </a:r>
            <a:endParaRPr lang="tr-TR" dirty="0"/>
          </a:p>
        </p:txBody>
      </p:sp>
    </p:spTree>
    <p:extLst>
      <p:ext uri="{BB962C8B-B14F-4D97-AF65-F5344CB8AC3E}">
        <p14:creationId xmlns:p14="http://schemas.microsoft.com/office/powerpoint/2010/main" val="3614368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Yeterlikler Nereden Gelmektedir?</a:t>
            </a:r>
          </a:p>
        </p:txBody>
      </p:sp>
      <p:sp>
        <p:nvSpPr>
          <p:cNvPr id="3" name="İçerik Yer Tutucusu 2"/>
          <p:cNvSpPr>
            <a:spLocks noGrp="1"/>
          </p:cNvSpPr>
          <p:nvPr>
            <p:ph idx="1"/>
          </p:nvPr>
        </p:nvSpPr>
        <p:spPr/>
        <p:txBody>
          <a:bodyPr>
            <a:normAutofit lnSpcReduction="10000"/>
          </a:bodyPr>
          <a:lstStyle/>
          <a:p>
            <a:r>
              <a:rPr lang="tr-TR" dirty="0"/>
              <a:t>Toplumların sahip oldukları ihtiyaçları gidermek için gerçekleştirdikleri ekonomik, sosyal ve politik faaliyetler, gelişmenin ve ilerlemenin nedenleri arasında gösterilir. </a:t>
            </a:r>
            <a:endParaRPr lang="tr-TR" dirty="0" smtClean="0"/>
          </a:p>
          <a:p>
            <a:r>
              <a:rPr lang="tr-TR" dirty="0" smtClean="0"/>
              <a:t>Bu </a:t>
            </a:r>
            <a:r>
              <a:rPr lang="tr-TR" dirty="0"/>
              <a:t>ilerlemede teknoloji önemli bir rol oynamaktadır. </a:t>
            </a:r>
            <a:endParaRPr lang="tr-TR" dirty="0" smtClean="0"/>
          </a:p>
          <a:p>
            <a:r>
              <a:rPr lang="tr-TR" dirty="0" smtClean="0"/>
              <a:t>En </a:t>
            </a:r>
            <a:r>
              <a:rPr lang="tr-TR" dirty="0"/>
              <a:t>genel anlamıyla teknoloji, insan ihtiyaçlarını en verimli şekilde gidermek için kullanılan araçlar ve süreçler olarak tanımlanabilir</a:t>
            </a:r>
            <a:r>
              <a:rPr lang="tr-TR" dirty="0" smtClean="0"/>
              <a:t>.</a:t>
            </a:r>
            <a:endParaRPr lang="tr-TR" dirty="0"/>
          </a:p>
        </p:txBody>
      </p:sp>
    </p:spTree>
    <p:extLst>
      <p:ext uri="{BB962C8B-B14F-4D97-AF65-F5344CB8AC3E}">
        <p14:creationId xmlns:p14="http://schemas.microsoft.com/office/powerpoint/2010/main" val="2620454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Yeterlikler Nereden Gelmektedir?</a:t>
            </a:r>
          </a:p>
        </p:txBody>
      </p:sp>
      <p:pic>
        <p:nvPicPr>
          <p:cNvPr id="4" name="image169.jpeg" descr="https://lh4.googleusercontent.com/Tq2O3g37bJXLtoig481_lCFOtXb_zIGrwbo44zT6qUO7pnmDu4pyEc9LibJiE2Drvk8F5G41gXO6Yu-GbnLTqyjsmqmLQhnt1OVCH2wUsuWOpgNMvm4Ye4-U_eyuf0Cu_w0fPew">
            <a:hlinkClick r:id="rId2"/>
          </p:cNvPr>
          <p:cNvPicPr>
            <a:picLocks noGrp="1"/>
          </p:cNvPicPr>
          <p:nvPr>
            <p:ph idx="1"/>
          </p:nvPr>
        </p:nvPicPr>
        <p:blipFill>
          <a:blip r:embed="rId3" cstate="print"/>
          <a:stretch>
            <a:fillRect/>
          </a:stretch>
        </p:blipFill>
        <p:spPr>
          <a:xfrm>
            <a:off x="1571625" y="1662906"/>
            <a:ext cx="6000750" cy="4400550"/>
          </a:xfrm>
          <a:prstGeom prst="rect">
            <a:avLst/>
          </a:prstGeom>
        </p:spPr>
      </p:pic>
    </p:spTree>
    <p:extLst>
      <p:ext uri="{BB962C8B-B14F-4D97-AF65-F5344CB8AC3E}">
        <p14:creationId xmlns:p14="http://schemas.microsoft.com/office/powerpoint/2010/main" val="27794171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lvl="0"/>
            <a:r>
              <a:rPr lang="tr-TR" b="1" dirty="0"/>
              <a:t>Kavramlar ve </a:t>
            </a:r>
            <a:r>
              <a:rPr lang="tr-TR" b="1" dirty="0" smtClean="0"/>
              <a:t>Tanımlar</a:t>
            </a:r>
            <a:endParaRPr lang="tr-TR" dirty="0"/>
          </a:p>
        </p:txBody>
      </p:sp>
      <p:sp>
        <p:nvSpPr>
          <p:cNvPr id="3" name="İçerik Yer Tutucusu 2"/>
          <p:cNvSpPr>
            <a:spLocks noGrp="1"/>
          </p:cNvSpPr>
          <p:nvPr>
            <p:ph idx="1"/>
          </p:nvPr>
        </p:nvSpPr>
        <p:spPr/>
        <p:txBody>
          <a:bodyPr>
            <a:normAutofit fontScale="92500" lnSpcReduction="10000"/>
          </a:bodyPr>
          <a:lstStyle/>
          <a:p>
            <a:pPr lvl="1"/>
            <a:r>
              <a:rPr lang="tr-TR" b="1" dirty="0"/>
              <a:t>Yetkinlik/Yeterlik</a:t>
            </a:r>
            <a:endParaRPr lang="tr-TR" sz="2400" dirty="0"/>
          </a:p>
          <a:p>
            <a:r>
              <a:rPr lang="tr-TR" dirty="0"/>
              <a:t>Dijital yetkinlik ve dijital yeterlik kavramları farklı kaynaklarda zaman zaman eş anlamlı olarak kullanılmakla birlikte anlam olarak farklılıkları bulunmaktadır. Bu belgede dijital yetkinlik bir üst kavram olarak kullanılmıştır ve dijital yeterliğin bilgi, beceri ve gerektiği gibi kullanımın ötesinde dijital araç, süreç ve olanakların kullanımında içinde bulunulan durumla değerlendirmeyi ve karar verebilmeyi de kapsamaktadır. </a:t>
            </a:r>
          </a:p>
        </p:txBody>
      </p:sp>
    </p:spTree>
    <p:extLst>
      <p:ext uri="{BB962C8B-B14F-4D97-AF65-F5344CB8AC3E}">
        <p14:creationId xmlns:p14="http://schemas.microsoft.com/office/powerpoint/2010/main" val="1038190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Yeterliklerin Belirlenme Süreci</a:t>
            </a:r>
          </a:p>
        </p:txBody>
      </p:sp>
      <p:sp>
        <p:nvSpPr>
          <p:cNvPr id="3" name="İçerik Yer Tutucusu 2"/>
          <p:cNvSpPr>
            <a:spLocks noGrp="1"/>
          </p:cNvSpPr>
          <p:nvPr>
            <p:ph idx="1"/>
          </p:nvPr>
        </p:nvSpPr>
        <p:spPr/>
        <p:txBody>
          <a:bodyPr>
            <a:normAutofit fontScale="85000" lnSpcReduction="20000"/>
          </a:bodyPr>
          <a:lstStyle/>
          <a:p>
            <a:r>
              <a:rPr lang="tr-TR" dirty="0"/>
              <a:t>Toplumdaki bireylerin eğitim yoluyla elde edecekleri yeterliklerin belirlenme süreci, bilimsel olarak işletilen bir süreçtir. </a:t>
            </a:r>
            <a:endParaRPr lang="tr-TR" dirty="0" smtClean="0"/>
          </a:p>
          <a:p>
            <a:r>
              <a:rPr lang="tr-TR" dirty="0" smtClean="0"/>
              <a:t>Bu </a:t>
            </a:r>
            <a:r>
              <a:rPr lang="tr-TR" dirty="0"/>
              <a:t>süreç çok basamaklı olarak yürüyen ve “ihtiyaç analizi” olarak da adlandırılan bir veri toplama ve analizi süreci olarak gerçekleştirilmektedir. </a:t>
            </a:r>
            <a:endParaRPr lang="tr-TR" dirty="0" smtClean="0"/>
          </a:p>
          <a:p>
            <a:r>
              <a:rPr lang="tr-TR" dirty="0" smtClean="0"/>
              <a:t>Herhangi </a:t>
            </a:r>
            <a:r>
              <a:rPr lang="tr-TR" dirty="0"/>
              <a:t>bir mesleğin veya alanın yeterlikleri statik değildir. </a:t>
            </a:r>
            <a:r>
              <a:rPr lang="tr-TR" dirty="0" smtClean="0"/>
              <a:t>Teknolojideki </a:t>
            </a:r>
            <a:r>
              <a:rPr lang="tr-TR" dirty="0"/>
              <a:t>yenilikler ve gelişmeler, toplumun yeni ihtiyaçlarını verimli şekilde karşılarken bu teknolojileri kullanacak bireylerden talep ettiği yeterlikler, dinamik olarak basitten karmaşığa doğru </a:t>
            </a:r>
            <a:r>
              <a:rPr lang="tr-TR" dirty="0" err="1"/>
              <a:t>sofistikasyon</a:t>
            </a:r>
            <a:r>
              <a:rPr lang="tr-TR" dirty="0"/>
              <a:t> kazanmaktadır. </a:t>
            </a:r>
          </a:p>
        </p:txBody>
      </p:sp>
    </p:spTree>
    <p:extLst>
      <p:ext uri="{BB962C8B-B14F-4D97-AF65-F5344CB8AC3E}">
        <p14:creationId xmlns:p14="http://schemas.microsoft.com/office/powerpoint/2010/main" val="3810140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Yeterlikler İçin Temel Değerler</a:t>
            </a:r>
          </a:p>
        </p:txBody>
      </p:sp>
      <p:sp>
        <p:nvSpPr>
          <p:cNvPr id="3" name="İçerik Yer Tutucusu 2"/>
          <p:cNvSpPr>
            <a:spLocks noGrp="1"/>
          </p:cNvSpPr>
          <p:nvPr>
            <p:ph idx="1"/>
          </p:nvPr>
        </p:nvSpPr>
        <p:spPr/>
        <p:txBody>
          <a:bodyPr/>
          <a:lstStyle/>
          <a:p>
            <a:r>
              <a:rPr lang="tr-TR" i="1" dirty="0"/>
              <a:t>Eleştirel düşünme: </a:t>
            </a:r>
            <a:r>
              <a:rPr lang="tr-TR" dirty="0"/>
              <a:t>Doğru bilgiye ulaşmak için kaynakları araştırmak ve ulaşılan bilginin doğruluğunu bilimsel yöntemler ile doğrulama </a:t>
            </a:r>
            <a:r>
              <a:rPr lang="tr-TR" dirty="0" smtClean="0"/>
              <a:t>becerisidir</a:t>
            </a:r>
            <a:r>
              <a:rPr lang="tr-TR" dirty="0"/>
              <a:t>. </a:t>
            </a:r>
            <a:endParaRPr lang="tr-TR" dirty="0" smtClean="0"/>
          </a:p>
          <a:p>
            <a:r>
              <a:rPr lang="tr-TR" i="1" dirty="0"/>
              <a:t>Problem çözme: </a:t>
            </a:r>
            <a:r>
              <a:rPr lang="tr-TR" dirty="0"/>
              <a:t>Gerçek hayatta her zaman karşılaşılan iyi yapılandırılmamış problemleri çözebilmek için problem çözme sürecini içselleştirerek kullanabilme becerisidir. </a:t>
            </a:r>
          </a:p>
        </p:txBody>
      </p:sp>
    </p:spTree>
    <p:extLst>
      <p:ext uri="{BB962C8B-B14F-4D97-AF65-F5344CB8AC3E}">
        <p14:creationId xmlns:p14="http://schemas.microsoft.com/office/powerpoint/2010/main" val="1747535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Yeterlikler İçin Temel Değerler</a:t>
            </a:r>
          </a:p>
        </p:txBody>
      </p:sp>
      <p:sp>
        <p:nvSpPr>
          <p:cNvPr id="3" name="İçerik Yer Tutucusu 2"/>
          <p:cNvSpPr>
            <a:spLocks noGrp="1"/>
          </p:cNvSpPr>
          <p:nvPr>
            <p:ph idx="1"/>
          </p:nvPr>
        </p:nvSpPr>
        <p:spPr/>
        <p:txBody>
          <a:bodyPr>
            <a:normAutofit lnSpcReduction="10000"/>
          </a:bodyPr>
          <a:lstStyle/>
          <a:p>
            <a:r>
              <a:rPr lang="tr-TR" i="1" dirty="0"/>
              <a:t>Takım çalışması: </a:t>
            </a:r>
            <a:r>
              <a:rPr lang="tr-TR" dirty="0"/>
              <a:t>Farklı yeteneklere, tecrübelere ve görüşlere sahip insanların bir amacı gerçekleştirmek için bir araya gelebilmesi ve beraber çalışmasıdır. </a:t>
            </a:r>
            <a:endParaRPr lang="tr-TR" dirty="0" smtClean="0"/>
          </a:p>
          <a:p>
            <a:r>
              <a:rPr lang="tr-TR" i="1" dirty="0"/>
              <a:t>Teknoloji okuryazarlığı: </a:t>
            </a:r>
            <a:r>
              <a:rPr lang="tr-TR" dirty="0"/>
              <a:t>Toplum hayatının ortaya koyduğu problemlerin çözümleri üzerinde çalışmak, güncel teknolojileri, özellikle bilişim teknolojilerini yeterli ustalıkta kullanmayı gerektirir. </a:t>
            </a:r>
          </a:p>
        </p:txBody>
      </p:sp>
    </p:spTree>
    <p:extLst>
      <p:ext uri="{BB962C8B-B14F-4D97-AF65-F5344CB8AC3E}">
        <p14:creationId xmlns:p14="http://schemas.microsoft.com/office/powerpoint/2010/main" val="21640421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Yeterlikler İçin Temel Değerler</a:t>
            </a:r>
          </a:p>
        </p:txBody>
      </p:sp>
      <p:sp>
        <p:nvSpPr>
          <p:cNvPr id="3" name="İçerik Yer Tutucusu 2"/>
          <p:cNvSpPr>
            <a:spLocks noGrp="1"/>
          </p:cNvSpPr>
          <p:nvPr>
            <p:ph idx="1"/>
          </p:nvPr>
        </p:nvSpPr>
        <p:spPr/>
        <p:txBody>
          <a:bodyPr/>
          <a:lstStyle/>
          <a:p>
            <a:r>
              <a:rPr lang="tr-TR" i="1" dirty="0"/>
              <a:t>Sürekli öğrenme ve gelişim: </a:t>
            </a:r>
            <a:r>
              <a:rPr lang="tr-TR" dirty="0"/>
              <a:t>Öğrenme, bireyin sadece okul hayatı ile sınırlı bir kavram değildir</a:t>
            </a:r>
            <a:r>
              <a:rPr lang="tr-TR" dirty="0" smtClean="0"/>
              <a:t>.</a:t>
            </a:r>
          </a:p>
          <a:p>
            <a:r>
              <a:rPr lang="tr-TR" i="1" dirty="0"/>
              <a:t>Yenilikçilik: </a:t>
            </a:r>
            <a:r>
              <a:rPr lang="tr-TR" dirty="0"/>
              <a:t>Toplumun yaşam kalitesinin iyileştirilmesi için ortaya koyduğu yeni ihtiyaçların daha önceden var olan çözümlerden daha verimli olan yeni çözümlerle giderilmesi gerekir.</a:t>
            </a:r>
          </a:p>
        </p:txBody>
      </p:sp>
    </p:spTree>
    <p:extLst>
      <p:ext uri="{BB962C8B-B14F-4D97-AF65-F5344CB8AC3E}">
        <p14:creationId xmlns:p14="http://schemas.microsoft.com/office/powerpoint/2010/main" val="36349377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Yeterlikler İçin Temel Değerler</a:t>
            </a:r>
          </a:p>
        </p:txBody>
      </p:sp>
      <p:sp>
        <p:nvSpPr>
          <p:cNvPr id="3" name="İçerik Yer Tutucusu 2"/>
          <p:cNvSpPr>
            <a:spLocks noGrp="1"/>
          </p:cNvSpPr>
          <p:nvPr>
            <p:ph idx="1"/>
          </p:nvPr>
        </p:nvSpPr>
        <p:spPr/>
        <p:txBody>
          <a:bodyPr>
            <a:normAutofit fontScale="92500" lnSpcReduction="20000"/>
          </a:bodyPr>
          <a:lstStyle/>
          <a:p>
            <a:r>
              <a:rPr lang="tr-TR" i="1" dirty="0"/>
              <a:t>Temel mesleki bilgilerde yetkin olma: </a:t>
            </a:r>
            <a:r>
              <a:rPr lang="tr-TR" dirty="0"/>
              <a:t>Her meslekte olduğu gibi öğretmenlik de dışarıdan bakıldığında tek bir meslek gibi görünse de kendi içinde alt disiplinlere ve uzmanlık alanlarına </a:t>
            </a:r>
            <a:r>
              <a:rPr lang="tr-TR" dirty="0" smtClean="0"/>
              <a:t>ayrılmıştır</a:t>
            </a:r>
            <a:r>
              <a:rPr lang="tr-TR" dirty="0"/>
              <a:t>. </a:t>
            </a:r>
            <a:endParaRPr lang="tr-TR" dirty="0" smtClean="0"/>
          </a:p>
          <a:p>
            <a:r>
              <a:rPr lang="tr-TR" i="1" dirty="0"/>
              <a:t>Kapsayıcı eğitim kültürünü yaygınlaştırma: </a:t>
            </a:r>
            <a:r>
              <a:rPr lang="tr-TR" dirty="0" smtClean="0"/>
              <a:t>Bu </a:t>
            </a:r>
            <a:r>
              <a:rPr lang="tr-TR" dirty="0"/>
              <a:t>farklılıkları anlama, farklılıklara saygı duyma ve bir arada yaşamak için yapılması gerekenler hakkında birlikte çözüm üretebilmek için gerekli bilgi ve becerilerin kazandırılması, temel değerlerden biri olarak belirtilmiştir. </a:t>
            </a:r>
          </a:p>
        </p:txBody>
      </p:sp>
    </p:spTree>
    <p:extLst>
      <p:ext uri="{BB962C8B-B14F-4D97-AF65-F5344CB8AC3E}">
        <p14:creationId xmlns:p14="http://schemas.microsoft.com/office/powerpoint/2010/main" val="25294919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Dijital Yeterlikler Çerçeveleri</a:t>
            </a:r>
          </a:p>
        </p:txBody>
      </p:sp>
      <p:sp>
        <p:nvSpPr>
          <p:cNvPr id="3" name="İçerik Yer Tutucusu 2"/>
          <p:cNvSpPr>
            <a:spLocks noGrp="1"/>
          </p:cNvSpPr>
          <p:nvPr>
            <p:ph idx="1"/>
          </p:nvPr>
        </p:nvSpPr>
        <p:spPr/>
        <p:txBody>
          <a:bodyPr>
            <a:normAutofit fontScale="92500" lnSpcReduction="20000"/>
          </a:bodyPr>
          <a:lstStyle/>
          <a:p>
            <a:r>
              <a:rPr lang="tr-TR" dirty="0"/>
              <a:t>Günümüzde bilişim teknolojileri okuryazarlığına hangi bilgi ve becerilerin dâhil edilmesi gerektiği konusunda farklı çalışmalar ve tanımlamalar bulunmakla beraber genellikle güncel bilişim teknolojilerini güvenli bir şekilde kullanarak amaçları gerçekleştirecek beceriler bu listeye dâhil edilmektedir. Bu çalışmalardan en çok bilinenleri JISC (</a:t>
            </a:r>
            <a:r>
              <a:rPr lang="tr-TR" dirty="0" err="1"/>
              <a:t>Joint</a:t>
            </a:r>
            <a:r>
              <a:rPr lang="tr-TR" dirty="0"/>
              <a:t> Information </a:t>
            </a:r>
            <a:r>
              <a:rPr lang="tr-TR" dirty="0" err="1"/>
              <a:t>Systems</a:t>
            </a:r>
            <a:r>
              <a:rPr lang="tr-TR" dirty="0"/>
              <a:t> </a:t>
            </a:r>
            <a:r>
              <a:rPr lang="tr-TR" dirty="0" err="1"/>
              <a:t>Committe</a:t>
            </a:r>
            <a:r>
              <a:rPr lang="tr-TR" dirty="0"/>
              <a:t> - Birleşik Bilişim Sistemleri Komitesi), Eğitimcilerin Dijital Yeterlikleri İçin Avrupa Çerçevesi (</a:t>
            </a:r>
            <a:r>
              <a:rPr lang="tr-TR" dirty="0" err="1"/>
              <a:t>DigCompEdu</a:t>
            </a:r>
            <a:r>
              <a:rPr lang="tr-TR" dirty="0"/>
              <a:t>) ve UNESCO Öğretmen Yeterlikleri Çerçeveleridir. </a:t>
            </a:r>
          </a:p>
        </p:txBody>
      </p:sp>
    </p:spTree>
    <p:extLst>
      <p:ext uri="{BB962C8B-B14F-4D97-AF65-F5344CB8AC3E}">
        <p14:creationId xmlns:p14="http://schemas.microsoft.com/office/powerpoint/2010/main" val="27947175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smtClean="0"/>
              <a:t>JISC </a:t>
            </a:r>
            <a:r>
              <a:rPr lang="tr-TR" dirty="0"/>
              <a:t>(</a:t>
            </a:r>
            <a:r>
              <a:rPr lang="tr-TR" dirty="0" err="1"/>
              <a:t>Joint</a:t>
            </a:r>
            <a:r>
              <a:rPr lang="tr-TR" dirty="0"/>
              <a:t> Information </a:t>
            </a:r>
            <a:r>
              <a:rPr lang="tr-TR" dirty="0" err="1"/>
              <a:t>Systems</a:t>
            </a:r>
            <a:r>
              <a:rPr lang="tr-TR" dirty="0"/>
              <a:t> </a:t>
            </a:r>
            <a:r>
              <a:rPr lang="tr-TR" dirty="0" err="1"/>
              <a:t>Committe</a:t>
            </a:r>
            <a:r>
              <a:rPr lang="tr-TR" dirty="0"/>
              <a:t> - Birleşik Bilişim Sistemleri</a:t>
            </a:r>
            <a:br>
              <a:rPr lang="tr-TR" dirty="0"/>
            </a:br>
            <a:r>
              <a:rPr lang="tr-TR" dirty="0"/>
              <a:t>Komitesi</a:t>
            </a:r>
            <a:r>
              <a:rPr lang="tr-TR" dirty="0" smtClean="0"/>
              <a:t>)</a:t>
            </a:r>
            <a:endParaRPr lang="tr-TR" dirty="0"/>
          </a:p>
        </p:txBody>
      </p:sp>
      <p:sp>
        <p:nvSpPr>
          <p:cNvPr id="3" name="İçerik Yer Tutucusu 2"/>
          <p:cNvSpPr>
            <a:spLocks noGrp="1"/>
          </p:cNvSpPr>
          <p:nvPr>
            <p:ph idx="1"/>
          </p:nvPr>
        </p:nvSpPr>
        <p:spPr/>
        <p:txBody>
          <a:bodyPr>
            <a:normAutofit fontScale="92500" lnSpcReduction="10000"/>
          </a:bodyPr>
          <a:lstStyle/>
          <a:p>
            <a:r>
              <a:rPr lang="tr-TR" dirty="0"/>
              <a:t>JISC (</a:t>
            </a:r>
            <a:r>
              <a:rPr lang="tr-TR" dirty="0" err="1"/>
              <a:t>Joint</a:t>
            </a:r>
            <a:r>
              <a:rPr lang="tr-TR" dirty="0"/>
              <a:t> Information </a:t>
            </a:r>
            <a:r>
              <a:rPr lang="tr-TR" dirty="0" err="1"/>
              <a:t>Systems</a:t>
            </a:r>
            <a:r>
              <a:rPr lang="tr-TR" dirty="0"/>
              <a:t> </a:t>
            </a:r>
            <a:r>
              <a:rPr lang="tr-TR" dirty="0" err="1"/>
              <a:t>Committe</a:t>
            </a:r>
            <a:r>
              <a:rPr lang="tr-TR" dirty="0"/>
              <a:t>-Birleşik Bilişim Sistemleri Komitesi) tarafından ortaya konulan dijital yeterlikler çerçevesi, eğitimcilerin ve öğrencilerin sahip olması gereken dijital yetkinlikleri 6 alanda ve 15 yetkinlik başlığında açıklamaktadır. Birleşik Bilişim Sistemleri Komitesi sadece öğretmenlik mesleği özelinde değil, farklı mesleklerde çalışan tüm bireylerin sahip olması gereken dijital yeterlikleri düzenli bir liste hâlinde açıklamıştır. </a:t>
            </a:r>
          </a:p>
        </p:txBody>
      </p:sp>
    </p:spTree>
    <p:extLst>
      <p:ext uri="{BB962C8B-B14F-4D97-AF65-F5344CB8AC3E}">
        <p14:creationId xmlns:p14="http://schemas.microsoft.com/office/powerpoint/2010/main" val="5000894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JISC DİJİTAL YETERLİLİKLERİ</a:t>
            </a:r>
            <a:endParaRPr lang="tr-TR" dirty="0"/>
          </a:p>
        </p:txBody>
      </p:sp>
      <p:pic>
        <p:nvPicPr>
          <p:cNvPr id="4" name="image170.jpeg"/>
          <p:cNvPicPr>
            <a:picLocks noGrp="1"/>
          </p:cNvPicPr>
          <p:nvPr>
            <p:ph idx="1"/>
          </p:nvPr>
        </p:nvPicPr>
        <p:blipFill>
          <a:blip r:embed="rId2" cstate="print"/>
          <a:stretch>
            <a:fillRect/>
          </a:stretch>
        </p:blipFill>
        <p:spPr>
          <a:xfrm>
            <a:off x="971600" y="1600200"/>
            <a:ext cx="7128792" cy="4525963"/>
          </a:xfrm>
          <a:prstGeom prst="rect">
            <a:avLst/>
          </a:prstGeom>
        </p:spPr>
      </p:pic>
    </p:spTree>
    <p:extLst>
      <p:ext uri="{BB962C8B-B14F-4D97-AF65-F5344CB8AC3E}">
        <p14:creationId xmlns:p14="http://schemas.microsoft.com/office/powerpoint/2010/main" val="33594321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JISC</a:t>
            </a:r>
            <a:endParaRPr lang="tr-TR" dirty="0"/>
          </a:p>
        </p:txBody>
      </p:sp>
      <p:sp>
        <p:nvSpPr>
          <p:cNvPr id="3" name="İçerik Yer Tutucusu 2"/>
          <p:cNvSpPr>
            <a:spLocks noGrp="1"/>
          </p:cNvSpPr>
          <p:nvPr>
            <p:ph idx="1"/>
          </p:nvPr>
        </p:nvSpPr>
        <p:spPr/>
        <p:txBody>
          <a:bodyPr/>
          <a:lstStyle/>
          <a:p>
            <a:r>
              <a:rPr lang="tr-TR" i="1" dirty="0"/>
              <a:t>BİT yetkinliği: </a:t>
            </a:r>
            <a:r>
              <a:rPr lang="tr-TR" dirty="0"/>
              <a:t>BİT cihazlarının, uygulamalarının ve hizmetlerinin kullanımları; yeni cihazların, uygulamaların ve hizmetlerin güvenle benimsenmesi ve yeni teknolojiler geliştikçe BİT ile </a:t>
            </a:r>
            <a:r>
              <a:rPr lang="tr-TR" dirty="0" smtClean="0"/>
              <a:t>güncel </a:t>
            </a:r>
            <a:r>
              <a:rPr lang="tr-TR" dirty="0"/>
              <a:t>kalma kapasitesi. </a:t>
            </a:r>
            <a:endParaRPr lang="tr-TR" dirty="0" smtClean="0"/>
          </a:p>
          <a:p>
            <a:r>
              <a:rPr lang="tr-TR" i="1" dirty="0"/>
              <a:t>BİT verimliliği: </a:t>
            </a:r>
            <a:r>
              <a:rPr lang="tr-TR" dirty="0"/>
              <a:t>BİT araçlarını mesleki veya günlük görevleri yaparken etkili, verimli ve kaliteden ödün vermeden kullanabilmek. </a:t>
            </a:r>
          </a:p>
        </p:txBody>
      </p:sp>
    </p:spTree>
    <p:extLst>
      <p:ext uri="{BB962C8B-B14F-4D97-AF65-F5344CB8AC3E}">
        <p14:creationId xmlns:p14="http://schemas.microsoft.com/office/powerpoint/2010/main" val="8779160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JISC</a:t>
            </a:r>
            <a:endParaRPr lang="tr-TR" dirty="0"/>
          </a:p>
        </p:txBody>
      </p:sp>
      <p:sp>
        <p:nvSpPr>
          <p:cNvPr id="3" name="İçerik Yer Tutucusu 2"/>
          <p:cNvSpPr>
            <a:spLocks noGrp="1"/>
          </p:cNvSpPr>
          <p:nvPr>
            <p:ph idx="1"/>
          </p:nvPr>
        </p:nvSpPr>
        <p:spPr/>
        <p:txBody>
          <a:bodyPr/>
          <a:lstStyle/>
          <a:p>
            <a:r>
              <a:rPr lang="tr-TR" i="1" dirty="0"/>
              <a:t>Bilgi okuryazarlığı: </a:t>
            </a:r>
            <a:r>
              <a:rPr lang="tr-TR" dirty="0"/>
              <a:t>Dijital bilgileri bulma, doğrulama, yönetme, düzenleme ve paylaşabilme. </a:t>
            </a:r>
            <a:endParaRPr lang="tr-TR" dirty="0" smtClean="0"/>
          </a:p>
          <a:p>
            <a:r>
              <a:rPr lang="tr-TR" i="1" dirty="0"/>
              <a:t>Veri okuryazarlığı: </a:t>
            </a:r>
            <a:r>
              <a:rPr lang="tr-TR" dirty="0"/>
              <a:t>Dijital veriyi; veri tabanları, tablolama yazılımları ve diğer formatlarda bulma, yönetme, bunlara erişme ve kullanabilmenin yanında analiz ve raporlar ile yorumlayabilme. </a:t>
            </a:r>
          </a:p>
        </p:txBody>
      </p:sp>
    </p:spTree>
    <p:extLst>
      <p:ext uri="{BB962C8B-B14F-4D97-AF65-F5344CB8AC3E}">
        <p14:creationId xmlns:p14="http://schemas.microsoft.com/office/powerpoint/2010/main" val="3295037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smtClean="0"/>
              <a:t>ÖĞRETİM PLANLAMASINDA YETERLİKLER</a:t>
            </a:r>
            <a:endParaRPr lang="tr-TR" dirty="0"/>
          </a:p>
        </p:txBody>
      </p:sp>
      <p:sp>
        <p:nvSpPr>
          <p:cNvPr id="3" name="İçerik Yer Tutucusu 2"/>
          <p:cNvSpPr>
            <a:spLocks noGrp="1"/>
          </p:cNvSpPr>
          <p:nvPr>
            <p:ph idx="1"/>
          </p:nvPr>
        </p:nvSpPr>
        <p:spPr/>
        <p:txBody>
          <a:bodyPr/>
          <a:lstStyle/>
          <a:p>
            <a:pPr lvl="0"/>
            <a:r>
              <a:rPr lang="tr-TR" dirty="0"/>
              <a:t>Bilgi/beceri tipleri ve seviyelerini belirlemede,</a:t>
            </a:r>
          </a:p>
          <a:p>
            <a:pPr lvl="0"/>
            <a:r>
              <a:rPr lang="tr-TR" dirty="0"/>
              <a:t>Ders içeriklerini oluşturmada,</a:t>
            </a:r>
          </a:p>
          <a:p>
            <a:pPr lvl="0"/>
            <a:r>
              <a:rPr lang="tr-TR" dirty="0"/>
              <a:t>Okul müfredatlarını oluşturmada,</a:t>
            </a:r>
          </a:p>
          <a:p>
            <a:pPr lvl="0"/>
            <a:r>
              <a:rPr lang="tr-TR" dirty="0"/>
              <a:t>Öğretmen adaylarını yetiştirmede,</a:t>
            </a:r>
          </a:p>
          <a:p>
            <a:pPr lvl="0"/>
            <a:r>
              <a:rPr lang="tr-TR" dirty="0"/>
              <a:t>Öğretmen mesleki gelişim programlarını </a:t>
            </a:r>
            <a:r>
              <a:rPr lang="tr-TR" dirty="0" smtClean="0"/>
              <a:t>oluşturmada yol göstericidir.</a:t>
            </a:r>
            <a:endParaRPr lang="tr-TR" dirty="0"/>
          </a:p>
          <a:p>
            <a:endParaRPr lang="tr-TR" dirty="0"/>
          </a:p>
        </p:txBody>
      </p:sp>
    </p:spTree>
    <p:extLst>
      <p:ext uri="{BB962C8B-B14F-4D97-AF65-F5344CB8AC3E}">
        <p14:creationId xmlns:p14="http://schemas.microsoft.com/office/powerpoint/2010/main" val="4748145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JISC</a:t>
            </a:r>
            <a:endParaRPr lang="tr-TR" dirty="0"/>
          </a:p>
        </p:txBody>
      </p:sp>
      <p:sp>
        <p:nvSpPr>
          <p:cNvPr id="3" name="İçerik Yer Tutucusu 2"/>
          <p:cNvSpPr>
            <a:spLocks noGrp="1"/>
          </p:cNvSpPr>
          <p:nvPr>
            <p:ph idx="1"/>
          </p:nvPr>
        </p:nvSpPr>
        <p:spPr/>
        <p:txBody>
          <a:bodyPr>
            <a:normAutofit fontScale="92500" lnSpcReduction="10000"/>
          </a:bodyPr>
          <a:lstStyle/>
          <a:p>
            <a:r>
              <a:rPr lang="tr-TR" i="1" dirty="0"/>
              <a:t>Medya okuryazarlığı: </a:t>
            </a:r>
            <a:r>
              <a:rPr lang="tr-TR" dirty="0"/>
              <a:t>Metin, grafik, video, animasyon, ses gibi dijital medyadaki mesajları eleştirel bir şekilde alma ve yanıtlama. </a:t>
            </a:r>
            <a:endParaRPr lang="tr-TR" dirty="0" smtClean="0"/>
          </a:p>
          <a:p>
            <a:r>
              <a:rPr lang="tr-TR" i="1" dirty="0"/>
              <a:t>Dijital yaratıcılık: </a:t>
            </a:r>
            <a:r>
              <a:rPr lang="tr-TR" dirty="0"/>
              <a:t>Dijital üretim süreçlerinin, düzenleme ve kodlamanın genel olarak anlaşılması. </a:t>
            </a:r>
            <a:endParaRPr lang="tr-TR" dirty="0" smtClean="0"/>
          </a:p>
          <a:p>
            <a:r>
              <a:rPr lang="tr-TR" dirty="0" smtClean="0"/>
              <a:t>Dijital </a:t>
            </a:r>
            <a:r>
              <a:rPr lang="tr-TR" dirty="0"/>
              <a:t>araştırma ve problem çözme: Problem çözme sürecinde dijital olarak </a:t>
            </a:r>
            <a:r>
              <a:rPr lang="tr-TR" dirty="0" smtClean="0"/>
              <a:t>elde edilen </a:t>
            </a:r>
            <a:r>
              <a:rPr lang="tr-TR" dirty="0"/>
              <a:t>kanıtları kullanarak problemleri çözme veya sorulara cevap verme.</a:t>
            </a:r>
          </a:p>
          <a:p>
            <a:endParaRPr lang="tr-TR" dirty="0"/>
          </a:p>
        </p:txBody>
      </p:sp>
    </p:spTree>
    <p:extLst>
      <p:ext uri="{BB962C8B-B14F-4D97-AF65-F5344CB8AC3E}">
        <p14:creationId xmlns:p14="http://schemas.microsoft.com/office/powerpoint/2010/main" val="19002765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JISC</a:t>
            </a:r>
            <a:endParaRPr lang="tr-TR" dirty="0"/>
          </a:p>
        </p:txBody>
      </p:sp>
      <p:sp>
        <p:nvSpPr>
          <p:cNvPr id="3" name="İçerik Yer Tutucusu 2"/>
          <p:cNvSpPr>
            <a:spLocks noGrp="1"/>
          </p:cNvSpPr>
          <p:nvPr>
            <p:ph idx="1"/>
          </p:nvPr>
        </p:nvSpPr>
        <p:spPr/>
        <p:txBody>
          <a:bodyPr/>
          <a:lstStyle/>
          <a:p>
            <a:pPr marL="342900" lvl="1" indent="-342900">
              <a:buFont typeface="Arial" pitchFamily="34" charset="0"/>
              <a:buChar char="•"/>
            </a:pPr>
            <a:r>
              <a:rPr lang="tr-TR" i="1" dirty="0"/>
              <a:t>Dijital yenilikler: </a:t>
            </a:r>
            <a:r>
              <a:rPr lang="tr-TR" dirty="0"/>
              <a:t>Dijital teknolojileri kullanarak yeni uygulamalar geliştirme veya mevcut uygulamaları teknolojiye adapte etme.</a:t>
            </a:r>
            <a:endParaRPr lang="tr-TR" sz="2400" dirty="0"/>
          </a:p>
          <a:p>
            <a:r>
              <a:rPr lang="tr-TR" i="1" dirty="0"/>
              <a:t>Dijital iletişim: </a:t>
            </a:r>
            <a:r>
              <a:rPr lang="tr-TR" dirty="0"/>
              <a:t>Dijital ortamları ve araçları kullanarak etkili iletişim kurabilme</a:t>
            </a:r>
            <a:r>
              <a:rPr lang="tr-TR" dirty="0" smtClean="0"/>
              <a:t>.</a:t>
            </a:r>
          </a:p>
          <a:p>
            <a:pPr marL="342900" lvl="1" indent="-342900">
              <a:buFont typeface="Arial" pitchFamily="34" charset="0"/>
              <a:buChar char="•"/>
            </a:pPr>
            <a:r>
              <a:rPr lang="tr-TR" i="1" dirty="0"/>
              <a:t>Dijital iş birliği: </a:t>
            </a:r>
            <a:r>
              <a:rPr lang="tr-TR" dirty="0"/>
              <a:t>Dijital araçları ve platformları kullanarak iş birliğine dayalı takım çalışmaları yapabilme.</a:t>
            </a:r>
            <a:endParaRPr lang="tr-TR" sz="2400" dirty="0"/>
          </a:p>
          <a:p>
            <a:endParaRPr lang="tr-TR" dirty="0"/>
          </a:p>
        </p:txBody>
      </p:sp>
    </p:spTree>
    <p:extLst>
      <p:ext uri="{BB962C8B-B14F-4D97-AF65-F5344CB8AC3E}">
        <p14:creationId xmlns:p14="http://schemas.microsoft.com/office/powerpoint/2010/main" val="27142479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JISC</a:t>
            </a:r>
            <a:endParaRPr lang="tr-TR" dirty="0"/>
          </a:p>
        </p:txBody>
      </p:sp>
      <p:sp>
        <p:nvSpPr>
          <p:cNvPr id="3" name="İçerik Yer Tutucusu 2"/>
          <p:cNvSpPr>
            <a:spLocks noGrp="1"/>
          </p:cNvSpPr>
          <p:nvPr>
            <p:ph idx="1"/>
          </p:nvPr>
        </p:nvSpPr>
        <p:spPr/>
        <p:txBody>
          <a:bodyPr>
            <a:normAutofit fontScale="92500" lnSpcReduction="10000"/>
          </a:bodyPr>
          <a:lstStyle/>
          <a:p>
            <a:r>
              <a:rPr lang="tr-TR" dirty="0" smtClean="0"/>
              <a:t>Dijital </a:t>
            </a:r>
            <a:r>
              <a:rPr lang="tr-TR" dirty="0"/>
              <a:t>katılım: Dijital sosyal ağ platformları ve araçları kullanarak sosyal ve </a:t>
            </a:r>
            <a:r>
              <a:rPr lang="tr-TR" dirty="0" smtClean="0"/>
              <a:t>kültürel hayata </a:t>
            </a:r>
            <a:r>
              <a:rPr lang="tr-TR" dirty="0"/>
              <a:t>katılım, etkinlikler oluşturma ve dijital sosyal ağlar oluşturabilme</a:t>
            </a:r>
            <a:r>
              <a:rPr lang="tr-TR" dirty="0" smtClean="0"/>
              <a:t>.</a:t>
            </a:r>
          </a:p>
          <a:p>
            <a:pPr marL="342900" lvl="1" indent="-342900">
              <a:buFont typeface="Arial" pitchFamily="34" charset="0"/>
              <a:buChar char="•"/>
            </a:pPr>
            <a:r>
              <a:rPr lang="tr-TR" i="1" dirty="0"/>
              <a:t>Dijital öğrenme: </a:t>
            </a:r>
            <a:r>
              <a:rPr lang="tr-TR" dirty="0"/>
              <a:t>Dijital araçları ve platformları kullanarak öğrenme fırsatlarını arama, ihtiyaçları için en uygun olanı seçebilme, öğrenme etkinlikleri için işitsel ve görsel materyal geliştirebilme, değerlendirme araçlarını kullanabilme ve dijital platformlar üzerinden verilen geri bildirimleri yorumlayarak dijital ortamlarda zaman, görev ve motivasyon yönetimini gerçekleştirebilme</a:t>
            </a:r>
            <a:r>
              <a:rPr lang="tr-TR" dirty="0" smtClean="0"/>
              <a:t>.</a:t>
            </a:r>
            <a:endParaRPr lang="tr-TR" dirty="0"/>
          </a:p>
          <a:p>
            <a:endParaRPr lang="tr-TR" dirty="0"/>
          </a:p>
        </p:txBody>
      </p:sp>
    </p:spTree>
    <p:extLst>
      <p:ext uri="{BB962C8B-B14F-4D97-AF65-F5344CB8AC3E}">
        <p14:creationId xmlns:p14="http://schemas.microsoft.com/office/powerpoint/2010/main" val="14970103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JISC</a:t>
            </a:r>
            <a:endParaRPr lang="tr-TR" dirty="0"/>
          </a:p>
        </p:txBody>
      </p:sp>
      <p:sp>
        <p:nvSpPr>
          <p:cNvPr id="3" name="İçerik Yer Tutucusu 2"/>
          <p:cNvSpPr>
            <a:spLocks noGrp="1"/>
          </p:cNvSpPr>
          <p:nvPr>
            <p:ph idx="1"/>
          </p:nvPr>
        </p:nvSpPr>
        <p:spPr/>
        <p:txBody>
          <a:bodyPr/>
          <a:lstStyle/>
          <a:p>
            <a:pPr marL="342900" lvl="1" indent="-342900">
              <a:buFont typeface="Arial" pitchFamily="34" charset="0"/>
              <a:buChar char="•"/>
            </a:pPr>
            <a:r>
              <a:rPr lang="tr-TR" i="1" dirty="0"/>
              <a:t>Dijital öğretme: </a:t>
            </a:r>
            <a:r>
              <a:rPr lang="tr-TR" dirty="0"/>
              <a:t>Öğretim ile ilgili görevleri yaparken öğretim materyali geliştirme, öğretim etkinliklerini uygulama, öğrenmeyi destekleme, geri bildirim verme veya öğretim planlaması yapan takımlarla beraber çalışma, dijital araçları ve platformları kullanabilme.</a:t>
            </a:r>
            <a:endParaRPr lang="tr-TR" sz="2400" dirty="0"/>
          </a:p>
          <a:p>
            <a:r>
              <a:rPr lang="tr-TR" dirty="0" smtClean="0"/>
              <a:t>Dijital </a:t>
            </a:r>
            <a:r>
              <a:rPr lang="tr-TR" dirty="0"/>
              <a:t>kimlik yönetimi: Kurumsal veya bireysel kimlik ve profilleri </a:t>
            </a:r>
            <a:r>
              <a:rPr lang="tr-TR" dirty="0" smtClean="0"/>
              <a:t>dijital platformlarda </a:t>
            </a:r>
            <a:r>
              <a:rPr lang="tr-TR" dirty="0"/>
              <a:t>geliştirme ve koruyabilme.</a:t>
            </a:r>
          </a:p>
          <a:p>
            <a:endParaRPr lang="tr-TR" dirty="0"/>
          </a:p>
        </p:txBody>
      </p:sp>
    </p:spTree>
    <p:extLst>
      <p:ext uri="{BB962C8B-B14F-4D97-AF65-F5344CB8AC3E}">
        <p14:creationId xmlns:p14="http://schemas.microsoft.com/office/powerpoint/2010/main" val="20887207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JISC</a:t>
            </a:r>
            <a:endParaRPr lang="tr-TR" dirty="0"/>
          </a:p>
        </p:txBody>
      </p:sp>
      <p:sp>
        <p:nvSpPr>
          <p:cNvPr id="3" name="İçerik Yer Tutucusu 2"/>
          <p:cNvSpPr>
            <a:spLocks noGrp="1"/>
          </p:cNvSpPr>
          <p:nvPr>
            <p:ph idx="1"/>
          </p:nvPr>
        </p:nvSpPr>
        <p:spPr/>
        <p:txBody>
          <a:bodyPr/>
          <a:lstStyle/>
          <a:p>
            <a:r>
              <a:rPr lang="tr-TR" dirty="0" smtClean="0"/>
              <a:t>Dijital </a:t>
            </a:r>
            <a:r>
              <a:rPr lang="tr-TR" dirty="0"/>
              <a:t>iyi oluş: Dijital platform ve araçları kullanarak kendi sağlığı ve spor ile ilgili durumları takip etme, sosyal etkinliklere katılma, dijital servisleri kullanırken güvenli ve sorumlu kullanım davranışları gösterme, dijital iş yükünü uygun şekilde yönetebilme ve dijital araçları kullanırken diğer insanlar ve çevre ile ilgili endişeleri dikkate alabilme.</a:t>
            </a:r>
          </a:p>
        </p:txBody>
      </p:sp>
    </p:spTree>
    <p:extLst>
      <p:ext uri="{BB962C8B-B14F-4D97-AF65-F5344CB8AC3E}">
        <p14:creationId xmlns:p14="http://schemas.microsoft.com/office/powerpoint/2010/main" val="28821721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Teknolojik Pedagojik Alan Bilgisi (TPAB) Çerçevesi</a:t>
            </a:r>
          </a:p>
        </p:txBody>
      </p:sp>
      <p:sp>
        <p:nvSpPr>
          <p:cNvPr id="3" name="İçerik Yer Tutucusu 2"/>
          <p:cNvSpPr>
            <a:spLocks noGrp="1"/>
          </p:cNvSpPr>
          <p:nvPr>
            <p:ph idx="1"/>
          </p:nvPr>
        </p:nvSpPr>
        <p:spPr/>
        <p:txBody>
          <a:bodyPr>
            <a:normAutofit fontScale="85000" lnSpcReduction="20000"/>
          </a:bodyPr>
          <a:lstStyle/>
          <a:p>
            <a:r>
              <a:rPr lang="tr-TR" dirty="0" err="1"/>
              <a:t>Koehler</a:t>
            </a:r>
            <a:r>
              <a:rPr lang="tr-TR" dirty="0"/>
              <a:t> ve </a:t>
            </a:r>
            <a:r>
              <a:rPr lang="tr-TR" dirty="0" err="1"/>
              <a:t>Mishra’ya</a:t>
            </a:r>
            <a:r>
              <a:rPr lang="tr-TR" dirty="0"/>
              <a:t> (2009) göre teknolojiyle iyi öğretimin merkezinde üç temel bileşen vardır: alan, pedagoji ve teknoloji ile bunlar arasındaki ilişkiler ve etkileşimler. </a:t>
            </a:r>
            <a:endParaRPr lang="tr-TR" dirty="0" smtClean="0"/>
          </a:p>
          <a:p>
            <a:r>
              <a:rPr lang="tr-TR" dirty="0" smtClean="0"/>
              <a:t>Bu </a:t>
            </a:r>
            <a:r>
              <a:rPr lang="tr-TR" dirty="0"/>
              <a:t>üç bilgi temelleri (alan, pedagoji ve teknoloji), teknoloji, pedagoji ve içerik bilgisi (TPAB) çerçevesinin özünü oluşturur. </a:t>
            </a:r>
            <a:endParaRPr lang="tr-TR" dirty="0" smtClean="0"/>
          </a:p>
          <a:p>
            <a:r>
              <a:rPr lang="tr-TR" dirty="0" smtClean="0"/>
              <a:t>TPAB </a:t>
            </a:r>
            <a:r>
              <a:rPr lang="tr-TR" dirty="0"/>
              <a:t>modeli öğretmenlerin teknoloji bilgisini, pedagoji ve alan bilgisi ile birlikte ele almaktadır. </a:t>
            </a:r>
            <a:endParaRPr lang="tr-TR" dirty="0" smtClean="0"/>
          </a:p>
          <a:p>
            <a:r>
              <a:rPr lang="tr-TR" dirty="0" smtClean="0"/>
              <a:t>Temel </a:t>
            </a:r>
            <a:r>
              <a:rPr lang="tr-TR" dirty="0"/>
              <a:t>amaç, teknolojinin öğretim süreci ile etkin bir biçimde bütünleştirilmesi için gerekli olan öğretmen bilgisini </a:t>
            </a:r>
            <a:r>
              <a:rPr lang="tr-TR" dirty="0" smtClean="0"/>
              <a:t>anlamaktır.</a:t>
            </a:r>
            <a:endParaRPr lang="tr-TR" dirty="0"/>
          </a:p>
        </p:txBody>
      </p:sp>
    </p:spTree>
    <p:extLst>
      <p:ext uri="{BB962C8B-B14F-4D97-AF65-F5344CB8AC3E}">
        <p14:creationId xmlns:p14="http://schemas.microsoft.com/office/powerpoint/2010/main" val="10868543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Teknolojik Pedagojik Alan Bilgisi (TPAB) Çerçevesi</a:t>
            </a:r>
          </a:p>
        </p:txBody>
      </p:sp>
      <p:pic>
        <p:nvPicPr>
          <p:cNvPr id="4" name="image171.jpeg"/>
          <p:cNvPicPr>
            <a:picLocks noGrp="1"/>
          </p:cNvPicPr>
          <p:nvPr>
            <p:ph idx="1"/>
          </p:nvPr>
        </p:nvPicPr>
        <p:blipFill>
          <a:blip r:embed="rId2" cstate="print"/>
          <a:stretch>
            <a:fillRect/>
          </a:stretch>
        </p:blipFill>
        <p:spPr>
          <a:xfrm>
            <a:off x="827584" y="1600200"/>
            <a:ext cx="7416824" cy="5141168"/>
          </a:xfrm>
          <a:prstGeom prst="rect">
            <a:avLst/>
          </a:prstGeom>
        </p:spPr>
      </p:pic>
    </p:spTree>
    <p:extLst>
      <p:ext uri="{BB962C8B-B14F-4D97-AF65-F5344CB8AC3E}">
        <p14:creationId xmlns:p14="http://schemas.microsoft.com/office/powerpoint/2010/main" val="3645311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Geniş Tabanlı Öğretmen Dijital Yeterlik Çerçevesi</a:t>
            </a:r>
          </a:p>
        </p:txBody>
      </p:sp>
      <p:sp>
        <p:nvSpPr>
          <p:cNvPr id="3" name="İçerik Yer Tutucusu 2"/>
          <p:cNvSpPr>
            <a:spLocks noGrp="1"/>
          </p:cNvSpPr>
          <p:nvPr>
            <p:ph idx="1"/>
          </p:nvPr>
        </p:nvSpPr>
        <p:spPr/>
        <p:txBody>
          <a:bodyPr>
            <a:normAutofit fontScale="85000" lnSpcReduction="20000"/>
          </a:bodyPr>
          <a:lstStyle/>
          <a:p>
            <a:r>
              <a:rPr lang="tr-TR" dirty="0" err="1"/>
              <a:t>Falloon</a:t>
            </a:r>
            <a:r>
              <a:rPr lang="tr-TR" dirty="0"/>
              <a:t> (2020), öğretmen dijital yeterliğine ilişkin genişletilmiş bir görüş sunan kavramsal bir çerçeve sunmuştur. TPAB ile uyumlu hâle getirdiği modeli “öğretim programı yeterlikleri”, “bireysel-etik yeterlikler”, “bireysel-mesleki yeterlikler”, “bireysel-etik ve bireysel-mesleki yeterliklerin bütünleştirilmesi” kapsamında geniş tabanlı öğretmen dijital çerçevesini sunmuştur. Bu model; öğretmen eğitiminde, çeşitli ve giderek artan bir şekilde dijital olarak aracılık edilen öğrenme ortamlarında üretken, güvenli ve etik olarak işlev görmek için gerekli olan adımlar hakkında öğretmenlerin anlayışlarını genişletme ihtiyacı ile doğmuştur. </a:t>
            </a:r>
          </a:p>
        </p:txBody>
      </p:sp>
    </p:spTree>
    <p:extLst>
      <p:ext uri="{BB962C8B-B14F-4D97-AF65-F5344CB8AC3E}">
        <p14:creationId xmlns:p14="http://schemas.microsoft.com/office/powerpoint/2010/main" val="32131672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Geniş Tabanlı Öğretmen Dijital Yeterlik Çerçevesi</a:t>
            </a:r>
          </a:p>
        </p:txBody>
      </p:sp>
      <p:pic>
        <p:nvPicPr>
          <p:cNvPr id="4" name="image172.jpeg" descr="https://lh3.googleusercontent.com/f7IKHsXjionYTOHA7X5TWocghE8XLtqtt9CkjPio2408AOTniJA0_YOBOVB9WQBK5ykARRLI20hiESzefwEcn_iNJIqgSJUpUYK_-xia_VnRZ-BitUSGWtYRr8EWhUpp1UFpGE0">
            <a:hlinkClick r:id="rId2"/>
          </p:cNvPr>
          <p:cNvPicPr>
            <a:picLocks noGrp="1"/>
          </p:cNvPicPr>
          <p:nvPr>
            <p:ph idx="1"/>
          </p:nvPr>
        </p:nvPicPr>
        <p:blipFill>
          <a:blip r:embed="rId3" cstate="print"/>
          <a:stretch>
            <a:fillRect/>
          </a:stretch>
        </p:blipFill>
        <p:spPr>
          <a:xfrm>
            <a:off x="1222787" y="1600200"/>
            <a:ext cx="6698425" cy="4525963"/>
          </a:xfrm>
          <a:prstGeom prst="rect">
            <a:avLst/>
          </a:prstGeom>
        </p:spPr>
      </p:pic>
    </p:spTree>
    <p:extLst>
      <p:ext uri="{BB962C8B-B14F-4D97-AF65-F5344CB8AC3E}">
        <p14:creationId xmlns:p14="http://schemas.microsoft.com/office/powerpoint/2010/main" val="19096416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pic>
        <p:nvPicPr>
          <p:cNvPr id="4" name="image173.jpeg"/>
          <p:cNvPicPr>
            <a:picLocks noGrp="1"/>
          </p:cNvPicPr>
          <p:nvPr>
            <p:ph idx="1"/>
          </p:nvPr>
        </p:nvPicPr>
        <p:blipFill>
          <a:blip r:embed="rId2" cstate="print"/>
          <a:stretch>
            <a:fillRect/>
          </a:stretch>
        </p:blipFill>
        <p:spPr>
          <a:xfrm>
            <a:off x="457200" y="1856298"/>
            <a:ext cx="8229600" cy="4013766"/>
          </a:xfrm>
          <a:prstGeom prst="rect">
            <a:avLst/>
          </a:prstGeom>
        </p:spPr>
      </p:pic>
    </p:spTree>
    <p:extLst>
      <p:ext uri="{BB962C8B-B14F-4D97-AF65-F5344CB8AC3E}">
        <p14:creationId xmlns:p14="http://schemas.microsoft.com/office/powerpoint/2010/main" val="2427591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Dijital Yeterlikler ve Öğretmen Yeterlikleri</a:t>
            </a:r>
          </a:p>
        </p:txBody>
      </p:sp>
      <p:sp>
        <p:nvSpPr>
          <p:cNvPr id="3" name="İçerik Yer Tutucusu 2"/>
          <p:cNvSpPr>
            <a:spLocks noGrp="1"/>
          </p:cNvSpPr>
          <p:nvPr>
            <p:ph idx="1"/>
          </p:nvPr>
        </p:nvSpPr>
        <p:spPr/>
        <p:txBody>
          <a:bodyPr>
            <a:normAutofit fontScale="77500" lnSpcReduction="20000"/>
          </a:bodyPr>
          <a:lstStyle/>
          <a:p>
            <a:r>
              <a:rPr lang="tr-TR" dirty="0"/>
              <a:t>Dijital yeterlik; geniş anlamda iş, istihdam edilebilirlik, öğrenme, boş zaman, dâhil olma ve/veya topluma katılım ile ilgili hedeflere ulaşmak için Bilgi ve İletişim Teknolojilerinin (</a:t>
            </a:r>
            <a:r>
              <a:rPr lang="tr-TR" dirty="0" err="1"/>
              <a:t>BİT'in</a:t>
            </a:r>
            <a:r>
              <a:rPr lang="tr-TR" dirty="0"/>
              <a:t>) kendinden emin, eleştirel ve yaratıcı kullanımı olarak tanımlanabilir. </a:t>
            </a:r>
            <a:endParaRPr lang="tr-TR" dirty="0" smtClean="0"/>
          </a:p>
          <a:p>
            <a:r>
              <a:rPr lang="tr-TR" dirty="0" smtClean="0"/>
              <a:t>Dijital </a:t>
            </a:r>
            <a:r>
              <a:rPr lang="tr-TR" dirty="0"/>
              <a:t>yeterlik, görevleri yerine getirmek için BİT ve dijital medyayı kullanırken gerekli olan bilgi, beceri, tutumlar (dolayısıyla yetenekler, stratejiler, değerler ve farkındalık dâhil); sorunları çözmek; iletişim kurmak; bilgileri yönetmek; işbirliği yapmak; içerik oluşturmak ve paylaşmak; ve iş, boş zaman, katılım, öğrenme, sosyalleşme, tüketme ve güçlendirme için etkili, verimli, uygun, eleştirel, yaratıcı, özerk, esnek, etik, yansıtıcı bir şekilde bilgiyi yapılandırmak olarak tanımlanmaktadır </a:t>
            </a:r>
          </a:p>
        </p:txBody>
      </p:sp>
    </p:spTree>
    <p:extLst>
      <p:ext uri="{BB962C8B-B14F-4D97-AF65-F5344CB8AC3E}">
        <p14:creationId xmlns:p14="http://schemas.microsoft.com/office/powerpoint/2010/main" val="16366408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sp>
        <p:nvSpPr>
          <p:cNvPr id="3" name="İçerik Yer Tutucusu 2"/>
          <p:cNvSpPr>
            <a:spLocks noGrp="1"/>
          </p:cNvSpPr>
          <p:nvPr>
            <p:ph idx="1"/>
          </p:nvPr>
        </p:nvSpPr>
        <p:spPr/>
        <p:txBody>
          <a:bodyPr>
            <a:normAutofit fontScale="92500"/>
          </a:bodyPr>
          <a:lstStyle/>
          <a:p>
            <a:r>
              <a:rPr lang="tr-TR" dirty="0"/>
              <a:t>Kurumsal iletişim: Kurumla ilgili taraflarla iletişimde dijital teknolojileri kullanabilme yeterliğidir. </a:t>
            </a:r>
            <a:endParaRPr lang="tr-TR" dirty="0" smtClean="0"/>
          </a:p>
          <a:p>
            <a:pPr marL="342900" lvl="1" indent="-342900">
              <a:buFont typeface="Arial" pitchFamily="34" charset="0"/>
              <a:buChar char="•"/>
            </a:pPr>
            <a:r>
              <a:rPr lang="tr-TR" dirty="0"/>
              <a:t>Mesleki iş birliği: Dijital iş birliği araçlarını kullanarak diğer eğitimcilerle bilgi ve tecrübe paylaşılması yetkinlikleridir.</a:t>
            </a:r>
            <a:endParaRPr lang="tr-TR" sz="2400" dirty="0"/>
          </a:p>
          <a:p>
            <a:pPr marL="342900" lvl="1" indent="-342900">
              <a:buFont typeface="Arial" pitchFamily="34" charset="0"/>
              <a:buChar char="•"/>
            </a:pPr>
            <a:r>
              <a:rPr lang="tr-TR" dirty="0"/>
              <a:t>Yansıtıcı çalışma: Eğitimle ilgili görevleri gerçekleştirirken dijital teknoloji kullanımı ile ilgili geliştirilmesi gereken tarafların neler olduğu konusunda öğretmenin kendine geri bildirim verebilmesidir</a:t>
            </a:r>
            <a:r>
              <a:rPr lang="tr-TR" dirty="0" smtClean="0"/>
              <a:t>.</a:t>
            </a:r>
            <a:endParaRPr lang="tr-TR" sz="2400" dirty="0"/>
          </a:p>
        </p:txBody>
      </p:sp>
    </p:spTree>
    <p:extLst>
      <p:ext uri="{BB962C8B-B14F-4D97-AF65-F5344CB8AC3E}">
        <p14:creationId xmlns:p14="http://schemas.microsoft.com/office/powerpoint/2010/main" val="35534903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sp>
        <p:nvSpPr>
          <p:cNvPr id="3" name="İçerik Yer Tutucusu 2"/>
          <p:cNvSpPr>
            <a:spLocks noGrp="1"/>
          </p:cNvSpPr>
          <p:nvPr>
            <p:ph idx="1"/>
          </p:nvPr>
        </p:nvSpPr>
        <p:spPr/>
        <p:txBody>
          <a:bodyPr/>
          <a:lstStyle/>
          <a:p>
            <a:r>
              <a:rPr lang="tr-TR" dirty="0" smtClean="0"/>
              <a:t>Dijital </a:t>
            </a:r>
            <a:r>
              <a:rPr lang="tr-TR" dirty="0"/>
              <a:t>sürekli mesleki gelişim: Sürekli mesleki gelişim için dijital </a:t>
            </a:r>
            <a:r>
              <a:rPr lang="tr-TR" dirty="0" smtClean="0"/>
              <a:t>kaynakları kullanabilme </a:t>
            </a:r>
            <a:r>
              <a:rPr lang="tr-TR" dirty="0"/>
              <a:t>yeterliği</a:t>
            </a:r>
            <a:r>
              <a:rPr lang="tr-TR" dirty="0" smtClean="0"/>
              <a:t>.</a:t>
            </a:r>
          </a:p>
          <a:p>
            <a:pPr marL="342900" lvl="1" indent="-342900">
              <a:buFont typeface="Arial" pitchFamily="34" charset="0"/>
              <a:buChar char="•"/>
            </a:pPr>
            <a:r>
              <a:rPr lang="tr-TR" dirty="0"/>
              <a:t>Dijital kaynakların seçimi: Öğrenme ve öğretme etkinlikleri için doğru ve yerinde dijital kaynakların seçimini ve kullanım planlamasını hedef kitle, amaç </a:t>
            </a:r>
            <a:r>
              <a:rPr lang="tr-TR" dirty="0" err="1"/>
              <a:t>öğretimsel</a:t>
            </a:r>
            <a:r>
              <a:rPr lang="tr-TR" dirty="0"/>
              <a:t> yaklaşım gibi parametrelere göre oluşturma</a:t>
            </a:r>
            <a:r>
              <a:rPr lang="tr-TR" dirty="0" smtClean="0"/>
              <a:t>.</a:t>
            </a:r>
            <a:endParaRPr lang="tr-TR" dirty="0"/>
          </a:p>
          <a:p>
            <a:endParaRPr lang="tr-TR" dirty="0"/>
          </a:p>
        </p:txBody>
      </p:sp>
    </p:spTree>
    <p:extLst>
      <p:ext uri="{BB962C8B-B14F-4D97-AF65-F5344CB8AC3E}">
        <p14:creationId xmlns:p14="http://schemas.microsoft.com/office/powerpoint/2010/main" val="30430544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sp>
        <p:nvSpPr>
          <p:cNvPr id="3" name="İçerik Yer Tutucusu 2"/>
          <p:cNvSpPr>
            <a:spLocks noGrp="1"/>
          </p:cNvSpPr>
          <p:nvPr>
            <p:ph idx="1"/>
          </p:nvPr>
        </p:nvSpPr>
        <p:spPr/>
        <p:txBody>
          <a:bodyPr/>
          <a:lstStyle/>
          <a:p>
            <a:pPr marL="342900" lvl="1" indent="-342900">
              <a:buFont typeface="Arial" pitchFamily="34" charset="0"/>
              <a:buChar char="•"/>
            </a:pPr>
            <a:r>
              <a:rPr lang="tr-TR" dirty="0"/>
              <a:t>Dijital içerik değiştirme ve oluşturma: Açık kaynaklı veya izin verilen diğer kaynakları yukarıda sayılan parametreler dâhilinde kullanabilmek için değiştirebilecek dijital araçları kullanabilme.</a:t>
            </a:r>
            <a:endParaRPr lang="tr-TR" sz="2400" dirty="0"/>
          </a:p>
          <a:p>
            <a:pPr marL="342900" lvl="1" indent="-342900">
              <a:buFont typeface="Arial" pitchFamily="34" charset="0"/>
              <a:buChar char="•"/>
            </a:pPr>
            <a:r>
              <a:rPr lang="tr-TR" dirty="0"/>
              <a:t>Dijital kaynakların yönetimi, korunması ve paylaşılması: Dijital içeriklerin öğrenenler, veliler ve diğer eğitimciler tarafından erişilebilir olması için gerekli ayarlamaları ve tedbirleri oluşturabilme</a:t>
            </a:r>
            <a:r>
              <a:rPr lang="tr-TR" dirty="0" smtClean="0"/>
              <a:t>.</a:t>
            </a:r>
            <a:endParaRPr lang="tr-TR" sz="2400" dirty="0"/>
          </a:p>
        </p:txBody>
      </p:sp>
    </p:spTree>
    <p:extLst>
      <p:ext uri="{BB962C8B-B14F-4D97-AF65-F5344CB8AC3E}">
        <p14:creationId xmlns:p14="http://schemas.microsoft.com/office/powerpoint/2010/main" val="33099217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sp>
        <p:nvSpPr>
          <p:cNvPr id="3" name="İçerik Yer Tutucusu 2"/>
          <p:cNvSpPr>
            <a:spLocks noGrp="1"/>
          </p:cNvSpPr>
          <p:nvPr>
            <p:ph idx="1"/>
          </p:nvPr>
        </p:nvSpPr>
        <p:spPr/>
        <p:txBody>
          <a:bodyPr>
            <a:normAutofit lnSpcReduction="10000"/>
          </a:bodyPr>
          <a:lstStyle/>
          <a:p>
            <a:r>
              <a:rPr lang="tr-TR" dirty="0"/>
              <a:t>Öğretim: Öğretim sürecindeki dijital araçları ve kaynakların kullanılmasını planlama ve uygulayabilme. </a:t>
            </a:r>
            <a:endParaRPr lang="tr-TR" dirty="0" smtClean="0"/>
          </a:p>
          <a:p>
            <a:pPr marL="342900" lvl="1" indent="-342900">
              <a:buFont typeface="Arial" pitchFamily="34" charset="0"/>
              <a:buChar char="•"/>
            </a:pPr>
            <a:r>
              <a:rPr lang="tr-TR" dirty="0"/>
              <a:t>Rehberlik yapma: Dijital teknolojileri ve servisleri kullanarak sınıf dışında da öğrenenlerle etkileşimi sürdürme ve öğrenme etkinlikleri ile ilgili olarak rehberlik, geri bildirim ve destek sağlama.</a:t>
            </a:r>
            <a:endParaRPr lang="tr-TR" sz="2400" dirty="0"/>
          </a:p>
          <a:p>
            <a:pPr marL="342900" lvl="1" indent="-342900">
              <a:buFont typeface="Arial" pitchFamily="34" charset="0"/>
              <a:buChar char="•"/>
            </a:pPr>
            <a:r>
              <a:rPr lang="tr-TR" dirty="0"/>
              <a:t>İş birliğine dayalı öğrenme: Öğrenenlerin dijital teknolojileri kullanarak iş birliğine dayalı çalışmalar yapmasını planlama ve gerçekleştirme</a:t>
            </a:r>
            <a:r>
              <a:rPr lang="tr-TR" dirty="0" smtClean="0"/>
              <a:t>.</a:t>
            </a:r>
            <a:endParaRPr lang="tr-TR" sz="2400" dirty="0"/>
          </a:p>
        </p:txBody>
      </p:sp>
    </p:spTree>
    <p:extLst>
      <p:ext uri="{BB962C8B-B14F-4D97-AF65-F5344CB8AC3E}">
        <p14:creationId xmlns:p14="http://schemas.microsoft.com/office/powerpoint/2010/main" val="30985317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sp>
        <p:nvSpPr>
          <p:cNvPr id="3" name="İçerik Yer Tutucusu 2"/>
          <p:cNvSpPr>
            <a:spLocks noGrp="1"/>
          </p:cNvSpPr>
          <p:nvPr>
            <p:ph idx="1"/>
          </p:nvPr>
        </p:nvSpPr>
        <p:spPr/>
        <p:txBody>
          <a:bodyPr>
            <a:normAutofit lnSpcReduction="10000"/>
          </a:bodyPr>
          <a:lstStyle/>
          <a:p>
            <a:pPr marL="342900" lvl="1" indent="-342900">
              <a:buFont typeface="Arial" pitchFamily="34" charset="0"/>
              <a:buChar char="•"/>
            </a:pPr>
            <a:r>
              <a:rPr lang="tr-TR" dirty="0"/>
              <a:t>Kendi kendine öğrenme: Dijital teknolojileri ve kaynakları kullanarak öğrenenlerin kendi hızlarında öğrenmeleri için imkânlar oluşturarak gelişimlerini takip edebilme.</a:t>
            </a:r>
            <a:endParaRPr lang="tr-TR" sz="2400" dirty="0"/>
          </a:p>
          <a:p>
            <a:r>
              <a:rPr lang="tr-TR" dirty="0"/>
              <a:t>Ölçme stratejileri: Dijital teknolojilerden yararlanarak süreç ve ürün değerlendirme uygulamalarını gerçekleştirme. </a:t>
            </a:r>
            <a:endParaRPr lang="tr-TR" dirty="0" smtClean="0"/>
          </a:p>
          <a:p>
            <a:pPr marL="342900" lvl="1" indent="-342900">
              <a:buFont typeface="Arial" pitchFamily="34" charset="0"/>
              <a:buChar char="•"/>
            </a:pPr>
            <a:r>
              <a:rPr lang="tr-TR" dirty="0"/>
              <a:t>Kanıtları inceleme: Öğrencilerin öğrenme etkinliklerindeki gelişme ve ilerlemelerini gösteren dijital kanıtların analizini yapabilme</a:t>
            </a:r>
            <a:r>
              <a:rPr lang="tr-TR" dirty="0" smtClean="0"/>
              <a:t>.</a:t>
            </a:r>
            <a:endParaRPr lang="tr-TR" sz="2400" dirty="0"/>
          </a:p>
        </p:txBody>
      </p:sp>
    </p:spTree>
    <p:extLst>
      <p:ext uri="{BB962C8B-B14F-4D97-AF65-F5344CB8AC3E}">
        <p14:creationId xmlns:p14="http://schemas.microsoft.com/office/powerpoint/2010/main" val="42084332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sp>
        <p:nvSpPr>
          <p:cNvPr id="3" name="İçerik Yer Tutucusu 2"/>
          <p:cNvSpPr>
            <a:spLocks noGrp="1"/>
          </p:cNvSpPr>
          <p:nvPr>
            <p:ph idx="1"/>
          </p:nvPr>
        </p:nvSpPr>
        <p:spPr/>
        <p:txBody>
          <a:bodyPr/>
          <a:lstStyle/>
          <a:p>
            <a:r>
              <a:rPr lang="tr-TR" dirty="0"/>
              <a:t>Geri bildirim ve planlama: Dijital teknolojiler kullanarak öğrenenlere uygun geri bildirim verme. </a:t>
            </a:r>
            <a:endParaRPr lang="tr-TR" dirty="0" smtClean="0"/>
          </a:p>
          <a:p>
            <a:r>
              <a:rPr lang="tr-TR" dirty="0"/>
              <a:t>Erişilebilirlik ve kapsayıcılık: Dijital öğrenme ve öğretme kaynaklarına tüm öğrencilerin erişimini garanti altına alacak tedbirleri alma. </a:t>
            </a:r>
            <a:endParaRPr lang="tr-TR" dirty="0" smtClean="0"/>
          </a:p>
          <a:p>
            <a:pPr marL="342900" lvl="1" indent="-342900">
              <a:buFont typeface="Arial" pitchFamily="34" charset="0"/>
              <a:buChar char="•"/>
            </a:pPr>
            <a:r>
              <a:rPr lang="tr-TR" dirty="0"/>
              <a:t>Kişiselleştirme: Öğrenenlerin farklı ihtiyaçlarına ve öğrenme hedeflerine göre dijital kaynakları ve öğretimi kişiselleştirebilme</a:t>
            </a:r>
            <a:r>
              <a:rPr lang="tr-TR" dirty="0" smtClean="0"/>
              <a:t>.</a:t>
            </a:r>
            <a:endParaRPr lang="tr-TR" sz="2400" dirty="0"/>
          </a:p>
        </p:txBody>
      </p:sp>
    </p:spTree>
    <p:extLst>
      <p:ext uri="{BB962C8B-B14F-4D97-AF65-F5344CB8AC3E}">
        <p14:creationId xmlns:p14="http://schemas.microsoft.com/office/powerpoint/2010/main" val="37894777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sp>
        <p:nvSpPr>
          <p:cNvPr id="3" name="İçerik Yer Tutucusu 2"/>
          <p:cNvSpPr>
            <a:spLocks noGrp="1"/>
          </p:cNvSpPr>
          <p:nvPr>
            <p:ph idx="1"/>
          </p:nvPr>
        </p:nvSpPr>
        <p:spPr/>
        <p:txBody>
          <a:bodyPr/>
          <a:lstStyle/>
          <a:p>
            <a:r>
              <a:rPr lang="tr-TR" dirty="0"/>
              <a:t>Aktif katılım: Öğrencilerin öğrenme etkinliklerine aktif katılımlarını sağlamak için dijital kaynakların verimli olarak kullanılması. </a:t>
            </a:r>
            <a:endParaRPr lang="tr-TR" dirty="0" smtClean="0"/>
          </a:p>
          <a:p>
            <a:pPr marL="342900" lvl="1" indent="-342900">
              <a:buFont typeface="Arial" pitchFamily="34" charset="0"/>
              <a:buChar char="•"/>
            </a:pPr>
            <a:r>
              <a:rPr lang="tr-TR" dirty="0"/>
              <a:t>Bilgi ve medya okuryazarlığı: Öğrencilere dijital ortamlarda bilgi toplamak, işlemek, analiz etmek, bilginin güvenilirliğini doğrulamak, sentezlemek ve sonuçlarını ifade etmek üzere öğrenme etkinlikleri, ödevler veya değerlendirme etkinliklerinin planlanması</a:t>
            </a:r>
            <a:r>
              <a:rPr lang="tr-TR" dirty="0" smtClean="0"/>
              <a:t>.</a:t>
            </a:r>
            <a:endParaRPr lang="tr-TR" sz="2400" dirty="0"/>
          </a:p>
        </p:txBody>
      </p:sp>
    </p:spTree>
    <p:extLst>
      <p:ext uri="{BB962C8B-B14F-4D97-AF65-F5344CB8AC3E}">
        <p14:creationId xmlns:p14="http://schemas.microsoft.com/office/powerpoint/2010/main" val="24048776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sp>
        <p:nvSpPr>
          <p:cNvPr id="3" name="İçerik Yer Tutucusu 2"/>
          <p:cNvSpPr>
            <a:spLocks noGrp="1"/>
          </p:cNvSpPr>
          <p:nvPr>
            <p:ph idx="1"/>
          </p:nvPr>
        </p:nvSpPr>
        <p:spPr/>
        <p:txBody>
          <a:bodyPr>
            <a:normAutofit fontScale="92500"/>
          </a:bodyPr>
          <a:lstStyle/>
          <a:p>
            <a:r>
              <a:rPr lang="tr-TR" dirty="0"/>
              <a:t>Dijital iletişim ve iş birliği: Öğrencilerin dijital iletişim ve iş birliği araçlarını amacına uygun ve davranışlarından sorumlu bireyler olarak kullanmalarını sağlayacak etkinlikler ve ödevler planlama</a:t>
            </a:r>
            <a:r>
              <a:rPr lang="tr-TR" dirty="0" smtClean="0"/>
              <a:t>.</a:t>
            </a:r>
          </a:p>
          <a:p>
            <a:pPr marL="342900" lvl="1" indent="-342900">
              <a:buFont typeface="Arial" pitchFamily="34" charset="0"/>
              <a:buChar char="•"/>
            </a:pPr>
            <a:r>
              <a:rPr lang="tr-TR" dirty="0"/>
              <a:t>Dijital içerik oluşturma: Öğrencilerin dijital araçlar kullanarak yaratıcı düşüncelerini ifade edecekleri veya telif hakları ile ilgili durumlara dikkat ederek var olan dijital varlıkları farklı formatlarda tekrar oluşturma gibi etkinliklerinin planlanması ve uygulanması</a:t>
            </a:r>
            <a:r>
              <a:rPr lang="tr-TR" dirty="0" smtClean="0"/>
              <a:t>.</a:t>
            </a:r>
            <a:endParaRPr lang="tr-TR" sz="2400" dirty="0"/>
          </a:p>
        </p:txBody>
      </p:sp>
    </p:spTree>
    <p:extLst>
      <p:ext uri="{BB962C8B-B14F-4D97-AF65-F5344CB8AC3E}">
        <p14:creationId xmlns:p14="http://schemas.microsoft.com/office/powerpoint/2010/main" val="11748761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Eğitimcilerin Dijital Yeterlikleri İçin Avrupa Çerçevesi </a:t>
            </a:r>
          </a:p>
        </p:txBody>
      </p:sp>
      <p:sp>
        <p:nvSpPr>
          <p:cNvPr id="3" name="İçerik Yer Tutucusu 2"/>
          <p:cNvSpPr>
            <a:spLocks noGrp="1"/>
          </p:cNvSpPr>
          <p:nvPr>
            <p:ph idx="1"/>
          </p:nvPr>
        </p:nvSpPr>
        <p:spPr/>
        <p:txBody>
          <a:bodyPr>
            <a:normAutofit lnSpcReduction="10000"/>
          </a:bodyPr>
          <a:lstStyle/>
          <a:p>
            <a:r>
              <a:rPr lang="tr-TR" dirty="0"/>
              <a:t>Sorumlu kullanma: Öğrencilerin dijital teknolojileri kullanırken fiziksel, psikolojik ve sosyal iyi oluşları ile ilgili tedbirleri alabilme. </a:t>
            </a:r>
            <a:endParaRPr lang="tr-TR" dirty="0" smtClean="0"/>
          </a:p>
          <a:p>
            <a:pPr marL="342900" lvl="1" indent="-342900">
              <a:buFont typeface="Arial" pitchFamily="34" charset="0"/>
              <a:buChar char="•"/>
            </a:pPr>
            <a:r>
              <a:rPr lang="tr-TR" dirty="0"/>
              <a:t>Dijital problem çözümü: Öğrenenlerin dijital araçlar ve kaynaklar ile ilgili teknik problemleri tanıyabilme ve çözme ya da dijital teknolojiler ile ilgili sahip oldukları bilgileri karşılaştıkları yeni durumlardaki problemlerde çözümlerini uygulamaya fırsat verecekleri öğrenme etkinlikleri, ödevler ve değerlendirme araçları planlanması ve uygulanması</a:t>
            </a:r>
            <a:r>
              <a:rPr lang="tr-TR" dirty="0" smtClean="0"/>
              <a:t>.</a:t>
            </a:r>
            <a:endParaRPr lang="tr-TR" sz="2400" dirty="0"/>
          </a:p>
        </p:txBody>
      </p:sp>
    </p:spTree>
    <p:extLst>
      <p:ext uri="{BB962C8B-B14F-4D97-AF65-F5344CB8AC3E}">
        <p14:creationId xmlns:p14="http://schemas.microsoft.com/office/powerpoint/2010/main" val="28573405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pic>
        <p:nvPicPr>
          <p:cNvPr id="4" name="image174.jpeg" descr="https://lh5.googleusercontent.com/quD1KawFt1eig_uJIz-v_yqEtTQGwn0baZXKoYi7O0K0duC7ituc-tsQ-eT0Av8JuGorAF4MFF5qBbQeQH5QgKcVZrQs750F3MQuteUAbZmWW_UmmChIxdse5nYd66idefoXvBc"/>
          <p:cNvPicPr>
            <a:picLocks noGrp="1"/>
          </p:cNvPicPr>
          <p:nvPr>
            <p:ph idx="1"/>
          </p:nvPr>
        </p:nvPicPr>
        <p:blipFill>
          <a:blip r:embed="rId2" cstate="print"/>
          <a:stretch>
            <a:fillRect/>
          </a:stretch>
        </p:blipFill>
        <p:spPr>
          <a:xfrm>
            <a:off x="2348180" y="1600200"/>
            <a:ext cx="4447639" cy="4997152"/>
          </a:xfrm>
          <a:prstGeom prst="rect">
            <a:avLst/>
          </a:prstGeom>
        </p:spPr>
      </p:pic>
    </p:spTree>
    <p:extLst>
      <p:ext uri="{BB962C8B-B14F-4D97-AF65-F5344CB8AC3E}">
        <p14:creationId xmlns:p14="http://schemas.microsoft.com/office/powerpoint/2010/main" val="2696544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Dijital Beceriler ve Dijital Okuryazarlık</a:t>
            </a:r>
          </a:p>
        </p:txBody>
      </p:sp>
      <p:sp>
        <p:nvSpPr>
          <p:cNvPr id="3" name="İçerik Yer Tutucusu 2"/>
          <p:cNvSpPr>
            <a:spLocks noGrp="1"/>
          </p:cNvSpPr>
          <p:nvPr>
            <p:ph idx="1"/>
          </p:nvPr>
        </p:nvSpPr>
        <p:spPr/>
        <p:txBody>
          <a:bodyPr>
            <a:normAutofit fontScale="92500" lnSpcReduction="20000"/>
          </a:bodyPr>
          <a:lstStyle/>
          <a:p>
            <a:r>
              <a:rPr lang="tr-TR" dirty="0"/>
              <a:t>Dijital beceri, günlük yaşamda bir sorunu çözmek için bilgi teknolojisi becerisini kullanma ve uygulama yeteneğidir. </a:t>
            </a:r>
            <a:endParaRPr lang="tr-TR" dirty="0" smtClean="0"/>
          </a:p>
          <a:p>
            <a:r>
              <a:rPr lang="tr-TR" dirty="0" smtClean="0"/>
              <a:t>Dijital </a:t>
            </a:r>
            <a:r>
              <a:rPr lang="tr-TR" dirty="0"/>
              <a:t>beceriler; bilgileri yönetmek, iletişim kurmak, sorunları çözmek ve içerik oluşturmak için donanım ve yazılım kullanma becerisi gibi temel becerilere hâkim olmayı gerektirir. </a:t>
            </a:r>
            <a:endParaRPr lang="tr-TR" dirty="0" smtClean="0"/>
          </a:p>
          <a:p>
            <a:r>
              <a:rPr lang="tr-TR" dirty="0" smtClean="0"/>
              <a:t>Dijital </a:t>
            </a:r>
            <a:r>
              <a:rPr lang="tr-TR" dirty="0"/>
              <a:t>becerilerin örgün eğitimde çeşitli hizmet içi eğitimler ve toplumda bilgi teknolojisinin sürdürülebilir kullanımı yoluyla sürekli olarak geliştirilmesi gerekmektedir.</a:t>
            </a:r>
          </a:p>
          <a:p>
            <a:endParaRPr lang="tr-TR" dirty="0"/>
          </a:p>
        </p:txBody>
      </p:sp>
    </p:spTree>
    <p:extLst>
      <p:ext uri="{BB962C8B-B14F-4D97-AF65-F5344CB8AC3E}">
        <p14:creationId xmlns:p14="http://schemas.microsoft.com/office/powerpoint/2010/main" val="17900657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normAutofit fontScale="92500"/>
          </a:bodyPr>
          <a:lstStyle/>
          <a:p>
            <a:r>
              <a:rPr lang="tr-TR" dirty="0"/>
              <a:t>Şekil 7’de verilen çerçeve öğretmenlik mesleği özelinde dijital yeterlikler, 6 alan ve 3 yetkinlik seviyesinde toplam 18 yeterlik alanı olarak belirlenmiş ve her bir yetkinlik seviyesi için tüm alanlarda hedeflenen bilgi ve becerilerin gerçekleştirilmesi beklenmektedir. </a:t>
            </a:r>
            <a:endParaRPr lang="tr-TR" dirty="0" smtClean="0"/>
          </a:p>
          <a:p>
            <a:r>
              <a:rPr lang="tr-TR" dirty="0" smtClean="0"/>
              <a:t>Bilgi </a:t>
            </a:r>
            <a:r>
              <a:rPr lang="tr-TR" dirty="0"/>
              <a:t>kazanma yetkinlik seviyesinde öğretmenlere okul topluluğunun etkili ve verimli bir üyesi olacak bilgi ve becerileri kazandırmak amaçlanır. </a:t>
            </a:r>
          </a:p>
        </p:txBody>
      </p:sp>
    </p:spTree>
    <p:extLst>
      <p:ext uri="{BB962C8B-B14F-4D97-AF65-F5344CB8AC3E}">
        <p14:creationId xmlns:p14="http://schemas.microsoft.com/office/powerpoint/2010/main" val="37474894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normAutofit fontScale="92500"/>
          </a:bodyPr>
          <a:lstStyle/>
          <a:p>
            <a:r>
              <a:rPr lang="tr-TR" b="1" i="1" dirty="0"/>
              <a:t>Politika Kavrama</a:t>
            </a:r>
            <a:r>
              <a:rPr lang="tr-TR" b="1" dirty="0"/>
              <a:t>: </a:t>
            </a:r>
            <a:r>
              <a:rPr lang="tr-TR" dirty="0"/>
              <a:t>Öğretmenlerden eğitimde bilgi ve iletişim teknolojilerinin kullanımını konu alan politikalar ve eğitim-öğretim uygulamaları arasındaki ilişkileri görmeleri ve bunlar arasında anlamsal bağlar kurmaları beklenir. </a:t>
            </a:r>
            <a:endParaRPr lang="tr-TR" dirty="0" smtClean="0"/>
          </a:p>
          <a:p>
            <a:r>
              <a:rPr lang="tr-TR" b="1" i="1" dirty="0"/>
              <a:t>Politika Uygulama: </a:t>
            </a:r>
            <a:r>
              <a:rPr lang="tr-TR" dirty="0"/>
              <a:t>Öğretmenlerden sınıf içi öğretim uygulamalarını planlarken millî eğitim politikalarını ve öncelikli problemleri ele alacak şekilde uygulamaları beklenir. </a:t>
            </a:r>
          </a:p>
        </p:txBody>
      </p:sp>
    </p:spTree>
    <p:extLst>
      <p:ext uri="{BB962C8B-B14F-4D97-AF65-F5344CB8AC3E}">
        <p14:creationId xmlns:p14="http://schemas.microsoft.com/office/powerpoint/2010/main" val="207713350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normAutofit fontScale="92500" lnSpcReduction="10000"/>
          </a:bodyPr>
          <a:lstStyle/>
          <a:p>
            <a:r>
              <a:rPr lang="tr-TR" b="1" i="1" dirty="0"/>
              <a:t>Politika Yeniliği: </a:t>
            </a:r>
            <a:r>
              <a:rPr lang="tr-TR" dirty="0"/>
              <a:t>Bu seviyede öğretmenlerden okul seviyesindeki reform programlarını tasarlamaları, uygulamaları ve değerlendirmelerinin yanında var olan millî eğitim politikalarına da iyileştirme önerileri getirmeleri beklenir</a:t>
            </a:r>
            <a:r>
              <a:rPr lang="tr-TR" dirty="0" smtClean="0"/>
              <a:t>.</a:t>
            </a:r>
          </a:p>
          <a:p>
            <a:r>
              <a:rPr lang="tr-TR" b="1" i="1" dirty="0"/>
              <a:t>Temel Bilgi</a:t>
            </a:r>
            <a:r>
              <a:rPr lang="tr-TR" b="1" dirty="0"/>
              <a:t>: </a:t>
            </a:r>
            <a:r>
              <a:rPr lang="tr-TR" dirty="0"/>
              <a:t>Öğretmenler her derste öğrenme, öğretmen ve değerlendirme süreçlerinde ilgili BİT kaynaklarını ve verimlilik araçlarını kullanmanın muhtemel faydaları hakkında bilgi sahibidirler. </a:t>
            </a:r>
          </a:p>
        </p:txBody>
      </p:sp>
    </p:spTree>
    <p:extLst>
      <p:ext uri="{BB962C8B-B14F-4D97-AF65-F5344CB8AC3E}">
        <p14:creationId xmlns:p14="http://schemas.microsoft.com/office/powerpoint/2010/main" val="39215704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normAutofit fontScale="92500"/>
          </a:bodyPr>
          <a:lstStyle/>
          <a:p>
            <a:r>
              <a:rPr lang="tr-TR" b="1" i="1" dirty="0"/>
              <a:t>Bilgi Uygulama</a:t>
            </a:r>
            <a:r>
              <a:rPr lang="tr-TR" b="1" dirty="0"/>
              <a:t>: </a:t>
            </a:r>
            <a:r>
              <a:rPr lang="tr-TR" dirty="0"/>
              <a:t>Bilginin derinleştirilmesi seviyesinde bulunan bu yeterlikte öğretmenler, BİT araçlarını ve platformlarını derslerin öğretim ve değerlendirme süreçlerinde uygularlar. </a:t>
            </a:r>
            <a:endParaRPr lang="tr-TR" dirty="0" smtClean="0"/>
          </a:p>
          <a:p>
            <a:r>
              <a:rPr lang="tr-TR" b="1" i="1" dirty="0"/>
              <a:t>Bilgi Toplumu Becerileri</a:t>
            </a:r>
            <a:r>
              <a:rPr lang="tr-TR" b="1" dirty="0"/>
              <a:t>: </a:t>
            </a:r>
            <a:r>
              <a:rPr lang="tr-TR" dirty="0"/>
              <a:t>Bilginin oluşturulması seviyesindeki bu yeterlikte öğretmenler öğretim yöntemlerini belirlerken öğrenci merkezli, iş birliğine dayalı ve </a:t>
            </a:r>
            <a:r>
              <a:rPr lang="tr-TR" dirty="0" err="1"/>
              <a:t>disiplinlerarası</a:t>
            </a:r>
            <a:r>
              <a:rPr lang="tr-TR" dirty="0"/>
              <a:t> </a:t>
            </a:r>
            <a:r>
              <a:rPr lang="tr-TR" dirty="0" smtClean="0"/>
              <a:t>müfredat </a:t>
            </a:r>
            <a:r>
              <a:rPr lang="tr-TR" dirty="0"/>
              <a:t>hedeflerini dikkate alırlar. </a:t>
            </a:r>
          </a:p>
          <a:p>
            <a:endParaRPr lang="tr-TR" dirty="0"/>
          </a:p>
        </p:txBody>
      </p:sp>
    </p:spTree>
    <p:extLst>
      <p:ext uri="{BB962C8B-B14F-4D97-AF65-F5344CB8AC3E}">
        <p14:creationId xmlns:p14="http://schemas.microsoft.com/office/powerpoint/2010/main" val="18335273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lstStyle/>
          <a:p>
            <a:r>
              <a:rPr lang="tr-TR" b="1" i="1" dirty="0"/>
              <a:t>BİT Destekli Öğretim</a:t>
            </a:r>
            <a:r>
              <a:rPr lang="tr-TR" b="1" dirty="0"/>
              <a:t>: </a:t>
            </a:r>
            <a:r>
              <a:rPr lang="tr-TR" dirty="0"/>
              <a:t>Öğretmenlerin öğretimi desteklemeleri için teknolojileri, araçları ve dijital içeriği  entegre  etmeleridir. </a:t>
            </a:r>
            <a:endParaRPr lang="tr-TR" dirty="0" smtClean="0"/>
          </a:p>
          <a:p>
            <a:r>
              <a:rPr lang="tr-TR" b="1" i="1" dirty="0"/>
              <a:t>Karmaşık Problem Çözme</a:t>
            </a:r>
            <a:r>
              <a:rPr lang="tr-TR" b="1" dirty="0"/>
              <a:t>: </a:t>
            </a:r>
            <a:r>
              <a:rPr lang="tr-TR" dirty="0"/>
              <a:t>Öğretmenler iş birliğine dayalı proje veya problem temelli öğrenme etkinliklerini tasarlayıp bu etkinlikleri BİT ile destekler. </a:t>
            </a:r>
          </a:p>
        </p:txBody>
      </p:sp>
    </p:spTree>
    <p:extLst>
      <p:ext uri="{BB962C8B-B14F-4D97-AF65-F5344CB8AC3E}">
        <p14:creationId xmlns:p14="http://schemas.microsoft.com/office/powerpoint/2010/main" val="1315197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normAutofit fontScale="92500" lnSpcReduction="10000"/>
          </a:bodyPr>
          <a:lstStyle/>
          <a:p>
            <a:r>
              <a:rPr lang="tr-TR" b="1" i="1" dirty="0"/>
              <a:t>Öz Yönetim</a:t>
            </a:r>
            <a:r>
              <a:rPr lang="tr-TR" b="1" dirty="0"/>
              <a:t>: </a:t>
            </a:r>
            <a:r>
              <a:rPr lang="tr-TR" dirty="0"/>
              <a:t>Öğretmenler, öğrencilerin sürekli bilgi üretimi ile ilgili etkinliklerle uğraşmasını sağlayacak öğrenme ortamlarını kurabilir; öğrencileri, kendi öğrenme süreçlerini yönetip iş birliğine dayalı öğrenme etkinlikleri ile çalışmaları için teşvik edebilir. </a:t>
            </a:r>
            <a:endParaRPr lang="tr-TR" dirty="0" smtClean="0"/>
          </a:p>
          <a:p>
            <a:r>
              <a:rPr lang="tr-TR" b="1" i="1" dirty="0"/>
              <a:t>Uygulama</a:t>
            </a:r>
            <a:r>
              <a:rPr lang="tr-TR" b="1" dirty="0"/>
              <a:t>: </a:t>
            </a:r>
            <a:r>
              <a:rPr lang="tr-TR" dirty="0"/>
              <a:t>Öğretmenlerin bilgisayarları, mobil cihazları, yazılımları ve ağları öğrenme, öğretme ve yönetim amaçları dâhilinde güvenli kullanım çerçevesinde kullanmasıdır. </a:t>
            </a:r>
          </a:p>
        </p:txBody>
      </p:sp>
    </p:spTree>
    <p:extLst>
      <p:ext uri="{BB962C8B-B14F-4D97-AF65-F5344CB8AC3E}">
        <p14:creationId xmlns:p14="http://schemas.microsoft.com/office/powerpoint/2010/main" val="21776807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lstStyle/>
          <a:p>
            <a:r>
              <a:rPr lang="tr-TR" b="1" i="1" dirty="0"/>
              <a:t>Ekleme</a:t>
            </a:r>
            <a:r>
              <a:rPr lang="tr-TR" b="1" dirty="0"/>
              <a:t>: </a:t>
            </a:r>
            <a:r>
              <a:rPr lang="tr-TR" dirty="0"/>
              <a:t>Öğretmenler farklı dijital araçlar ve kaynaklar kullanarak öğrencilerin problem çözme becerilerini destekleyen entegre dijital öğrenme ortamları oluştururlar. </a:t>
            </a:r>
            <a:endParaRPr lang="tr-TR" dirty="0" smtClean="0"/>
          </a:p>
          <a:p>
            <a:r>
              <a:rPr lang="tr-TR" b="1" i="1" dirty="0"/>
              <a:t>Dönüşüm</a:t>
            </a:r>
            <a:r>
              <a:rPr lang="tr-TR" b="1" dirty="0"/>
              <a:t>: </a:t>
            </a:r>
            <a:r>
              <a:rPr lang="tr-TR" dirty="0"/>
              <a:t>Bu yeterlikte öğretmenlerin bulut teknolojilerini kullanarak bilgi toplulukları kurmaları ve dijital araçları kullanarak her yerde öğrenmeyi desteklemeleri hedeflenir. </a:t>
            </a:r>
          </a:p>
        </p:txBody>
      </p:sp>
    </p:spTree>
    <p:extLst>
      <p:ext uri="{BB962C8B-B14F-4D97-AF65-F5344CB8AC3E}">
        <p14:creationId xmlns:p14="http://schemas.microsoft.com/office/powerpoint/2010/main" val="346438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lstStyle/>
          <a:p>
            <a:r>
              <a:rPr lang="tr-TR" b="1" i="1" dirty="0"/>
              <a:t>Standart Sınıf</a:t>
            </a:r>
            <a:r>
              <a:rPr lang="tr-TR" b="1" dirty="0"/>
              <a:t>: </a:t>
            </a:r>
            <a:r>
              <a:rPr lang="tr-TR" dirty="0"/>
              <a:t>Öğretmenlerin sınıflarını veya laboratuvarlarını derslerde BİT entegrasyonuna izin verecek şekilde fiziksel olarak düzenlemeleri beklenir. </a:t>
            </a:r>
            <a:endParaRPr lang="tr-TR" dirty="0" smtClean="0"/>
          </a:p>
          <a:p>
            <a:r>
              <a:rPr lang="tr-TR" b="1" i="1" dirty="0"/>
              <a:t>İş Birliği Grupları</a:t>
            </a:r>
            <a:r>
              <a:rPr lang="tr-TR" b="1" dirty="0"/>
              <a:t>: </a:t>
            </a:r>
            <a:r>
              <a:rPr lang="tr-TR" dirty="0"/>
              <a:t>Öğretmenler dijital araçları ve platformları kullanarak iş birliğine dayalı öğrenmeyi ve öğrencileri yönetir. </a:t>
            </a:r>
          </a:p>
        </p:txBody>
      </p:sp>
    </p:spTree>
    <p:extLst>
      <p:ext uri="{BB962C8B-B14F-4D97-AF65-F5344CB8AC3E}">
        <p14:creationId xmlns:p14="http://schemas.microsoft.com/office/powerpoint/2010/main" val="9466810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lstStyle/>
          <a:p>
            <a:r>
              <a:rPr lang="tr-TR" b="1" i="1" dirty="0"/>
              <a:t>Öğrenim Kurumları</a:t>
            </a:r>
            <a:r>
              <a:rPr lang="tr-TR" b="1" dirty="0"/>
              <a:t>: </a:t>
            </a:r>
            <a:r>
              <a:rPr lang="tr-TR" dirty="0"/>
              <a:t>Bu yeterlikte, kendi okullarının bir öğrenen organizasyon olması için teknoloji stratejileri geliştirilmesinde öğretmenlerden lider rolü oynaması beklenir. </a:t>
            </a:r>
            <a:endParaRPr lang="tr-TR" dirty="0" smtClean="0"/>
          </a:p>
          <a:p>
            <a:r>
              <a:rPr lang="tr-TR" b="1" i="1" dirty="0"/>
              <a:t>Dijital Okuryazarlık</a:t>
            </a:r>
            <a:r>
              <a:rPr lang="tr-TR" b="1" dirty="0"/>
              <a:t>: </a:t>
            </a:r>
            <a:r>
              <a:rPr lang="tr-TR" dirty="0"/>
              <a:t>Öğretmenlerin dijital okuryazarlıklarını oluşturup geliştirmeleri ve mesleki gelişim etkinliklerini yaparken BİT kullanmaları beklenir. </a:t>
            </a:r>
          </a:p>
        </p:txBody>
      </p:sp>
    </p:spTree>
    <p:extLst>
      <p:ext uri="{BB962C8B-B14F-4D97-AF65-F5344CB8AC3E}">
        <p14:creationId xmlns:p14="http://schemas.microsoft.com/office/powerpoint/2010/main" val="40176757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UNESCO Öğretmen Dijital Yeterlikleri Çerçevesi</a:t>
            </a:r>
          </a:p>
        </p:txBody>
      </p:sp>
      <p:sp>
        <p:nvSpPr>
          <p:cNvPr id="3" name="İçerik Yer Tutucusu 2"/>
          <p:cNvSpPr>
            <a:spLocks noGrp="1"/>
          </p:cNvSpPr>
          <p:nvPr>
            <p:ph idx="1"/>
          </p:nvPr>
        </p:nvSpPr>
        <p:spPr/>
        <p:txBody>
          <a:bodyPr>
            <a:normAutofit fontScale="92500" lnSpcReduction="10000"/>
          </a:bodyPr>
          <a:lstStyle/>
          <a:p>
            <a:r>
              <a:rPr lang="tr-TR" b="1" i="1" dirty="0"/>
              <a:t>Ağ kurma</a:t>
            </a:r>
            <a:r>
              <a:rPr lang="tr-TR" b="1" dirty="0"/>
              <a:t>: </a:t>
            </a:r>
            <a:r>
              <a:rPr lang="tr-TR" dirty="0"/>
              <a:t>Öğretmenler mesleki gelişim ağları geliştirmek ve kaynaklara erişmek için BİT kullanırlar ve bu teknolojileri kullanarak mesleki ağlarla etkileşip mesleki gelişimlerini desteklerler. </a:t>
            </a:r>
            <a:endParaRPr lang="tr-TR" dirty="0" smtClean="0"/>
          </a:p>
          <a:p>
            <a:r>
              <a:rPr lang="tr-TR" b="1" i="1" dirty="0"/>
              <a:t>Yenilikçi Öğretmenler</a:t>
            </a:r>
            <a:r>
              <a:rPr lang="tr-TR" b="1" dirty="0"/>
              <a:t>: </a:t>
            </a:r>
            <a:r>
              <a:rPr lang="tr-TR" dirty="0"/>
              <a:t>Bu yeterlikte öğretmenler, öğrenme ve öğretme süreçlerini iyileştirecek bilgi üretme etkinlikleri ve teknolojinin okullarına daha iyi nasıl hizmet edebileceği konusundaki planlamalar ile yeniliklerin geliştirilmesi ve iyi uygulamaların paylaşılması etkinlikleriyle uğraşır.</a:t>
            </a:r>
          </a:p>
        </p:txBody>
      </p:sp>
    </p:spTree>
    <p:extLst>
      <p:ext uri="{BB962C8B-B14F-4D97-AF65-F5344CB8AC3E}">
        <p14:creationId xmlns:p14="http://schemas.microsoft.com/office/powerpoint/2010/main" val="139605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Dijital Çağ ve İlgili Tanımlar</a:t>
            </a:r>
          </a:p>
        </p:txBody>
      </p:sp>
      <p:sp>
        <p:nvSpPr>
          <p:cNvPr id="3" name="İçerik Yer Tutucusu 2"/>
          <p:cNvSpPr>
            <a:spLocks noGrp="1"/>
          </p:cNvSpPr>
          <p:nvPr>
            <p:ph idx="1"/>
          </p:nvPr>
        </p:nvSpPr>
        <p:spPr/>
        <p:txBody>
          <a:bodyPr/>
          <a:lstStyle/>
          <a:p>
            <a:r>
              <a:rPr lang="tr-TR" dirty="0"/>
              <a:t>Dijital çağda öğretmenin rolü daha karmaşık ve zordur. </a:t>
            </a:r>
            <a:endParaRPr lang="tr-TR" dirty="0" smtClean="0"/>
          </a:p>
          <a:p>
            <a:r>
              <a:rPr lang="tr-TR" dirty="0" smtClean="0"/>
              <a:t>Öğretmenler </a:t>
            </a:r>
            <a:r>
              <a:rPr lang="tr-TR" dirty="0"/>
              <a:t>dijital çağa ayak uydurabilme, değişimin taşıyıcısı ve dönüşümün bir parçası olabilme gibi birçok rol üstlenmektedirler. </a:t>
            </a:r>
            <a:endParaRPr lang="tr-TR" dirty="0" smtClean="0"/>
          </a:p>
          <a:p>
            <a:r>
              <a:rPr lang="tr-TR" dirty="0" smtClean="0"/>
              <a:t>Dijital </a:t>
            </a:r>
            <a:r>
              <a:rPr lang="tr-TR" dirty="0"/>
              <a:t>ayak izi, dijital ağ ve dijital kimlik gibi yeni kavramların hayat bulduğu günümüzde öğretmenlere büyük rol düşmektedir. </a:t>
            </a:r>
          </a:p>
        </p:txBody>
      </p:sp>
    </p:spTree>
    <p:extLst>
      <p:ext uri="{BB962C8B-B14F-4D97-AF65-F5344CB8AC3E}">
        <p14:creationId xmlns:p14="http://schemas.microsoft.com/office/powerpoint/2010/main" val="76727777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Yeterlik Çerçeveleri Oluşturulurken Cevaplanması Gereken Ortak Sorular</a:t>
            </a:r>
          </a:p>
        </p:txBody>
      </p:sp>
      <p:sp>
        <p:nvSpPr>
          <p:cNvPr id="3" name="İçerik Yer Tutucusu 2"/>
          <p:cNvSpPr>
            <a:spLocks noGrp="1"/>
          </p:cNvSpPr>
          <p:nvPr>
            <p:ph idx="1"/>
          </p:nvPr>
        </p:nvSpPr>
        <p:spPr/>
        <p:txBody>
          <a:bodyPr/>
          <a:lstStyle/>
          <a:p>
            <a:r>
              <a:rPr lang="tr-TR" dirty="0"/>
              <a:t>Bugüne kadar </a:t>
            </a:r>
            <a:r>
              <a:rPr lang="tr-TR" dirty="0" err="1"/>
              <a:t>alanyazında</a:t>
            </a:r>
            <a:r>
              <a:rPr lang="tr-TR" dirty="0"/>
              <a:t> yer alan ve bundan sonra da muhtemelen yer alacak dijital yeterlikler çerçevelerinin ele aldığı ortak sorular bulunmaktadır. </a:t>
            </a:r>
            <a:endParaRPr lang="tr-TR" dirty="0" smtClean="0"/>
          </a:p>
          <a:p>
            <a:r>
              <a:rPr lang="tr-TR" dirty="0" smtClean="0"/>
              <a:t>İlk </a:t>
            </a:r>
            <a:r>
              <a:rPr lang="tr-TR" dirty="0"/>
              <a:t>olarak hangi öğretim hedeflerine teknoloji kullanarak ulaşılması gerektiği sorusunun cevabı, çerçeve oluşturulurken cevaplanması gereken ilk sorudur.</a:t>
            </a:r>
          </a:p>
        </p:txBody>
      </p:sp>
    </p:spTree>
    <p:extLst>
      <p:ext uri="{BB962C8B-B14F-4D97-AF65-F5344CB8AC3E}">
        <p14:creationId xmlns:p14="http://schemas.microsoft.com/office/powerpoint/2010/main" val="22241085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Yeterlik Çerçeveleri Oluşturulurken Cevaplanması Gereken Ortak Sorular</a:t>
            </a:r>
          </a:p>
        </p:txBody>
      </p:sp>
      <p:pic>
        <p:nvPicPr>
          <p:cNvPr id="4" name="image175.png" descr="https://lh6.googleusercontent.com/T7wpMJ0xlMU7NyzHSNXeOwHlRTPEPprxgxR4iQx5-KMbye12U9nByxuU_TFW2ZLa3hV6uri0UcwuD0_N96GO6H6NxFZ1mB9Vu5Nq_mJ0dakBhsl02eitCu3N8BQ04IytBRqMqgI"/>
          <p:cNvPicPr>
            <a:picLocks noGrp="1"/>
          </p:cNvPicPr>
          <p:nvPr>
            <p:ph idx="1"/>
          </p:nvPr>
        </p:nvPicPr>
        <p:blipFill>
          <a:blip r:embed="rId2" cstate="print"/>
          <a:stretch>
            <a:fillRect/>
          </a:stretch>
        </p:blipFill>
        <p:spPr>
          <a:xfrm>
            <a:off x="-252536" y="1556792"/>
            <a:ext cx="9865096" cy="4608511"/>
          </a:xfrm>
          <a:prstGeom prst="rect">
            <a:avLst/>
          </a:prstGeom>
        </p:spPr>
      </p:pic>
    </p:spTree>
    <p:extLst>
      <p:ext uri="{BB962C8B-B14F-4D97-AF65-F5344CB8AC3E}">
        <p14:creationId xmlns:p14="http://schemas.microsoft.com/office/powerpoint/2010/main" val="49808067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Yeterlik Çerçeveleri Oluşturulurken Cevaplanması Gereken Ortak Sorular</a:t>
            </a:r>
          </a:p>
        </p:txBody>
      </p:sp>
      <p:sp>
        <p:nvSpPr>
          <p:cNvPr id="3" name="İçerik Yer Tutucusu 2"/>
          <p:cNvSpPr>
            <a:spLocks noGrp="1"/>
          </p:cNvSpPr>
          <p:nvPr>
            <p:ph idx="1"/>
          </p:nvPr>
        </p:nvSpPr>
        <p:spPr/>
        <p:txBody>
          <a:bodyPr/>
          <a:lstStyle/>
          <a:p>
            <a:r>
              <a:rPr lang="tr-TR" dirty="0"/>
              <a:t>Eğitimde teknoloji kullanımına izin verecek veya teknoloji kullanımına fırsatlar sağlayacak müfredatlar nasıl oluşturulmalıdır. </a:t>
            </a:r>
            <a:endParaRPr lang="tr-TR" dirty="0" smtClean="0"/>
          </a:p>
          <a:p>
            <a:r>
              <a:rPr lang="tr-TR" dirty="0"/>
              <a:t>Üçüncü olarak yeterlik çerçeveleri tarafından ele alınan bir diğer soru, müfredat çerçevesinde öğretim hedeflerine ulaşmak için hangi öğretim yöntemlerinin </a:t>
            </a:r>
            <a:r>
              <a:rPr lang="tr-TR" dirty="0" smtClean="0"/>
              <a:t>kullanılacağıdır. </a:t>
            </a:r>
            <a:endParaRPr lang="tr-TR" dirty="0"/>
          </a:p>
        </p:txBody>
      </p:sp>
    </p:spTree>
    <p:extLst>
      <p:ext uri="{BB962C8B-B14F-4D97-AF65-F5344CB8AC3E}">
        <p14:creationId xmlns:p14="http://schemas.microsoft.com/office/powerpoint/2010/main" val="10449734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Yeterlik Çerçeveleri Oluşturulurken Cevaplanması Gereken Ortak Sorular</a:t>
            </a:r>
          </a:p>
        </p:txBody>
      </p:sp>
      <p:sp>
        <p:nvSpPr>
          <p:cNvPr id="3" name="İçerik Yer Tutucusu 2"/>
          <p:cNvSpPr>
            <a:spLocks noGrp="1"/>
          </p:cNvSpPr>
          <p:nvPr>
            <p:ph idx="1"/>
          </p:nvPr>
        </p:nvSpPr>
        <p:spPr/>
        <p:txBody>
          <a:bodyPr>
            <a:normAutofit fontScale="92500"/>
          </a:bodyPr>
          <a:lstStyle/>
          <a:p>
            <a:r>
              <a:rPr lang="tr-TR" dirty="0"/>
              <a:t>Dördüncü olarak yeterlik çerçevelerinin cevapladığı sorulardan bir başkası öğrenme ortamlarının teknoloji kullanılarak nasıl düzenleneceğidir. </a:t>
            </a:r>
            <a:endParaRPr lang="tr-TR" dirty="0" smtClean="0"/>
          </a:p>
          <a:p>
            <a:r>
              <a:rPr lang="tr-TR" dirty="0"/>
              <a:t>Beşinci olarak öğretmenlerin ölçme değerlendirme etkinliklerini teknoloji kullanarak gerçekleştirmeleri için hangi dijital yeterliklere sahip olmaları, gerektiği dijital yeterlikler çerçevelerinin üzerinde çalıştığı sorudur.</a:t>
            </a:r>
          </a:p>
        </p:txBody>
      </p:sp>
    </p:spTree>
    <p:extLst>
      <p:ext uri="{BB962C8B-B14F-4D97-AF65-F5344CB8AC3E}">
        <p14:creationId xmlns:p14="http://schemas.microsoft.com/office/powerpoint/2010/main" val="17738115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Yeterlik Çerçeveleri Oluşturulurken Cevaplanması Gereken Ortak Sorular</a:t>
            </a:r>
          </a:p>
        </p:txBody>
      </p:sp>
      <p:sp>
        <p:nvSpPr>
          <p:cNvPr id="3" name="İçerik Yer Tutucusu 2"/>
          <p:cNvSpPr>
            <a:spLocks noGrp="1"/>
          </p:cNvSpPr>
          <p:nvPr>
            <p:ph idx="1"/>
          </p:nvPr>
        </p:nvSpPr>
        <p:spPr/>
        <p:txBody>
          <a:bodyPr/>
          <a:lstStyle/>
          <a:p>
            <a:r>
              <a:rPr lang="tr-TR" dirty="0"/>
              <a:t>Son olarak öğretmenlerin mesleki gelişimlerinin teknoloji ile nasıl desteklenmesi gerektiği, dijital yeterlikler çerçevelerinin cevap vermek için çalıştığı sorulardan sonuncusudur. </a:t>
            </a:r>
          </a:p>
        </p:txBody>
      </p:sp>
    </p:spTree>
    <p:extLst>
      <p:ext uri="{BB962C8B-B14F-4D97-AF65-F5344CB8AC3E}">
        <p14:creationId xmlns:p14="http://schemas.microsoft.com/office/powerpoint/2010/main" val="41017663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a:t>Dijital Öğrenme Ortamları</a:t>
            </a:r>
          </a:p>
        </p:txBody>
      </p:sp>
      <p:sp>
        <p:nvSpPr>
          <p:cNvPr id="3" name="İçerik Yer Tutucusu 2"/>
          <p:cNvSpPr>
            <a:spLocks noGrp="1"/>
          </p:cNvSpPr>
          <p:nvPr>
            <p:ph idx="1"/>
          </p:nvPr>
        </p:nvSpPr>
        <p:spPr/>
        <p:txBody>
          <a:bodyPr>
            <a:normAutofit fontScale="85000" lnSpcReduction="10000"/>
          </a:bodyPr>
          <a:lstStyle/>
          <a:p>
            <a:pPr lvl="1"/>
            <a:r>
              <a:rPr lang="tr-TR" b="1" dirty="0"/>
              <a:t>Dijital Yeterliklerin Güncellenmesi</a:t>
            </a:r>
            <a:endParaRPr lang="tr-TR" sz="2400" dirty="0"/>
          </a:p>
          <a:p>
            <a:r>
              <a:rPr lang="tr-TR" dirty="0" smtClean="0"/>
              <a:t>Dijital </a:t>
            </a:r>
            <a:r>
              <a:rPr lang="tr-TR" dirty="0"/>
              <a:t>teknolojiler ve bunları kullanabilmek için gerekli yeterlikler zamanla gelişmektedir. Bilişim ve iletişim teknolojilerindeki donanımların kapasitelerinin artması; artan işlemci, hafıza ve iletişim altyapısı kapasitesi ile daha işlevsel ve kullanışlı yazılımların hazırlanması, gelişmiş donanım ve yazılımlar kullanılarak üretilen veri miktarlarının artması sonucu teknolojiyi günlük hayatta veya eğitimle ilgili problemlerin çözümünde kullanabilmek için güncel bilgi ve iletişim teknolojileri yeterliklerine sahip olmak </a:t>
            </a:r>
            <a:r>
              <a:rPr lang="tr-TR" dirty="0" smtClean="0"/>
              <a:t>gereklidir.</a:t>
            </a:r>
            <a:endParaRPr lang="tr-TR" dirty="0"/>
          </a:p>
        </p:txBody>
      </p:sp>
    </p:spTree>
    <p:extLst>
      <p:ext uri="{BB962C8B-B14F-4D97-AF65-F5344CB8AC3E}">
        <p14:creationId xmlns:p14="http://schemas.microsoft.com/office/powerpoint/2010/main" val="207347621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 İnternet üzerindeki veri hacminde artış hızı </a:t>
            </a:r>
          </a:p>
        </p:txBody>
      </p:sp>
      <p:pic>
        <p:nvPicPr>
          <p:cNvPr id="4" name="image177.jpeg" descr="https://lh5.googleusercontent.com/X6fN9QQI99cyGiKMuQ6PdVxScfzZfiltAIWP9cW8Vc1TgdmVkRPhwPbUcy5D2xD8uIm2XT_8rKsYboHDPNznKjA-nBDR8PjsyslA1KIp-er_op9MYxouTFE6OUsmeWXQAgm03IQ"/>
          <p:cNvPicPr>
            <a:picLocks noGrp="1"/>
          </p:cNvPicPr>
          <p:nvPr>
            <p:ph idx="1"/>
          </p:nvPr>
        </p:nvPicPr>
        <p:blipFill>
          <a:blip r:embed="rId2" cstate="print"/>
          <a:stretch>
            <a:fillRect/>
          </a:stretch>
        </p:blipFill>
        <p:spPr>
          <a:xfrm>
            <a:off x="978222" y="1600200"/>
            <a:ext cx="7187555" cy="4525963"/>
          </a:xfrm>
          <a:prstGeom prst="rect">
            <a:avLst/>
          </a:prstGeom>
        </p:spPr>
      </p:pic>
    </p:spTree>
    <p:extLst>
      <p:ext uri="{BB962C8B-B14F-4D97-AF65-F5344CB8AC3E}">
        <p14:creationId xmlns:p14="http://schemas.microsoft.com/office/powerpoint/2010/main" val="16209123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Teknoloji Destekli Öğrenme</a:t>
            </a:r>
          </a:p>
        </p:txBody>
      </p:sp>
      <p:sp>
        <p:nvSpPr>
          <p:cNvPr id="3" name="İçerik Yer Tutucusu 2"/>
          <p:cNvSpPr>
            <a:spLocks noGrp="1"/>
          </p:cNvSpPr>
          <p:nvPr>
            <p:ph idx="1"/>
          </p:nvPr>
        </p:nvSpPr>
        <p:spPr/>
        <p:txBody>
          <a:bodyPr>
            <a:normAutofit fontScale="85000" lnSpcReduction="20000"/>
          </a:bodyPr>
          <a:lstStyle/>
          <a:p>
            <a:r>
              <a:rPr lang="tr-TR" dirty="0"/>
              <a:t>Geleneksel öğretim, eğitim sistemlerinde yüzyıllardır kullanılmaktadır. Geleneksel öğretim, öğretmeni eğitimin merkezine koyar. Aktif olan ve içeriğe karar veren öğretmendir. </a:t>
            </a:r>
            <a:endParaRPr lang="tr-TR" dirty="0" smtClean="0"/>
          </a:p>
          <a:p>
            <a:r>
              <a:rPr lang="tr-TR" dirty="0" smtClean="0"/>
              <a:t>Öğretmen </a:t>
            </a:r>
            <a:r>
              <a:rPr lang="tr-TR" dirty="0"/>
              <a:t>ders anlatır, sınavlar yapar; ödevler, ev ödevleri verir ve bunlardan sorumludur. Öte yandan öğrenciler sınıfta pasiftir ve öğrencilerden sessizce dinlemesi, not alması ve soruları daha sonraya saklaması beklenir. </a:t>
            </a:r>
            <a:endParaRPr lang="tr-TR" dirty="0" smtClean="0"/>
          </a:p>
          <a:p>
            <a:r>
              <a:rPr lang="tr-TR" dirty="0" smtClean="0"/>
              <a:t>Geleneksel </a:t>
            </a:r>
            <a:r>
              <a:rPr lang="tr-TR" dirty="0"/>
              <a:t>öğretimde bir sınıfta, zaman ve süre belirlenir ve sınırlı sayıda öğrenci öğrenme sürecinde aktif olabilir. </a:t>
            </a:r>
          </a:p>
        </p:txBody>
      </p:sp>
    </p:spTree>
    <p:extLst>
      <p:ext uri="{BB962C8B-B14F-4D97-AF65-F5344CB8AC3E}">
        <p14:creationId xmlns:p14="http://schemas.microsoft.com/office/powerpoint/2010/main" val="174315927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Mobil Öğrenme</a:t>
            </a:r>
          </a:p>
        </p:txBody>
      </p:sp>
      <p:sp>
        <p:nvSpPr>
          <p:cNvPr id="3" name="İçerik Yer Tutucusu 2"/>
          <p:cNvSpPr>
            <a:spLocks noGrp="1"/>
          </p:cNvSpPr>
          <p:nvPr>
            <p:ph idx="1"/>
          </p:nvPr>
        </p:nvSpPr>
        <p:spPr/>
        <p:txBody>
          <a:bodyPr>
            <a:normAutofit fontScale="92500" lnSpcReduction="10000"/>
          </a:bodyPr>
          <a:lstStyle/>
          <a:p>
            <a:r>
              <a:rPr lang="tr-TR" dirty="0" err="1"/>
              <a:t>Formal</a:t>
            </a:r>
            <a:r>
              <a:rPr lang="tr-TR" dirty="0"/>
              <a:t> (biçimsel), </a:t>
            </a:r>
            <a:r>
              <a:rPr lang="tr-TR" dirty="0" err="1"/>
              <a:t>informal</a:t>
            </a:r>
            <a:r>
              <a:rPr lang="tr-TR" dirty="0"/>
              <a:t> (doğal) ve </a:t>
            </a:r>
            <a:r>
              <a:rPr lang="tr-TR" dirty="0" err="1"/>
              <a:t>non-formal</a:t>
            </a:r>
            <a:r>
              <a:rPr lang="tr-TR" dirty="0"/>
              <a:t> (yaygın) öğrenme etkinlerinin teknoloji desteğiyle bütünleştirilebileceği bir fırsatlar dönemi yaşanmaktadır. </a:t>
            </a:r>
            <a:endParaRPr lang="tr-TR" dirty="0" smtClean="0"/>
          </a:p>
          <a:p>
            <a:r>
              <a:rPr lang="tr-TR" dirty="0" smtClean="0"/>
              <a:t>Bunların </a:t>
            </a:r>
            <a:r>
              <a:rPr lang="tr-TR" dirty="0"/>
              <a:t>içinde en öne çıkan yöntemlerden biri mobil öğrenmedir. </a:t>
            </a:r>
            <a:endParaRPr lang="tr-TR" dirty="0" smtClean="0"/>
          </a:p>
          <a:p>
            <a:r>
              <a:rPr lang="tr-TR" dirty="0" smtClean="0"/>
              <a:t>Mobil </a:t>
            </a:r>
            <a:r>
              <a:rPr lang="tr-TR" dirty="0"/>
              <a:t>öğrenme (m-öğrenme), öğrencilerin mobil teknolojileri ve interneti kullanarak her yerde ve her zaman öğrenme materyalleri elde etmelerini sağlayan bir öğrenme modelidir. </a:t>
            </a:r>
          </a:p>
        </p:txBody>
      </p:sp>
    </p:spTree>
    <p:extLst>
      <p:ext uri="{BB962C8B-B14F-4D97-AF65-F5344CB8AC3E}">
        <p14:creationId xmlns:p14="http://schemas.microsoft.com/office/powerpoint/2010/main" val="18903089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Uzaktan Eğitim</a:t>
            </a:r>
          </a:p>
        </p:txBody>
      </p:sp>
      <p:sp>
        <p:nvSpPr>
          <p:cNvPr id="3" name="İçerik Yer Tutucusu 2"/>
          <p:cNvSpPr>
            <a:spLocks noGrp="1"/>
          </p:cNvSpPr>
          <p:nvPr>
            <p:ph idx="1"/>
          </p:nvPr>
        </p:nvSpPr>
        <p:spPr/>
        <p:txBody>
          <a:bodyPr>
            <a:normAutofit fontScale="92500" lnSpcReduction="20000"/>
          </a:bodyPr>
          <a:lstStyle/>
          <a:p>
            <a:r>
              <a:rPr lang="tr-TR" dirty="0"/>
              <a:t>Uzaktan eğitim, kökleri mektupla haberleşmeye dayanan bir yöntem olmakla birlikte özellikle Covid-19 salgınıyla birlikte hayatımızda daha geniş bir uygulama alanı bulmuştur. </a:t>
            </a:r>
            <a:endParaRPr lang="tr-TR" dirty="0" smtClean="0"/>
          </a:p>
          <a:p>
            <a:r>
              <a:rPr lang="tr-TR" dirty="0" smtClean="0"/>
              <a:t>Uzaktan </a:t>
            </a:r>
            <a:r>
              <a:rPr lang="tr-TR" dirty="0"/>
              <a:t>eğitimi en yalın hâliyle öğreten ve öğrenenin fiziksel olarak ayrı yerlerde bulunduğu bir öğretim yöntemi olarak tanımlayabiliriz. </a:t>
            </a:r>
            <a:endParaRPr lang="tr-TR" dirty="0" smtClean="0"/>
          </a:p>
          <a:p>
            <a:r>
              <a:rPr lang="tr-TR" dirty="0" smtClean="0"/>
              <a:t>Teknoloji </a:t>
            </a:r>
            <a:r>
              <a:rPr lang="tr-TR" dirty="0"/>
              <a:t>destekli öğretim araçlarının daha fazla kullanılması, internet ve çevrim içi öğrenmenin yaygınlaşmasıyla birlikte uzaktan eğitim de </a:t>
            </a:r>
            <a:r>
              <a:rPr lang="tr-TR" dirty="0" err="1"/>
              <a:t>formal</a:t>
            </a:r>
            <a:r>
              <a:rPr lang="tr-TR" dirty="0"/>
              <a:t> öğrenme ortamlarında kullanılmaya başlamıştır. </a:t>
            </a:r>
          </a:p>
        </p:txBody>
      </p:sp>
    </p:spTree>
    <p:extLst>
      <p:ext uri="{BB962C8B-B14F-4D97-AF65-F5344CB8AC3E}">
        <p14:creationId xmlns:p14="http://schemas.microsoft.com/office/powerpoint/2010/main" val="999190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Dijital Dönüşüm</a:t>
            </a:r>
          </a:p>
        </p:txBody>
      </p:sp>
      <p:sp>
        <p:nvSpPr>
          <p:cNvPr id="3" name="İçerik Yer Tutucusu 2"/>
          <p:cNvSpPr>
            <a:spLocks noGrp="1"/>
          </p:cNvSpPr>
          <p:nvPr>
            <p:ph idx="1"/>
          </p:nvPr>
        </p:nvSpPr>
        <p:spPr/>
        <p:txBody>
          <a:bodyPr>
            <a:normAutofit lnSpcReduction="10000"/>
          </a:bodyPr>
          <a:lstStyle/>
          <a:p>
            <a:r>
              <a:rPr lang="tr-TR" dirty="0"/>
              <a:t>Dijital Dönüşüm </a:t>
            </a:r>
            <a:r>
              <a:rPr lang="tr-TR" dirty="0" err="1"/>
              <a:t>Vial</a:t>
            </a:r>
            <a:r>
              <a:rPr lang="tr-TR" dirty="0"/>
              <a:t> (2019) tarafından “bilgi, bilişim ve ağ teknolojilerinin birlikte kullanımıyla bir varlığın özelliklerinde önemli değişiklikleri tetikleyerek iyileştirmeyi / geliştirmeyi amaçlayan bir süreç” olarak tanımlanmaktadır. </a:t>
            </a:r>
            <a:endParaRPr lang="tr-TR" dirty="0" smtClean="0"/>
          </a:p>
          <a:p>
            <a:r>
              <a:rPr lang="tr-TR" dirty="0" smtClean="0"/>
              <a:t>Yeni </a:t>
            </a:r>
            <a:r>
              <a:rPr lang="tr-TR" dirty="0"/>
              <a:t>değerler ve yöntemler oluşturmak için stratejik </a:t>
            </a:r>
            <a:r>
              <a:rPr lang="tr-TR" dirty="0" smtClean="0"/>
              <a:t>yapıda, </a:t>
            </a:r>
            <a:r>
              <a:rPr lang="tr-TR" dirty="0"/>
              <a:t>iş süreçlerinde </a:t>
            </a:r>
            <a:r>
              <a:rPr lang="tr-TR" dirty="0" smtClean="0"/>
              <a:t>ve </a:t>
            </a:r>
            <a:r>
              <a:rPr lang="tr-TR" dirty="0"/>
              <a:t>iş </a:t>
            </a:r>
            <a:r>
              <a:rPr lang="tr-TR" dirty="0" smtClean="0"/>
              <a:t>kültüründe </a:t>
            </a:r>
            <a:r>
              <a:rPr lang="tr-TR" dirty="0"/>
              <a:t>dönüşüm gerekmektedir. </a:t>
            </a:r>
          </a:p>
        </p:txBody>
      </p:sp>
    </p:spTree>
    <p:extLst>
      <p:ext uri="{BB962C8B-B14F-4D97-AF65-F5344CB8AC3E}">
        <p14:creationId xmlns:p14="http://schemas.microsoft.com/office/powerpoint/2010/main" val="39308395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Karma (</a:t>
            </a:r>
            <a:r>
              <a:rPr lang="tr-TR" dirty="0" err="1"/>
              <a:t>Hibrit</a:t>
            </a:r>
            <a:r>
              <a:rPr lang="tr-TR" dirty="0"/>
              <a:t>) Öğrenme</a:t>
            </a:r>
          </a:p>
        </p:txBody>
      </p:sp>
      <p:sp>
        <p:nvSpPr>
          <p:cNvPr id="3" name="İçerik Yer Tutucusu 2"/>
          <p:cNvSpPr>
            <a:spLocks noGrp="1"/>
          </p:cNvSpPr>
          <p:nvPr>
            <p:ph idx="1"/>
          </p:nvPr>
        </p:nvSpPr>
        <p:spPr/>
        <p:txBody>
          <a:bodyPr>
            <a:normAutofit fontScale="92500" lnSpcReduction="20000"/>
          </a:bodyPr>
          <a:lstStyle/>
          <a:p>
            <a:r>
              <a:rPr lang="tr-TR" dirty="0"/>
              <a:t>Genel olarak karma öğrenme ortamları, yüz yüze ve çevrim içi öğrenme ortamlarının ve yöntemlerinin bir arada kullanılması biçimde tanımlanabilir. </a:t>
            </a:r>
            <a:endParaRPr lang="tr-TR" dirty="0" smtClean="0"/>
          </a:p>
          <a:p>
            <a:r>
              <a:rPr lang="tr-TR" dirty="0" smtClean="0"/>
              <a:t>Karma </a:t>
            </a:r>
            <a:r>
              <a:rPr lang="tr-TR" dirty="0"/>
              <a:t>öğrenme sözü edilen ortamların ve yöntemlerin farklı biçimlerde ve oranlarda bir arada kullanılmasıyla gerçekleştirilebilmektedir. </a:t>
            </a:r>
            <a:endParaRPr lang="tr-TR" dirty="0" smtClean="0"/>
          </a:p>
          <a:p>
            <a:r>
              <a:rPr lang="tr-TR" dirty="0" err="1" smtClean="0"/>
              <a:t>Alanyazında</a:t>
            </a:r>
            <a:r>
              <a:rPr lang="tr-TR" dirty="0" smtClean="0"/>
              <a:t> </a:t>
            </a:r>
            <a:r>
              <a:rPr lang="tr-TR" dirty="0"/>
              <a:t>karma öğrenme farklı isimler altında karşımıza çıkmaktadır; örneğin web destekli öğrenme, katışık öğrenme, tersyüz edilmiş öğrenme sıkça karşımıza çıkan isimlerdir. </a:t>
            </a:r>
          </a:p>
        </p:txBody>
      </p:sp>
    </p:spTree>
    <p:extLst>
      <p:ext uri="{BB962C8B-B14F-4D97-AF65-F5344CB8AC3E}">
        <p14:creationId xmlns:p14="http://schemas.microsoft.com/office/powerpoint/2010/main" val="4538939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Gelişen Teknolojiler - Mevcut ve Yakın Gelecekteki Teknolojik Eğilimler</a:t>
            </a:r>
            <a:endParaRPr lang="tr-TR" dirty="0"/>
          </a:p>
        </p:txBody>
      </p:sp>
      <p:sp>
        <p:nvSpPr>
          <p:cNvPr id="3" name="İçerik Yer Tutucusu 2"/>
          <p:cNvSpPr>
            <a:spLocks noGrp="1"/>
          </p:cNvSpPr>
          <p:nvPr>
            <p:ph idx="1"/>
          </p:nvPr>
        </p:nvSpPr>
        <p:spPr/>
        <p:txBody>
          <a:bodyPr>
            <a:normAutofit fontScale="92500" lnSpcReduction="10000"/>
          </a:bodyPr>
          <a:lstStyle/>
          <a:p>
            <a:r>
              <a:rPr lang="tr-TR" dirty="0"/>
              <a:t>Gelişen teknoloji, Martin (1995) tarafından “Kullanımı, ekonominin ve/veya toplumun çok çeşitli sektörlerine fayda sağlayacak bir teknoloji.” olarak tanımlanmıştır. </a:t>
            </a:r>
            <a:endParaRPr lang="tr-TR" dirty="0" smtClean="0"/>
          </a:p>
          <a:p>
            <a:r>
              <a:rPr lang="tr-TR" dirty="0" smtClean="0"/>
              <a:t>Gelişen </a:t>
            </a:r>
            <a:r>
              <a:rPr lang="tr-TR" dirty="0"/>
              <a:t>teknolojiler, yeni bir endüstri yaratma veya mevcut olanı dönüştürme potansiyeline sahip bilim temelli </a:t>
            </a:r>
            <a:r>
              <a:rPr lang="tr-TR" dirty="0" smtClean="0"/>
              <a:t>yeniliklerdir. </a:t>
            </a:r>
          </a:p>
          <a:p>
            <a:r>
              <a:rPr lang="tr-TR" dirty="0" smtClean="0"/>
              <a:t>Gelişen </a:t>
            </a:r>
            <a:r>
              <a:rPr lang="tr-TR" dirty="0"/>
              <a:t>teknolojiler beş nitelik ile tanımlanır: radikal yenilik, hızlı büyüme, tutarlılık, belirgin etki ve </a:t>
            </a:r>
            <a:r>
              <a:rPr lang="tr-TR" dirty="0" smtClean="0"/>
              <a:t>belirsizlik/muğlaklık.</a:t>
            </a:r>
            <a:endParaRPr lang="tr-TR" dirty="0"/>
          </a:p>
        </p:txBody>
      </p:sp>
    </p:spTree>
    <p:extLst>
      <p:ext uri="{BB962C8B-B14F-4D97-AF65-F5344CB8AC3E}">
        <p14:creationId xmlns:p14="http://schemas.microsoft.com/office/powerpoint/2010/main" val="41930936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Gelişen Teknolojiler</a:t>
            </a:r>
            <a:endParaRPr lang="tr-TR" dirty="0"/>
          </a:p>
        </p:txBody>
      </p:sp>
      <p:sp>
        <p:nvSpPr>
          <p:cNvPr id="3" name="İçerik Yer Tutucusu 2"/>
          <p:cNvSpPr>
            <a:spLocks noGrp="1"/>
          </p:cNvSpPr>
          <p:nvPr>
            <p:ph idx="1"/>
          </p:nvPr>
        </p:nvSpPr>
        <p:spPr/>
        <p:txBody>
          <a:bodyPr>
            <a:normAutofit fontScale="92500" lnSpcReduction="20000"/>
          </a:bodyPr>
          <a:lstStyle/>
          <a:p>
            <a:r>
              <a:rPr lang="tr-TR" b="1" i="1" dirty="0"/>
              <a:t>Mobil ve Bulut Teknolojileri: </a:t>
            </a:r>
            <a:r>
              <a:rPr lang="tr-TR" dirty="0"/>
              <a:t>Bireylerin kullandığı dosyaların, uygulama programlarının hatta işletim sistemlerinin her yerden ve her cihazdan erişilebilir </a:t>
            </a:r>
            <a:r>
              <a:rPr lang="tr-TR" dirty="0" smtClean="0"/>
              <a:t>olmasını sağlayan internet altyapısı, yazılımıdır.</a:t>
            </a:r>
          </a:p>
          <a:p>
            <a:r>
              <a:rPr lang="tr-TR" b="1" i="1" dirty="0"/>
              <a:t>Veri Bilimi: </a:t>
            </a:r>
            <a:r>
              <a:rPr lang="tr-TR" dirty="0"/>
              <a:t>Bilişim teknolojileri sayesinde insanlar ve nesnelerden toplanan verilerden anlam çıkarma ve günümüzde var olan problemlere daha önceden keşfedilmemiş çözümleri önermek için geliştirilmiş modellerin ve algoritmaların kullanılması olarak tanımlanabilir.</a:t>
            </a:r>
            <a:endParaRPr lang="tr-TR" dirty="0" smtClean="0"/>
          </a:p>
          <a:p>
            <a:endParaRPr lang="tr-TR" dirty="0"/>
          </a:p>
          <a:p>
            <a:endParaRPr lang="tr-TR" dirty="0"/>
          </a:p>
        </p:txBody>
      </p:sp>
    </p:spTree>
    <p:extLst>
      <p:ext uri="{BB962C8B-B14F-4D97-AF65-F5344CB8AC3E}">
        <p14:creationId xmlns:p14="http://schemas.microsoft.com/office/powerpoint/2010/main" val="23598990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Gelişen Teknolojiler</a:t>
            </a:r>
            <a:endParaRPr lang="tr-TR" dirty="0"/>
          </a:p>
        </p:txBody>
      </p:sp>
      <p:sp>
        <p:nvSpPr>
          <p:cNvPr id="3" name="İçerik Yer Tutucusu 2"/>
          <p:cNvSpPr>
            <a:spLocks noGrp="1"/>
          </p:cNvSpPr>
          <p:nvPr>
            <p:ph idx="1"/>
          </p:nvPr>
        </p:nvSpPr>
        <p:spPr/>
        <p:txBody>
          <a:bodyPr>
            <a:normAutofit fontScale="92500"/>
          </a:bodyPr>
          <a:lstStyle/>
          <a:p>
            <a:r>
              <a:rPr lang="tr-TR" b="1" i="1" dirty="0"/>
              <a:t>Yapay Zekâ: </a:t>
            </a:r>
            <a:r>
              <a:rPr lang="tr-TR" dirty="0"/>
              <a:t>Bilgisayarların insan öğrenmesini ve zekâsının benzeşimini yaparak veriler içinde örüntüler keşfetmesi ve bu keşifler sonucu kullandığı algoritmada iyileştirmeler yaparak verilen işi daha verimli yapmasıdır</a:t>
            </a:r>
            <a:r>
              <a:rPr lang="tr-TR" dirty="0" smtClean="0"/>
              <a:t>.</a:t>
            </a:r>
          </a:p>
          <a:p>
            <a:r>
              <a:rPr lang="tr-TR" b="1" i="1" dirty="0"/>
              <a:t>Finans Teknolojileri ve Blok Zincir: </a:t>
            </a:r>
            <a:r>
              <a:rPr lang="tr-TR" dirty="0"/>
              <a:t>Kişiler veya kurumlar arasında bilgi, belge, likidite ve finansal enstrümanların güvenli bir şekilde değişimi ve saklanması için geliştirilmiş sistemlerdir.</a:t>
            </a:r>
          </a:p>
        </p:txBody>
      </p:sp>
    </p:spTree>
    <p:extLst>
      <p:ext uri="{BB962C8B-B14F-4D97-AF65-F5344CB8AC3E}">
        <p14:creationId xmlns:p14="http://schemas.microsoft.com/office/powerpoint/2010/main" val="331176283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GELİŞEN TEKNOLOJİLER</a:t>
            </a:r>
            <a:endParaRPr lang="tr-TR" dirty="0"/>
          </a:p>
        </p:txBody>
      </p:sp>
      <p:sp>
        <p:nvSpPr>
          <p:cNvPr id="3" name="İçerik Yer Tutucusu 2"/>
          <p:cNvSpPr>
            <a:spLocks noGrp="1"/>
          </p:cNvSpPr>
          <p:nvPr>
            <p:ph idx="1"/>
          </p:nvPr>
        </p:nvSpPr>
        <p:spPr/>
        <p:txBody>
          <a:bodyPr>
            <a:normAutofit fontScale="92500" lnSpcReduction="10000"/>
          </a:bodyPr>
          <a:lstStyle/>
          <a:p>
            <a:r>
              <a:rPr lang="tr-TR" b="1" i="1" dirty="0"/>
              <a:t>Otonom Araçlar ve Taşıma Sistemleri: </a:t>
            </a:r>
            <a:r>
              <a:rPr lang="tr-TR" dirty="0"/>
              <a:t>Ulaşım, bilinen insanlık tarihinin her aşamasında temel ihtiyaçlardan biridir</a:t>
            </a:r>
            <a:r>
              <a:rPr lang="tr-TR" dirty="0" smtClean="0"/>
              <a:t>.</a:t>
            </a:r>
          </a:p>
          <a:p>
            <a:r>
              <a:rPr lang="tr-TR" b="1" i="1" dirty="0"/>
              <a:t>Nesnelerin İnterneti: </a:t>
            </a:r>
            <a:r>
              <a:rPr lang="tr-TR" dirty="0"/>
              <a:t>İnternet üzerinden bulunduğu ortam hakkında durum verisi aktaran </a:t>
            </a:r>
            <a:r>
              <a:rPr lang="tr-TR" dirty="0" err="1"/>
              <a:t>sensörler</a:t>
            </a:r>
            <a:r>
              <a:rPr lang="tr-TR" dirty="0"/>
              <a:t> ve bu </a:t>
            </a:r>
            <a:r>
              <a:rPr lang="tr-TR" dirty="0" err="1"/>
              <a:t>sensörlerden</a:t>
            </a:r>
            <a:r>
              <a:rPr lang="tr-TR" dirty="0"/>
              <a:t> gelen veriyi işleyerek ilgili </a:t>
            </a:r>
            <a:r>
              <a:rPr lang="tr-TR" dirty="0" err="1"/>
              <a:t>aktüatörleri</a:t>
            </a:r>
            <a:r>
              <a:rPr lang="tr-TR" dirty="0"/>
              <a:t> (elektrik enerjisini hareket enerjisine çeviren cihazlar) kontrol etmeye izin veren uygulamalar hayatımıza her geçen gün daha fazla entegre olmaktadır.</a:t>
            </a:r>
          </a:p>
        </p:txBody>
      </p:sp>
    </p:spTree>
    <p:extLst>
      <p:ext uri="{BB962C8B-B14F-4D97-AF65-F5344CB8AC3E}">
        <p14:creationId xmlns:p14="http://schemas.microsoft.com/office/powerpoint/2010/main" val="139832591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GELİŞEN TEKNOLOJİLER</a:t>
            </a:r>
            <a:endParaRPr lang="tr-TR" dirty="0"/>
          </a:p>
        </p:txBody>
      </p:sp>
      <p:sp>
        <p:nvSpPr>
          <p:cNvPr id="3" name="İçerik Yer Tutucusu 2"/>
          <p:cNvSpPr>
            <a:spLocks noGrp="1"/>
          </p:cNvSpPr>
          <p:nvPr>
            <p:ph idx="1"/>
          </p:nvPr>
        </p:nvSpPr>
        <p:spPr/>
        <p:txBody>
          <a:bodyPr/>
          <a:lstStyle/>
          <a:p>
            <a:r>
              <a:rPr lang="tr-TR" b="1" i="1" dirty="0"/>
              <a:t>İleri İmalat Teknolojileri: </a:t>
            </a:r>
            <a:r>
              <a:rPr lang="tr-TR" dirty="0"/>
              <a:t>Günlük hayatta kullandığımız endüstriyel ürünlerin tasarımından elimize geçmesine kadar sürecin her aşamasında bilişim teknolojilerine ihtiyaç vardır. 3D yazıcılarla tasarım ve imalat veya otonom imalat bantlarının kullanımı, geleceğin çalışanlarından bu sistemlerin güvenli olarak kullanılması ve yenilerinin tasarlanmasını isteyecektir.</a:t>
            </a:r>
          </a:p>
          <a:p>
            <a:pPr marL="0" indent="0">
              <a:buNone/>
            </a:pPr>
            <a:endParaRPr lang="tr-TR" dirty="0" smtClean="0"/>
          </a:p>
        </p:txBody>
      </p:sp>
    </p:spTree>
    <p:extLst>
      <p:ext uri="{BB962C8B-B14F-4D97-AF65-F5344CB8AC3E}">
        <p14:creationId xmlns:p14="http://schemas.microsoft.com/office/powerpoint/2010/main" val="967929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GELİŞEN TEKNOLOJİLER</a:t>
            </a:r>
            <a:endParaRPr lang="tr-TR" dirty="0"/>
          </a:p>
        </p:txBody>
      </p:sp>
      <p:sp>
        <p:nvSpPr>
          <p:cNvPr id="3" name="İçerik Yer Tutucusu 2"/>
          <p:cNvSpPr>
            <a:spLocks noGrp="1"/>
          </p:cNvSpPr>
          <p:nvPr>
            <p:ph idx="1"/>
          </p:nvPr>
        </p:nvSpPr>
        <p:spPr/>
        <p:txBody>
          <a:bodyPr/>
          <a:lstStyle/>
          <a:p>
            <a:r>
              <a:rPr lang="tr-TR" b="1" i="1" dirty="0"/>
              <a:t>Sosyal Ağlar: </a:t>
            </a:r>
            <a:r>
              <a:rPr lang="tr-TR" dirty="0"/>
              <a:t>Kullanıcıların içerik üretmesine ve paylaşmasına izin veren sosyal ağların öğrenme, öğretme, eğlenme ve iş yapma amaçlı olarak kullanım alanları vardır. Sosyal ağlar kişilerin ve kurumların yaptıkları işlerin veya ürünlerin toplumda görünürlüğünün artırılması için bir platform olarak kullanılabilir.</a:t>
            </a:r>
          </a:p>
        </p:txBody>
      </p:sp>
    </p:spTree>
    <p:extLst>
      <p:ext uri="{BB962C8B-B14F-4D97-AF65-F5344CB8AC3E}">
        <p14:creationId xmlns:p14="http://schemas.microsoft.com/office/powerpoint/2010/main" val="141010283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GELİŞEN TEKNOLOJİLER</a:t>
            </a:r>
            <a:endParaRPr lang="tr-TR" dirty="0"/>
          </a:p>
        </p:txBody>
      </p:sp>
      <p:sp>
        <p:nvSpPr>
          <p:cNvPr id="3" name="İçerik Yer Tutucusu 2"/>
          <p:cNvSpPr>
            <a:spLocks noGrp="1"/>
          </p:cNvSpPr>
          <p:nvPr>
            <p:ph idx="1"/>
          </p:nvPr>
        </p:nvSpPr>
        <p:spPr/>
        <p:txBody>
          <a:bodyPr>
            <a:normAutofit lnSpcReduction="10000"/>
          </a:bodyPr>
          <a:lstStyle/>
          <a:p>
            <a:r>
              <a:rPr lang="tr-TR" b="1" i="1" dirty="0"/>
              <a:t>Sosyal Medya: </a:t>
            </a:r>
            <a:r>
              <a:rPr lang="tr-TR" dirty="0"/>
              <a:t>Öğrenenleri bilginin ortak üreticileri olarak vurgulayan teknolojik gelişmeler ve pedagojiler (</a:t>
            </a:r>
            <a:r>
              <a:rPr lang="tr-TR" dirty="0" err="1"/>
              <a:t>Selwyn</a:t>
            </a:r>
            <a:r>
              <a:rPr lang="tr-TR" dirty="0"/>
              <a:t> 2011), insanların iletişim kurma, paylaşma, iş birliği, yayımlama, yönetme ve etkileşim gibi işlevler aracılığıyla çeşitli topluluklar oluşturmalarını ve bunlara katılmalarını sağlayan web sitelerini ve çevrim içi uygulamaları belirtmek için insanların sosyal medya terimini benimsemesine katkıda </a:t>
            </a:r>
            <a:r>
              <a:rPr lang="tr-TR" dirty="0" smtClean="0"/>
              <a:t>bulunmuştur.</a:t>
            </a:r>
            <a:endParaRPr lang="tr-TR" dirty="0"/>
          </a:p>
        </p:txBody>
      </p:sp>
    </p:spTree>
    <p:extLst>
      <p:ext uri="{BB962C8B-B14F-4D97-AF65-F5344CB8AC3E}">
        <p14:creationId xmlns:p14="http://schemas.microsoft.com/office/powerpoint/2010/main" val="253951739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GELİŞEN TEKNOLOJİLER</a:t>
            </a:r>
            <a:endParaRPr lang="tr-TR" dirty="0"/>
          </a:p>
        </p:txBody>
      </p:sp>
      <p:sp>
        <p:nvSpPr>
          <p:cNvPr id="3" name="İçerik Yer Tutucusu 2"/>
          <p:cNvSpPr>
            <a:spLocks noGrp="1"/>
          </p:cNvSpPr>
          <p:nvPr>
            <p:ph idx="1"/>
          </p:nvPr>
        </p:nvSpPr>
        <p:spPr/>
        <p:txBody>
          <a:bodyPr>
            <a:normAutofit lnSpcReduction="10000"/>
          </a:bodyPr>
          <a:lstStyle/>
          <a:p>
            <a:r>
              <a:rPr lang="tr-TR" b="1" i="1" dirty="0"/>
              <a:t>Sanal ve Artırılmış Gerçeklik: </a:t>
            </a:r>
            <a:r>
              <a:rPr lang="tr-TR" dirty="0"/>
              <a:t>Bilişim teknolojilerinde kullanıcıların bilgisayar ile etkileşimde en çok kullandıkları yöntem, ekranlar üzerindeki grafik </a:t>
            </a:r>
            <a:r>
              <a:rPr lang="tr-TR" dirty="0" err="1" smtClean="0"/>
              <a:t>arayüzdür</a:t>
            </a:r>
            <a:r>
              <a:rPr lang="tr-TR" dirty="0" smtClean="0"/>
              <a:t>.</a:t>
            </a:r>
          </a:p>
          <a:p>
            <a:r>
              <a:rPr lang="tr-TR" b="1" i="1" dirty="0"/>
              <a:t>İş Zekâsı: </a:t>
            </a:r>
            <a:r>
              <a:rPr lang="tr-TR" dirty="0"/>
              <a:t>Veri bilimi ile bağlantılı olarak bir kurumun işiyle ilgili yaptığı etkinlikler sonucu toplanan veriden karar vericilere yardımcı olması amacıyla oluşturulan doğru ve güvenilir veri görselleştirme teknikleridir</a:t>
            </a:r>
            <a:r>
              <a:rPr lang="tr-TR" dirty="0" smtClean="0"/>
              <a:t>.</a:t>
            </a:r>
            <a:endParaRPr lang="tr-TR" dirty="0"/>
          </a:p>
        </p:txBody>
      </p:sp>
    </p:spTree>
    <p:extLst>
      <p:ext uri="{BB962C8B-B14F-4D97-AF65-F5344CB8AC3E}">
        <p14:creationId xmlns:p14="http://schemas.microsoft.com/office/powerpoint/2010/main" val="418479810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Öğretim İçin Yetkinliklerle İlişkilendirilmiş Dijital Teknolojiler</a:t>
            </a:r>
          </a:p>
        </p:txBody>
      </p:sp>
      <p:sp>
        <p:nvSpPr>
          <p:cNvPr id="3" name="İçerik Yer Tutucusu 2"/>
          <p:cNvSpPr>
            <a:spLocks noGrp="1"/>
          </p:cNvSpPr>
          <p:nvPr>
            <p:ph idx="1"/>
          </p:nvPr>
        </p:nvSpPr>
        <p:spPr/>
        <p:txBody>
          <a:bodyPr/>
          <a:lstStyle/>
          <a:p>
            <a:r>
              <a:rPr lang="tr-TR" b="1" i="1" dirty="0"/>
              <a:t>Görsel okuryazarlık araçlarını kullanabilmek: </a:t>
            </a:r>
            <a:r>
              <a:rPr lang="tr-TR" dirty="0"/>
              <a:t>Öğretim için görsel materyallerin geliştirilmesi, öğretmenler için bir zorunluluktur</a:t>
            </a:r>
            <a:r>
              <a:rPr lang="tr-TR" dirty="0" smtClean="0"/>
              <a:t>.</a:t>
            </a:r>
          </a:p>
          <a:p>
            <a:r>
              <a:rPr lang="tr-TR" b="1" i="1" dirty="0"/>
              <a:t>Etkileşimli video ve animasyon araçlarını kullanabilmek: </a:t>
            </a:r>
            <a:r>
              <a:rPr lang="tr-TR" dirty="0"/>
              <a:t>Çoklu ortamların eğitim amaçlı kullanımında video oluşturmak ve yayımlamak, öğretmenlerden beklenen dijital yeterliklerdendir.</a:t>
            </a:r>
          </a:p>
        </p:txBody>
      </p:sp>
    </p:spTree>
    <p:extLst>
      <p:ext uri="{BB962C8B-B14F-4D97-AF65-F5344CB8AC3E}">
        <p14:creationId xmlns:p14="http://schemas.microsoft.com/office/powerpoint/2010/main" val="1498386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Dijital Vatandaşlık</a:t>
            </a:r>
          </a:p>
        </p:txBody>
      </p:sp>
      <p:sp>
        <p:nvSpPr>
          <p:cNvPr id="3" name="İçerik Yer Tutucusu 2"/>
          <p:cNvSpPr>
            <a:spLocks noGrp="1"/>
          </p:cNvSpPr>
          <p:nvPr>
            <p:ph idx="1"/>
          </p:nvPr>
        </p:nvSpPr>
        <p:spPr/>
        <p:txBody>
          <a:bodyPr>
            <a:normAutofit fontScale="92500" lnSpcReduction="10000"/>
          </a:bodyPr>
          <a:lstStyle/>
          <a:p>
            <a:r>
              <a:rPr lang="tr-TR" dirty="0"/>
              <a:t>2008 yılında Uluslararası Eğitimde Teknoloji Topluluğu (International </a:t>
            </a:r>
            <a:r>
              <a:rPr lang="tr-TR" dirty="0" err="1"/>
              <a:t>Society</a:t>
            </a:r>
            <a:r>
              <a:rPr lang="tr-TR" dirty="0"/>
              <a:t> </a:t>
            </a:r>
            <a:r>
              <a:rPr lang="tr-TR" dirty="0" err="1"/>
              <a:t>for</a:t>
            </a:r>
            <a:r>
              <a:rPr lang="tr-TR" dirty="0"/>
              <a:t> </a:t>
            </a:r>
            <a:r>
              <a:rPr lang="tr-TR" dirty="0" err="1"/>
              <a:t>Technology</a:t>
            </a:r>
            <a:r>
              <a:rPr lang="tr-TR" dirty="0"/>
              <a:t> in </a:t>
            </a:r>
            <a:r>
              <a:rPr lang="tr-TR" dirty="0" err="1"/>
              <a:t>Education</a:t>
            </a:r>
            <a:r>
              <a:rPr lang="tr-TR" dirty="0"/>
              <a:t>, ISTE), öğretmenler için Ulusal Eğitim Teknolojisi Standartlarını güncellemiş ve dijital vatandaşlığa dikkat çekmiştir. </a:t>
            </a:r>
            <a:endParaRPr lang="tr-TR" dirty="0" smtClean="0"/>
          </a:p>
          <a:p>
            <a:r>
              <a:rPr lang="tr-TR" dirty="0" smtClean="0"/>
              <a:t>Özellikle </a:t>
            </a:r>
            <a:r>
              <a:rPr lang="tr-TR" dirty="0"/>
              <a:t>öğretmenler dijital vatandaşlığı anlamaya ve öğretmeye teşvik edilmektedir. </a:t>
            </a:r>
            <a:endParaRPr lang="tr-TR" dirty="0" smtClean="0"/>
          </a:p>
          <a:p>
            <a:r>
              <a:rPr lang="tr-TR" dirty="0" smtClean="0"/>
              <a:t>Çünkü </a:t>
            </a:r>
            <a:r>
              <a:rPr lang="tr-TR" dirty="0"/>
              <a:t>teknolojide yaşanan gelişmelerle eğitim, ticaret, sağlık, iletişim, hukuk ve güvenlik gibi vatandaşlık boyutları dijital ortamlara taşınmıştır. </a:t>
            </a:r>
          </a:p>
        </p:txBody>
      </p:sp>
    </p:spTree>
    <p:extLst>
      <p:ext uri="{BB962C8B-B14F-4D97-AF65-F5344CB8AC3E}">
        <p14:creationId xmlns:p14="http://schemas.microsoft.com/office/powerpoint/2010/main" val="344056081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Öğretim İçin Yetkinliklerle İlişkilendirilmiş Dijital Teknolojiler</a:t>
            </a:r>
          </a:p>
        </p:txBody>
      </p:sp>
      <p:sp>
        <p:nvSpPr>
          <p:cNvPr id="3" name="İçerik Yer Tutucusu 2"/>
          <p:cNvSpPr>
            <a:spLocks noGrp="1"/>
          </p:cNvSpPr>
          <p:nvPr>
            <p:ph idx="1"/>
          </p:nvPr>
        </p:nvSpPr>
        <p:spPr/>
        <p:txBody>
          <a:bodyPr>
            <a:normAutofit fontScale="92500" lnSpcReduction="10000"/>
          </a:bodyPr>
          <a:lstStyle/>
          <a:p>
            <a:r>
              <a:rPr lang="tr-TR" b="1" i="1" dirty="0"/>
              <a:t>Öğrenme ortamları geliştirebilmek: </a:t>
            </a:r>
            <a:r>
              <a:rPr lang="tr-TR" dirty="0"/>
              <a:t>Öğrencilerin bilişim teknolojileri kullanımını öğrenmelerini sağlayacak dijital öğrenme ortamlarının tasarlanması, öğretmenlerden beklenen yeterliklerdendir. </a:t>
            </a:r>
            <a:endParaRPr lang="tr-TR" dirty="0" smtClean="0"/>
          </a:p>
          <a:p>
            <a:r>
              <a:rPr lang="tr-TR" b="1" i="1" dirty="0"/>
              <a:t>İş birliğine dayalı problem çözme ve çalışmayı destekleyen bulut araçlarını etkin olarak kullanabilmek</a:t>
            </a:r>
            <a:r>
              <a:rPr lang="tr-TR" dirty="0"/>
              <a:t>: İş birliğine dayalı çalışma, günümüz dünyasında birçok bağlamda karşımıza çıkmaktadır. </a:t>
            </a:r>
          </a:p>
        </p:txBody>
      </p:sp>
    </p:spTree>
    <p:extLst>
      <p:ext uri="{BB962C8B-B14F-4D97-AF65-F5344CB8AC3E}">
        <p14:creationId xmlns:p14="http://schemas.microsoft.com/office/powerpoint/2010/main" val="332791057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Öğretim İçin Yetkinliklerle İlişkilendirilmiş Dijital Teknolojiler</a:t>
            </a:r>
          </a:p>
        </p:txBody>
      </p:sp>
      <p:sp>
        <p:nvSpPr>
          <p:cNvPr id="3" name="İçerik Yer Tutucusu 2"/>
          <p:cNvSpPr>
            <a:spLocks noGrp="1"/>
          </p:cNvSpPr>
          <p:nvPr>
            <p:ph idx="1"/>
          </p:nvPr>
        </p:nvSpPr>
        <p:spPr/>
        <p:txBody>
          <a:bodyPr>
            <a:normAutofit lnSpcReduction="10000"/>
          </a:bodyPr>
          <a:lstStyle/>
          <a:p>
            <a:r>
              <a:rPr lang="tr-TR" b="1" i="1" dirty="0"/>
              <a:t>Dijital ölçme ve değerlendirme araçlarını kullanabilmek: </a:t>
            </a:r>
            <a:r>
              <a:rPr lang="tr-TR" dirty="0"/>
              <a:t>Öğretimin ayrılmaz bir parçası da değerlendirme etkinlikleridir. </a:t>
            </a:r>
            <a:endParaRPr lang="tr-TR" dirty="0" smtClean="0"/>
          </a:p>
          <a:p>
            <a:r>
              <a:rPr lang="tr-TR" b="1" i="1" dirty="0"/>
              <a:t>Uzaktan eğitim ortam ve araçlarını kullanabilmek: </a:t>
            </a:r>
            <a:r>
              <a:rPr lang="tr-TR" dirty="0"/>
              <a:t>Eğitim faaliyetlerinde uzaktan eğitim ortam ve araçlarını kullanabilmek dijital yeterliğine Covid-19 salgınıyla hem öğretmen hem de öğrenciler için özel bir vurgu yapılmaktadır. </a:t>
            </a:r>
          </a:p>
        </p:txBody>
      </p:sp>
    </p:spTree>
    <p:extLst>
      <p:ext uri="{BB962C8B-B14F-4D97-AF65-F5344CB8AC3E}">
        <p14:creationId xmlns:p14="http://schemas.microsoft.com/office/powerpoint/2010/main" val="250406438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Öğretim İçin Yetkinliklerle İlişkilendirilmiş Dijital Teknolojiler</a:t>
            </a:r>
          </a:p>
        </p:txBody>
      </p:sp>
      <p:sp>
        <p:nvSpPr>
          <p:cNvPr id="3" name="İçerik Yer Tutucusu 2"/>
          <p:cNvSpPr>
            <a:spLocks noGrp="1"/>
          </p:cNvSpPr>
          <p:nvPr>
            <p:ph idx="1"/>
          </p:nvPr>
        </p:nvSpPr>
        <p:spPr/>
        <p:txBody>
          <a:bodyPr>
            <a:normAutofit fontScale="85000" lnSpcReduction="10000"/>
          </a:bodyPr>
          <a:lstStyle/>
          <a:p>
            <a:r>
              <a:rPr lang="tr-TR" b="1" i="1" dirty="0"/>
              <a:t>Açık kaynak ders materyali katkısı yapabilmek: </a:t>
            </a:r>
            <a:r>
              <a:rPr lang="tr-TR" dirty="0"/>
              <a:t>Öğretimde ve öğretimin akışında öğretimin hedefi, içeriği, hedef kitlesi ve bağlamına bağlı olarak yöntem ve materyal seçimi/ihtiyacı değişebilmektedir. </a:t>
            </a:r>
            <a:endParaRPr lang="tr-TR" dirty="0" smtClean="0"/>
          </a:p>
          <a:p>
            <a:r>
              <a:rPr lang="tr-TR" b="1" i="1" dirty="0"/>
              <a:t>Bilişim teknolojileri ile tasarım temelli problem çözme sürecini uygulayabilmek: </a:t>
            </a:r>
            <a:r>
              <a:rPr lang="tr-TR" dirty="0"/>
              <a:t>Yetişen nesillerin bilişim teknolojilerini sadece dijital içerik tüketicisi olarak değil; aynı zamanda içerik üreten, bilişim teknolojilerini kullanarak problem çözme ve üretim yeterliklerine sahip bireyler olarak yetiştirilmeleri gerekmektedir. </a:t>
            </a:r>
          </a:p>
        </p:txBody>
      </p:sp>
    </p:spTree>
    <p:extLst>
      <p:ext uri="{BB962C8B-B14F-4D97-AF65-F5344CB8AC3E}">
        <p14:creationId xmlns:p14="http://schemas.microsoft.com/office/powerpoint/2010/main" val="166205062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Öğretim İçin Yetkinliklerle İlişkilendirilmiş Dijital Teknolojiler</a:t>
            </a:r>
          </a:p>
        </p:txBody>
      </p:sp>
      <p:sp>
        <p:nvSpPr>
          <p:cNvPr id="3" name="İçerik Yer Tutucusu 2"/>
          <p:cNvSpPr>
            <a:spLocks noGrp="1"/>
          </p:cNvSpPr>
          <p:nvPr>
            <p:ph idx="1"/>
          </p:nvPr>
        </p:nvSpPr>
        <p:spPr/>
        <p:txBody>
          <a:bodyPr/>
          <a:lstStyle/>
          <a:p>
            <a:r>
              <a:rPr lang="tr-TR" b="1" i="1" dirty="0"/>
              <a:t>Veri toplama, elde etme ve analiz araçlarını kullanabilmek: </a:t>
            </a:r>
            <a:r>
              <a:rPr lang="tr-TR" dirty="0"/>
              <a:t>Günümüz dünyasında malumat (</a:t>
            </a:r>
            <a:r>
              <a:rPr lang="tr-TR" dirty="0" err="1"/>
              <a:t>information</a:t>
            </a:r>
            <a:r>
              <a:rPr lang="tr-TR" dirty="0"/>
              <a:t>) ve ondan elde edilen bilgi (</a:t>
            </a:r>
            <a:r>
              <a:rPr lang="tr-TR" dirty="0" err="1"/>
              <a:t>knowledge</a:t>
            </a:r>
            <a:r>
              <a:rPr lang="tr-TR" dirty="0"/>
              <a:t>); finansal, politik, hukuki, tıbbi ve sosyal karar vericilerin karar verirken ihtiyaç duyduğu en büyük yardımcıdır. </a:t>
            </a:r>
          </a:p>
        </p:txBody>
      </p:sp>
    </p:spTree>
    <p:extLst>
      <p:ext uri="{BB962C8B-B14F-4D97-AF65-F5344CB8AC3E}">
        <p14:creationId xmlns:p14="http://schemas.microsoft.com/office/powerpoint/2010/main" val="116170399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Öğretim İçin Yetkinliklerle İlişkilendirilmiş Dijital Teknolojiler</a:t>
            </a:r>
          </a:p>
        </p:txBody>
      </p:sp>
      <p:sp>
        <p:nvSpPr>
          <p:cNvPr id="3" name="İçerik Yer Tutucusu 2"/>
          <p:cNvSpPr>
            <a:spLocks noGrp="1"/>
          </p:cNvSpPr>
          <p:nvPr>
            <p:ph idx="1"/>
          </p:nvPr>
        </p:nvSpPr>
        <p:spPr/>
        <p:txBody>
          <a:bodyPr/>
          <a:lstStyle/>
          <a:p>
            <a:r>
              <a:rPr lang="tr-TR" b="1" i="1" dirty="0"/>
              <a:t>Büyük veri analitiği ve yapay zekâ uygulamalarını tanımlamak ve kullanabilmek: </a:t>
            </a:r>
            <a:r>
              <a:rPr lang="tr-TR" dirty="0"/>
              <a:t>Günümüz dünyasında dijital platformları ve araçları farklı amaçlar için kullanan kullanıcılardan ve internete bağlanarak veri aktaran nesnelerden toplanan veriler, büyük veri hacimleri meydana getirmiştir. </a:t>
            </a:r>
          </a:p>
        </p:txBody>
      </p:sp>
    </p:spTree>
    <p:extLst>
      <p:ext uri="{BB962C8B-B14F-4D97-AF65-F5344CB8AC3E}">
        <p14:creationId xmlns:p14="http://schemas.microsoft.com/office/powerpoint/2010/main" val="197442849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Öğretim İçin Yetkinliklerle İlişkilendirilmiş Dijital Teknolojiler</a:t>
            </a:r>
          </a:p>
        </p:txBody>
      </p:sp>
      <p:sp>
        <p:nvSpPr>
          <p:cNvPr id="3" name="İçerik Yer Tutucusu 2"/>
          <p:cNvSpPr>
            <a:spLocks noGrp="1"/>
          </p:cNvSpPr>
          <p:nvPr>
            <p:ph idx="1"/>
          </p:nvPr>
        </p:nvSpPr>
        <p:spPr/>
        <p:txBody>
          <a:bodyPr/>
          <a:lstStyle/>
          <a:p>
            <a:r>
              <a:rPr lang="tr-TR" b="1" i="1" dirty="0"/>
              <a:t>Bilişim sistemlerini etik ve güvenli kullanmak için araçları ve yöntemlerini uygulayabilmek: </a:t>
            </a:r>
            <a:r>
              <a:rPr lang="tr-TR" dirty="0"/>
              <a:t>Eğitim-öğretim veya günlük işleri yaparken ya da problemleri çözerken bilişim sistemlerinin kullanılması; kullanıcıların platformlar üzerinden başka kullanıcılar, içerikler, uygulamalar ve veri ile etkileşime girmesi demektir. </a:t>
            </a:r>
          </a:p>
        </p:txBody>
      </p:sp>
    </p:spTree>
    <p:extLst>
      <p:ext uri="{BB962C8B-B14F-4D97-AF65-F5344CB8AC3E}">
        <p14:creationId xmlns:p14="http://schemas.microsoft.com/office/powerpoint/2010/main" val="290427824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Öğretim İçin Yetkinliklerle İlişkilendirilmiş Dijital Teknolojiler</a:t>
            </a:r>
          </a:p>
        </p:txBody>
      </p:sp>
      <p:sp>
        <p:nvSpPr>
          <p:cNvPr id="3" name="İçerik Yer Tutucusu 2"/>
          <p:cNvSpPr>
            <a:spLocks noGrp="1"/>
          </p:cNvSpPr>
          <p:nvPr>
            <p:ph idx="1"/>
          </p:nvPr>
        </p:nvSpPr>
        <p:spPr/>
        <p:txBody>
          <a:bodyPr>
            <a:normAutofit fontScale="92500" lnSpcReduction="20000"/>
          </a:bodyPr>
          <a:lstStyle/>
          <a:p>
            <a:r>
              <a:rPr lang="tr-TR" b="1" i="1" dirty="0"/>
              <a:t>İnsan bilgisayar etkileşimi ilkelerini tasarlanan ürünlere uygulayabilmek: </a:t>
            </a:r>
            <a:r>
              <a:rPr lang="tr-TR" dirty="0"/>
              <a:t>Öğretmenlerin bilişim teknolojilerini çözüm ve ürün üretim amaçlı kullanmalarına imkân veren tasarım temelli öğrenme etkinlikleri ile bağlantılı olarak, dijital araçlar kullanılarak üretilen bilişim teknolojileri araçlarının ve hizmetlerinin son kullanıcılar tarafından kullanılabilir olması için insan bilgisayar etkileşimi ilkelerinin de farkında olmaları ve bilişim ürünlerine uygulayabilmeleri gerekmektedir. </a:t>
            </a:r>
          </a:p>
        </p:txBody>
      </p:sp>
    </p:spTree>
    <p:extLst>
      <p:ext uri="{BB962C8B-B14F-4D97-AF65-F5344CB8AC3E}">
        <p14:creationId xmlns:p14="http://schemas.microsoft.com/office/powerpoint/2010/main" val="281663457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Öğretim İçin Yetkinliklerle İlişkilendirilmiş Dijital Teknolojiler</a:t>
            </a:r>
          </a:p>
        </p:txBody>
      </p:sp>
      <p:sp>
        <p:nvSpPr>
          <p:cNvPr id="3" name="İçerik Yer Tutucusu 2"/>
          <p:cNvSpPr>
            <a:spLocks noGrp="1"/>
          </p:cNvSpPr>
          <p:nvPr>
            <p:ph idx="1"/>
          </p:nvPr>
        </p:nvSpPr>
        <p:spPr/>
        <p:txBody>
          <a:bodyPr/>
          <a:lstStyle/>
          <a:p>
            <a:pPr lvl="0"/>
            <a:r>
              <a:rPr lang="tr-TR" b="1" i="1" dirty="0"/>
              <a:t>Öğrenme toplulukları ve öğrenen organizasyon oluşturabilmek: </a:t>
            </a:r>
            <a:r>
              <a:rPr lang="tr-TR" dirty="0"/>
              <a:t>Yukarıda sayılan tüm yeterlikler ve günümüz teknolojileri ile verilen örneklerde bu yeterliklerin uygulanması yoluyla yapılan etkinliklerde öğretmenler birçok yeni bilgi ve beceri keşfedecek, kullandıkları dijital araçlardaki eksikliklerin giderilmesi için iyileştirme </a:t>
            </a:r>
            <a:r>
              <a:rPr lang="tr-TR" dirty="0" smtClean="0"/>
              <a:t>önerileri geliştirmesi.</a:t>
            </a:r>
            <a:endParaRPr lang="tr-TR" dirty="0"/>
          </a:p>
          <a:p>
            <a:endParaRPr lang="tr-TR" dirty="0"/>
          </a:p>
        </p:txBody>
      </p:sp>
    </p:spTree>
    <p:extLst>
      <p:ext uri="{BB962C8B-B14F-4D97-AF65-F5344CB8AC3E}">
        <p14:creationId xmlns:p14="http://schemas.microsoft.com/office/powerpoint/2010/main" val="123294120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Dijital Yetkinlikleri Kazandırmak İçin Okul Düzeyinde Gereksinimler</a:t>
            </a:r>
          </a:p>
        </p:txBody>
      </p:sp>
      <p:sp>
        <p:nvSpPr>
          <p:cNvPr id="3" name="İçerik Yer Tutucusu 2"/>
          <p:cNvSpPr>
            <a:spLocks noGrp="1"/>
          </p:cNvSpPr>
          <p:nvPr>
            <p:ph idx="1"/>
          </p:nvPr>
        </p:nvSpPr>
        <p:spPr/>
        <p:txBody>
          <a:bodyPr>
            <a:normAutofit fontScale="92500" lnSpcReduction="10000"/>
          </a:bodyPr>
          <a:lstStyle/>
          <a:p>
            <a:pPr lvl="1"/>
            <a:r>
              <a:rPr lang="tr-TR" b="1" dirty="0"/>
              <a:t>Altyapı Gereksinimleri</a:t>
            </a:r>
            <a:endParaRPr lang="tr-TR" sz="2400" dirty="0"/>
          </a:p>
          <a:p>
            <a:r>
              <a:rPr lang="tr-TR" dirty="0"/>
              <a:t>Dijital servislerin hayatımızın vazgeçilmesi olduğu bu dönemde MEB'e bağlı okullarda hem idari süreçlerde hem de öğretim süreçlerinde teknoloji kullanımı kaçınılmazdır. </a:t>
            </a:r>
            <a:endParaRPr lang="tr-TR" dirty="0" smtClean="0"/>
          </a:p>
          <a:p>
            <a:r>
              <a:rPr lang="tr-TR" dirty="0" smtClean="0"/>
              <a:t>Okul </a:t>
            </a:r>
            <a:r>
              <a:rPr lang="tr-TR" dirty="0"/>
              <a:t>idaresi, öğretmenler, veliler ve öğrenciler dijital ortamları kullanarak hem süreç yönetimini daha iş </a:t>
            </a:r>
            <a:r>
              <a:rPr lang="tr-TR" dirty="0" err="1"/>
              <a:t>birlikli</a:t>
            </a:r>
            <a:r>
              <a:rPr lang="tr-TR" dirty="0"/>
              <a:t> ve şeffaf yürütmekte hem de öğrenmenin okul saatleriyle sınırlı olmamasını sağlamaktadır. </a:t>
            </a:r>
          </a:p>
        </p:txBody>
      </p:sp>
    </p:spTree>
    <p:extLst>
      <p:ext uri="{BB962C8B-B14F-4D97-AF65-F5344CB8AC3E}">
        <p14:creationId xmlns:p14="http://schemas.microsoft.com/office/powerpoint/2010/main" val="203875528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Teknik Destek</a:t>
            </a:r>
          </a:p>
        </p:txBody>
      </p:sp>
      <p:sp>
        <p:nvSpPr>
          <p:cNvPr id="3" name="İçerik Yer Tutucusu 2"/>
          <p:cNvSpPr>
            <a:spLocks noGrp="1"/>
          </p:cNvSpPr>
          <p:nvPr>
            <p:ph idx="1"/>
          </p:nvPr>
        </p:nvSpPr>
        <p:spPr/>
        <p:txBody>
          <a:bodyPr>
            <a:normAutofit fontScale="92500" lnSpcReduction="10000"/>
          </a:bodyPr>
          <a:lstStyle/>
          <a:p>
            <a:r>
              <a:rPr lang="tr-TR" dirty="0"/>
              <a:t>Araştırmalar, teknoloji kullanımını olumsuz etkileyen bileşenlerin içinde teknoloji desteğinin yetersiz olmasını göstermektedir. </a:t>
            </a:r>
            <a:endParaRPr lang="tr-TR" dirty="0" smtClean="0"/>
          </a:p>
          <a:p>
            <a:r>
              <a:rPr lang="tr-TR" dirty="0" smtClean="0"/>
              <a:t>Burada </a:t>
            </a:r>
            <a:r>
              <a:rPr lang="tr-TR" dirty="0"/>
              <a:t>en önemli konu kullanıcıların yeterli teknik bilgi ve beceriye sahip olmalarının beklenmesidir. </a:t>
            </a:r>
            <a:endParaRPr lang="tr-TR" dirty="0" smtClean="0"/>
          </a:p>
          <a:p>
            <a:r>
              <a:rPr lang="tr-TR" dirty="0" smtClean="0"/>
              <a:t>Yapılan </a:t>
            </a:r>
            <a:r>
              <a:rPr lang="tr-TR" dirty="0"/>
              <a:t>hizmet içi ve diğer eğitimlerle öğretmenler ve öğrencilerin donanım ve yazılım kullanımıyla ilgili temel sorunları giderebilmeleri hedeflenmektedir. </a:t>
            </a:r>
          </a:p>
        </p:txBody>
      </p:sp>
    </p:spTree>
    <p:extLst>
      <p:ext uri="{BB962C8B-B14F-4D97-AF65-F5344CB8AC3E}">
        <p14:creationId xmlns:p14="http://schemas.microsoft.com/office/powerpoint/2010/main" val="1015429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E-Devlet</a:t>
            </a:r>
          </a:p>
        </p:txBody>
      </p:sp>
      <p:sp>
        <p:nvSpPr>
          <p:cNvPr id="3" name="İçerik Yer Tutucusu 2"/>
          <p:cNvSpPr>
            <a:spLocks noGrp="1"/>
          </p:cNvSpPr>
          <p:nvPr>
            <p:ph idx="1"/>
          </p:nvPr>
        </p:nvSpPr>
        <p:spPr/>
        <p:txBody>
          <a:bodyPr/>
          <a:lstStyle/>
          <a:p>
            <a:r>
              <a:rPr lang="tr-TR" dirty="0"/>
              <a:t>E-devlet, daha iyi bir süreç yönetimine ulaşmak için bir araç olarak Bilgi ve İletişim Teknolojilerinin (BİT) ve özellikle internetin kullanılması olarak tanımlanmaktadır. </a:t>
            </a:r>
            <a:endParaRPr lang="tr-TR" dirty="0" smtClean="0"/>
          </a:p>
          <a:p>
            <a:r>
              <a:rPr lang="tr-TR" dirty="0" smtClean="0"/>
              <a:t>İktisadi </a:t>
            </a:r>
            <a:r>
              <a:rPr lang="tr-TR" dirty="0"/>
              <a:t>İşbirliği ve Kalkınma Teşkilatı (OECD) e-Devlet Projesi bağlamında, “e-devlet” terimi üç grupta </a:t>
            </a:r>
            <a:r>
              <a:rPr lang="tr-TR" dirty="0" smtClean="0"/>
              <a:t>tanımlanmıştır.</a:t>
            </a:r>
            <a:endParaRPr lang="tr-TR" dirty="0"/>
          </a:p>
        </p:txBody>
      </p:sp>
    </p:spTree>
    <p:extLst>
      <p:ext uri="{BB962C8B-B14F-4D97-AF65-F5344CB8AC3E}">
        <p14:creationId xmlns:p14="http://schemas.microsoft.com/office/powerpoint/2010/main" val="319164960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Müfredat</a:t>
            </a:r>
          </a:p>
        </p:txBody>
      </p:sp>
      <p:sp>
        <p:nvSpPr>
          <p:cNvPr id="3" name="İçerik Yer Tutucusu 2"/>
          <p:cNvSpPr>
            <a:spLocks noGrp="1"/>
          </p:cNvSpPr>
          <p:nvPr>
            <p:ph idx="1"/>
          </p:nvPr>
        </p:nvSpPr>
        <p:spPr/>
        <p:txBody>
          <a:bodyPr>
            <a:normAutofit lnSpcReduction="10000"/>
          </a:bodyPr>
          <a:lstStyle/>
          <a:p>
            <a:r>
              <a:rPr lang="tr-TR" dirty="0"/>
              <a:t>Dijital yeterliklerin kazanılması için öğretmen ve öğrencilere birbiriyle ve içerikler ile dijital araçlar kullanarak etkileşim fırsatı verilmelidir. </a:t>
            </a:r>
            <a:endParaRPr lang="tr-TR" dirty="0" smtClean="0"/>
          </a:p>
          <a:p>
            <a:r>
              <a:rPr lang="tr-TR" dirty="0" smtClean="0"/>
              <a:t>Bu </a:t>
            </a:r>
            <a:r>
              <a:rPr lang="tr-TR" dirty="0"/>
              <a:t>etkileşimler dijital araçlar kullanarak problemler çözme, ürünler ortaya çıkarma veya yeni bilgi keşfi gibi etkinliklerden oluşmalıdır. </a:t>
            </a:r>
            <a:endParaRPr lang="tr-TR" dirty="0" smtClean="0"/>
          </a:p>
          <a:p>
            <a:r>
              <a:rPr lang="tr-TR" dirty="0" smtClean="0"/>
              <a:t>Etkinlikler</a:t>
            </a:r>
            <a:r>
              <a:rPr lang="tr-TR" dirty="0"/>
              <a:t>, belli bir bilgi disiplininde veya </a:t>
            </a:r>
            <a:r>
              <a:rPr lang="tr-TR" dirty="0" err="1"/>
              <a:t>disiplinlerarası</a:t>
            </a:r>
            <a:r>
              <a:rPr lang="tr-TR" dirty="0"/>
              <a:t> olabilir. </a:t>
            </a:r>
          </a:p>
        </p:txBody>
      </p:sp>
    </p:spTree>
    <p:extLst>
      <p:ext uri="{BB962C8B-B14F-4D97-AF65-F5344CB8AC3E}">
        <p14:creationId xmlns:p14="http://schemas.microsoft.com/office/powerpoint/2010/main" val="334761022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Öğretmen Eğitimi</a:t>
            </a:r>
          </a:p>
        </p:txBody>
      </p:sp>
      <p:sp>
        <p:nvSpPr>
          <p:cNvPr id="3" name="İçerik Yer Tutucusu 2"/>
          <p:cNvSpPr>
            <a:spLocks noGrp="1"/>
          </p:cNvSpPr>
          <p:nvPr>
            <p:ph idx="1"/>
          </p:nvPr>
        </p:nvSpPr>
        <p:spPr/>
        <p:txBody>
          <a:bodyPr/>
          <a:lstStyle/>
          <a:p>
            <a:r>
              <a:rPr lang="tr-TR" dirty="0"/>
              <a:t>Öğretmen yeterlikleri içinde dijital yetkinlik, bilişim servislerinin etkili ve verimli kullanımı için öne çıkmaktadır. </a:t>
            </a:r>
            <a:endParaRPr lang="tr-TR" dirty="0" smtClean="0"/>
          </a:p>
          <a:p>
            <a:r>
              <a:rPr lang="tr-TR" dirty="0" smtClean="0"/>
              <a:t>Hem </a:t>
            </a:r>
            <a:r>
              <a:rPr lang="tr-TR" dirty="0"/>
              <a:t>hizmete başlama öncesi (öğretmen adayları) hem de hizmet içi öğretmenlerin bilişim servisleri ile ilgili bilgilendirilmesi, bilgi ve beceri kazanmalarının sağlanması bu amaca hizmet edecektir. </a:t>
            </a:r>
          </a:p>
        </p:txBody>
      </p:sp>
    </p:spTree>
    <p:extLst>
      <p:ext uri="{BB962C8B-B14F-4D97-AF65-F5344CB8AC3E}">
        <p14:creationId xmlns:p14="http://schemas.microsoft.com/office/powerpoint/2010/main" val="87198802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Öğretim Yönetim Sistemleri</a:t>
            </a:r>
          </a:p>
        </p:txBody>
      </p:sp>
      <p:sp>
        <p:nvSpPr>
          <p:cNvPr id="3" name="İçerik Yer Tutucusu 2"/>
          <p:cNvSpPr>
            <a:spLocks noGrp="1"/>
          </p:cNvSpPr>
          <p:nvPr>
            <p:ph idx="1"/>
          </p:nvPr>
        </p:nvSpPr>
        <p:spPr/>
        <p:txBody>
          <a:bodyPr>
            <a:normAutofit fontScale="92500"/>
          </a:bodyPr>
          <a:lstStyle/>
          <a:p>
            <a:r>
              <a:rPr lang="tr-TR" dirty="0"/>
              <a:t>Teknoloji destekli eğitimin vazgeçilmezlerinden birisi öğretim yönetim sistemidir. Pek çok öğretim yönetim sistemi bulunmaktadır, bunlardan </a:t>
            </a:r>
            <a:r>
              <a:rPr lang="tr-TR" dirty="0" err="1"/>
              <a:t>başlıcaları</a:t>
            </a:r>
            <a:r>
              <a:rPr lang="tr-TR" dirty="0"/>
              <a:t>: </a:t>
            </a:r>
            <a:r>
              <a:rPr lang="tr-TR" dirty="0" err="1"/>
              <a:t>Moodle</a:t>
            </a:r>
            <a:r>
              <a:rPr lang="tr-TR" dirty="0"/>
              <a:t>, Google </a:t>
            </a:r>
            <a:r>
              <a:rPr lang="tr-TR" dirty="0" err="1"/>
              <a:t>Classroom</a:t>
            </a:r>
            <a:r>
              <a:rPr lang="tr-TR" dirty="0"/>
              <a:t>, </a:t>
            </a:r>
            <a:r>
              <a:rPr lang="tr-TR" dirty="0" err="1"/>
              <a:t>Sakai</a:t>
            </a:r>
            <a:r>
              <a:rPr lang="tr-TR" dirty="0"/>
              <a:t> LMS ve Base LMS olarak sıralanabilir. </a:t>
            </a:r>
            <a:endParaRPr lang="tr-TR" dirty="0" smtClean="0"/>
          </a:p>
          <a:p>
            <a:r>
              <a:rPr lang="tr-TR" dirty="0" smtClean="0"/>
              <a:t>Bu </a:t>
            </a:r>
            <a:r>
              <a:rPr lang="tr-TR" dirty="0"/>
              <a:t>sistemlerin ortak özelliği içerik sunumu, ders yönetimi, sınav ve test oluşturma, ödev verebilme ve takibi, </a:t>
            </a:r>
            <a:r>
              <a:rPr lang="tr-TR" dirty="0" err="1"/>
              <a:t>notlandırma</a:t>
            </a:r>
            <a:r>
              <a:rPr lang="tr-TR" dirty="0"/>
              <a:t> ve içerik paylaşımı yapabilmesidir.</a:t>
            </a:r>
          </a:p>
        </p:txBody>
      </p:sp>
    </p:spTree>
    <p:extLst>
      <p:ext uri="{BB962C8B-B14F-4D97-AF65-F5344CB8AC3E}">
        <p14:creationId xmlns:p14="http://schemas.microsoft.com/office/powerpoint/2010/main" val="261721860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İdari İnisiyatif ve Araştırmalara Destek</a:t>
            </a:r>
          </a:p>
        </p:txBody>
      </p:sp>
      <p:sp>
        <p:nvSpPr>
          <p:cNvPr id="3" name="İçerik Yer Tutucusu 2"/>
          <p:cNvSpPr>
            <a:spLocks noGrp="1"/>
          </p:cNvSpPr>
          <p:nvPr>
            <p:ph idx="1"/>
          </p:nvPr>
        </p:nvSpPr>
        <p:spPr/>
        <p:txBody>
          <a:bodyPr>
            <a:normAutofit fontScale="92500" lnSpcReduction="20000"/>
          </a:bodyPr>
          <a:lstStyle/>
          <a:p>
            <a:r>
              <a:rPr lang="tr-TR" dirty="0"/>
              <a:t>Okul yöneticilerinin öğretmen ve öğrencilerin dijital kaynakları kullanması yönünde inisiyatif alması ve özendirici olmasının teknoloji destekli öğretim ortamlarının gelişmesinde önemli olduğu aşikârdır. </a:t>
            </a:r>
            <a:endParaRPr lang="tr-TR" dirty="0" smtClean="0"/>
          </a:p>
          <a:p>
            <a:r>
              <a:rPr lang="tr-TR" dirty="0" smtClean="0"/>
              <a:t>İdari </a:t>
            </a:r>
            <a:r>
              <a:rPr lang="tr-TR" dirty="0"/>
              <a:t>gücün kullanılmasının yanı sıra yöneticilerin liderlik etmesi, kaynakları artırmak için çaba sarf etmesi, öğretmen eğitimlerini desteklemesi ve okul içinden ve dışından örnek uygulamaları paylaşarak iyi uygulamaları yaygınlaştırmaya çalışması beklenir. </a:t>
            </a:r>
          </a:p>
        </p:txBody>
      </p:sp>
    </p:spTree>
    <p:extLst>
      <p:ext uri="{BB962C8B-B14F-4D97-AF65-F5344CB8AC3E}">
        <p14:creationId xmlns:p14="http://schemas.microsoft.com/office/powerpoint/2010/main" val="310078017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Eğitim Bilişim Ağı (EBA)</a:t>
            </a:r>
          </a:p>
        </p:txBody>
      </p:sp>
      <p:sp>
        <p:nvSpPr>
          <p:cNvPr id="3" name="İçerik Yer Tutucusu 2"/>
          <p:cNvSpPr>
            <a:spLocks noGrp="1"/>
          </p:cNvSpPr>
          <p:nvPr>
            <p:ph idx="1"/>
          </p:nvPr>
        </p:nvSpPr>
        <p:spPr/>
        <p:txBody>
          <a:bodyPr>
            <a:normAutofit fontScale="77500" lnSpcReduction="20000"/>
          </a:bodyPr>
          <a:lstStyle/>
          <a:p>
            <a:r>
              <a:rPr lang="tr-TR" dirty="0"/>
              <a:t>Öğretim yönetim sistemlerinin teknoloji destekli öğretim için önemini vurgulamıştık. MEB'in e- okul sisteminde içerik paylaşım sınırlılığını EBA belirli ölçüde gidermektedir. </a:t>
            </a:r>
            <a:endParaRPr lang="tr-TR" dirty="0" smtClean="0"/>
          </a:p>
          <a:p>
            <a:r>
              <a:rPr lang="tr-TR" dirty="0" smtClean="0"/>
              <a:t>EBA</a:t>
            </a:r>
            <a:r>
              <a:rPr lang="tr-TR" dirty="0"/>
              <a:t>, özellikle öğretmen ve öğrencilerin içerik paylaşımı yapabilecekleri dijital bir ortam sunmaktadır. </a:t>
            </a:r>
            <a:endParaRPr lang="tr-TR" dirty="0" smtClean="0"/>
          </a:p>
          <a:p>
            <a:r>
              <a:rPr lang="tr-TR" dirty="0" smtClean="0"/>
              <a:t>Web </a:t>
            </a:r>
            <a:r>
              <a:rPr lang="tr-TR" dirty="0"/>
              <a:t>üzerinden erişilebileceği gibi mobil uygulama olarak akıllı telefon ve tablet bilgisayarlarla da servis veren EBA sistemi, gönüllülük esasıyla eğitim firmaları, öğretmen ve öğrencilerin farklı dersler ve konularda içerik paylaşmasına olanak sağlamaktadır. </a:t>
            </a:r>
            <a:r>
              <a:rPr lang="tr-TR" dirty="0" smtClean="0"/>
              <a:t>FATİH </a:t>
            </a:r>
            <a:r>
              <a:rPr lang="tr-TR" dirty="0"/>
              <a:t>Projesi kapsamında ders içeriklerinin paylaşılması için kullanılması planlanan EBA sistemi, yaygınlaşarak günümüzde önemli bir içerik paylaşımı platformuna dönüşmüştür. </a:t>
            </a:r>
          </a:p>
        </p:txBody>
      </p:sp>
    </p:spTree>
    <p:extLst>
      <p:ext uri="{BB962C8B-B14F-4D97-AF65-F5344CB8AC3E}">
        <p14:creationId xmlns:p14="http://schemas.microsoft.com/office/powerpoint/2010/main" val="254220058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Özet</a:t>
            </a:r>
          </a:p>
        </p:txBody>
      </p:sp>
      <p:sp>
        <p:nvSpPr>
          <p:cNvPr id="3" name="İçerik Yer Tutucusu 2"/>
          <p:cNvSpPr>
            <a:spLocks noGrp="1"/>
          </p:cNvSpPr>
          <p:nvPr>
            <p:ph idx="1"/>
          </p:nvPr>
        </p:nvSpPr>
        <p:spPr/>
        <p:txBody>
          <a:bodyPr>
            <a:normAutofit lnSpcReduction="10000"/>
          </a:bodyPr>
          <a:lstStyle/>
          <a:p>
            <a:r>
              <a:rPr lang="tr-TR" dirty="0"/>
              <a:t>Dijital yetkinlik, günümüz toplumunda öğretmenlerin sahip olması ve ustalaşması gereken temel yeterliklerden biri olmuştur. </a:t>
            </a:r>
            <a:endParaRPr lang="tr-TR" dirty="0" smtClean="0"/>
          </a:p>
          <a:p>
            <a:r>
              <a:rPr lang="tr-TR" dirty="0" smtClean="0"/>
              <a:t>Bu </a:t>
            </a:r>
            <a:r>
              <a:rPr lang="tr-TR" dirty="0"/>
              <a:t>kavram yaşamakta olduğumuz toplumsal değişimlerin sonucu olarak ortaya çıkmıştır. </a:t>
            </a:r>
            <a:endParaRPr lang="tr-TR" dirty="0" smtClean="0"/>
          </a:p>
          <a:p>
            <a:r>
              <a:rPr lang="tr-TR" dirty="0" smtClean="0"/>
              <a:t>Temel </a:t>
            </a:r>
            <a:r>
              <a:rPr lang="tr-TR" dirty="0"/>
              <a:t>Yetkinliklere İlişkin Avrupa Tavsiyesine </a:t>
            </a:r>
            <a:r>
              <a:rPr lang="tr-TR" dirty="0" smtClean="0"/>
              <a:t>göre </a:t>
            </a:r>
            <a:r>
              <a:rPr lang="tr-TR" dirty="0"/>
              <a:t>dijital yetkinlik Avrupa Birliği tarafından hayat boyu öğrenme için 8 temel yeterlikten biri olarak kabul edilmiştir. </a:t>
            </a:r>
          </a:p>
        </p:txBody>
      </p:sp>
    </p:spTree>
    <p:extLst>
      <p:ext uri="{BB962C8B-B14F-4D97-AF65-F5344CB8AC3E}">
        <p14:creationId xmlns:p14="http://schemas.microsoft.com/office/powerpoint/2010/main" val="428008723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539552" y="2564904"/>
            <a:ext cx="8229600" cy="1143000"/>
          </a:xfrm>
        </p:spPr>
        <p:txBody>
          <a:bodyPr/>
          <a:lstStyle/>
          <a:p>
            <a:r>
              <a:rPr lang="tr-TR" dirty="0" smtClean="0"/>
              <a:t>MUZAFFER EMARE</a:t>
            </a:r>
            <a:endParaRPr lang="tr-TR" dirty="0"/>
          </a:p>
        </p:txBody>
      </p:sp>
    </p:spTree>
    <p:extLst>
      <p:ext uri="{BB962C8B-B14F-4D97-AF65-F5344CB8AC3E}">
        <p14:creationId xmlns:p14="http://schemas.microsoft.com/office/powerpoint/2010/main" val="1591862600"/>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TotalTime>
  <Words>5130</Words>
  <Application>Microsoft Office PowerPoint</Application>
  <PresentationFormat>Ekran Gösterisi (4:3)</PresentationFormat>
  <Paragraphs>316</Paragraphs>
  <Slides>96</Slides>
  <Notes>16</Notes>
  <HiddenSlides>0</HiddenSlides>
  <MMClips>0</MMClips>
  <ScaleCrop>false</ScaleCrop>
  <HeadingPairs>
    <vt:vector size="4" baseType="variant">
      <vt:variant>
        <vt:lpstr>Tema</vt:lpstr>
      </vt:variant>
      <vt:variant>
        <vt:i4>1</vt:i4>
      </vt:variant>
      <vt:variant>
        <vt:lpstr>Slayt Başlıkları</vt:lpstr>
      </vt:variant>
      <vt:variant>
        <vt:i4>96</vt:i4>
      </vt:variant>
    </vt:vector>
  </HeadingPairs>
  <TitlesOfParts>
    <vt:vector size="97" baseType="lpstr">
      <vt:lpstr>Ofis Teması</vt:lpstr>
      <vt:lpstr>MODÜL 8 DİJİTAL YETKİNLİK</vt:lpstr>
      <vt:lpstr>Kavramlar ve Tanımlar</vt:lpstr>
      <vt:lpstr>ÖĞRETİM PLANLAMASINDA YETERLİKLER</vt:lpstr>
      <vt:lpstr>Dijital Yeterlikler ve Öğretmen Yeterlikleri</vt:lpstr>
      <vt:lpstr>Dijital Beceriler ve Dijital Okuryazarlık</vt:lpstr>
      <vt:lpstr>Dijital Çağ ve İlgili Tanımlar</vt:lpstr>
      <vt:lpstr>Dijital Dönüşüm</vt:lpstr>
      <vt:lpstr>Dijital Vatandaşlık</vt:lpstr>
      <vt:lpstr>E-Devlet</vt:lpstr>
      <vt:lpstr>Dijital Teknolojiler ve Hukuksal Boyut</vt:lpstr>
      <vt:lpstr>Kişisel Veriler ve Kişisel Verilerin Korunması Kanunu</vt:lpstr>
      <vt:lpstr>Kişisel Veriler ve Kişisel Verilerin Korunması Kanunu</vt:lpstr>
      <vt:lpstr>Dijital Yeterliklerin Oluşum Süreci ve Değerler</vt:lpstr>
      <vt:lpstr>2023 Sanayi ve Teknoloji Stratejisi</vt:lpstr>
      <vt:lpstr>2023 Sanayi ve Teknoloji Stratejisi</vt:lpstr>
      <vt:lpstr>TEDMEM Türkiye’de Öğretmen Dijital Yeterlikleri Raporu</vt:lpstr>
      <vt:lpstr>Avrupa Birliği Dijital Eğitim Eylem Planı (2021-2027)</vt:lpstr>
      <vt:lpstr>Yeterlikler Nereden Gelmektedir?</vt:lpstr>
      <vt:lpstr>Yeterlikler Nereden Gelmektedir?</vt:lpstr>
      <vt:lpstr>Yeterliklerin Belirlenme Süreci</vt:lpstr>
      <vt:lpstr>Yeterlikler İçin Temel Değerler</vt:lpstr>
      <vt:lpstr>Yeterlikler İçin Temel Değerler</vt:lpstr>
      <vt:lpstr>Yeterlikler İçin Temel Değerler</vt:lpstr>
      <vt:lpstr>Yeterlikler İçin Temel Değerler</vt:lpstr>
      <vt:lpstr>Dijital Yeterlikler Çerçeveleri</vt:lpstr>
      <vt:lpstr>JISC (Joint Information Systems Committe - Birleşik Bilişim Sistemleri Komitesi)</vt:lpstr>
      <vt:lpstr>JISC DİJİTAL YETERLİLİKLERİ</vt:lpstr>
      <vt:lpstr>JISC</vt:lpstr>
      <vt:lpstr>JISC</vt:lpstr>
      <vt:lpstr>JISC</vt:lpstr>
      <vt:lpstr>JISC</vt:lpstr>
      <vt:lpstr>JISC</vt:lpstr>
      <vt:lpstr>JISC</vt:lpstr>
      <vt:lpstr>JISC</vt:lpstr>
      <vt:lpstr>Teknolojik Pedagojik Alan Bilgisi (TPAB) Çerçevesi</vt:lpstr>
      <vt:lpstr>Teknolojik Pedagojik Alan Bilgisi (TPAB) Çerçevesi</vt:lpstr>
      <vt:lpstr>Geniş Tabanlı Öğretmen Dijital Yeterlik Çerçevesi</vt:lpstr>
      <vt:lpstr>Geniş Tabanlı Öğretmen Dijital Yeterlik Çerçevesi</vt:lpstr>
      <vt:lpstr>Eğitimcilerin Dijital Yeterlikleri İçin Avrupa Çerçevesi </vt:lpstr>
      <vt:lpstr>Eğitimcilerin Dijital Yeterlikleri İçin Avrupa Çerçevesi </vt:lpstr>
      <vt:lpstr>Eğitimcilerin Dijital Yeterlikleri İçin Avrupa Çerçevesi </vt:lpstr>
      <vt:lpstr>Eğitimcilerin Dijital Yeterlikleri İçin Avrupa Çerçevesi </vt:lpstr>
      <vt:lpstr>Eğitimcilerin Dijital Yeterlikleri İçin Avrupa Çerçevesi </vt:lpstr>
      <vt:lpstr>Eğitimcilerin Dijital Yeterlikleri İçin Avrupa Çerçevesi </vt:lpstr>
      <vt:lpstr>Eğitimcilerin Dijital Yeterlikleri İçin Avrupa Çerçevesi </vt:lpstr>
      <vt:lpstr>Eğitimcilerin Dijital Yeterlikleri İçin Avrupa Çerçevesi </vt:lpstr>
      <vt:lpstr>Eğitimcilerin Dijital Yeterlikleri İçin Avrupa Çerçevesi </vt:lpstr>
      <vt:lpstr>Eğitimcilerin Dijital Yeterlikleri İçin Avrupa Çerçevesi </vt:lpstr>
      <vt:lpstr>UNESCO Öğretmen Dijital Yeterlikleri Çerçevesi</vt:lpstr>
      <vt:lpstr>UNESCO Öğretmen Dijital Yeterlikleri Çerçevesi</vt:lpstr>
      <vt:lpstr>UNESCO Öğretmen Dijital Yeterlikleri Çerçevesi</vt:lpstr>
      <vt:lpstr>UNESCO Öğretmen Dijital Yeterlikleri Çerçevesi</vt:lpstr>
      <vt:lpstr>UNESCO Öğretmen Dijital Yeterlikleri Çerçevesi</vt:lpstr>
      <vt:lpstr>UNESCO Öğretmen Dijital Yeterlikleri Çerçevesi</vt:lpstr>
      <vt:lpstr>UNESCO Öğretmen Dijital Yeterlikleri Çerçevesi</vt:lpstr>
      <vt:lpstr>UNESCO Öğretmen Dijital Yeterlikleri Çerçevesi</vt:lpstr>
      <vt:lpstr>UNESCO Öğretmen Dijital Yeterlikleri Çerçevesi</vt:lpstr>
      <vt:lpstr>UNESCO Öğretmen Dijital Yeterlikleri Çerçevesi</vt:lpstr>
      <vt:lpstr>UNESCO Öğretmen Dijital Yeterlikleri Çerçevesi</vt:lpstr>
      <vt:lpstr>Yeterlik Çerçeveleri Oluşturulurken Cevaplanması Gereken Ortak Sorular</vt:lpstr>
      <vt:lpstr>Yeterlik Çerçeveleri Oluşturulurken Cevaplanması Gereken Ortak Sorular</vt:lpstr>
      <vt:lpstr>Yeterlik Çerçeveleri Oluşturulurken Cevaplanması Gereken Ortak Sorular</vt:lpstr>
      <vt:lpstr>Yeterlik Çerçeveleri Oluşturulurken Cevaplanması Gereken Ortak Sorular</vt:lpstr>
      <vt:lpstr>Yeterlik Çerçeveleri Oluşturulurken Cevaplanması Gereken Ortak Sorular</vt:lpstr>
      <vt:lpstr>Dijital Öğrenme Ortamları</vt:lpstr>
      <vt:lpstr>. İnternet üzerindeki veri hacminde artış hızı </vt:lpstr>
      <vt:lpstr>Teknoloji Destekli Öğrenme</vt:lpstr>
      <vt:lpstr>Mobil Öğrenme</vt:lpstr>
      <vt:lpstr>Uzaktan Eğitim</vt:lpstr>
      <vt:lpstr>Karma (Hibrit) Öğrenme</vt:lpstr>
      <vt:lpstr>Gelişen Teknolojiler - Mevcut ve Yakın Gelecekteki Teknolojik Eğilimler</vt:lpstr>
      <vt:lpstr>Gelişen Teknolojiler</vt:lpstr>
      <vt:lpstr>Gelişen Teknolojiler</vt:lpstr>
      <vt:lpstr>GELİŞEN TEKNOLOJİLER</vt:lpstr>
      <vt:lpstr>GELİŞEN TEKNOLOJİLER</vt:lpstr>
      <vt:lpstr>GELİŞEN TEKNOLOJİLER</vt:lpstr>
      <vt:lpstr>GELİŞEN TEKNOLOJİLER</vt:lpstr>
      <vt:lpstr>GELİŞEN TEKNOLOJİLER</vt:lpstr>
      <vt:lpstr>Öğretim İçin Yetkinliklerle İlişkilendirilmiş Dijital Teknolojiler</vt:lpstr>
      <vt:lpstr>Öğretim İçin Yetkinliklerle İlişkilendirilmiş Dijital Teknolojiler</vt:lpstr>
      <vt:lpstr>Öğretim İçin Yetkinliklerle İlişkilendirilmiş Dijital Teknolojiler</vt:lpstr>
      <vt:lpstr>Öğretim İçin Yetkinliklerle İlişkilendirilmiş Dijital Teknolojiler</vt:lpstr>
      <vt:lpstr>Öğretim İçin Yetkinliklerle İlişkilendirilmiş Dijital Teknolojiler</vt:lpstr>
      <vt:lpstr>Öğretim İçin Yetkinliklerle İlişkilendirilmiş Dijital Teknolojiler</vt:lpstr>
      <vt:lpstr>Öğretim İçin Yetkinliklerle İlişkilendirilmiş Dijital Teknolojiler</vt:lpstr>
      <vt:lpstr>Öğretim İçin Yetkinliklerle İlişkilendirilmiş Dijital Teknolojiler</vt:lpstr>
      <vt:lpstr>Öğretim İçin Yetkinliklerle İlişkilendirilmiş Dijital Teknolojiler</vt:lpstr>
      <vt:lpstr>Dijital Yetkinlikleri Kazandırmak İçin Okul Düzeyinde Gereksinimler</vt:lpstr>
      <vt:lpstr>Teknik Destek</vt:lpstr>
      <vt:lpstr>Müfredat</vt:lpstr>
      <vt:lpstr>Öğretmen Eğitimi</vt:lpstr>
      <vt:lpstr>Öğretim Yönetim Sistemleri</vt:lpstr>
      <vt:lpstr>İdari İnisiyatif ve Araştırmalara Destek</vt:lpstr>
      <vt:lpstr>Eğitim Bilişim Ağı (EBA)</vt:lpstr>
      <vt:lpstr>Özet</vt:lpstr>
      <vt:lpstr>MUZAFFER EMARE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MODÜL 8 DİJİTAL YETKİNLİK</dc:title>
  <dc:creator>MUZAFFER</dc:creator>
  <cp:lastModifiedBy>Buro</cp:lastModifiedBy>
  <cp:revision>15</cp:revision>
  <dcterms:created xsi:type="dcterms:W3CDTF">2022-07-27T09:59:57Z</dcterms:created>
  <dcterms:modified xsi:type="dcterms:W3CDTF">2022-08-09T06:59:15Z</dcterms:modified>
</cp:coreProperties>
</file>