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2" d="100"/>
          <a:sy n="92" d="100"/>
        </p:scale>
        <p:origin x="-94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E43FAB-476F-46C8-A672-04BD4424FC58}" type="datetimeFigureOut">
              <a:rPr lang="tr-TR" smtClean="0"/>
              <a:t>09.08.2022</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FAB4EE-371F-48C1-82B5-76C4C1492A64}" type="slidenum">
              <a:rPr lang="tr-TR" smtClean="0"/>
              <a:t>‹#›</a:t>
            </a:fld>
            <a:endParaRPr lang="tr-TR"/>
          </a:p>
        </p:txBody>
      </p:sp>
    </p:spTree>
    <p:extLst>
      <p:ext uri="{BB962C8B-B14F-4D97-AF65-F5344CB8AC3E}">
        <p14:creationId xmlns:p14="http://schemas.microsoft.com/office/powerpoint/2010/main" val="2213933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BAFAB4EE-371F-48C1-82B5-76C4C1492A64}" type="slidenum">
              <a:rPr lang="tr-TR" smtClean="0"/>
              <a:t>2</a:t>
            </a:fld>
            <a:endParaRPr lang="tr-TR"/>
          </a:p>
        </p:txBody>
      </p:sp>
    </p:spTree>
    <p:extLst>
      <p:ext uri="{BB962C8B-B14F-4D97-AF65-F5344CB8AC3E}">
        <p14:creationId xmlns:p14="http://schemas.microsoft.com/office/powerpoint/2010/main" val="3521343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BAFAB4EE-371F-48C1-82B5-76C4C1492A64}" type="slidenum">
              <a:rPr lang="tr-TR" smtClean="0"/>
              <a:t>9</a:t>
            </a:fld>
            <a:endParaRPr lang="tr-TR"/>
          </a:p>
        </p:txBody>
      </p:sp>
    </p:spTree>
    <p:extLst>
      <p:ext uri="{BB962C8B-B14F-4D97-AF65-F5344CB8AC3E}">
        <p14:creationId xmlns:p14="http://schemas.microsoft.com/office/powerpoint/2010/main" val="2956212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BAFAB4EE-371F-48C1-82B5-76C4C1492A64}" type="slidenum">
              <a:rPr lang="tr-TR" smtClean="0"/>
              <a:t>12</a:t>
            </a:fld>
            <a:endParaRPr lang="tr-TR"/>
          </a:p>
        </p:txBody>
      </p:sp>
    </p:spTree>
    <p:extLst>
      <p:ext uri="{BB962C8B-B14F-4D97-AF65-F5344CB8AC3E}">
        <p14:creationId xmlns:p14="http://schemas.microsoft.com/office/powerpoint/2010/main" val="3043287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BAFAB4EE-371F-48C1-82B5-76C4C1492A64}" type="slidenum">
              <a:rPr lang="tr-TR" smtClean="0"/>
              <a:t>17</a:t>
            </a:fld>
            <a:endParaRPr lang="tr-TR"/>
          </a:p>
        </p:txBody>
      </p:sp>
    </p:spTree>
    <p:extLst>
      <p:ext uri="{BB962C8B-B14F-4D97-AF65-F5344CB8AC3E}">
        <p14:creationId xmlns:p14="http://schemas.microsoft.com/office/powerpoint/2010/main" val="3775311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BAFAB4EE-371F-48C1-82B5-76C4C1492A64}" type="slidenum">
              <a:rPr lang="tr-TR" smtClean="0"/>
              <a:t>23</a:t>
            </a:fld>
            <a:endParaRPr lang="tr-TR"/>
          </a:p>
        </p:txBody>
      </p:sp>
    </p:spTree>
    <p:extLst>
      <p:ext uri="{BB962C8B-B14F-4D97-AF65-F5344CB8AC3E}">
        <p14:creationId xmlns:p14="http://schemas.microsoft.com/office/powerpoint/2010/main" val="955209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BAFAB4EE-371F-48C1-82B5-76C4C1492A64}" type="slidenum">
              <a:rPr lang="tr-TR" smtClean="0"/>
              <a:t>29</a:t>
            </a:fld>
            <a:endParaRPr lang="tr-TR"/>
          </a:p>
        </p:txBody>
      </p:sp>
    </p:spTree>
    <p:extLst>
      <p:ext uri="{BB962C8B-B14F-4D97-AF65-F5344CB8AC3E}">
        <p14:creationId xmlns:p14="http://schemas.microsoft.com/office/powerpoint/2010/main" val="2031893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BAFAB4EE-371F-48C1-82B5-76C4C1492A64}" type="slidenum">
              <a:rPr lang="tr-TR" smtClean="0"/>
              <a:t>36</a:t>
            </a:fld>
            <a:endParaRPr lang="tr-TR"/>
          </a:p>
        </p:txBody>
      </p:sp>
    </p:spTree>
    <p:extLst>
      <p:ext uri="{BB962C8B-B14F-4D97-AF65-F5344CB8AC3E}">
        <p14:creationId xmlns:p14="http://schemas.microsoft.com/office/powerpoint/2010/main" val="3033754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BAFAB4EE-371F-48C1-82B5-76C4C1492A64}" type="slidenum">
              <a:rPr lang="tr-TR" smtClean="0"/>
              <a:t>40</a:t>
            </a:fld>
            <a:endParaRPr lang="tr-TR"/>
          </a:p>
        </p:txBody>
      </p:sp>
    </p:spTree>
    <p:extLst>
      <p:ext uri="{BB962C8B-B14F-4D97-AF65-F5344CB8AC3E}">
        <p14:creationId xmlns:p14="http://schemas.microsoft.com/office/powerpoint/2010/main" val="2620981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smtClean="0">
                <a:solidFill>
                  <a:schemeClr val="tx1"/>
                </a:solidFill>
                <a:effectLst/>
                <a:latin typeface="+mn-lt"/>
                <a:ea typeface="+mn-ea"/>
                <a:cs typeface="+mn-cs"/>
                <a:hlinkClick r:id="rId3"/>
              </a:rPr>
              <a:t>www.egitimhane.com</a:t>
            </a:r>
            <a:endParaRPr lang="tr-TR"/>
          </a:p>
        </p:txBody>
      </p:sp>
      <p:sp>
        <p:nvSpPr>
          <p:cNvPr id="4" name="Slayt Numarası Yer Tutucusu 3"/>
          <p:cNvSpPr>
            <a:spLocks noGrp="1"/>
          </p:cNvSpPr>
          <p:nvPr>
            <p:ph type="sldNum" sz="quarter" idx="10"/>
          </p:nvPr>
        </p:nvSpPr>
        <p:spPr/>
        <p:txBody>
          <a:bodyPr/>
          <a:lstStyle/>
          <a:p>
            <a:fld id="{BAFAB4EE-371F-48C1-82B5-76C4C1492A64}" type="slidenum">
              <a:rPr lang="tr-TR" smtClean="0"/>
              <a:t>44</a:t>
            </a:fld>
            <a:endParaRPr lang="tr-TR"/>
          </a:p>
        </p:txBody>
      </p:sp>
    </p:spTree>
    <p:extLst>
      <p:ext uri="{BB962C8B-B14F-4D97-AF65-F5344CB8AC3E}">
        <p14:creationId xmlns:p14="http://schemas.microsoft.com/office/powerpoint/2010/main" val="3625944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09.08.2022</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egitimhane.com/"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egitimhane.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a:xfrm>
            <a:off x="755576" y="3212976"/>
            <a:ext cx="7772400" cy="1470025"/>
          </a:xfrm>
        </p:spPr>
        <p:txBody>
          <a:bodyPr/>
          <a:lstStyle/>
          <a:p>
            <a:r>
              <a:rPr lang="tr-TR" dirty="0" smtClean="0"/>
              <a:t>MODÜL 7</a:t>
            </a:r>
            <a:br>
              <a:rPr lang="tr-TR" dirty="0" smtClean="0"/>
            </a:br>
            <a:r>
              <a:rPr lang="tr-TR" dirty="0" smtClean="0"/>
              <a:t>SOSYAL ETKİLEŞİM VE İLETİŞİM</a:t>
            </a:r>
            <a:endParaRPr lang="tr-TR" dirty="0"/>
          </a:p>
        </p:txBody>
      </p:sp>
    </p:spTree>
    <p:extLst>
      <p:ext uri="{BB962C8B-B14F-4D97-AF65-F5344CB8AC3E}">
        <p14:creationId xmlns:p14="http://schemas.microsoft.com/office/powerpoint/2010/main" val="1016704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JOHARİ PENCERESİ</a:t>
            </a:r>
            <a:endParaRPr lang="tr-TR" dirty="0"/>
          </a:p>
        </p:txBody>
      </p:sp>
      <p:pic>
        <p:nvPicPr>
          <p:cNvPr id="4" name="image164.jpeg"/>
          <p:cNvPicPr>
            <a:picLocks noGrp="1"/>
          </p:cNvPicPr>
          <p:nvPr>
            <p:ph idx="1"/>
          </p:nvPr>
        </p:nvPicPr>
        <p:blipFill>
          <a:blip r:embed="rId2" cstate="print"/>
          <a:stretch>
            <a:fillRect/>
          </a:stretch>
        </p:blipFill>
        <p:spPr>
          <a:xfrm>
            <a:off x="395536" y="1556792"/>
            <a:ext cx="8064896" cy="4968552"/>
          </a:xfrm>
          <a:prstGeom prst="rect">
            <a:avLst/>
          </a:prstGeom>
        </p:spPr>
      </p:pic>
    </p:spTree>
    <p:extLst>
      <p:ext uri="{BB962C8B-B14F-4D97-AF65-F5344CB8AC3E}">
        <p14:creationId xmlns:p14="http://schemas.microsoft.com/office/powerpoint/2010/main" val="3265094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JOHARİ PENCERESİ</a:t>
            </a:r>
          </a:p>
        </p:txBody>
      </p:sp>
      <p:sp>
        <p:nvSpPr>
          <p:cNvPr id="3" name="İçerik Yer Tutucusu 2"/>
          <p:cNvSpPr>
            <a:spLocks noGrp="1"/>
          </p:cNvSpPr>
          <p:nvPr>
            <p:ph idx="1"/>
          </p:nvPr>
        </p:nvSpPr>
        <p:spPr/>
        <p:txBody>
          <a:bodyPr/>
          <a:lstStyle/>
          <a:p>
            <a:r>
              <a:rPr lang="tr-TR" b="1" dirty="0"/>
              <a:t>Açık alan: </a:t>
            </a:r>
            <a:r>
              <a:rPr lang="tr-TR" dirty="0"/>
              <a:t>Kişinin kendi tarafından da başkaları tarafından da bilinen alandır. </a:t>
            </a:r>
            <a:endParaRPr lang="tr-TR" dirty="0" smtClean="0"/>
          </a:p>
          <a:p>
            <a:r>
              <a:rPr lang="tr-TR" b="1" dirty="0"/>
              <a:t>Kör alan: </a:t>
            </a:r>
            <a:r>
              <a:rPr lang="tr-TR" dirty="0"/>
              <a:t>Bu alan başkaları tarafından bilinen ancak kişinin bilmediği alanıdır.</a:t>
            </a:r>
          </a:p>
          <a:p>
            <a:r>
              <a:rPr lang="tr-TR" b="1" dirty="0"/>
              <a:t>Gizli alan: </a:t>
            </a:r>
            <a:r>
              <a:rPr lang="tr-TR" dirty="0"/>
              <a:t>Bu alan kişinin bildiği ancak başkalarının bilmediği alandır. </a:t>
            </a:r>
            <a:endParaRPr lang="tr-TR" dirty="0" smtClean="0"/>
          </a:p>
          <a:p>
            <a:r>
              <a:rPr lang="tr-TR" b="1" dirty="0"/>
              <a:t>Bilinmeyen alan</a:t>
            </a:r>
            <a:r>
              <a:rPr lang="tr-TR" dirty="0"/>
              <a:t>: Bu alan ise kişinin de başkalarının da bilmediği, karanlık alandır.</a:t>
            </a:r>
          </a:p>
          <a:p>
            <a:endParaRPr lang="tr-TR" dirty="0"/>
          </a:p>
        </p:txBody>
      </p:sp>
    </p:spTree>
    <p:extLst>
      <p:ext uri="{BB962C8B-B14F-4D97-AF65-F5344CB8AC3E}">
        <p14:creationId xmlns:p14="http://schemas.microsoft.com/office/powerpoint/2010/main" val="1282576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 Becerileri</a:t>
            </a:r>
          </a:p>
        </p:txBody>
      </p:sp>
      <p:sp>
        <p:nvSpPr>
          <p:cNvPr id="3" name="İçerik Yer Tutucusu 2"/>
          <p:cNvSpPr>
            <a:spLocks noGrp="1"/>
          </p:cNvSpPr>
          <p:nvPr>
            <p:ph idx="1"/>
          </p:nvPr>
        </p:nvSpPr>
        <p:spPr/>
        <p:txBody>
          <a:bodyPr>
            <a:normAutofit fontScale="92500" lnSpcReduction="10000"/>
          </a:bodyPr>
          <a:lstStyle/>
          <a:p>
            <a:r>
              <a:rPr lang="tr-TR" dirty="0"/>
              <a:t>İletişim becerilerine geçmeden önce beceri kavramını tanımlamakta yarar var. </a:t>
            </a:r>
            <a:endParaRPr lang="tr-TR" dirty="0" smtClean="0"/>
          </a:p>
          <a:p>
            <a:r>
              <a:rPr lang="tr-TR" dirty="0" smtClean="0"/>
              <a:t>Beceri </a:t>
            </a:r>
            <a:r>
              <a:rPr lang="tr-TR" dirty="0"/>
              <a:t>“kişinin yatkınlık ve öğrenime bağlı olarak bir işi başarma ve bir işlemi amaca uygun olarak sonuçlandırma yeteneği, mahareti” </a:t>
            </a:r>
            <a:r>
              <a:rPr lang="tr-TR" dirty="0" smtClean="0"/>
              <a:t>olarak tanımlanmaktadır.</a:t>
            </a:r>
          </a:p>
          <a:p>
            <a:r>
              <a:rPr lang="tr-TR" b="1" dirty="0"/>
              <a:t>Saygı duymak </a:t>
            </a:r>
            <a:r>
              <a:rPr lang="tr-TR" dirty="0"/>
              <a:t>iletişimin temelinde olan bir değerdir. </a:t>
            </a:r>
            <a:endParaRPr lang="tr-TR" dirty="0" smtClean="0"/>
          </a:p>
          <a:p>
            <a:r>
              <a:rPr lang="tr-TR" b="1" dirty="0"/>
              <a:t>Empati </a:t>
            </a:r>
            <a:r>
              <a:rPr lang="tr-TR" dirty="0"/>
              <a:t>diğer bir iletişim becerisi olarak tanımlanabilir. </a:t>
            </a:r>
          </a:p>
        </p:txBody>
      </p:sp>
    </p:spTree>
    <p:extLst>
      <p:ext uri="{BB962C8B-B14F-4D97-AF65-F5344CB8AC3E}">
        <p14:creationId xmlns:p14="http://schemas.microsoft.com/office/powerpoint/2010/main" val="456831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 Becerileri</a:t>
            </a:r>
          </a:p>
        </p:txBody>
      </p:sp>
      <p:sp>
        <p:nvSpPr>
          <p:cNvPr id="3" name="İçerik Yer Tutucusu 2"/>
          <p:cNvSpPr>
            <a:spLocks noGrp="1"/>
          </p:cNvSpPr>
          <p:nvPr>
            <p:ph idx="1"/>
          </p:nvPr>
        </p:nvSpPr>
        <p:spPr/>
        <p:txBody>
          <a:bodyPr/>
          <a:lstStyle/>
          <a:p>
            <a:r>
              <a:rPr lang="tr-TR" b="1" dirty="0"/>
              <a:t>Etkin dinleme: </a:t>
            </a:r>
            <a:r>
              <a:rPr lang="tr-TR" dirty="0"/>
              <a:t>Dinleme, her türlü öğrenme sürecinde ve sosyal çevrede insanın karşısına çıkan, bazen farkında olarak bazen olmayarak kullanılan bir dil </a:t>
            </a:r>
            <a:r>
              <a:rPr lang="tr-TR" dirty="0" smtClean="0"/>
              <a:t>becerisidir</a:t>
            </a:r>
            <a:r>
              <a:rPr lang="tr-TR" dirty="0"/>
              <a:t>. </a:t>
            </a:r>
            <a:endParaRPr lang="tr-TR" dirty="0" smtClean="0"/>
          </a:p>
          <a:p>
            <a:r>
              <a:rPr lang="tr-TR" dirty="0" err="1"/>
              <a:t>Cüceloğlu</a:t>
            </a:r>
            <a:r>
              <a:rPr lang="tr-TR" dirty="0"/>
              <a:t> dinlemeye ilişkin olarak “Doğuştan iyi dinleyici olanların sayısı azdır. İyi bir dinleyici olabilmek için; bilinçli bir çaba ve yeni beceriler öğrenmek gereklidir.” demiştir. </a:t>
            </a:r>
          </a:p>
        </p:txBody>
      </p:sp>
    </p:spTree>
    <p:extLst>
      <p:ext uri="{BB962C8B-B14F-4D97-AF65-F5344CB8AC3E}">
        <p14:creationId xmlns:p14="http://schemas.microsoft.com/office/powerpoint/2010/main" val="1353523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 Becerileri</a:t>
            </a:r>
          </a:p>
        </p:txBody>
      </p:sp>
      <p:pic>
        <p:nvPicPr>
          <p:cNvPr id="4" name="image165.jpeg" descr="kişi, açık hava, eski, insanlar içeren bir resim  Açıklama otomatik olarak oluşturuldu"/>
          <p:cNvPicPr>
            <a:picLocks noGrp="1"/>
          </p:cNvPicPr>
          <p:nvPr>
            <p:ph idx="1"/>
          </p:nvPr>
        </p:nvPicPr>
        <p:blipFill>
          <a:blip r:embed="rId2" cstate="print"/>
          <a:stretch>
            <a:fillRect/>
          </a:stretch>
        </p:blipFill>
        <p:spPr>
          <a:xfrm>
            <a:off x="1442167" y="1600200"/>
            <a:ext cx="6259665" cy="4525963"/>
          </a:xfrm>
          <a:prstGeom prst="rect">
            <a:avLst/>
          </a:prstGeom>
        </p:spPr>
      </p:pic>
    </p:spTree>
    <p:extLst>
      <p:ext uri="{BB962C8B-B14F-4D97-AF65-F5344CB8AC3E}">
        <p14:creationId xmlns:p14="http://schemas.microsoft.com/office/powerpoint/2010/main" val="1943309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 Becerileri</a:t>
            </a:r>
          </a:p>
        </p:txBody>
      </p:sp>
      <p:sp>
        <p:nvSpPr>
          <p:cNvPr id="3" name="İçerik Yer Tutucusu 2"/>
          <p:cNvSpPr>
            <a:spLocks noGrp="1"/>
          </p:cNvSpPr>
          <p:nvPr>
            <p:ph idx="1"/>
          </p:nvPr>
        </p:nvSpPr>
        <p:spPr/>
        <p:txBody>
          <a:bodyPr>
            <a:normAutofit fontScale="85000" lnSpcReduction="20000"/>
          </a:bodyPr>
          <a:lstStyle/>
          <a:p>
            <a:pPr marL="0" indent="0">
              <a:buNone/>
            </a:pPr>
            <a:r>
              <a:rPr lang="tr-TR" dirty="0" err="1"/>
              <a:t>Alanyazında</a:t>
            </a:r>
            <a:r>
              <a:rPr lang="tr-TR" dirty="0"/>
              <a:t> yer alan iyi bir dinleyicinin özellikleri:</a:t>
            </a:r>
          </a:p>
          <a:p>
            <a:pPr marL="0" indent="0">
              <a:buNone/>
            </a:pPr>
            <a:r>
              <a:rPr lang="tr-TR" dirty="0"/>
              <a:t>1.	Dinlemenin amacını ve yöntemini belirler,</a:t>
            </a:r>
          </a:p>
          <a:p>
            <a:pPr marL="0" indent="0">
              <a:buNone/>
            </a:pPr>
            <a:r>
              <a:rPr lang="tr-TR" dirty="0"/>
              <a:t>2.	Ön bilgilerini harekete geçirir,</a:t>
            </a:r>
          </a:p>
          <a:p>
            <a:pPr marL="0" indent="0">
              <a:buNone/>
            </a:pPr>
            <a:r>
              <a:rPr lang="tr-TR" dirty="0"/>
              <a:t>3.	Dinlediklerini ön bilgilerinin ışığında inceler,</a:t>
            </a:r>
          </a:p>
          <a:p>
            <a:pPr marL="0" indent="0">
              <a:buNone/>
            </a:pPr>
            <a:r>
              <a:rPr lang="tr-TR" dirty="0"/>
              <a:t>4.	Konuşmacının aktardığı bilgilerle ön bilgileri arasında bağ kurar,</a:t>
            </a:r>
          </a:p>
          <a:p>
            <a:pPr marL="0" indent="0">
              <a:buNone/>
            </a:pPr>
            <a:r>
              <a:rPr lang="tr-TR" dirty="0"/>
              <a:t>5.	Bir olay ve düşünce arasındaki farkı belirler,</a:t>
            </a:r>
          </a:p>
          <a:p>
            <a:pPr marL="0" indent="0">
              <a:buNone/>
            </a:pPr>
            <a:r>
              <a:rPr lang="tr-TR" dirty="0"/>
              <a:t>6.	Ana ve yardımcı düşünceleri belirler,</a:t>
            </a:r>
          </a:p>
          <a:p>
            <a:pPr marL="0" indent="0">
              <a:buNone/>
            </a:pPr>
            <a:r>
              <a:rPr lang="tr-TR" dirty="0"/>
              <a:t>7.	Konuşmacının amacını belirler,</a:t>
            </a:r>
          </a:p>
          <a:p>
            <a:pPr marL="0" indent="0">
              <a:buNone/>
            </a:pPr>
            <a:r>
              <a:rPr lang="tr-TR" dirty="0"/>
              <a:t>8.	Propaganda, abartı ve ön yargıları belirler,</a:t>
            </a:r>
          </a:p>
          <a:p>
            <a:pPr marL="0" indent="0">
              <a:buNone/>
            </a:pPr>
            <a:r>
              <a:rPr lang="tr-TR" dirty="0"/>
              <a:t>9.	Zihinsel yapısını düzenler ve geliştirir,</a:t>
            </a:r>
          </a:p>
          <a:p>
            <a:endParaRPr lang="tr-TR" dirty="0"/>
          </a:p>
        </p:txBody>
      </p:sp>
    </p:spTree>
    <p:extLst>
      <p:ext uri="{BB962C8B-B14F-4D97-AF65-F5344CB8AC3E}">
        <p14:creationId xmlns:p14="http://schemas.microsoft.com/office/powerpoint/2010/main" val="99927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 Becerileri</a:t>
            </a:r>
          </a:p>
        </p:txBody>
      </p:sp>
      <p:sp>
        <p:nvSpPr>
          <p:cNvPr id="3" name="İçerik Yer Tutucusu 2"/>
          <p:cNvSpPr>
            <a:spLocks noGrp="1"/>
          </p:cNvSpPr>
          <p:nvPr>
            <p:ph idx="1"/>
          </p:nvPr>
        </p:nvSpPr>
        <p:spPr/>
        <p:txBody>
          <a:bodyPr>
            <a:normAutofit fontScale="92500"/>
          </a:bodyPr>
          <a:lstStyle/>
          <a:p>
            <a:r>
              <a:rPr lang="tr-TR" dirty="0"/>
              <a:t>Dinleme	alanları	işlem,	etkileşim	</a:t>
            </a:r>
            <a:r>
              <a:rPr lang="tr-TR" dirty="0" smtClean="0"/>
              <a:t>ve sözlü</a:t>
            </a:r>
            <a:r>
              <a:rPr lang="tr-TR" dirty="0"/>
              <a:t>	anlama	olmak	üzere	</a:t>
            </a:r>
            <a:r>
              <a:rPr lang="tr-TR" dirty="0" smtClean="0"/>
              <a:t> üç boyutta incelenmektedir.</a:t>
            </a:r>
          </a:p>
          <a:p>
            <a:pPr marL="514350" indent="-514350">
              <a:buAutoNum type="arabicPeriod"/>
            </a:pPr>
            <a:r>
              <a:rPr lang="tr-TR" dirty="0" smtClean="0"/>
              <a:t>İşlem </a:t>
            </a:r>
            <a:r>
              <a:rPr lang="tr-TR" dirty="0"/>
              <a:t>boyutu: Bu süreçte hem fiziksel hem de zihinsel çeşitli işlemler yapılmaktadır. Bu işlemler işitme, anlama ve zihinde yapılandırma olmak üzere üç aşamada ele alınmaktadır</a:t>
            </a:r>
            <a:r>
              <a:rPr lang="tr-TR" dirty="0" smtClean="0"/>
              <a:t>.</a:t>
            </a:r>
            <a:endParaRPr lang="tr-TR" dirty="0"/>
          </a:p>
          <a:p>
            <a:pPr marL="0" indent="0">
              <a:buNone/>
            </a:pPr>
            <a:r>
              <a:rPr lang="tr-TR" dirty="0"/>
              <a:t>a)	İşitme: Seslerle sözler fiziksel olarak alınarak algılanmakta ve beynimize iletilmektedir. </a:t>
            </a:r>
          </a:p>
          <a:p>
            <a:pPr marL="0" indent="0">
              <a:buNone/>
            </a:pPr>
            <a:endParaRPr lang="tr-TR" dirty="0"/>
          </a:p>
        </p:txBody>
      </p:sp>
    </p:spTree>
    <p:extLst>
      <p:ext uri="{BB962C8B-B14F-4D97-AF65-F5344CB8AC3E}">
        <p14:creationId xmlns:p14="http://schemas.microsoft.com/office/powerpoint/2010/main" val="580388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 Becerileri</a:t>
            </a:r>
          </a:p>
        </p:txBody>
      </p:sp>
      <p:sp>
        <p:nvSpPr>
          <p:cNvPr id="3" name="İçerik Yer Tutucusu 2"/>
          <p:cNvSpPr>
            <a:spLocks noGrp="1"/>
          </p:cNvSpPr>
          <p:nvPr>
            <p:ph idx="1"/>
          </p:nvPr>
        </p:nvSpPr>
        <p:spPr/>
        <p:txBody>
          <a:bodyPr/>
          <a:lstStyle/>
          <a:p>
            <a:pPr marL="514350" indent="-514350">
              <a:buAutoNum type="alphaLcParenR" startAt="2"/>
            </a:pPr>
            <a:r>
              <a:rPr lang="tr-TR" dirty="0" smtClean="0"/>
              <a:t>Anlama</a:t>
            </a:r>
            <a:r>
              <a:rPr lang="tr-TR" dirty="0"/>
              <a:t>: İşitilenlere dikkat yoğunlaştırılmakta, ilgi duyulan ve gerekli görülenler seçilerek anlamlandırılmaktadır. </a:t>
            </a:r>
            <a:endParaRPr lang="tr-TR" dirty="0" smtClean="0"/>
          </a:p>
          <a:p>
            <a:pPr marL="514350" indent="-514350">
              <a:buAutoNum type="alphaLcParenR" startAt="2"/>
            </a:pPr>
            <a:r>
              <a:rPr lang="tr-TR" b="1" dirty="0"/>
              <a:t>Zihinde yapılandırma: </a:t>
            </a:r>
            <a:r>
              <a:rPr lang="tr-TR" dirty="0"/>
              <a:t>Anlama sırasında seçilen bilgi ve düşünceler çeşitli zihinsel işlemlerden geçirilerek işlenmektedir. </a:t>
            </a:r>
          </a:p>
        </p:txBody>
      </p:sp>
    </p:spTree>
    <p:extLst>
      <p:ext uri="{BB962C8B-B14F-4D97-AF65-F5344CB8AC3E}">
        <p14:creationId xmlns:p14="http://schemas.microsoft.com/office/powerpoint/2010/main" val="29559500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 Becerileri</a:t>
            </a:r>
          </a:p>
        </p:txBody>
      </p:sp>
      <p:sp>
        <p:nvSpPr>
          <p:cNvPr id="3" name="İçerik Yer Tutucusu 2"/>
          <p:cNvSpPr>
            <a:spLocks noGrp="1"/>
          </p:cNvSpPr>
          <p:nvPr>
            <p:ph idx="1"/>
          </p:nvPr>
        </p:nvSpPr>
        <p:spPr/>
        <p:txBody>
          <a:bodyPr>
            <a:normAutofit fontScale="85000" lnSpcReduction="10000"/>
          </a:bodyPr>
          <a:lstStyle/>
          <a:p>
            <a:pPr marL="514350" indent="-514350">
              <a:buAutoNum type="arabicPeriod" startAt="2"/>
            </a:pPr>
            <a:r>
              <a:rPr lang="tr-TR" dirty="0" smtClean="0"/>
              <a:t>Etkileşim </a:t>
            </a:r>
            <a:r>
              <a:rPr lang="tr-TR" dirty="0"/>
              <a:t>boyutu: Konuşmacı ile dinleyici arasında sözlü konuşmalar, aktarılan bilgiler ve iletişimin gerçekleştirildiği ortamla </a:t>
            </a:r>
            <a:r>
              <a:rPr lang="tr-TR" dirty="0" smtClean="0"/>
              <a:t>gerçekleşmektedir.</a:t>
            </a:r>
          </a:p>
          <a:p>
            <a:pPr marL="0" indent="0">
              <a:buNone/>
            </a:pPr>
            <a:r>
              <a:rPr lang="tr-TR" dirty="0"/>
              <a:t>a)	Fiziksel etkileşim: Konuşmacının sesi, ses tonu, konuşma hızı, kullandığı kelimeler, beden dili, yüz ifadesi, göz teması, duruşu, jestleri, fiziksel mekân, araç-gereç, dinleme ortamı, gürültü, ışık, ısı, renk gibi durumlarla etkileşimi içermektedir.</a:t>
            </a:r>
          </a:p>
          <a:p>
            <a:pPr marL="0" indent="0">
              <a:buNone/>
            </a:pPr>
            <a:r>
              <a:rPr lang="tr-TR" dirty="0"/>
              <a:t>b)	Zihinsel etkileşim: Dinleyicinin konuşmacının düşüncelerini öğrenmesi, </a:t>
            </a:r>
            <a:r>
              <a:rPr lang="tr-TR" dirty="0" smtClean="0"/>
              <a:t>anlaması, kendi </a:t>
            </a:r>
            <a:r>
              <a:rPr lang="tr-TR" dirty="0"/>
              <a:t>bilgileriyle karşılaştırmasıdır.</a:t>
            </a:r>
          </a:p>
          <a:p>
            <a:pPr marL="0" indent="0">
              <a:buNone/>
            </a:pPr>
            <a:endParaRPr lang="tr-TR" dirty="0"/>
          </a:p>
        </p:txBody>
      </p:sp>
    </p:spTree>
    <p:extLst>
      <p:ext uri="{BB962C8B-B14F-4D97-AF65-F5344CB8AC3E}">
        <p14:creationId xmlns:p14="http://schemas.microsoft.com/office/powerpoint/2010/main" val="1578645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 Becerileri</a:t>
            </a:r>
          </a:p>
        </p:txBody>
      </p:sp>
      <p:sp>
        <p:nvSpPr>
          <p:cNvPr id="3" name="İçerik Yer Tutucusu 2"/>
          <p:cNvSpPr>
            <a:spLocks noGrp="1"/>
          </p:cNvSpPr>
          <p:nvPr>
            <p:ph idx="1"/>
          </p:nvPr>
        </p:nvSpPr>
        <p:spPr/>
        <p:txBody>
          <a:bodyPr>
            <a:normAutofit fontScale="92500" lnSpcReduction="10000"/>
          </a:bodyPr>
          <a:lstStyle/>
          <a:p>
            <a:pPr marL="0" indent="0">
              <a:buNone/>
            </a:pPr>
            <a:r>
              <a:rPr lang="tr-TR" dirty="0"/>
              <a:t>3.	Sözlü anlama boyutu: Anlama işlemi hem </a:t>
            </a:r>
            <a:r>
              <a:rPr lang="tr-TR" dirty="0" err="1"/>
              <a:t>süreçsel</a:t>
            </a:r>
            <a:r>
              <a:rPr lang="tr-TR" dirty="0"/>
              <a:t> hem de etkileşimsel olarak gerçekleşmektedir.</a:t>
            </a:r>
          </a:p>
          <a:p>
            <a:pPr marL="0" indent="0">
              <a:buNone/>
            </a:pPr>
            <a:r>
              <a:rPr lang="tr-TR" dirty="0"/>
              <a:t>a)	Etkileşimsel süreçte dinleyicinin özellikleri, konuşmacının aktardıkları ve iletişimin gerçekleştiği ortam etkili olmaktadır.</a:t>
            </a:r>
          </a:p>
          <a:p>
            <a:pPr marL="0" indent="0">
              <a:buNone/>
            </a:pPr>
            <a:r>
              <a:rPr lang="tr-TR" dirty="0"/>
              <a:t>b)	</a:t>
            </a:r>
            <a:r>
              <a:rPr lang="tr-TR" dirty="0" err="1"/>
              <a:t>Süreçsel</a:t>
            </a:r>
            <a:r>
              <a:rPr lang="tr-TR" dirty="0"/>
              <a:t> anlama ise dinleme sırasında çeşitli bilgilerin alınması, zihnimizde işlenmesi ve anlamlandırılması aşamalarındaki işlemleri kapsamaktadır.</a:t>
            </a:r>
          </a:p>
        </p:txBody>
      </p:sp>
    </p:spTree>
    <p:extLst>
      <p:ext uri="{BB962C8B-B14F-4D97-AF65-F5344CB8AC3E}">
        <p14:creationId xmlns:p14="http://schemas.microsoft.com/office/powerpoint/2010/main" val="2666561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SOSYAL ETKİLEŞİM VE İLETİŞİM</a:t>
            </a:r>
            <a:endParaRPr lang="tr-TR" dirty="0"/>
          </a:p>
        </p:txBody>
      </p:sp>
      <p:sp>
        <p:nvSpPr>
          <p:cNvPr id="3" name="İçerik Yer Tutucusu 2"/>
          <p:cNvSpPr>
            <a:spLocks noGrp="1"/>
          </p:cNvSpPr>
          <p:nvPr>
            <p:ph idx="1"/>
          </p:nvPr>
        </p:nvSpPr>
        <p:spPr/>
        <p:txBody>
          <a:bodyPr/>
          <a:lstStyle/>
          <a:p>
            <a:r>
              <a:rPr lang="tr-TR" dirty="0"/>
              <a:t>Bu başlık altında iletişimin önemi ve iletişim becerileri, etkili iletişimde dil, kültür ve değerlerin önemi, eğitim ortamında ekolojik sistem yaklaşımı, okul iklimi ve ekolojik sistem yaklaşımı arasındaki ilişki ile eğitim sistemi içerisinde ekolojik sistemin işlevi verilmektedir.</a:t>
            </a:r>
          </a:p>
          <a:p>
            <a:endParaRPr lang="tr-TR" dirty="0"/>
          </a:p>
        </p:txBody>
      </p:sp>
    </p:spTree>
    <p:extLst>
      <p:ext uri="{BB962C8B-B14F-4D97-AF65-F5344CB8AC3E}">
        <p14:creationId xmlns:p14="http://schemas.microsoft.com/office/powerpoint/2010/main" val="2417309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DİNLEME TÜRLERİ</a:t>
            </a:r>
            <a:endParaRPr lang="tr-TR" dirty="0"/>
          </a:p>
        </p:txBody>
      </p:sp>
      <p:sp>
        <p:nvSpPr>
          <p:cNvPr id="3" name="İçerik Yer Tutucusu 2"/>
          <p:cNvSpPr>
            <a:spLocks noGrp="1"/>
          </p:cNvSpPr>
          <p:nvPr>
            <p:ph idx="1"/>
          </p:nvPr>
        </p:nvSpPr>
        <p:spPr/>
        <p:txBody>
          <a:bodyPr>
            <a:normAutofit fontScale="92500" lnSpcReduction="20000"/>
          </a:bodyPr>
          <a:lstStyle/>
          <a:p>
            <a:pPr lvl="0"/>
            <a:r>
              <a:rPr lang="tr-TR" b="1" dirty="0"/>
              <a:t>Takdir edici dinleme</a:t>
            </a:r>
            <a:r>
              <a:rPr lang="tr-TR" dirty="0"/>
              <a:t>; söylenenden keyif almaya odaklanılan dinlemedir.</a:t>
            </a:r>
          </a:p>
          <a:p>
            <a:pPr lvl="0"/>
            <a:r>
              <a:rPr lang="tr-TR" b="1" dirty="0"/>
              <a:t>Kapsamlı dinleme; </a:t>
            </a:r>
            <a:r>
              <a:rPr lang="tr-TR" dirty="0"/>
              <a:t>öğrenme ve bilgiyi hatırlamaya odaklanılan dinlemedir.</a:t>
            </a:r>
          </a:p>
          <a:p>
            <a:pPr lvl="0"/>
            <a:r>
              <a:rPr lang="tr-TR" b="1" dirty="0"/>
              <a:t>Kritik değerlendiren dinleme; </a:t>
            </a:r>
            <a:r>
              <a:rPr lang="tr-TR" dirty="0"/>
              <a:t>duyulanı yargılayan ya da değerlendirmeye </a:t>
            </a:r>
            <a:r>
              <a:rPr lang="tr-TR" dirty="0" smtClean="0"/>
              <a:t>odaklanılan dinlemedir</a:t>
            </a:r>
            <a:r>
              <a:rPr lang="tr-TR" dirty="0"/>
              <a:t>.</a:t>
            </a:r>
          </a:p>
          <a:p>
            <a:pPr lvl="0"/>
            <a:r>
              <a:rPr lang="tr-TR" b="1" dirty="0"/>
              <a:t>Vurgulu dinleme; </a:t>
            </a:r>
            <a:r>
              <a:rPr lang="tr-TR" dirty="0"/>
              <a:t>diğerlerinin duygularını anlamaya odaklanılan dinlemedir.</a:t>
            </a:r>
          </a:p>
          <a:p>
            <a:r>
              <a:rPr lang="tr-TR" b="1" dirty="0"/>
              <a:t>Katılımcı dinleme; </a:t>
            </a:r>
            <a:r>
              <a:rPr lang="tr-TR" dirty="0"/>
              <a:t>kişiler arası iletişimde etkili dinlemenin temeli aktif katılımdır. </a:t>
            </a:r>
          </a:p>
        </p:txBody>
      </p:sp>
    </p:spTree>
    <p:extLst>
      <p:ext uri="{BB962C8B-B14F-4D97-AF65-F5344CB8AC3E}">
        <p14:creationId xmlns:p14="http://schemas.microsoft.com/office/powerpoint/2010/main" val="3544931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DİNLEME TÜRLERİ</a:t>
            </a:r>
            <a:endParaRPr lang="tr-TR" dirty="0"/>
          </a:p>
        </p:txBody>
      </p:sp>
      <p:sp>
        <p:nvSpPr>
          <p:cNvPr id="3" name="İçerik Yer Tutucusu 2"/>
          <p:cNvSpPr>
            <a:spLocks noGrp="1"/>
          </p:cNvSpPr>
          <p:nvPr>
            <p:ph idx="1"/>
          </p:nvPr>
        </p:nvSpPr>
        <p:spPr/>
        <p:txBody>
          <a:bodyPr>
            <a:normAutofit fontScale="85000" lnSpcReduction="20000"/>
          </a:bodyPr>
          <a:lstStyle/>
          <a:p>
            <a:pPr lvl="0"/>
            <a:r>
              <a:rPr lang="tr-TR" b="1" dirty="0"/>
              <a:t>Edilgin dinleme; </a:t>
            </a:r>
            <a:r>
              <a:rPr lang="tr-TR" dirty="0"/>
              <a:t>dinleyen kişinin sözel geri bildirimde bulunmadığı, konuşan kişinin duygularının anlaşılmaya çalışıldığı, vereceği karara güvenildiği, kişinin sorunundan kendisinin sorumlu olduğu gibi mesajlar veren destekleyici bir süreçtir.</a:t>
            </a:r>
          </a:p>
          <a:p>
            <a:pPr lvl="0"/>
            <a:r>
              <a:rPr lang="tr-TR" b="1" dirty="0" err="1"/>
              <a:t>Empatik</a:t>
            </a:r>
            <a:r>
              <a:rPr lang="tr-TR" b="1" dirty="0"/>
              <a:t> dinleme; </a:t>
            </a:r>
            <a:r>
              <a:rPr lang="tr-TR" dirty="0" err="1"/>
              <a:t>empatik</a:t>
            </a:r>
            <a:r>
              <a:rPr lang="tr-TR" dirty="0"/>
              <a:t> dinlemede amaç kişinin kendisini açması, duygularını daha yoğun yaşaması, kendisinde var olan çatışmaları çözmesi, kendisini kabul etmesi için cesaretlendirmektir.</a:t>
            </a:r>
          </a:p>
          <a:p>
            <a:pPr lvl="0"/>
            <a:r>
              <a:rPr lang="tr-TR" b="1" dirty="0"/>
              <a:t>Yargısız ve eleştirel dinleme; </a:t>
            </a:r>
            <a:r>
              <a:rPr lang="tr-TR" dirty="0"/>
              <a:t>etkili dinleme hem yargısız hem de eleştireldir; açık bir</a:t>
            </a:r>
          </a:p>
          <a:p>
            <a:r>
              <a:rPr lang="tr-TR" dirty="0"/>
              <a:t>zihinle, anlamak için dinlemeyi gerektirir.</a:t>
            </a:r>
          </a:p>
          <a:p>
            <a:endParaRPr lang="tr-TR" dirty="0"/>
          </a:p>
        </p:txBody>
      </p:sp>
    </p:spTree>
    <p:extLst>
      <p:ext uri="{BB962C8B-B14F-4D97-AF65-F5344CB8AC3E}">
        <p14:creationId xmlns:p14="http://schemas.microsoft.com/office/powerpoint/2010/main" val="3373769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DİNLEME TÜRLERİ</a:t>
            </a:r>
            <a:endParaRPr lang="tr-TR" dirty="0"/>
          </a:p>
        </p:txBody>
      </p:sp>
      <p:sp>
        <p:nvSpPr>
          <p:cNvPr id="3" name="İçerik Yer Tutucusu 2"/>
          <p:cNvSpPr>
            <a:spLocks noGrp="1"/>
          </p:cNvSpPr>
          <p:nvPr>
            <p:ph idx="1"/>
          </p:nvPr>
        </p:nvSpPr>
        <p:spPr/>
        <p:txBody>
          <a:bodyPr>
            <a:normAutofit fontScale="70000" lnSpcReduction="20000"/>
          </a:bodyPr>
          <a:lstStyle/>
          <a:p>
            <a:pPr lvl="0"/>
            <a:r>
              <a:rPr lang="tr-TR" b="1" dirty="0"/>
              <a:t>Derinlemesine dinleme; </a:t>
            </a:r>
            <a:r>
              <a:rPr lang="tr-TR" dirty="0"/>
              <a:t>yüzeydeki mesajları da önemsemeyi, konuşmacının sözlü ve sözsüz mesajlarına ve bunlar arasındaki tutarlılığa dikkat etmeyi, hem içerik hem de duygu mesajlarını anlamayı, konuşmacının dile getirmediği duygu ve düşüncelerini anlamaya çalışmayı ve anlaşılanları dile getirmeyi, konuşmacının mesajlarına yanıt vermeyi içerir.</a:t>
            </a:r>
          </a:p>
          <a:p>
            <a:pPr lvl="0"/>
            <a:r>
              <a:rPr lang="tr-TR" b="1" dirty="0"/>
              <a:t>Çözümleyici dinleme; </a:t>
            </a:r>
            <a:r>
              <a:rPr lang="tr-TR" dirty="0"/>
              <a:t>kişinin kelimelerini aynen tekrarlamak değildir. Kişinin duygularının ve mesajlarının anlaşılmaya çalışıldığını gösterir.</a:t>
            </a:r>
          </a:p>
          <a:p>
            <a:pPr lvl="0"/>
            <a:r>
              <a:rPr lang="tr-TR" b="1" dirty="0"/>
              <a:t>Etkin dinleme; </a:t>
            </a:r>
            <a:r>
              <a:rPr lang="tr-TR" dirty="0"/>
              <a:t>konuşmacının mesajının sözel ve sözel olmayan yönüne, içeriğine ve duygularına anlam katma yöntemi olmalıdır.</a:t>
            </a:r>
          </a:p>
          <a:p>
            <a:pPr lvl="0"/>
            <a:r>
              <a:rPr lang="tr-TR" b="1" dirty="0"/>
              <a:t>Dikkatle dinleme; </a:t>
            </a:r>
            <a:r>
              <a:rPr lang="tr-TR" dirty="0"/>
              <a:t>konuşmacının söylediklerini takip etmeyi gerektirir</a:t>
            </a:r>
            <a:r>
              <a:rPr lang="tr-TR" dirty="0" smtClean="0"/>
              <a:t>.</a:t>
            </a:r>
            <a:endParaRPr lang="tr-TR" dirty="0"/>
          </a:p>
        </p:txBody>
      </p:sp>
    </p:spTree>
    <p:extLst>
      <p:ext uri="{BB962C8B-B14F-4D97-AF65-F5344CB8AC3E}">
        <p14:creationId xmlns:p14="http://schemas.microsoft.com/office/powerpoint/2010/main" val="39136024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TANIMLAR</a:t>
            </a:r>
            <a:endParaRPr lang="tr-TR" dirty="0"/>
          </a:p>
        </p:txBody>
      </p:sp>
      <p:sp>
        <p:nvSpPr>
          <p:cNvPr id="3" name="İçerik Yer Tutucusu 2"/>
          <p:cNvSpPr>
            <a:spLocks noGrp="1"/>
          </p:cNvSpPr>
          <p:nvPr>
            <p:ph idx="1"/>
          </p:nvPr>
        </p:nvSpPr>
        <p:spPr/>
        <p:txBody>
          <a:bodyPr>
            <a:normAutofit lnSpcReduction="10000"/>
          </a:bodyPr>
          <a:lstStyle/>
          <a:p>
            <a:r>
              <a:rPr lang="tr-TR" b="1" dirty="0"/>
              <a:t>Ego geliştirici dil</a:t>
            </a:r>
            <a:r>
              <a:rPr lang="tr-TR" dirty="0"/>
              <a:t>: Kişiler arası ilişkilerde benliği olumlu yönde etkileyen bir ifade türü olarak tanımlanabilir. </a:t>
            </a:r>
            <a:endParaRPr lang="tr-TR" dirty="0" smtClean="0"/>
          </a:p>
          <a:p>
            <a:r>
              <a:rPr lang="tr-TR" b="1" dirty="0"/>
              <a:t>Somut konuşmak </a:t>
            </a:r>
            <a:r>
              <a:rPr lang="tr-TR" dirty="0"/>
              <a:t>kişiler arası ilişkilerde, birey etkin dinleme davranışını gösterdikten sonra konuyla ilgili duygu, düşünce ve isteklerini ifade edebilmeli, ilişkiyi zenginleştirebilmelidir. İfadelerin doğru anlaşılması için açık ve net konuşmak gereklidir. </a:t>
            </a:r>
            <a:endParaRPr lang="tr-TR" dirty="0" smtClean="0"/>
          </a:p>
          <a:p>
            <a:pPr marL="0" indent="0">
              <a:buNone/>
            </a:pPr>
            <a:endParaRPr lang="tr-TR" dirty="0"/>
          </a:p>
        </p:txBody>
      </p:sp>
    </p:spTree>
    <p:extLst>
      <p:ext uri="{BB962C8B-B14F-4D97-AF65-F5344CB8AC3E}">
        <p14:creationId xmlns:p14="http://schemas.microsoft.com/office/powerpoint/2010/main" val="3977043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TANIMLAR</a:t>
            </a:r>
            <a:endParaRPr lang="tr-TR" dirty="0"/>
          </a:p>
        </p:txBody>
      </p:sp>
      <p:sp>
        <p:nvSpPr>
          <p:cNvPr id="3" name="İçerik Yer Tutucusu 2"/>
          <p:cNvSpPr>
            <a:spLocks noGrp="1"/>
          </p:cNvSpPr>
          <p:nvPr>
            <p:ph idx="1"/>
          </p:nvPr>
        </p:nvSpPr>
        <p:spPr/>
        <p:txBody>
          <a:bodyPr>
            <a:normAutofit lnSpcReduction="10000"/>
          </a:bodyPr>
          <a:lstStyle/>
          <a:p>
            <a:r>
              <a:rPr lang="tr-TR" b="1" dirty="0"/>
              <a:t>Etkin-katılımlı dinleme</a:t>
            </a:r>
            <a:r>
              <a:rPr lang="tr-TR" dirty="0"/>
              <a:t>: Bireyin mesajının anlaşılmasına katkı sağlayacak yeterli motivasyon ve dikkat ile o ana aktif bir şekilde katılma olarak kavramsallaştırılabilir. </a:t>
            </a:r>
            <a:endParaRPr lang="tr-TR" dirty="0" smtClean="0"/>
          </a:p>
          <a:p>
            <a:r>
              <a:rPr lang="tr-TR" b="1" dirty="0"/>
              <a:t>Kendini tanıma-Kendini açma</a:t>
            </a:r>
            <a:r>
              <a:rPr lang="tr-TR" dirty="0"/>
              <a:t>: Bu beceri bireyin kendisine ilişkin farkındalığına, düşünce ve duygularıyla yeterli düzeyde ilişki kurmasına ve kendi iradesi ile kendisini açmasına ve şeffaflığına işaret etmektedir.</a:t>
            </a:r>
          </a:p>
          <a:p>
            <a:endParaRPr lang="tr-TR" dirty="0"/>
          </a:p>
        </p:txBody>
      </p:sp>
    </p:spTree>
    <p:extLst>
      <p:ext uri="{BB962C8B-B14F-4D97-AF65-F5344CB8AC3E}">
        <p14:creationId xmlns:p14="http://schemas.microsoft.com/office/powerpoint/2010/main" val="27430393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TANIMLAR</a:t>
            </a:r>
            <a:endParaRPr lang="tr-TR" dirty="0"/>
          </a:p>
        </p:txBody>
      </p:sp>
      <p:sp>
        <p:nvSpPr>
          <p:cNvPr id="3" name="İçerik Yer Tutucusu 2"/>
          <p:cNvSpPr>
            <a:spLocks noGrp="1"/>
          </p:cNvSpPr>
          <p:nvPr>
            <p:ph idx="1"/>
          </p:nvPr>
        </p:nvSpPr>
        <p:spPr/>
        <p:txBody>
          <a:bodyPr>
            <a:normAutofit fontScale="92500" lnSpcReduction="10000"/>
          </a:bodyPr>
          <a:lstStyle/>
          <a:p>
            <a:r>
              <a:rPr lang="tr-TR" b="1" dirty="0"/>
              <a:t>Empati</a:t>
            </a:r>
            <a:r>
              <a:rPr lang="tr-TR" dirty="0"/>
              <a:t>: Bu beceri karşıdaki kişinin öznel dünyasından yola çıkarak onu anlamaya ve böylece anlaşılan duygu, düşünce ve beklentilerinin kendisine aktarılmasına işaret etmektedir. </a:t>
            </a:r>
            <a:endParaRPr lang="tr-TR" dirty="0" smtClean="0"/>
          </a:p>
          <a:p>
            <a:r>
              <a:rPr lang="tr-TR" b="1" dirty="0"/>
              <a:t>Ben dili</a:t>
            </a:r>
            <a:r>
              <a:rPr lang="tr-TR" dirty="0"/>
              <a:t>: </a:t>
            </a:r>
            <a:r>
              <a:rPr lang="tr-TR" dirty="0" err="1"/>
              <a:t>Kișinin</a:t>
            </a:r>
            <a:r>
              <a:rPr lang="tr-TR" dirty="0"/>
              <a:t> </a:t>
            </a:r>
            <a:r>
              <a:rPr lang="tr-TR" dirty="0" err="1"/>
              <a:t>karșılaștığı</a:t>
            </a:r>
            <a:r>
              <a:rPr lang="tr-TR" dirty="0"/>
              <a:t> durum veya davranış karşısında </a:t>
            </a:r>
            <a:r>
              <a:rPr lang="tr-TR" dirty="0" err="1"/>
              <a:t>kișisel</a:t>
            </a:r>
            <a:r>
              <a:rPr lang="tr-TR" dirty="0"/>
              <a:t> tepkisini duygu ve düşüncelerle açıklayan bir ifade tarzıdır. </a:t>
            </a:r>
            <a:endParaRPr lang="tr-TR" dirty="0" smtClean="0"/>
          </a:p>
          <a:p>
            <a:r>
              <a:rPr lang="tr-TR" dirty="0" smtClean="0"/>
              <a:t>Sen </a:t>
            </a:r>
            <a:r>
              <a:rPr lang="tr-TR" dirty="0"/>
              <a:t>dili suçlayıcı, yargılayıcı iken ben dili sadece kişinin kendi duygularını ortaya koyar. </a:t>
            </a:r>
          </a:p>
        </p:txBody>
      </p:sp>
    </p:spTree>
    <p:extLst>
      <p:ext uri="{BB962C8B-B14F-4D97-AF65-F5344CB8AC3E}">
        <p14:creationId xmlns:p14="http://schemas.microsoft.com/office/powerpoint/2010/main" val="28967176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Etkili İletişimde Dil, Kültür ve Değerlerin Önemi</a:t>
            </a:r>
          </a:p>
        </p:txBody>
      </p:sp>
      <p:sp>
        <p:nvSpPr>
          <p:cNvPr id="3" name="İçerik Yer Tutucusu 2"/>
          <p:cNvSpPr>
            <a:spLocks noGrp="1"/>
          </p:cNvSpPr>
          <p:nvPr>
            <p:ph idx="1"/>
          </p:nvPr>
        </p:nvSpPr>
        <p:spPr/>
        <p:txBody>
          <a:bodyPr>
            <a:normAutofit lnSpcReduction="10000"/>
          </a:bodyPr>
          <a:lstStyle/>
          <a:p>
            <a:r>
              <a:rPr lang="tr-TR" dirty="0"/>
              <a:t>İletişime dair kavramsal bilgilerin ardından dil, kültür ve değerlerle ilgili olarak okul ve sınıf içinde kurulan iletişim döngüsü, öğretmen ve öğrencilerin sergiledikleri roller ve bu rollere göre davranış biçimleri oldukça etkili olabilmektedir. </a:t>
            </a:r>
            <a:endParaRPr lang="tr-TR" dirty="0" smtClean="0"/>
          </a:p>
          <a:p>
            <a:r>
              <a:rPr lang="tr-TR" dirty="0" smtClean="0"/>
              <a:t>Sınıfta </a:t>
            </a:r>
            <a:r>
              <a:rPr lang="tr-TR" dirty="0"/>
              <a:t>kullanılan dil, hitap tarzı, üslup ve mesajları anlamlandırma süreci öğrenmenin sağlanabilmesi için ortam hazırlamaktadır.</a:t>
            </a:r>
          </a:p>
          <a:p>
            <a:endParaRPr lang="tr-TR" dirty="0"/>
          </a:p>
        </p:txBody>
      </p:sp>
    </p:spTree>
    <p:extLst>
      <p:ext uri="{BB962C8B-B14F-4D97-AF65-F5344CB8AC3E}">
        <p14:creationId xmlns:p14="http://schemas.microsoft.com/office/powerpoint/2010/main" val="20251442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İletişim Engelleri</a:t>
            </a:r>
            <a:endParaRPr lang="tr-TR" dirty="0"/>
          </a:p>
        </p:txBody>
      </p:sp>
      <p:sp>
        <p:nvSpPr>
          <p:cNvPr id="3" name="İçerik Yer Tutucusu 2"/>
          <p:cNvSpPr>
            <a:spLocks noGrp="1"/>
          </p:cNvSpPr>
          <p:nvPr>
            <p:ph idx="1"/>
          </p:nvPr>
        </p:nvSpPr>
        <p:spPr/>
        <p:txBody>
          <a:bodyPr>
            <a:normAutofit fontScale="92500" lnSpcReduction="10000"/>
          </a:bodyPr>
          <a:lstStyle/>
          <a:p>
            <a:r>
              <a:rPr lang="tr-TR" b="1" dirty="0"/>
              <a:t>Fiziksel ve teknik engeller: </a:t>
            </a:r>
            <a:r>
              <a:rPr lang="tr-TR" dirty="0"/>
              <a:t>Bunlar mesaj ile ilgili engeller, kanal ve araçlarla ilgili engeller, gürültü ile ilgili engeller ve dil ile ilgili engellerden oluşmaktadır.</a:t>
            </a:r>
          </a:p>
          <a:p>
            <a:r>
              <a:rPr lang="tr-TR" b="1" dirty="0"/>
              <a:t>Sosyal ve psikolojik engeller: </a:t>
            </a:r>
            <a:r>
              <a:rPr lang="tr-TR" dirty="0"/>
              <a:t>Söz konusu engeller, kişilerin var olan düşünce, duygu ve değer yargılarından, davranış, tutum ve hedefleri, düşünce boyutları, dinleme ve anlama becerilerinden bulundukları sosyokültürel şartların farkındalığından kaynaklanabilir. </a:t>
            </a:r>
          </a:p>
        </p:txBody>
      </p:sp>
    </p:spTree>
    <p:extLst>
      <p:ext uri="{BB962C8B-B14F-4D97-AF65-F5344CB8AC3E}">
        <p14:creationId xmlns:p14="http://schemas.microsoft.com/office/powerpoint/2010/main" val="5364457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İletişim Engelleri</a:t>
            </a:r>
            <a:endParaRPr lang="tr-TR" dirty="0"/>
          </a:p>
        </p:txBody>
      </p:sp>
      <p:sp>
        <p:nvSpPr>
          <p:cNvPr id="3" name="İçerik Yer Tutucusu 2"/>
          <p:cNvSpPr>
            <a:spLocks noGrp="1"/>
          </p:cNvSpPr>
          <p:nvPr>
            <p:ph idx="1"/>
          </p:nvPr>
        </p:nvSpPr>
        <p:spPr/>
        <p:txBody>
          <a:bodyPr/>
          <a:lstStyle/>
          <a:p>
            <a:r>
              <a:rPr lang="tr-TR" b="1" dirty="0"/>
              <a:t>Örgütsel engeller: </a:t>
            </a:r>
            <a:r>
              <a:rPr lang="tr-TR" dirty="0"/>
              <a:t>Roller, zaman baskısı, örgütün büyüklüğü, geri bildirim sisteminin yetersiz olması, yönetim tarzı, aşırı bilgi yüklemesi, statü farklılıkları ve hiyerarşi nedenli olabilir.</a:t>
            </a:r>
          </a:p>
          <a:p>
            <a:r>
              <a:rPr lang="tr-TR" b="1" dirty="0"/>
              <a:t>Kişisel unsurlar: </a:t>
            </a:r>
            <a:r>
              <a:rPr lang="tr-TR" dirty="0"/>
              <a:t>Alıcının ve vericinin mesajı kodlarken veya iletirken gerekli dikkati göstermemelerinden kaynaklanan engellerdir. </a:t>
            </a:r>
          </a:p>
        </p:txBody>
      </p:sp>
    </p:spTree>
    <p:extLst>
      <p:ext uri="{BB962C8B-B14F-4D97-AF65-F5344CB8AC3E}">
        <p14:creationId xmlns:p14="http://schemas.microsoft.com/office/powerpoint/2010/main" val="23129998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İLETİŞİM ENGELLERİ</a:t>
            </a:r>
            <a:endParaRPr lang="tr-TR" dirty="0"/>
          </a:p>
        </p:txBody>
      </p:sp>
      <p:sp>
        <p:nvSpPr>
          <p:cNvPr id="3" name="İçerik Yer Tutucusu 2"/>
          <p:cNvSpPr>
            <a:spLocks noGrp="1"/>
          </p:cNvSpPr>
          <p:nvPr>
            <p:ph idx="1"/>
          </p:nvPr>
        </p:nvSpPr>
        <p:spPr/>
        <p:txBody>
          <a:bodyPr/>
          <a:lstStyle/>
          <a:p>
            <a:r>
              <a:rPr lang="tr-TR" b="1" dirty="0"/>
              <a:t>Fiziksel unsurlar: </a:t>
            </a:r>
            <a:r>
              <a:rPr lang="tr-TR" dirty="0"/>
              <a:t>Kişilerin kendilerinden kaynaklanmayan, dış kaynaklı ortamlarda oluşan ve iletişimi olumsuz yönde etkileyen unsurlardır. Fiziksel unsurlar genellikle </a:t>
            </a:r>
            <a:r>
              <a:rPr lang="tr-TR" dirty="0" smtClean="0"/>
              <a:t>ortamdan</a:t>
            </a:r>
          </a:p>
          <a:p>
            <a:r>
              <a:rPr lang="tr-TR" b="1" dirty="0"/>
              <a:t>Semantik unsurlar: </a:t>
            </a:r>
            <a:r>
              <a:rPr lang="tr-TR" dirty="0"/>
              <a:t>Semantik unsurlar, kullanılan dilden kaynaklı yanlış anlaşmalar ve iletişim engelleridir. </a:t>
            </a:r>
            <a:r>
              <a:rPr lang="tr-TR" dirty="0" smtClean="0"/>
              <a:t> </a:t>
            </a:r>
            <a:r>
              <a:rPr lang="tr-TR" dirty="0"/>
              <a:t>kaynaklı engelleyicilerdir.</a:t>
            </a:r>
          </a:p>
        </p:txBody>
      </p:sp>
    </p:spTree>
    <p:extLst>
      <p:ext uri="{BB962C8B-B14F-4D97-AF65-F5344CB8AC3E}">
        <p14:creationId xmlns:p14="http://schemas.microsoft.com/office/powerpoint/2010/main" val="90739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İletişimin Önemi ve İletişim Becerileri</a:t>
            </a:r>
          </a:p>
        </p:txBody>
      </p:sp>
      <p:sp>
        <p:nvSpPr>
          <p:cNvPr id="3" name="İçerik Yer Tutucusu 2"/>
          <p:cNvSpPr>
            <a:spLocks noGrp="1"/>
          </p:cNvSpPr>
          <p:nvPr>
            <p:ph idx="1"/>
          </p:nvPr>
        </p:nvSpPr>
        <p:spPr/>
        <p:txBody>
          <a:bodyPr/>
          <a:lstStyle/>
          <a:p>
            <a:r>
              <a:rPr lang="tr-TR" dirty="0"/>
              <a:t>İletişim kavramı birçok farklı disiplin tarafından farklı biçimlerde tanımlanmıştır. İletişim kavramı, Latince “</a:t>
            </a:r>
            <a:r>
              <a:rPr lang="tr-TR" dirty="0" err="1"/>
              <a:t>communis</a:t>
            </a:r>
            <a:r>
              <a:rPr lang="tr-TR" dirty="0"/>
              <a:t> ve </a:t>
            </a:r>
            <a:r>
              <a:rPr lang="tr-TR" dirty="0" err="1"/>
              <a:t>communicare</a:t>
            </a:r>
            <a:r>
              <a:rPr lang="tr-TR" dirty="0"/>
              <a:t>” kökünden gelmektedir ve katılanların bilgi ya da sembol üreterek birbirlerine ilettikleri iletileri anlamaya ve yorumlamaya çalıştıkları bir süreç olarak </a:t>
            </a:r>
            <a:r>
              <a:rPr lang="tr-TR" dirty="0" smtClean="0"/>
              <a:t>değerlendirilmektedir.</a:t>
            </a:r>
            <a:endParaRPr lang="tr-TR" dirty="0"/>
          </a:p>
        </p:txBody>
      </p:sp>
    </p:spTree>
    <p:extLst>
      <p:ext uri="{BB962C8B-B14F-4D97-AF65-F5344CB8AC3E}">
        <p14:creationId xmlns:p14="http://schemas.microsoft.com/office/powerpoint/2010/main" val="25122276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 ENGELLERİ</a:t>
            </a:r>
          </a:p>
        </p:txBody>
      </p:sp>
      <p:sp>
        <p:nvSpPr>
          <p:cNvPr id="3" name="İçerik Yer Tutucusu 2"/>
          <p:cNvSpPr>
            <a:spLocks noGrp="1"/>
          </p:cNvSpPr>
          <p:nvPr>
            <p:ph idx="1"/>
          </p:nvPr>
        </p:nvSpPr>
        <p:spPr/>
        <p:txBody>
          <a:bodyPr/>
          <a:lstStyle/>
          <a:p>
            <a:r>
              <a:rPr lang="tr-TR" b="1" dirty="0"/>
              <a:t>Zaman baskısı</a:t>
            </a:r>
            <a:r>
              <a:rPr lang="tr-TR" dirty="0"/>
              <a:t>: Sosyal bir çevrede, insanlarla iletişim ve ilişki kurmayı hedeflediğimiz zaman birçok engelle karşılaşırız. Bu engellerden biri de zaman kısıtlılığıdır. </a:t>
            </a:r>
            <a:endParaRPr lang="tr-TR" dirty="0" smtClean="0"/>
          </a:p>
          <a:p>
            <a:r>
              <a:rPr lang="tr-TR" b="1" dirty="0"/>
              <a:t>Algılamadaki seçicilik</a:t>
            </a:r>
            <a:r>
              <a:rPr lang="tr-TR" dirty="0"/>
              <a:t>: Algılamada seçicilik olarak tanımlanabilecek bu unsur, bazı iletilerin bilerek yahut bilmeyerek algılanamamasıyla ilgilidir. </a:t>
            </a:r>
          </a:p>
        </p:txBody>
      </p:sp>
    </p:spTree>
    <p:extLst>
      <p:ext uri="{BB962C8B-B14F-4D97-AF65-F5344CB8AC3E}">
        <p14:creationId xmlns:p14="http://schemas.microsoft.com/office/powerpoint/2010/main" val="6724359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 ENGELLERİ</a:t>
            </a:r>
          </a:p>
        </p:txBody>
      </p:sp>
      <p:sp>
        <p:nvSpPr>
          <p:cNvPr id="3" name="İçerik Yer Tutucusu 2"/>
          <p:cNvSpPr>
            <a:spLocks noGrp="1"/>
          </p:cNvSpPr>
          <p:nvPr>
            <p:ph idx="1"/>
          </p:nvPr>
        </p:nvSpPr>
        <p:spPr/>
        <p:txBody>
          <a:bodyPr>
            <a:normAutofit fontScale="70000" lnSpcReduction="20000"/>
          </a:bodyPr>
          <a:lstStyle/>
          <a:p>
            <a:pPr marL="0" indent="0">
              <a:buNone/>
            </a:pPr>
            <a:r>
              <a:rPr lang="tr-TR" dirty="0"/>
              <a:t>1.	Emir vermek, yönlendirmek, yönetmek.</a:t>
            </a:r>
          </a:p>
          <a:p>
            <a:pPr marL="0" indent="0">
              <a:buNone/>
            </a:pPr>
            <a:r>
              <a:rPr lang="tr-TR" dirty="0"/>
              <a:t>Korku ya da aktif direnç yaratabilir.</a:t>
            </a:r>
          </a:p>
          <a:p>
            <a:pPr marL="0" indent="0">
              <a:buNone/>
            </a:pPr>
            <a:r>
              <a:rPr lang="tr-TR" dirty="0"/>
              <a:t>2.	Uyarmak, gözdağı vermek.</a:t>
            </a:r>
          </a:p>
          <a:p>
            <a:pPr marL="0" indent="0">
              <a:buNone/>
            </a:pPr>
            <a:r>
              <a:rPr lang="tr-TR" dirty="0"/>
              <a:t>Gücenme, kızgınlık, isyankârlığa neden olabilir.</a:t>
            </a:r>
          </a:p>
          <a:p>
            <a:pPr marL="0" indent="0">
              <a:buNone/>
            </a:pPr>
            <a:r>
              <a:rPr lang="tr-TR" dirty="0"/>
              <a:t>3.	Ahlak dersi vermek.</a:t>
            </a:r>
          </a:p>
          <a:p>
            <a:pPr marL="0" indent="0">
              <a:buNone/>
            </a:pPr>
            <a:r>
              <a:rPr lang="tr-TR" dirty="0"/>
              <a:t>Zorunluluk ya da suçluluk duyguları yaratır.</a:t>
            </a:r>
          </a:p>
          <a:p>
            <a:pPr marL="0" indent="0">
              <a:buNone/>
            </a:pPr>
            <a:r>
              <a:rPr lang="tr-TR" dirty="0"/>
              <a:t>4.	Öğüt vermek, çözüm ve öneri getirmek.</a:t>
            </a:r>
          </a:p>
          <a:p>
            <a:pPr marL="0" indent="0">
              <a:buNone/>
            </a:pPr>
            <a:r>
              <a:rPr lang="tr-TR" dirty="0"/>
              <a:t>Bağımlılık ya da direnme yaratabilir.</a:t>
            </a:r>
          </a:p>
          <a:p>
            <a:pPr marL="0" indent="0">
              <a:buNone/>
            </a:pPr>
            <a:r>
              <a:rPr lang="tr-TR" dirty="0"/>
              <a:t>5.	Öğretmek, nutuk çekmek, mantıklı düşünceler önermek.</a:t>
            </a:r>
          </a:p>
          <a:p>
            <a:pPr marL="0" indent="0">
              <a:buNone/>
            </a:pPr>
            <a:r>
              <a:rPr lang="tr-TR" dirty="0"/>
              <a:t>Bıkkınlık, nefret uyandırabilir.</a:t>
            </a:r>
          </a:p>
          <a:p>
            <a:pPr marL="0" indent="0">
              <a:buNone/>
            </a:pPr>
            <a:r>
              <a:rPr lang="tr-TR" dirty="0"/>
              <a:t>6.	Yargılamak, eleştirmek, suçlamak.</a:t>
            </a:r>
          </a:p>
          <a:p>
            <a:pPr marL="0" indent="0">
              <a:buNone/>
            </a:pPr>
            <a:r>
              <a:rPr lang="tr-TR" dirty="0"/>
              <a:t>Benlik saygısını azaltır</a:t>
            </a:r>
          </a:p>
          <a:p>
            <a:pPr marL="0" indent="0">
              <a:buNone/>
            </a:pPr>
            <a:endParaRPr lang="tr-TR" dirty="0"/>
          </a:p>
        </p:txBody>
      </p:sp>
    </p:spTree>
    <p:extLst>
      <p:ext uri="{BB962C8B-B14F-4D97-AF65-F5344CB8AC3E}">
        <p14:creationId xmlns:p14="http://schemas.microsoft.com/office/powerpoint/2010/main" val="8986871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İLETİŞİM ENGELLERİ</a:t>
            </a:r>
            <a:endParaRPr lang="tr-TR" dirty="0"/>
          </a:p>
        </p:txBody>
      </p:sp>
      <p:sp>
        <p:nvSpPr>
          <p:cNvPr id="3" name="İçerik Yer Tutucusu 2"/>
          <p:cNvSpPr>
            <a:spLocks noGrp="1"/>
          </p:cNvSpPr>
          <p:nvPr>
            <p:ph idx="1"/>
          </p:nvPr>
        </p:nvSpPr>
        <p:spPr/>
        <p:txBody>
          <a:bodyPr>
            <a:normAutofit fontScale="62500" lnSpcReduction="20000"/>
          </a:bodyPr>
          <a:lstStyle/>
          <a:p>
            <a:pPr marL="0" indent="0">
              <a:buNone/>
            </a:pPr>
            <a:r>
              <a:rPr lang="tr-TR" dirty="0"/>
              <a:t>7.	Ad takmak, alay etmek.</a:t>
            </a:r>
          </a:p>
          <a:p>
            <a:pPr marL="0" indent="0">
              <a:buNone/>
            </a:pPr>
            <a:r>
              <a:rPr lang="tr-TR" dirty="0"/>
              <a:t>Genellikle karşılık vermeye iter.</a:t>
            </a:r>
          </a:p>
          <a:p>
            <a:pPr marL="0" indent="0">
              <a:buNone/>
            </a:pPr>
            <a:r>
              <a:rPr lang="tr-TR" dirty="0"/>
              <a:t>8.	Yorumlamak, analiz etmek, tanı koymak.</a:t>
            </a:r>
          </a:p>
          <a:p>
            <a:pPr marL="0" indent="0">
              <a:buNone/>
            </a:pPr>
            <a:r>
              <a:rPr lang="tr-TR" dirty="0"/>
              <a:t>Yanlış anlaşılma korkusuyla iletişim kesilebilir.</a:t>
            </a:r>
          </a:p>
          <a:p>
            <a:pPr marL="0" indent="0">
              <a:buNone/>
            </a:pPr>
            <a:r>
              <a:rPr lang="tr-TR" dirty="0"/>
              <a:t>9.	Övmek, aynı düşüncede olmak, olumlu değerlendirmeler yapmak.</a:t>
            </a:r>
          </a:p>
          <a:p>
            <a:pPr marL="0" indent="0">
              <a:buNone/>
            </a:pPr>
            <a:r>
              <a:rPr lang="tr-TR" dirty="0"/>
              <a:t>Övgü yokluğu eleştiri olarak algılanabilir.</a:t>
            </a:r>
          </a:p>
          <a:p>
            <a:pPr marL="0" indent="0">
              <a:buNone/>
            </a:pPr>
            <a:r>
              <a:rPr lang="tr-TR" dirty="0"/>
              <a:t>10.	Avutmak, teselli etmek.</a:t>
            </a:r>
          </a:p>
          <a:p>
            <a:pPr marL="0" indent="0">
              <a:buNone/>
            </a:pPr>
            <a:r>
              <a:rPr lang="tr-TR" dirty="0"/>
              <a:t>Zor görevlerde ben de aynı şeyi hissederdim.</a:t>
            </a:r>
          </a:p>
          <a:p>
            <a:pPr marL="0" indent="0">
              <a:buNone/>
            </a:pPr>
            <a:r>
              <a:rPr lang="tr-TR" dirty="0"/>
              <a:t>11.	Sorgulamak, sınamak, sorguya çekmek.</a:t>
            </a:r>
          </a:p>
          <a:p>
            <a:pPr marL="0" indent="0">
              <a:buNone/>
            </a:pPr>
            <a:r>
              <a:rPr lang="tr-TR" dirty="0"/>
              <a:t>Kendini köşe sıkıştırılmış hissetmesine sebep olabilir.</a:t>
            </a:r>
          </a:p>
          <a:p>
            <a:pPr marL="0" indent="0">
              <a:buNone/>
            </a:pPr>
            <a:r>
              <a:rPr lang="tr-TR" dirty="0"/>
              <a:t>12.	Alaycı davranmak, şakacı davranmak, konuyu saptırmak.</a:t>
            </a:r>
          </a:p>
          <a:p>
            <a:pPr marL="0" indent="0">
              <a:buNone/>
            </a:pPr>
            <a:r>
              <a:rPr lang="tr-TR" dirty="0"/>
              <a:t>Kendisi ile ilgilenilmediğini, kendisine saygı duyulmadığını düşündürebilir</a:t>
            </a:r>
            <a:r>
              <a:rPr lang="tr-TR" dirty="0" smtClean="0"/>
              <a:t>.</a:t>
            </a:r>
            <a:endParaRPr lang="tr-TR" dirty="0"/>
          </a:p>
        </p:txBody>
      </p:sp>
    </p:spTree>
    <p:extLst>
      <p:ext uri="{BB962C8B-B14F-4D97-AF65-F5344CB8AC3E}">
        <p14:creationId xmlns:p14="http://schemas.microsoft.com/office/powerpoint/2010/main" val="20002593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 Ortamında Ekolojik Sistem Yaklaşımı</a:t>
            </a:r>
          </a:p>
        </p:txBody>
      </p:sp>
      <p:sp>
        <p:nvSpPr>
          <p:cNvPr id="3" name="İçerik Yer Tutucusu 2"/>
          <p:cNvSpPr>
            <a:spLocks noGrp="1"/>
          </p:cNvSpPr>
          <p:nvPr>
            <p:ph idx="1"/>
          </p:nvPr>
        </p:nvSpPr>
        <p:spPr/>
        <p:txBody>
          <a:bodyPr>
            <a:normAutofit fontScale="85000" lnSpcReduction="10000"/>
          </a:bodyPr>
          <a:lstStyle/>
          <a:p>
            <a:r>
              <a:rPr lang="tr-TR" dirty="0"/>
              <a:t>Ekolojik yaklaşım; birey, aile, grup ve/veya topluluk ile politik, sosyal ve kültürel çevreleri arasındaki ilişki ve bağlantıları, bunların birbirlerini nasıl etkilediğini ve şekillendirdiğini düşünmeyi gerektirmektedir. </a:t>
            </a:r>
            <a:endParaRPr lang="tr-TR" dirty="0" smtClean="0"/>
          </a:p>
          <a:p>
            <a:r>
              <a:rPr lang="tr-TR" dirty="0" smtClean="0"/>
              <a:t>Diğer </a:t>
            </a:r>
            <a:r>
              <a:rPr lang="tr-TR" dirty="0"/>
              <a:t>bir deyişle, ekolojik sistem yaklaşımı, insan davranışına etki eden iç ve dış kuvvetlerin karşılıklı etkileşimleri üzerinde durur, bireylerin farklı durumlara uyumlarını sağlayan geçerli davranış kalıplarını tanımlar ve çevre içerisinde bulunan insan ve diğer sistemlerin birbirleri üzerinde meydana getirdikleri etkileri açıklar. </a:t>
            </a:r>
          </a:p>
        </p:txBody>
      </p:sp>
    </p:spTree>
    <p:extLst>
      <p:ext uri="{BB962C8B-B14F-4D97-AF65-F5344CB8AC3E}">
        <p14:creationId xmlns:p14="http://schemas.microsoft.com/office/powerpoint/2010/main" val="37177469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Ekolojik yaklaşımın temel prensipleri</a:t>
            </a:r>
          </a:p>
        </p:txBody>
      </p:sp>
      <p:sp>
        <p:nvSpPr>
          <p:cNvPr id="3" name="İçerik Yer Tutucusu 2"/>
          <p:cNvSpPr>
            <a:spLocks noGrp="1"/>
          </p:cNvSpPr>
          <p:nvPr>
            <p:ph idx="1"/>
          </p:nvPr>
        </p:nvSpPr>
        <p:spPr/>
        <p:txBody>
          <a:bodyPr>
            <a:normAutofit fontScale="92500" lnSpcReduction="10000"/>
          </a:bodyPr>
          <a:lstStyle/>
          <a:p>
            <a:pPr lvl="0"/>
            <a:r>
              <a:rPr lang="tr-TR" dirty="0"/>
              <a:t>Çocuk, modelin merkezinde yer almaktadır.</a:t>
            </a:r>
          </a:p>
          <a:p>
            <a:pPr lvl="0"/>
            <a:r>
              <a:rPr lang="tr-TR" dirty="0"/>
              <a:t>Çocuğun hayatında kendisini ve birbirlerini etkileyen farklı sistemler yer almaktadır.</a:t>
            </a:r>
          </a:p>
          <a:p>
            <a:pPr lvl="0"/>
            <a:r>
              <a:rPr lang="tr-TR" dirty="0"/>
              <a:t>Çocuğun davranışları çevresindeki bireylerden ve ilişkilerden etkilendiği gibi çocuk da onları etkiler.</a:t>
            </a:r>
          </a:p>
          <a:p>
            <a:pPr lvl="0"/>
            <a:r>
              <a:rPr lang="tr-TR" dirty="0"/>
              <a:t>Çocuğun gelişimi bu sistemlerdeki deneyimlerin niteliğine bağlıdır.</a:t>
            </a:r>
          </a:p>
          <a:p>
            <a:pPr lvl="0"/>
            <a:r>
              <a:rPr lang="tr-TR" dirty="0"/>
              <a:t>Sistemler arasındaki ilişkilerin niteliği ve sıklığı da çocuk üzerinde etkilidir</a:t>
            </a:r>
            <a:r>
              <a:rPr lang="tr-TR" dirty="0" smtClean="0"/>
              <a:t>.</a:t>
            </a:r>
            <a:endParaRPr lang="tr-TR" dirty="0"/>
          </a:p>
        </p:txBody>
      </p:sp>
    </p:spTree>
    <p:extLst>
      <p:ext uri="{BB962C8B-B14F-4D97-AF65-F5344CB8AC3E}">
        <p14:creationId xmlns:p14="http://schemas.microsoft.com/office/powerpoint/2010/main" val="8432678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EKOLOJİK SİSTEM YAKLAŞIMI</a:t>
            </a:r>
            <a:endParaRPr lang="tr-TR" dirty="0"/>
          </a:p>
        </p:txBody>
      </p:sp>
      <p:pic>
        <p:nvPicPr>
          <p:cNvPr id="4" name="image166.jpeg">
            <a:hlinkClick r:id="rId2"/>
          </p:cNvPr>
          <p:cNvPicPr>
            <a:picLocks noGrp="1"/>
          </p:cNvPicPr>
          <p:nvPr>
            <p:ph idx="1"/>
          </p:nvPr>
        </p:nvPicPr>
        <p:blipFill>
          <a:blip r:embed="rId3" cstate="print"/>
          <a:stretch>
            <a:fillRect/>
          </a:stretch>
        </p:blipFill>
        <p:spPr>
          <a:xfrm>
            <a:off x="395536" y="1340768"/>
            <a:ext cx="8568952" cy="5328592"/>
          </a:xfrm>
          <a:prstGeom prst="rect">
            <a:avLst/>
          </a:prstGeom>
        </p:spPr>
      </p:pic>
    </p:spTree>
    <p:extLst>
      <p:ext uri="{BB962C8B-B14F-4D97-AF65-F5344CB8AC3E}">
        <p14:creationId xmlns:p14="http://schemas.microsoft.com/office/powerpoint/2010/main" val="10848151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Okul İklimi ve Ekolojik Sistem Yaklaşımı Arasındaki İlişki</a:t>
            </a:r>
          </a:p>
        </p:txBody>
      </p:sp>
      <p:sp>
        <p:nvSpPr>
          <p:cNvPr id="3" name="İçerik Yer Tutucusu 2"/>
          <p:cNvSpPr>
            <a:spLocks noGrp="1"/>
          </p:cNvSpPr>
          <p:nvPr>
            <p:ph idx="1"/>
          </p:nvPr>
        </p:nvSpPr>
        <p:spPr/>
        <p:txBody>
          <a:bodyPr>
            <a:normAutofit fontScale="92500" lnSpcReduction="10000"/>
          </a:bodyPr>
          <a:lstStyle/>
          <a:p>
            <a:r>
              <a:rPr lang="tr-TR" dirty="0"/>
              <a:t>Okul iklimi ve ekolojik sistem yaklaşımı arasındaki ilişkiye geçmeden önce okul iklimini tanımlamak gerekebilir. </a:t>
            </a:r>
            <a:endParaRPr lang="tr-TR" dirty="0" smtClean="0"/>
          </a:p>
          <a:p>
            <a:r>
              <a:rPr lang="tr-TR" dirty="0" smtClean="0"/>
              <a:t>Okul </a:t>
            </a:r>
            <a:r>
              <a:rPr lang="tr-TR" dirty="0"/>
              <a:t>iklimi, okulda çalışanların okulu nasıl betimlediği ile ilgilidir. İklim, okulda zaman içinde şekillenen, her zaman görülemeyen değerler ve kurallar bütününden oluşur. </a:t>
            </a:r>
            <a:endParaRPr lang="tr-TR" dirty="0" smtClean="0"/>
          </a:p>
          <a:p>
            <a:r>
              <a:rPr lang="tr-TR" dirty="0" smtClean="0"/>
              <a:t>Okulun </a:t>
            </a:r>
            <a:r>
              <a:rPr lang="tr-TR" dirty="0"/>
              <a:t>dışarıdan nasıl göründüğünü de gösterir. Bir okula ilk girdiğinizde hissettiğiniz şeydir iklim ve okul kültürü ile oldukça ilişkilidir. </a:t>
            </a:r>
          </a:p>
        </p:txBody>
      </p:sp>
    </p:spTree>
    <p:extLst>
      <p:ext uri="{BB962C8B-B14F-4D97-AF65-F5344CB8AC3E}">
        <p14:creationId xmlns:p14="http://schemas.microsoft.com/office/powerpoint/2010/main" val="36260583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İKLİM ÇEŞİTLERİ</a:t>
            </a:r>
            <a:endParaRPr lang="tr-TR" dirty="0"/>
          </a:p>
        </p:txBody>
      </p:sp>
      <p:sp>
        <p:nvSpPr>
          <p:cNvPr id="3" name="İçerik Yer Tutucusu 2"/>
          <p:cNvSpPr>
            <a:spLocks noGrp="1"/>
          </p:cNvSpPr>
          <p:nvPr>
            <p:ph idx="1"/>
          </p:nvPr>
        </p:nvSpPr>
        <p:spPr/>
        <p:txBody>
          <a:bodyPr>
            <a:normAutofit fontScale="92500" lnSpcReduction="20000"/>
          </a:bodyPr>
          <a:lstStyle/>
          <a:p>
            <a:pPr lvl="0"/>
            <a:r>
              <a:rPr lang="tr-TR" b="1" dirty="0"/>
              <a:t>Açık iklim: </a:t>
            </a:r>
            <a:r>
              <a:rPr lang="tr-TR" dirty="0"/>
              <a:t>Bu iklim türünde, arkadaşça ilişkiler, işleri kolaylaştırıcı, katılımcılığı teşvik gibi faktörler önemlidir ve yönetici örgütte kurmay bir liderlik örneği sergilemektedir.</a:t>
            </a:r>
          </a:p>
          <a:p>
            <a:pPr lvl="0"/>
            <a:r>
              <a:rPr lang="tr-TR" b="1" dirty="0"/>
              <a:t>Özerk (Otonom) iklim: </a:t>
            </a:r>
            <a:r>
              <a:rPr lang="tr-TR" dirty="0"/>
              <a:t>Bu iklimde ise, yönetici örgütte resmî ve sistemli bir iş yapmak için kendini çalışanlarından uzak tutar.</a:t>
            </a:r>
          </a:p>
          <a:p>
            <a:pPr lvl="0"/>
            <a:r>
              <a:rPr lang="tr-TR" b="1" dirty="0"/>
              <a:t>İdareci iklim: </a:t>
            </a:r>
            <a:r>
              <a:rPr lang="tr-TR" dirty="0"/>
              <a:t>Bu iklimi, yöneticinin işi kendisinin yapması, arkadaşça ilişkilerin olmaması, yazılı kurallar ve tatmin edilmeyen sosyal ihtiyaçlar karakterize eder</a:t>
            </a:r>
            <a:r>
              <a:rPr lang="tr-TR" dirty="0" smtClean="0"/>
              <a:t>.</a:t>
            </a:r>
            <a:endParaRPr lang="tr-TR" dirty="0"/>
          </a:p>
        </p:txBody>
      </p:sp>
    </p:spTree>
    <p:extLst>
      <p:ext uri="{BB962C8B-B14F-4D97-AF65-F5344CB8AC3E}">
        <p14:creationId xmlns:p14="http://schemas.microsoft.com/office/powerpoint/2010/main" val="29866821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İKLİM ÇEŞİTLERİ</a:t>
            </a:r>
            <a:endParaRPr lang="tr-TR" dirty="0"/>
          </a:p>
        </p:txBody>
      </p:sp>
      <p:sp>
        <p:nvSpPr>
          <p:cNvPr id="3" name="İçerik Yer Tutucusu 2"/>
          <p:cNvSpPr>
            <a:spLocks noGrp="1"/>
          </p:cNvSpPr>
          <p:nvPr>
            <p:ph idx="1"/>
          </p:nvPr>
        </p:nvSpPr>
        <p:spPr/>
        <p:txBody>
          <a:bodyPr>
            <a:normAutofit fontScale="85000" lnSpcReduction="20000"/>
          </a:bodyPr>
          <a:lstStyle/>
          <a:p>
            <a:pPr lvl="0"/>
            <a:r>
              <a:rPr lang="tr-TR" b="1" dirty="0"/>
              <a:t>Samimi iklim: </a:t>
            </a:r>
            <a:r>
              <a:rPr lang="tr-TR" dirty="0"/>
              <a:t>Bu iklimde arkadaşça ilişkiler hâkimdir ve örgüt üyeleri işlerin nasıl yapılacağı konusunda görüşlerini bildirirler.</a:t>
            </a:r>
          </a:p>
          <a:p>
            <a:pPr lvl="0"/>
            <a:r>
              <a:rPr lang="tr-TR" b="1" dirty="0"/>
              <a:t>Babacan iklim: </a:t>
            </a:r>
            <a:r>
              <a:rPr lang="tr-TR" dirty="0"/>
              <a:t>Bu iklim kısmen kapalı bir iklim olup, çalışanların birlikte hareket etmediği, grup içinde bölünmelerin olduğu ve yöneticinin sürekli kontrol edici görevinde olduğu bir iklimdir.</a:t>
            </a:r>
          </a:p>
          <a:p>
            <a:r>
              <a:rPr lang="tr-TR" b="1" dirty="0"/>
              <a:t>Kapalı iklim: </a:t>
            </a:r>
            <a:r>
              <a:rPr lang="tr-TR" dirty="0"/>
              <a:t>Yöneticinin çalışanları yönlendirmede etkili olmadığı, onların kişisel zenginlikleri ile ilgilenmediği, iş birliğinin olmadığı; grup başarısının minimum düzeyde olduğu resmî bir örgüt iklimi söz </a:t>
            </a:r>
            <a:r>
              <a:rPr lang="tr-TR" dirty="0" smtClean="0"/>
              <a:t>konusudur.</a:t>
            </a:r>
            <a:endParaRPr lang="tr-TR" dirty="0"/>
          </a:p>
        </p:txBody>
      </p:sp>
    </p:spTree>
    <p:extLst>
      <p:ext uri="{BB962C8B-B14F-4D97-AF65-F5344CB8AC3E}">
        <p14:creationId xmlns:p14="http://schemas.microsoft.com/office/powerpoint/2010/main" val="42010735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 Sistemi İçerisinde Ekolojik Sistemin İşlevi</a:t>
            </a:r>
          </a:p>
        </p:txBody>
      </p:sp>
      <p:sp>
        <p:nvSpPr>
          <p:cNvPr id="3" name="İçerik Yer Tutucusu 2"/>
          <p:cNvSpPr>
            <a:spLocks noGrp="1"/>
          </p:cNvSpPr>
          <p:nvPr>
            <p:ph idx="1"/>
          </p:nvPr>
        </p:nvSpPr>
        <p:spPr/>
        <p:txBody>
          <a:bodyPr>
            <a:normAutofit fontScale="85000" lnSpcReduction="10000"/>
          </a:bodyPr>
          <a:lstStyle/>
          <a:p>
            <a:r>
              <a:rPr lang="tr-TR" dirty="0"/>
              <a:t>Eğitim sistemi içerisinde karşılaşılan sorunların çözümünde ekolojik sistem yaklaşımın kullanılması sorunların tanımlanmasına ve her boyuttan çözüm önerilerinin getirilmesine neden olabilir. </a:t>
            </a:r>
            <a:endParaRPr lang="tr-TR" dirty="0" smtClean="0"/>
          </a:p>
          <a:p>
            <a:r>
              <a:rPr lang="tr-TR" dirty="0" smtClean="0"/>
              <a:t>Ekolojik </a:t>
            </a:r>
            <a:r>
              <a:rPr lang="tr-TR" dirty="0"/>
              <a:t>sistem yaklaşımı sorunlara çok boyutlu açılardan bakmamızı sağlayabilir. </a:t>
            </a:r>
            <a:endParaRPr lang="tr-TR" dirty="0" smtClean="0"/>
          </a:p>
          <a:p>
            <a:r>
              <a:rPr lang="tr-TR" dirty="0" smtClean="0"/>
              <a:t>Bu </a:t>
            </a:r>
            <a:r>
              <a:rPr lang="tr-TR" dirty="0"/>
              <a:t>kuram sayesinde sistemi oluşturan tüm boyutlar ve bu boyutların birbirleriyle olan karşılıklı etkileşimleri incelenebilmekte; olayların ancak bütüncül bir bakış açısı ile açıklamanın olanaklı olduğu kabul edilmektedir.</a:t>
            </a:r>
          </a:p>
          <a:p>
            <a:endParaRPr lang="tr-TR" dirty="0"/>
          </a:p>
        </p:txBody>
      </p:sp>
    </p:spTree>
    <p:extLst>
      <p:ext uri="{BB962C8B-B14F-4D97-AF65-F5344CB8AC3E}">
        <p14:creationId xmlns:p14="http://schemas.microsoft.com/office/powerpoint/2010/main" val="1762001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İletişimin Ögeleri ve Süreçleri</a:t>
            </a:r>
          </a:p>
        </p:txBody>
      </p:sp>
      <p:sp>
        <p:nvSpPr>
          <p:cNvPr id="3" name="İçerik Yer Tutucusu 2"/>
          <p:cNvSpPr>
            <a:spLocks noGrp="1"/>
          </p:cNvSpPr>
          <p:nvPr>
            <p:ph idx="1"/>
          </p:nvPr>
        </p:nvSpPr>
        <p:spPr/>
        <p:txBody>
          <a:bodyPr>
            <a:normAutofit fontScale="92500"/>
          </a:bodyPr>
          <a:lstStyle/>
          <a:p>
            <a:r>
              <a:rPr lang="tr-TR" dirty="0"/>
              <a:t>İletişimin kaynak, hedef, mesaj-ileti ve kanal olmak üzere dört ögesi vardır. Bu ögeler etkileşimsel iletişim modeli ile açıklanmaktadır.</a:t>
            </a:r>
          </a:p>
          <a:p>
            <a:r>
              <a:rPr lang="tr-TR" b="1" dirty="0"/>
              <a:t>Kaynak ve hedef: </a:t>
            </a:r>
            <a:r>
              <a:rPr lang="tr-TR" dirty="0"/>
              <a:t>Kişiler arası iletişimde kaynak mesajı gönderendir. </a:t>
            </a:r>
            <a:endParaRPr lang="tr-TR" dirty="0" smtClean="0"/>
          </a:p>
          <a:p>
            <a:r>
              <a:rPr lang="tr-TR" b="1" dirty="0"/>
              <a:t>Mesaj-İleti: </a:t>
            </a:r>
            <a:r>
              <a:rPr lang="tr-TR" dirty="0"/>
              <a:t>İletişim sürecinde hedefe iletilmek istenen her şey mesajdır. </a:t>
            </a:r>
            <a:endParaRPr lang="tr-TR" dirty="0" smtClean="0"/>
          </a:p>
          <a:p>
            <a:r>
              <a:rPr lang="tr-TR" b="1" dirty="0"/>
              <a:t>Kanal: </a:t>
            </a:r>
            <a:r>
              <a:rPr lang="tr-TR" dirty="0"/>
              <a:t>İletişim sürecinde kişiler karşılıklı mesajlarını farklı yollarla iletirler. </a:t>
            </a:r>
          </a:p>
        </p:txBody>
      </p:sp>
    </p:spTree>
    <p:extLst>
      <p:ext uri="{BB962C8B-B14F-4D97-AF65-F5344CB8AC3E}">
        <p14:creationId xmlns:p14="http://schemas.microsoft.com/office/powerpoint/2010/main" val="2441758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AKRAN ZORBALIĞI</a:t>
            </a:r>
            <a:endParaRPr lang="tr-TR" dirty="0"/>
          </a:p>
        </p:txBody>
      </p:sp>
      <p:pic>
        <p:nvPicPr>
          <p:cNvPr id="4" name="image167.jpeg"/>
          <p:cNvPicPr>
            <a:picLocks noGrp="1"/>
          </p:cNvPicPr>
          <p:nvPr>
            <p:ph idx="1"/>
          </p:nvPr>
        </p:nvPicPr>
        <p:blipFill>
          <a:blip r:embed="rId3" cstate="print"/>
          <a:stretch>
            <a:fillRect/>
          </a:stretch>
        </p:blipFill>
        <p:spPr>
          <a:xfrm>
            <a:off x="-252536" y="1340768"/>
            <a:ext cx="9396536" cy="5328592"/>
          </a:xfrm>
          <a:prstGeom prst="rect">
            <a:avLst/>
          </a:prstGeom>
        </p:spPr>
      </p:pic>
    </p:spTree>
    <p:extLst>
      <p:ext uri="{BB962C8B-B14F-4D97-AF65-F5344CB8AC3E}">
        <p14:creationId xmlns:p14="http://schemas.microsoft.com/office/powerpoint/2010/main" val="39433130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AKRAN ZORBALIĞI SEBEPLERİ</a:t>
            </a:r>
            <a:endParaRPr lang="tr-TR" dirty="0"/>
          </a:p>
        </p:txBody>
      </p:sp>
      <p:sp>
        <p:nvSpPr>
          <p:cNvPr id="3" name="İçerik Yer Tutucusu 2"/>
          <p:cNvSpPr>
            <a:spLocks noGrp="1"/>
          </p:cNvSpPr>
          <p:nvPr>
            <p:ph idx="1"/>
          </p:nvPr>
        </p:nvSpPr>
        <p:spPr/>
        <p:txBody>
          <a:bodyPr>
            <a:normAutofit fontScale="77500" lnSpcReduction="20000"/>
          </a:bodyPr>
          <a:lstStyle/>
          <a:p>
            <a:r>
              <a:rPr lang="tr-TR" dirty="0" smtClean="0"/>
              <a:t>İlgi</a:t>
            </a:r>
            <a:r>
              <a:rPr lang="tr-TR" dirty="0"/>
              <a:t>, sevgi ve sıcaklıktan yoksun bir aile ortamı</a:t>
            </a:r>
          </a:p>
          <a:p>
            <a:r>
              <a:rPr lang="tr-TR" dirty="0" smtClean="0"/>
              <a:t>Cezalandırıcı</a:t>
            </a:r>
            <a:r>
              <a:rPr lang="tr-TR" dirty="0"/>
              <a:t>, tartışmacı, düşmanca ve kötüleyici ebeveyn tavırları</a:t>
            </a:r>
          </a:p>
          <a:p>
            <a:r>
              <a:rPr lang="tr-TR" dirty="0" smtClean="0"/>
              <a:t>Fiziksel </a:t>
            </a:r>
            <a:r>
              <a:rPr lang="tr-TR" dirty="0"/>
              <a:t>ve duygusal istismar uygulayan ebeveynler</a:t>
            </a:r>
          </a:p>
          <a:p>
            <a:r>
              <a:rPr lang="tr-TR" dirty="0" smtClean="0"/>
              <a:t>Okul </a:t>
            </a:r>
            <a:r>
              <a:rPr lang="tr-TR" dirty="0"/>
              <a:t>bahçesi ve oyun alanlarının yetersiz olması</a:t>
            </a:r>
          </a:p>
          <a:p>
            <a:r>
              <a:rPr lang="tr-TR" dirty="0" smtClean="0"/>
              <a:t>Öğretmenlerin </a:t>
            </a:r>
            <a:r>
              <a:rPr lang="tr-TR" dirty="0"/>
              <a:t>ve yöneticilerin zorbalık davranışlarını görmezden gelmesi</a:t>
            </a:r>
          </a:p>
          <a:p>
            <a:r>
              <a:rPr lang="tr-TR" dirty="0" smtClean="0"/>
              <a:t>Okul </a:t>
            </a:r>
            <a:r>
              <a:rPr lang="tr-TR" dirty="0"/>
              <a:t>yönetimi tarafından fiziksel cezanın uygulanması</a:t>
            </a:r>
          </a:p>
          <a:p>
            <a:r>
              <a:rPr lang="tr-TR" dirty="0" smtClean="0"/>
              <a:t>Öğrencilerin </a:t>
            </a:r>
            <a:r>
              <a:rPr lang="tr-TR" dirty="0"/>
              <a:t>okul atmosferi hakkındaki negatif düşünceleri</a:t>
            </a:r>
          </a:p>
          <a:p>
            <a:r>
              <a:rPr lang="tr-TR" dirty="0" smtClean="0"/>
              <a:t>Okuldaki </a:t>
            </a:r>
            <a:r>
              <a:rPr lang="tr-TR" dirty="0"/>
              <a:t>akranların saldırgan davranışlar sergilemesi</a:t>
            </a:r>
          </a:p>
          <a:p>
            <a:r>
              <a:rPr lang="tr-TR" dirty="0" smtClean="0"/>
              <a:t>Okul </a:t>
            </a:r>
            <a:r>
              <a:rPr lang="tr-TR" dirty="0"/>
              <a:t>mevcudunun fazla olması</a:t>
            </a:r>
          </a:p>
          <a:p>
            <a:r>
              <a:rPr lang="tr-TR" dirty="0" smtClean="0"/>
              <a:t>Olumsuz </a:t>
            </a:r>
            <a:r>
              <a:rPr lang="tr-TR" dirty="0"/>
              <a:t>davranışlar gösteren akran gruplarına dâhil olması </a:t>
            </a:r>
          </a:p>
        </p:txBody>
      </p:sp>
    </p:spTree>
    <p:extLst>
      <p:ext uri="{BB962C8B-B14F-4D97-AF65-F5344CB8AC3E}">
        <p14:creationId xmlns:p14="http://schemas.microsoft.com/office/powerpoint/2010/main" val="9576672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AKRAN ZORBALIĞI SEBEPLERİ</a:t>
            </a:r>
          </a:p>
        </p:txBody>
      </p:sp>
      <p:sp>
        <p:nvSpPr>
          <p:cNvPr id="3" name="İçerik Yer Tutucusu 2"/>
          <p:cNvSpPr>
            <a:spLocks noGrp="1"/>
          </p:cNvSpPr>
          <p:nvPr>
            <p:ph idx="1"/>
          </p:nvPr>
        </p:nvSpPr>
        <p:spPr/>
        <p:txBody>
          <a:bodyPr>
            <a:normAutofit lnSpcReduction="10000"/>
          </a:bodyPr>
          <a:lstStyle/>
          <a:p>
            <a:pPr marL="0" indent="0">
              <a:buNone/>
            </a:pPr>
            <a:r>
              <a:rPr lang="tr-TR" dirty="0" err="1"/>
              <a:t>Mezosistem</a:t>
            </a:r>
            <a:r>
              <a:rPr lang="tr-TR" dirty="0"/>
              <a:t> kapsamında;</a:t>
            </a:r>
          </a:p>
          <a:p>
            <a:pPr marL="0" indent="0">
              <a:buNone/>
            </a:pPr>
            <a:r>
              <a:rPr lang="tr-TR" dirty="0"/>
              <a:t>•	Okul ve aile arasındaki iletişimin yetersiz veya eksik olması</a:t>
            </a:r>
          </a:p>
          <a:p>
            <a:pPr marL="0" indent="0">
              <a:buNone/>
            </a:pPr>
            <a:r>
              <a:rPr lang="tr-TR" dirty="0"/>
              <a:t>•	Ailenin onaylamadığı arkadaş grupları</a:t>
            </a:r>
          </a:p>
          <a:p>
            <a:pPr marL="0" indent="0">
              <a:buNone/>
            </a:pPr>
            <a:r>
              <a:rPr lang="tr-TR" dirty="0" err="1"/>
              <a:t>Makrosistem</a:t>
            </a:r>
            <a:r>
              <a:rPr lang="tr-TR" dirty="0"/>
              <a:t> kapsamında;</a:t>
            </a:r>
          </a:p>
          <a:p>
            <a:pPr marL="0" indent="0">
              <a:buNone/>
            </a:pPr>
            <a:r>
              <a:rPr lang="tr-TR" dirty="0"/>
              <a:t>•	Şiddetin toplumda kabul görmesi</a:t>
            </a:r>
          </a:p>
          <a:p>
            <a:pPr marL="0" indent="0">
              <a:buNone/>
            </a:pPr>
            <a:r>
              <a:rPr lang="tr-TR" dirty="0"/>
              <a:t>•	Televizyondaki şiddet içerikli programlar</a:t>
            </a:r>
          </a:p>
          <a:p>
            <a:pPr marL="0" indent="0">
              <a:buNone/>
            </a:pPr>
            <a:r>
              <a:rPr lang="tr-TR" dirty="0"/>
              <a:t>•	Mahallenin </a:t>
            </a:r>
            <a:r>
              <a:rPr lang="tr-TR" dirty="0" err="1"/>
              <a:t>sosyo</a:t>
            </a:r>
            <a:r>
              <a:rPr lang="tr-TR" dirty="0"/>
              <a:t>-ekonomik </a:t>
            </a:r>
            <a:r>
              <a:rPr lang="tr-TR" dirty="0" smtClean="0"/>
              <a:t>düzeyi</a:t>
            </a:r>
            <a:endParaRPr lang="tr-TR" dirty="0"/>
          </a:p>
        </p:txBody>
      </p:sp>
    </p:spTree>
    <p:extLst>
      <p:ext uri="{BB962C8B-B14F-4D97-AF65-F5344CB8AC3E}">
        <p14:creationId xmlns:p14="http://schemas.microsoft.com/office/powerpoint/2010/main" val="38094875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AKRAN ZORBALIĞI SEBEPLERİ</a:t>
            </a:r>
          </a:p>
        </p:txBody>
      </p:sp>
      <p:sp>
        <p:nvSpPr>
          <p:cNvPr id="3" name="İçerik Yer Tutucusu 2"/>
          <p:cNvSpPr>
            <a:spLocks noGrp="1"/>
          </p:cNvSpPr>
          <p:nvPr>
            <p:ph idx="1"/>
          </p:nvPr>
        </p:nvSpPr>
        <p:spPr/>
        <p:txBody>
          <a:bodyPr>
            <a:normAutofit fontScale="85000" lnSpcReduction="10000"/>
          </a:bodyPr>
          <a:lstStyle/>
          <a:p>
            <a:pPr marL="0" indent="0">
              <a:buNone/>
            </a:pPr>
            <a:r>
              <a:rPr lang="tr-TR" dirty="0" smtClean="0"/>
              <a:t>                         </a:t>
            </a:r>
            <a:r>
              <a:rPr lang="tr-TR" dirty="0" err="1" smtClean="0"/>
              <a:t>Ekzosistem</a:t>
            </a:r>
            <a:r>
              <a:rPr lang="tr-TR" dirty="0" smtClean="0"/>
              <a:t> </a:t>
            </a:r>
            <a:r>
              <a:rPr lang="tr-TR" dirty="0"/>
              <a:t>kapsamında;</a:t>
            </a:r>
          </a:p>
          <a:p>
            <a:r>
              <a:rPr lang="tr-TR" dirty="0" smtClean="0"/>
              <a:t>İş </a:t>
            </a:r>
            <a:r>
              <a:rPr lang="tr-TR" dirty="0"/>
              <a:t>yerinde yüksek stres ve anlaşmazlık yaşayan babaların evde çocuklarına karşı </a:t>
            </a:r>
            <a:r>
              <a:rPr lang="tr-TR" dirty="0" smtClean="0"/>
              <a:t>daha otoriter </a:t>
            </a:r>
            <a:r>
              <a:rPr lang="tr-TR" dirty="0"/>
              <a:t>bir tutum sergilemeleri</a:t>
            </a:r>
          </a:p>
          <a:p>
            <a:r>
              <a:rPr lang="tr-TR" dirty="0" smtClean="0"/>
              <a:t>Millî </a:t>
            </a:r>
            <a:r>
              <a:rPr lang="tr-TR" dirty="0"/>
              <a:t>Eğitim Müdürlüğünün eğitim politikaları ve okul yönetiminin akran zorbalığı konusundaki tutumu (rehberlik hizmetinin olup olmaması, okulda meydana gelen saldırgan davranışlara karşı alınan önlemler, disiplin cezaları) öğretmenleri etkileyecek, öğretmen davranışları da dolaylı olarak öğrencileri etkileyecektir.</a:t>
            </a:r>
          </a:p>
          <a:p>
            <a:r>
              <a:rPr lang="tr-TR" dirty="0" smtClean="0"/>
              <a:t>Akranlarının </a:t>
            </a:r>
            <a:r>
              <a:rPr lang="tr-TR" dirty="0"/>
              <a:t>ailelerinin ebeveynlik stilleri </a:t>
            </a:r>
          </a:p>
          <a:p>
            <a:endParaRPr lang="tr-TR" dirty="0"/>
          </a:p>
        </p:txBody>
      </p:sp>
    </p:spTree>
    <p:extLst>
      <p:ext uri="{BB962C8B-B14F-4D97-AF65-F5344CB8AC3E}">
        <p14:creationId xmlns:p14="http://schemas.microsoft.com/office/powerpoint/2010/main" val="5639909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539552" y="2996952"/>
            <a:ext cx="8229600" cy="1143000"/>
          </a:xfrm>
        </p:spPr>
        <p:txBody>
          <a:bodyPr/>
          <a:lstStyle/>
          <a:p>
            <a:r>
              <a:rPr lang="tr-TR" smtClean="0"/>
              <a:t>MUZAFFER EMARE</a:t>
            </a:r>
            <a:endParaRPr lang="tr-TR"/>
          </a:p>
        </p:txBody>
      </p:sp>
    </p:spTree>
    <p:extLst>
      <p:ext uri="{BB962C8B-B14F-4D97-AF65-F5344CB8AC3E}">
        <p14:creationId xmlns:p14="http://schemas.microsoft.com/office/powerpoint/2010/main" val="3547686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b="1" dirty="0"/>
              <a:t>İletişim </a:t>
            </a:r>
            <a:r>
              <a:rPr lang="tr-TR" b="1" dirty="0" smtClean="0"/>
              <a:t>Süreçleri</a:t>
            </a:r>
            <a:endParaRPr lang="tr-TR" dirty="0"/>
          </a:p>
        </p:txBody>
      </p:sp>
      <p:sp>
        <p:nvSpPr>
          <p:cNvPr id="3" name="İçerik Yer Tutucusu 2"/>
          <p:cNvSpPr>
            <a:spLocks noGrp="1"/>
          </p:cNvSpPr>
          <p:nvPr>
            <p:ph idx="1"/>
          </p:nvPr>
        </p:nvSpPr>
        <p:spPr/>
        <p:txBody>
          <a:bodyPr>
            <a:normAutofit fontScale="92500"/>
          </a:bodyPr>
          <a:lstStyle/>
          <a:p>
            <a:r>
              <a:rPr lang="tr-TR" dirty="0"/>
              <a:t>Kodlama, kod açma ve yorumlama, geri bildirim ve gürültü iletişim süreçlerini oluşturur.</a:t>
            </a:r>
          </a:p>
          <a:p>
            <a:r>
              <a:rPr lang="tr-TR" b="1" dirty="0"/>
              <a:t>Kodlama: </a:t>
            </a:r>
            <a:r>
              <a:rPr lang="tr-TR" dirty="0"/>
              <a:t>Mesajın işaret hâline dönüşmesinde kullanılan simgeler ve simgeler arasındaki ilişkileri düzenleyen kuralların tümüne kod denir. En çok kullanılan kod sistemi dildir. Bu kodlar kültürden kültüre değişebilen ögeleri de kapsayabilir. Kodlama ise mesajın içeriğinin kod simgelere dönüştürülmesidir.</a:t>
            </a:r>
          </a:p>
          <a:p>
            <a:endParaRPr lang="tr-TR" dirty="0"/>
          </a:p>
        </p:txBody>
      </p:sp>
    </p:spTree>
    <p:extLst>
      <p:ext uri="{BB962C8B-B14F-4D97-AF65-F5344CB8AC3E}">
        <p14:creationId xmlns:p14="http://schemas.microsoft.com/office/powerpoint/2010/main" val="3802160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İletişim Süreçleri</a:t>
            </a:r>
            <a:endParaRPr lang="tr-TR" dirty="0"/>
          </a:p>
        </p:txBody>
      </p:sp>
      <p:sp>
        <p:nvSpPr>
          <p:cNvPr id="3" name="İçerik Yer Tutucusu 2"/>
          <p:cNvSpPr>
            <a:spLocks noGrp="1"/>
          </p:cNvSpPr>
          <p:nvPr>
            <p:ph idx="1"/>
          </p:nvPr>
        </p:nvSpPr>
        <p:spPr/>
        <p:txBody>
          <a:bodyPr>
            <a:normAutofit fontScale="92500" lnSpcReduction="20000"/>
          </a:bodyPr>
          <a:lstStyle/>
          <a:p>
            <a:r>
              <a:rPr lang="tr-TR" b="1" dirty="0"/>
              <a:t>Kod açma ve yorumlama: </a:t>
            </a:r>
            <a:r>
              <a:rPr lang="tr-TR" dirty="0"/>
              <a:t>Kod açma, kaynaktan gelen mesajın içeriğinin </a:t>
            </a:r>
            <a:r>
              <a:rPr lang="tr-TR" dirty="0" smtClean="0"/>
              <a:t>alınıp çözümlenmesi</a:t>
            </a:r>
            <a:r>
              <a:rPr lang="tr-TR" dirty="0"/>
              <a:t>, anlamın anlaşılmasıdır.</a:t>
            </a:r>
          </a:p>
          <a:p>
            <a:r>
              <a:rPr lang="tr-TR" b="1" dirty="0"/>
              <a:t>Geri bildirim: </a:t>
            </a:r>
            <a:r>
              <a:rPr lang="tr-TR" dirty="0"/>
              <a:t>İletişim sürecine sistem yaklaşımı ile bakıldığında, geri bildirimin kişiler arası iletişimdeki işlevi de karşılıklı gidip gelen mesajların doğru algılanıp algılanmadığını test etmektir. </a:t>
            </a:r>
            <a:endParaRPr lang="tr-TR" dirty="0" smtClean="0"/>
          </a:p>
          <a:p>
            <a:r>
              <a:rPr lang="tr-TR" b="1" dirty="0"/>
              <a:t>Gürültü: </a:t>
            </a:r>
            <a:r>
              <a:rPr lang="tr-TR" dirty="0"/>
              <a:t>Kaynaktan çıkan mesajın hedef tarafından tam ve doğru olarak alınmasını etkileyen şey gürültüdür. </a:t>
            </a:r>
          </a:p>
        </p:txBody>
      </p:sp>
    </p:spTree>
    <p:extLst>
      <p:ext uri="{BB962C8B-B14F-4D97-AF65-F5344CB8AC3E}">
        <p14:creationId xmlns:p14="http://schemas.microsoft.com/office/powerpoint/2010/main" val="2948507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İletişimin İşlevleri</a:t>
            </a:r>
          </a:p>
        </p:txBody>
      </p:sp>
      <p:sp>
        <p:nvSpPr>
          <p:cNvPr id="3" name="İçerik Yer Tutucusu 2"/>
          <p:cNvSpPr>
            <a:spLocks noGrp="1"/>
          </p:cNvSpPr>
          <p:nvPr>
            <p:ph idx="1"/>
          </p:nvPr>
        </p:nvSpPr>
        <p:spPr/>
        <p:txBody>
          <a:bodyPr>
            <a:normAutofit fontScale="85000" lnSpcReduction="10000"/>
          </a:bodyPr>
          <a:lstStyle/>
          <a:p>
            <a:r>
              <a:rPr lang="tr-TR" dirty="0"/>
              <a:t>İletişim daha önce de belirtildiği gibi hem bireysel hem toplumsal hem de kültürel işlevleri </a:t>
            </a:r>
            <a:r>
              <a:rPr lang="tr-TR" dirty="0" smtClean="0"/>
              <a:t>olan bir </a:t>
            </a:r>
            <a:r>
              <a:rPr lang="tr-TR" dirty="0"/>
              <a:t>süreçtir.</a:t>
            </a:r>
          </a:p>
          <a:p>
            <a:r>
              <a:rPr lang="tr-TR" dirty="0"/>
              <a:t>İletişimin bireysel işlevi, insanın sosyal bir varlık olması ve iletişim kurma ihtiyacında olmasıyla açıklanabilir. </a:t>
            </a:r>
            <a:endParaRPr lang="tr-TR" dirty="0" smtClean="0"/>
          </a:p>
          <a:p>
            <a:r>
              <a:rPr lang="tr-TR" dirty="0" smtClean="0"/>
              <a:t>Bu </a:t>
            </a:r>
            <a:r>
              <a:rPr lang="tr-TR" dirty="0"/>
              <a:t>ihtiyaç ilişki kurma işlevi olarak da tanımlanabilir. </a:t>
            </a:r>
            <a:endParaRPr lang="tr-TR" dirty="0" smtClean="0"/>
          </a:p>
          <a:p>
            <a:r>
              <a:rPr lang="tr-TR" dirty="0" smtClean="0"/>
              <a:t>Bu </a:t>
            </a:r>
            <a:r>
              <a:rPr lang="tr-TR" dirty="0"/>
              <a:t>ihtiyacın giderilmesi sayesinde insan sosyal ve kültürel bir varlığa dönüşebilir. </a:t>
            </a:r>
            <a:endParaRPr lang="tr-TR" dirty="0" smtClean="0"/>
          </a:p>
          <a:p>
            <a:r>
              <a:rPr lang="tr-TR" dirty="0" smtClean="0"/>
              <a:t>Anne </a:t>
            </a:r>
            <a:r>
              <a:rPr lang="tr-TR" dirty="0"/>
              <a:t>karnından yaşamın sonuna kadar aile, okul ve toplumdaki bireylerle kurulan iletişimin niteliği ve verdiği mesajlar bizim kendimizi ve etrafımızı algılamamızda etkendir. </a:t>
            </a:r>
          </a:p>
        </p:txBody>
      </p:sp>
    </p:spTree>
    <p:extLst>
      <p:ext uri="{BB962C8B-B14F-4D97-AF65-F5344CB8AC3E}">
        <p14:creationId xmlns:p14="http://schemas.microsoft.com/office/powerpoint/2010/main" val="878105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İletişimin Sınıflandırılması</a:t>
            </a:r>
          </a:p>
        </p:txBody>
      </p:sp>
      <p:pic>
        <p:nvPicPr>
          <p:cNvPr id="4" name="image163.jpeg">
            <a:hlinkClick r:id="rId2"/>
          </p:cNvPr>
          <p:cNvPicPr>
            <a:picLocks noGrp="1"/>
          </p:cNvPicPr>
          <p:nvPr>
            <p:ph idx="1"/>
          </p:nvPr>
        </p:nvPicPr>
        <p:blipFill>
          <a:blip r:embed="rId3" cstate="print"/>
          <a:stretch>
            <a:fillRect/>
          </a:stretch>
        </p:blipFill>
        <p:spPr>
          <a:xfrm>
            <a:off x="179512" y="1340768"/>
            <a:ext cx="8640960" cy="5040560"/>
          </a:xfrm>
          <a:prstGeom prst="rect">
            <a:avLst/>
          </a:prstGeom>
        </p:spPr>
      </p:pic>
    </p:spTree>
    <p:extLst>
      <p:ext uri="{BB962C8B-B14F-4D97-AF65-F5344CB8AC3E}">
        <p14:creationId xmlns:p14="http://schemas.microsoft.com/office/powerpoint/2010/main" val="2623673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İletişimin Sınıflandırılması</a:t>
            </a:r>
          </a:p>
        </p:txBody>
      </p:sp>
      <p:sp>
        <p:nvSpPr>
          <p:cNvPr id="3" name="İçerik Yer Tutucusu 2"/>
          <p:cNvSpPr>
            <a:spLocks noGrp="1"/>
          </p:cNvSpPr>
          <p:nvPr>
            <p:ph idx="1"/>
          </p:nvPr>
        </p:nvSpPr>
        <p:spPr/>
        <p:txBody>
          <a:bodyPr>
            <a:normAutofit fontScale="92500" lnSpcReduction="10000"/>
          </a:bodyPr>
          <a:lstStyle/>
          <a:p>
            <a:r>
              <a:rPr lang="tr-TR" dirty="0"/>
              <a:t>Şekil 1’de etkilerine, yönüne, kullanılan koda, ilişki sitemlerine, bireylerin konumlarına ve zaman ve mekâna göre iletişim sınıflandırılmıştır. </a:t>
            </a:r>
            <a:endParaRPr lang="tr-TR" dirty="0" smtClean="0"/>
          </a:p>
          <a:p>
            <a:r>
              <a:rPr lang="tr-TR" dirty="0" smtClean="0"/>
              <a:t>Olumlu </a:t>
            </a:r>
            <a:r>
              <a:rPr lang="tr-TR" dirty="0"/>
              <a:t>iletişim iletişimin niteliğini artırabilir, içinde ima ya da iğneleyici söz barındırmaz. </a:t>
            </a:r>
            <a:endParaRPr lang="tr-TR" dirty="0" smtClean="0"/>
          </a:p>
          <a:p>
            <a:r>
              <a:rPr lang="tr-TR" dirty="0" smtClean="0"/>
              <a:t>Okulda </a:t>
            </a:r>
            <a:r>
              <a:rPr lang="tr-TR" dirty="0"/>
              <a:t>ve sınıflarda istenilen iletişim olumlu ve çift yönlü olandır. </a:t>
            </a:r>
            <a:endParaRPr lang="tr-TR" dirty="0" smtClean="0"/>
          </a:p>
          <a:p>
            <a:r>
              <a:rPr lang="tr-TR" dirty="0" smtClean="0"/>
              <a:t>Okullarda </a:t>
            </a:r>
            <a:r>
              <a:rPr lang="tr-TR" dirty="0"/>
              <a:t>tek yönlü iletişim olduğunda, okul yöneticisinin okulda olan herkesle kurduğu iletişim aşağıdan yukarı olacaktır. </a:t>
            </a:r>
          </a:p>
        </p:txBody>
      </p:sp>
    </p:spTree>
    <p:extLst>
      <p:ext uri="{BB962C8B-B14F-4D97-AF65-F5344CB8AC3E}">
        <p14:creationId xmlns:p14="http://schemas.microsoft.com/office/powerpoint/2010/main" val="1088007994"/>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1933</Words>
  <Application>Microsoft Office PowerPoint</Application>
  <PresentationFormat>Ekran Gösterisi (4:3)</PresentationFormat>
  <Paragraphs>207</Paragraphs>
  <Slides>44</Slides>
  <Notes>9</Notes>
  <HiddenSlides>0</HiddenSlides>
  <MMClips>0</MMClips>
  <ScaleCrop>false</ScaleCrop>
  <HeadingPairs>
    <vt:vector size="4" baseType="variant">
      <vt:variant>
        <vt:lpstr>Tema</vt:lpstr>
      </vt:variant>
      <vt:variant>
        <vt:i4>1</vt:i4>
      </vt:variant>
      <vt:variant>
        <vt:lpstr>Slayt Başlıkları</vt:lpstr>
      </vt:variant>
      <vt:variant>
        <vt:i4>44</vt:i4>
      </vt:variant>
    </vt:vector>
  </HeadingPairs>
  <TitlesOfParts>
    <vt:vector size="45" baseType="lpstr">
      <vt:lpstr>Ofis Teması</vt:lpstr>
      <vt:lpstr>MODÜL 7 SOSYAL ETKİLEŞİM VE İLETİŞİM</vt:lpstr>
      <vt:lpstr>SOSYAL ETKİLEŞİM VE İLETİŞİM</vt:lpstr>
      <vt:lpstr>İletişimin Önemi ve İletişim Becerileri</vt:lpstr>
      <vt:lpstr>İletişimin Ögeleri ve Süreçleri</vt:lpstr>
      <vt:lpstr>İletişim Süreçleri</vt:lpstr>
      <vt:lpstr>İletişim Süreçleri</vt:lpstr>
      <vt:lpstr>İletişimin İşlevleri</vt:lpstr>
      <vt:lpstr>İletişimin Sınıflandırılması</vt:lpstr>
      <vt:lpstr>İletişimin Sınıflandırılması</vt:lpstr>
      <vt:lpstr>JOHARİ PENCERESİ</vt:lpstr>
      <vt:lpstr>JOHARİ PENCERESİ</vt:lpstr>
      <vt:lpstr>İletişim Becerileri</vt:lpstr>
      <vt:lpstr>İletişim Becerileri</vt:lpstr>
      <vt:lpstr>İletişim Becerileri</vt:lpstr>
      <vt:lpstr>İletişim Becerileri</vt:lpstr>
      <vt:lpstr>İletişim Becerileri</vt:lpstr>
      <vt:lpstr>İletişim Becerileri</vt:lpstr>
      <vt:lpstr>İletişim Becerileri</vt:lpstr>
      <vt:lpstr>İletişim Becerileri</vt:lpstr>
      <vt:lpstr>DİNLEME TÜRLERİ</vt:lpstr>
      <vt:lpstr>DİNLEME TÜRLERİ</vt:lpstr>
      <vt:lpstr>DİNLEME TÜRLERİ</vt:lpstr>
      <vt:lpstr>TANIMLAR</vt:lpstr>
      <vt:lpstr>TANIMLAR</vt:lpstr>
      <vt:lpstr>TANIMLAR</vt:lpstr>
      <vt:lpstr>Etkili İletişimde Dil, Kültür ve Değerlerin Önemi</vt:lpstr>
      <vt:lpstr>İletişim Engelleri</vt:lpstr>
      <vt:lpstr>İletişim Engelleri</vt:lpstr>
      <vt:lpstr>İLETİŞİM ENGELLERİ</vt:lpstr>
      <vt:lpstr>İLETİŞİM ENGELLERİ</vt:lpstr>
      <vt:lpstr>İLETİŞİM ENGELLERİ</vt:lpstr>
      <vt:lpstr>İLETİŞİM ENGELLERİ</vt:lpstr>
      <vt:lpstr>Eğitim Ortamında Ekolojik Sistem Yaklaşımı</vt:lpstr>
      <vt:lpstr>Ekolojik yaklaşımın temel prensipleri</vt:lpstr>
      <vt:lpstr>EKOLOJİK SİSTEM YAKLAŞIMI</vt:lpstr>
      <vt:lpstr>Okul İklimi ve Ekolojik Sistem Yaklaşımı Arasındaki İlişki</vt:lpstr>
      <vt:lpstr>İKLİM ÇEŞİTLERİ</vt:lpstr>
      <vt:lpstr>İKLİM ÇEŞİTLERİ</vt:lpstr>
      <vt:lpstr>Eğitim Sistemi İçerisinde Ekolojik Sistemin İşlevi</vt:lpstr>
      <vt:lpstr>AKRAN ZORBALIĞI</vt:lpstr>
      <vt:lpstr>AKRAN ZORBALIĞI SEBEPLERİ</vt:lpstr>
      <vt:lpstr>AKRAN ZORBALIĞI SEBEPLERİ</vt:lpstr>
      <vt:lpstr>AKRAN ZORBALIĞI SEBEPLERİ</vt:lpstr>
      <vt:lpstr>MUZAFFER EMARE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MODÜL 7 SOSYAL ETKİLEŞİM VE İLETİŞİM</dc:title>
  <dc:creator>MUZAFFER</dc:creator>
  <cp:lastModifiedBy>Buro</cp:lastModifiedBy>
  <cp:revision>7</cp:revision>
  <dcterms:created xsi:type="dcterms:W3CDTF">2022-07-27T09:59:37Z</dcterms:created>
  <dcterms:modified xsi:type="dcterms:W3CDTF">2022-08-09T07:00:32Z</dcterms:modified>
</cp:coreProperties>
</file>