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27" autoAdjust="0"/>
  </p:normalViewPr>
  <p:slideViewPr>
    <p:cSldViewPr>
      <p:cViewPr varScale="1">
        <p:scale>
          <a:sx n="92" d="100"/>
          <a:sy n="92" d="100"/>
        </p:scale>
        <p:origin x="-94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ECA005-0F3C-4CEC-9F31-F55071A37512}" type="datetimeFigureOut">
              <a:rPr lang="tr-TR" smtClean="0"/>
              <a:t>09.08.2022</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3B3748-A446-47BE-82E5-51B0DB767CD3}" type="slidenum">
              <a:rPr lang="tr-TR" smtClean="0"/>
              <a:t>‹#›</a:t>
            </a:fld>
            <a:endParaRPr lang="tr-TR"/>
          </a:p>
        </p:txBody>
      </p:sp>
    </p:spTree>
    <p:extLst>
      <p:ext uri="{BB962C8B-B14F-4D97-AF65-F5344CB8AC3E}">
        <p14:creationId xmlns:p14="http://schemas.microsoft.com/office/powerpoint/2010/main" val="997047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1</a:t>
            </a:fld>
            <a:endParaRPr lang="tr-TR"/>
          </a:p>
        </p:txBody>
      </p:sp>
    </p:spTree>
    <p:extLst>
      <p:ext uri="{BB962C8B-B14F-4D97-AF65-F5344CB8AC3E}">
        <p14:creationId xmlns:p14="http://schemas.microsoft.com/office/powerpoint/2010/main" val="4103534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51</a:t>
            </a:fld>
            <a:endParaRPr lang="tr-TR"/>
          </a:p>
        </p:txBody>
      </p:sp>
    </p:spTree>
    <p:extLst>
      <p:ext uri="{BB962C8B-B14F-4D97-AF65-F5344CB8AC3E}">
        <p14:creationId xmlns:p14="http://schemas.microsoft.com/office/powerpoint/2010/main" val="476895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59</a:t>
            </a:fld>
            <a:endParaRPr lang="tr-TR"/>
          </a:p>
        </p:txBody>
      </p:sp>
    </p:spTree>
    <p:extLst>
      <p:ext uri="{BB962C8B-B14F-4D97-AF65-F5344CB8AC3E}">
        <p14:creationId xmlns:p14="http://schemas.microsoft.com/office/powerpoint/2010/main" val="2955939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63</a:t>
            </a:fld>
            <a:endParaRPr lang="tr-TR"/>
          </a:p>
        </p:txBody>
      </p:sp>
    </p:spTree>
    <p:extLst>
      <p:ext uri="{BB962C8B-B14F-4D97-AF65-F5344CB8AC3E}">
        <p14:creationId xmlns:p14="http://schemas.microsoft.com/office/powerpoint/2010/main" val="3375516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68</a:t>
            </a:fld>
            <a:endParaRPr lang="tr-TR"/>
          </a:p>
        </p:txBody>
      </p:sp>
    </p:spTree>
    <p:extLst>
      <p:ext uri="{BB962C8B-B14F-4D97-AF65-F5344CB8AC3E}">
        <p14:creationId xmlns:p14="http://schemas.microsoft.com/office/powerpoint/2010/main" val="1200360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75</a:t>
            </a:fld>
            <a:endParaRPr lang="tr-TR"/>
          </a:p>
        </p:txBody>
      </p:sp>
    </p:spTree>
    <p:extLst>
      <p:ext uri="{BB962C8B-B14F-4D97-AF65-F5344CB8AC3E}">
        <p14:creationId xmlns:p14="http://schemas.microsoft.com/office/powerpoint/2010/main" val="1997870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smtClean="0">
                <a:solidFill>
                  <a:schemeClr val="tx1"/>
                </a:solidFill>
                <a:effectLst/>
                <a:latin typeface="+mn-lt"/>
                <a:ea typeface="+mn-ea"/>
                <a:cs typeface="+mn-cs"/>
                <a:hlinkClick r:id="rId3"/>
              </a:rPr>
              <a:t>www.egitimhane.com</a:t>
            </a:r>
            <a:endParaRPr lang="tr-TR"/>
          </a:p>
        </p:txBody>
      </p:sp>
      <p:sp>
        <p:nvSpPr>
          <p:cNvPr id="4" name="Slayt Numarası Yer Tutucusu 3"/>
          <p:cNvSpPr>
            <a:spLocks noGrp="1"/>
          </p:cNvSpPr>
          <p:nvPr>
            <p:ph type="sldNum" sz="quarter" idx="10"/>
          </p:nvPr>
        </p:nvSpPr>
        <p:spPr/>
        <p:txBody>
          <a:bodyPr/>
          <a:lstStyle/>
          <a:p>
            <a:fld id="{6A3B3748-A446-47BE-82E5-51B0DB767CD3}" type="slidenum">
              <a:rPr lang="tr-TR" smtClean="0"/>
              <a:t>77</a:t>
            </a:fld>
            <a:endParaRPr lang="tr-TR"/>
          </a:p>
        </p:txBody>
      </p:sp>
    </p:spTree>
    <p:extLst>
      <p:ext uri="{BB962C8B-B14F-4D97-AF65-F5344CB8AC3E}">
        <p14:creationId xmlns:p14="http://schemas.microsoft.com/office/powerpoint/2010/main" val="2051690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3</a:t>
            </a:fld>
            <a:endParaRPr lang="tr-TR"/>
          </a:p>
        </p:txBody>
      </p:sp>
    </p:spTree>
    <p:extLst>
      <p:ext uri="{BB962C8B-B14F-4D97-AF65-F5344CB8AC3E}">
        <p14:creationId xmlns:p14="http://schemas.microsoft.com/office/powerpoint/2010/main" val="1184710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8</a:t>
            </a:fld>
            <a:endParaRPr lang="tr-TR"/>
          </a:p>
        </p:txBody>
      </p:sp>
    </p:spTree>
    <p:extLst>
      <p:ext uri="{BB962C8B-B14F-4D97-AF65-F5344CB8AC3E}">
        <p14:creationId xmlns:p14="http://schemas.microsoft.com/office/powerpoint/2010/main" val="2323953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15</a:t>
            </a:fld>
            <a:endParaRPr lang="tr-TR"/>
          </a:p>
        </p:txBody>
      </p:sp>
    </p:spTree>
    <p:extLst>
      <p:ext uri="{BB962C8B-B14F-4D97-AF65-F5344CB8AC3E}">
        <p14:creationId xmlns:p14="http://schemas.microsoft.com/office/powerpoint/2010/main" val="2119313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21</a:t>
            </a:fld>
            <a:endParaRPr lang="tr-TR"/>
          </a:p>
        </p:txBody>
      </p:sp>
    </p:spTree>
    <p:extLst>
      <p:ext uri="{BB962C8B-B14F-4D97-AF65-F5344CB8AC3E}">
        <p14:creationId xmlns:p14="http://schemas.microsoft.com/office/powerpoint/2010/main" val="3017587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28</a:t>
            </a:fld>
            <a:endParaRPr lang="tr-TR"/>
          </a:p>
        </p:txBody>
      </p:sp>
    </p:spTree>
    <p:extLst>
      <p:ext uri="{BB962C8B-B14F-4D97-AF65-F5344CB8AC3E}">
        <p14:creationId xmlns:p14="http://schemas.microsoft.com/office/powerpoint/2010/main" val="935120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35</a:t>
            </a:fld>
            <a:endParaRPr lang="tr-TR"/>
          </a:p>
        </p:txBody>
      </p:sp>
    </p:spTree>
    <p:extLst>
      <p:ext uri="{BB962C8B-B14F-4D97-AF65-F5344CB8AC3E}">
        <p14:creationId xmlns:p14="http://schemas.microsoft.com/office/powerpoint/2010/main" val="2232026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40</a:t>
            </a:fld>
            <a:endParaRPr lang="tr-TR"/>
          </a:p>
        </p:txBody>
      </p:sp>
    </p:spTree>
    <p:extLst>
      <p:ext uri="{BB962C8B-B14F-4D97-AF65-F5344CB8AC3E}">
        <p14:creationId xmlns:p14="http://schemas.microsoft.com/office/powerpoint/2010/main" val="1413188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6A3B3748-A446-47BE-82E5-51B0DB767CD3}" type="slidenum">
              <a:rPr lang="tr-TR" smtClean="0"/>
              <a:t>46</a:t>
            </a:fld>
            <a:endParaRPr lang="tr-TR"/>
          </a:p>
        </p:txBody>
      </p:sp>
    </p:spTree>
    <p:extLst>
      <p:ext uri="{BB962C8B-B14F-4D97-AF65-F5344CB8AC3E}">
        <p14:creationId xmlns:p14="http://schemas.microsoft.com/office/powerpoint/2010/main" val="3356046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09.08.2022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normAutofit fontScale="90000"/>
          </a:bodyPr>
          <a:lstStyle/>
          <a:p>
            <a:r>
              <a:rPr lang="tr-TR" dirty="0" smtClean="0"/>
              <a:t>MODÜL 6</a:t>
            </a:r>
            <a:br>
              <a:rPr lang="tr-TR" dirty="0" smtClean="0"/>
            </a:br>
            <a:r>
              <a:rPr lang="tr-TR" dirty="0" smtClean="0"/>
              <a:t>ÇEVRE EĞİTİMİ VE İKLİM DEĞİŞİKLİĞİ</a:t>
            </a:r>
            <a:endParaRPr lang="tr-TR" dirty="0"/>
          </a:p>
        </p:txBody>
      </p:sp>
    </p:spTree>
    <p:extLst>
      <p:ext uri="{BB962C8B-B14F-4D97-AF65-F5344CB8AC3E}">
        <p14:creationId xmlns:p14="http://schemas.microsoft.com/office/powerpoint/2010/main" val="1111027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Türkiye İkliminin ve İklim Dinamiğinin Ana Çizgileri</a:t>
            </a:r>
            <a:endParaRPr lang="tr-TR" dirty="0"/>
          </a:p>
        </p:txBody>
      </p:sp>
      <p:pic>
        <p:nvPicPr>
          <p:cNvPr id="4" name="image144.jpeg"/>
          <p:cNvPicPr>
            <a:picLocks noGrp="1"/>
          </p:cNvPicPr>
          <p:nvPr>
            <p:ph idx="1"/>
          </p:nvPr>
        </p:nvPicPr>
        <p:blipFill>
          <a:blip r:embed="rId2" cstate="print"/>
          <a:stretch>
            <a:fillRect/>
          </a:stretch>
        </p:blipFill>
        <p:spPr>
          <a:xfrm>
            <a:off x="0" y="1484784"/>
            <a:ext cx="8820472" cy="4824536"/>
          </a:xfrm>
          <a:prstGeom prst="rect">
            <a:avLst/>
          </a:prstGeom>
        </p:spPr>
      </p:pic>
    </p:spTree>
    <p:extLst>
      <p:ext uri="{BB962C8B-B14F-4D97-AF65-F5344CB8AC3E}">
        <p14:creationId xmlns:p14="http://schemas.microsoft.com/office/powerpoint/2010/main" val="2117391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Türkiye’nin Bugünkü Su İklimi ve Su Potansiyeli</a:t>
            </a:r>
          </a:p>
        </p:txBody>
      </p:sp>
      <p:sp>
        <p:nvSpPr>
          <p:cNvPr id="3" name="İçerik Yer Tutucusu 2"/>
          <p:cNvSpPr>
            <a:spLocks noGrp="1"/>
          </p:cNvSpPr>
          <p:nvPr>
            <p:ph idx="1"/>
          </p:nvPr>
        </p:nvSpPr>
        <p:spPr/>
        <p:txBody>
          <a:bodyPr/>
          <a:lstStyle/>
          <a:p>
            <a:r>
              <a:rPr lang="tr-TR" dirty="0" err="1"/>
              <a:t>Aridite</a:t>
            </a:r>
            <a:r>
              <a:rPr lang="tr-TR" dirty="0"/>
              <a:t> </a:t>
            </a:r>
            <a:r>
              <a:rPr lang="tr-TR" dirty="0" err="1"/>
              <a:t>İndisi’ne</a:t>
            </a:r>
            <a:r>
              <a:rPr lang="tr-TR" dirty="0"/>
              <a:t> (Şekil 3) göre Türkiye’de çölleşmeye eğilimli </a:t>
            </a:r>
            <a:r>
              <a:rPr lang="tr-TR" b="1" dirty="0" err="1"/>
              <a:t>yarıkurak</a:t>
            </a:r>
            <a:r>
              <a:rPr lang="tr-TR" b="1" dirty="0"/>
              <a:t> ve kurakça- </a:t>
            </a:r>
            <a:r>
              <a:rPr lang="tr-TR" b="1" dirty="0" err="1"/>
              <a:t>yarınemli</a:t>
            </a:r>
            <a:r>
              <a:rPr lang="tr-TR" b="1" dirty="0"/>
              <a:t> araziler</a:t>
            </a:r>
            <a:r>
              <a:rPr lang="tr-TR" dirty="0"/>
              <a:t>, ülke topraklarının yaklaşık % 30’unu kaplar. </a:t>
            </a:r>
            <a:endParaRPr lang="tr-TR" dirty="0" smtClean="0"/>
          </a:p>
          <a:p>
            <a:r>
              <a:rPr lang="tr-TR" b="1" dirty="0" err="1" smtClean="0"/>
              <a:t>Nemlice-yarınemli</a:t>
            </a:r>
            <a:r>
              <a:rPr lang="tr-TR" b="1" dirty="0" smtClean="0"/>
              <a:t> </a:t>
            </a:r>
            <a:r>
              <a:rPr lang="tr-TR" b="1" dirty="0"/>
              <a:t>kuraklık </a:t>
            </a:r>
            <a:r>
              <a:rPr lang="tr-TR" dirty="0"/>
              <a:t>sınıfı ile birlikte bu oran % 60’a ulaşır. Türkiye’nin su iklimindeki mevsimsellik ve yıllar arası değişkenlik de dikkat çekici derecede yüksektir.</a:t>
            </a:r>
          </a:p>
          <a:p>
            <a:endParaRPr lang="tr-TR" dirty="0"/>
          </a:p>
        </p:txBody>
      </p:sp>
    </p:spTree>
    <p:extLst>
      <p:ext uri="{BB962C8B-B14F-4D97-AF65-F5344CB8AC3E}">
        <p14:creationId xmlns:p14="http://schemas.microsoft.com/office/powerpoint/2010/main" val="2722741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VE ÇEVRE ÜZERİNDEKİ ETKİLER</a:t>
            </a:r>
          </a:p>
        </p:txBody>
      </p:sp>
      <p:sp>
        <p:nvSpPr>
          <p:cNvPr id="3" name="İçerik Yer Tutucusu 2"/>
          <p:cNvSpPr>
            <a:spLocks noGrp="1"/>
          </p:cNvSpPr>
          <p:nvPr>
            <p:ph idx="1"/>
          </p:nvPr>
        </p:nvSpPr>
        <p:spPr/>
        <p:txBody>
          <a:bodyPr>
            <a:normAutofit fontScale="92500" lnSpcReduction="20000"/>
          </a:bodyPr>
          <a:lstStyle/>
          <a:p>
            <a:r>
              <a:rPr lang="tr-TR" dirty="0"/>
              <a:t>Oldukça yavaş ve zamana yayılmış bir halde gerçekleşen küçük değişimler geçtiğimiz yüzyıla kadar ekolojik denge ile uyumlu bir seyir izlemiştir. </a:t>
            </a:r>
            <a:endParaRPr lang="tr-TR" dirty="0" smtClean="0"/>
          </a:p>
          <a:p>
            <a:r>
              <a:rPr lang="tr-TR" dirty="0" err="1" smtClean="0"/>
              <a:t>Milankovitch</a:t>
            </a:r>
            <a:r>
              <a:rPr lang="tr-TR" dirty="0" smtClean="0"/>
              <a:t> </a:t>
            </a:r>
            <a:r>
              <a:rPr lang="tr-TR" dirty="0"/>
              <a:t>döngüleri, Güneş’ten gelen enerji miktarındaki değişimler, </a:t>
            </a:r>
            <a:r>
              <a:rPr lang="tr-TR" dirty="0" err="1"/>
              <a:t>okyanusal</a:t>
            </a:r>
            <a:r>
              <a:rPr lang="tr-TR" dirty="0"/>
              <a:t> ve atmosferik süreçler, volkanik püskürmeler ve atmosferdeki birikimleri insan etkinliklerinden kaynaklanan sera gazlarının (CO2, CH4, N2O, vb.) artışları, iklimde meydana gelen değişikliklerin temel sebepleri arasında sayılmaktadır </a:t>
            </a:r>
          </a:p>
        </p:txBody>
      </p:sp>
    </p:spTree>
    <p:extLst>
      <p:ext uri="{BB962C8B-B14F-4D97-AF65-F5344CB8AC3E}">
        <p14:creationId xmlns:p14="http://schemas.microsoft.com/office/powerpoint/2010/main" val="2911336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VE ÇEVRE ÜZERİNDEKİ ETKİLER</a:t>
            </a:r>
          </a:p>
        </p:txBody>
      </p:sp>
      <p:sp>
        <p:nvSpPr>
          <p:cNvPr id="3" name="İçerik Yer Tutucusu 2"/>
          <p:cNvSpPr>
            <a:spLocks noGrp="1"/>
          </p:cNvSpPr>
          <p:nvPr>
            <p:ph idx="1"/>
          </p:nvPr>
        </p:nvSpPr>
        <p:spPr/>
        <p:txBody>
          <a:bodyPr>
            <a:normAutofit fontScale="85000" lnSpcReduction="10000"/>
          </a:bodyPr>
          <a:lstStyle/>
          <a:p>
            <a:r>
              <a:rPr lang="tr-TR" dirty="0"/>
              <a:t>Sanayi Devrimi ile birlikte sera gazı birikimlerindeki (konsantrasyon) hızlı artış ve buna bağlı olarak geliştiği düşünülen küresel ısınma ve yaşanmakta olan olumsuz sonuçları, iklim araştırmalarını çok daha önemli bir konuma taşımıştır. </a:t>
            </a:r>
            <a:endParaRPr lang="tr-TR" dirty="0" smtClean="0"/>
          </a:p>
          <a:p>
            <a:r>
              <a:rPr lang="tr-TR" dirty="0" smtClean="0"/>
              <a:t>Devletlere</a:t>
            </a:r>
            <a:r>
              <a:rPr lang="tr-TR" dirty="0"/>
              <a:t>, iklim değişikliği konusunda bilimsel raporlar hazırlamak için 1988 yılında Birleşmiş Milletler himayesinde Dünya Meteoroloji Örgütü (WMO) ve Birleşmiş Milletler Çevre Programı (UNEP) ortaklığında </a:t>
            </a:r>
            <a:r>
              <a:rPr lang="tr-TR" dirty="0" err="1"/>
              <a:t>Hükümetlerarası</a:t>
            </a:r>
            <a:r>
              <a:rPr lang="tr-TR" dirty="0"/>
              <a:t> İklim Değişikliği Paneli (IPCC) </a:t>
            </a:r>
            <a:r>
              <a:rPr lang="tr-TR" dirty="0" smtClean="0"/>
              <a:t>kurulmuştur.</a:t>
            </a:r>
            <a:endParaRPr lang="tr-TR" dirty="0"/>
          </a:p>
        </p:txBody>
      </p:sp>
    </p:spTree>
    <p:extLst>
      <p:ext uri="{BB962C8B-B14F-4D97-AF65-F5344CB8AC3E}">
        <p14:creationId xmlns:p14="http://schemas.microsoft.com/office/powerpoint/2010/main" val="10236886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İKLİM SİSTEMİNİN BİLEŞENLERİ</a:t>
            </a:r>
          </a:p>
        </p:txBody>
      </p:sp>
      <p:sp>
        <p:nvSpPr>
          <p:cNvPr id="3" name="İçerik Yer Tutucusu 2"/>
          <p:cNvSpPr>
            <a:spLocks noGrp="1"/>
          </p:cNvSpPr>
          <p:nvPr>
            <p:ph idx="1"/>
          </p:nvPr>
        </p:nvSpPr>
        <p:spPr/>
        <p:txBody>
          <a:bodyPr>
            <a:normAutofit fontScale="92500"/>
          </a:bodyPr>
          <a:lstStyle/>
          <a:p>
            <a:pPr marL="0" indent="0" algn="ctr">
              <a:buNone/>
            </a:pPr>
            <a:r>
              <a:rPr lang="tr-TR" dirty="0"/>
              <a:t>Fiziksel İklim Sistemi Nedir? Nasıl Çalışır?</a:t>
            </a:r>
            <a:endParaRPr lang="tr-TR" dirty="0" smtClean="0"/>
          </a:p>
          <a:p>
            <a:r>
              <a:rPr lang="tr-TR" dirty="0"/>
              <a:t>Küresel iklim, en genel anlamıyla, (1) atmosfer (hava küre), (2) hidrosfer (su küre), (3) </a:t>
            </a:r>
            <a:r>
              <a:rPr lang="tr-TR" dirty="0" err="1"/>
              <a:t>krayosfer</a:t>
            </a:r>
            <a:r>
              <a:rPr lang="tr-TR" dirty="0"/>
              <a:t> (buz küre), (4) litosfer (taş küre) ve (5) biyosfer (yaşam küre) olarak adlandırılan başlıca beş bileşeni bulunan ve bu bileşenler arasındaki karşılıklı etkileşimleri de içeren çok karmaşık bir sistemdir ve Fiziksel İklim Sistemi ya da daha kısa bir deyişle İklim Sistemi olarak </a:t>
            </a:r>
            <a:r>
              <a:rPr lang="tr-TR" dirty="0" smtClean="0"/>
              <a:t>adlandırılır.</a:t>
            </a:r>
            <a:endParaRPr lang="tr-TR" dirty="0"/>
          </a:p>
        </p:txBody>
      </p:sp>
    </p:spTree>
    <p:extLst>
      <p:ext uri="{BB962C8B-B14F-4D97-AF65-F5344CB8AC3E}">
        <p14:creationId xmlns:p14="http://schemas.microsoft.com/office/powerpoint/2010/main" val="762457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Fiziksel İklim Sistemi Nedir? Nasıl Çalışır?</a:t>
            </a:r>
          </a:p>
        </p:txBody>
      </p:sp>
      <p:pic>
        <p:nvPicPr>
          <p:cNvPr id="4" name="image145.jpeg">
            <a:hlinkClick r:id="rId3"/>
          </p:cNvPr>
          <p:cNvPicPr>
            <a:picLocks noGrp="1"/>
          </p:cNvPicPr>
          <p:nvPr>
            <p:ph idx="1"/>
          </p:nvPr>
        </p:nvPicPr>
        <p:blipFill>
          <a:blip r:embed="rId4" cstate="print"/>
          <a:stretch>
            <a:fillRect/>
          </a:stretch>
        </p:blipFill>
        <p:spPr>
          <a:xfrm>
            <a:off x="539552" y="1556792"/>
            <a:ext cx="7848872" cy="4752528"/>
          </a:xfrm>
          <a:prstGeom prst="rect">
            <a:avLst/>
          </a:prstGeom>
        </p:spPr>
      </p:pic>
    </p:spTree>
    <p:extLst>
      <p:ext uri="{BB962C8B-B14F-4D97-AF65-F5344CB8AC3E}">
        <p14:creationId xmlns:p14="http://schemas.microsoft.com/office/powerpoint/2010/main" val="2056321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Fiziksel İklim Sistemi Nedir? Nasıl Çalışır?</a:t>
            </a:r>
          </a:p>
        </p:txBody>
      </p:sp>
      <p:sp>
        <p:nvSpPr>
          <p:cNvPr id="3" name="İçerik Yer Tutucusu 2"/>
          <p:cNvSpPr>
            <a:spLocks noGrp="1"/>
          </p:cNvSpPr>
          <p:nvPr>
            <p:ph idx="1"/>
          </p:nvPr>
        </p:nvSpPr>
        <p:spPr/>
        <p:txBody>
          <a:bodyPr>
            <a:normAutofit fontScale="92500" lnSpcReduction="10000"/>
          </a:bodyPr>
          <a:lstStyle/>
          <a:p>
            <a:r>
              <a:rPr lang="tr-TR" dirty="0"/>
              <a:t>Tüm atmosfer hareketlerinin enerji kaynağı Güneş’tir. Güneş’ten gelen kısa dalga boylu enerji (GKDB Güneş ışınımı) atmosferi geçerek yeryüzüne ulaşır (Şekil 4). </a:t>
            </a:r>
            <a:endParaRPr lang="tr-TR" dirty="0" smtClean="0"/>
          </a:p>
          <a:p>
            <a:r>
              <a:rPr lang="tr-TR" dirty="0" smtClean="0"/>
              <a:t>Güneş </a:t>
            </a:r>
            <a:r>
              <a:rPr lang="tr-TR" dirty="0"/>
              <a:t>enerjisinin atmosferden geçişi sırasında çok az enerji emilir ve bu da atmosferin ısınmasına harcanır. </a:t>
            </a:r>
            <a:endParaRPr lang="tr-TR" dirty="0" smtClean="0"/>
          </a:p>
          <a:p>
            <a:r>
              <a:rPr lang="tr-TR" dirty="0" smtClean="0"/>
              <a:t>Ancak</a:t>
            </a:r>
            <a:r>
              <a:rPr lang="tr-TR" dirty="0"/>
              <a:t>, enerjinin çoğu yüzeyde soğurulur (emilir) . Önce yüzey ısınır, sonra üzerindeki hava yüzeyden başlayarak ısınır.</a:t>
            </a:r>
          </a:p>
        </p:txBody>
      </p:sp>
    </p:spTree>
    <p:extLst>
      <p:ext uri="{BB962C8B-B14F-4D97-AF65-F5344CB8AC3E}">
        <p14:creationId xmlns:p14="http://schemas.microsoft.com/office/powerpoint/2010/main" val="3412927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Fiziksel İklim Sistemi Nedir? Nasıl Çalışır?</a:t>
            </a:r>
          </a:p>
        </p:txBody>
      </p:sp>
      <p:pic>
        <p:nvPicPr>
          <p:cNvPr id="4" name="image146.jpeg"/>
          <p:cNvPicPr>
            <a:picLocks noGrp="1"/>
          </p:cNvPicPr>
          <p:nvPr>
            <p:ph idx="1"/>
          </p:nvPr>
        </p:nvPicPr>
        <p:blipFill>
          <a:blip r:embed="rId2" cstate="print"/>
          <a:stretch>
            <a:fillRect/>
          </a:stretch>
        </p:blipFill>
        <p:spPr>
          <a:xfrm>
            <a:off x="323528" y="1772816"/>
            <a:ext cx="8352928" cy="4824536"/>
          </a:xfrm>
          <a:prstGeom prst="rect">
            <a:avLst/>
          </a:prstGeom>
        </p:spPr>
      </p:pic>
    </p:spTree>
    <p:extLst>
      <p:ext uri="{BB962C8B-B14F-4D97-AF65-F5344CB8AC3E}">
        <p14:creationId xmlns:p14="http://schemas.microsoft.com/office/powerpoint/2010/main" val="5165212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Fiziksel İklim Sisteminin Bileşenleri</a:t>
            </a:r>
          </a:p>
        </p:txBody>
      </p:sp>
      <p:sp>
        <p:nvSpPr>
          <p:cNvPr id="3" name="İçerik Yer Tutucusu 2"/>
          <p:cNvSpPr>
            <a:spLocks noGrp="1"/>
          </p:cNvSpPr>
          <p:nvPr>
            <p:ph idx="1"/>
          </p:nvPr>
        </p:nvSpPr>
        <p:spPr/>
        <p:txBody>
          <a:bodyPr>
            <a:normAutofit fontScale="77500" lnSpcReduction="20000"/>
          </a:bodyPr>
          <a:lstStyle/>
          <a:p>
            <a:r>
              <a:rPr lang="tr-TR" dirty="0"/>
              <a:t>Yerkürenin herhangi bir yerinde gözlenen ya da yaşanan iklim, fiziksel iklim sisteminin çeşitli asal bileşenleri ya da alt sistemleri arasındaki karmaşık etkileşimlerin bir sonucudur (Şekil 4). Kolayca anlaşılabileceği gibi iklim, fiziksel iklim sisteminin alt sistemleri ile etkileşim içinde bulunan ve onlardan etkilenen atmosfer değişimlerini ve “dış” etmenleri içerir. İklim sistemindeki içsel interaktif bileşenler; atmosferi, okyanusları, deniz buzunu, kara yüzeyini ve özelliklerini (yer şekilleri, bitki örtüsü, yeryüzünün Güneş ışınımını yansıtma oranı (</a:t>
            </a:r>
            <a:r>
              <a:rPr lang="tr-TR" dirty="0" err="1"/>
              <a:t>albedo</a:t>
            </a:r>
            <a:r>
              <a:rPr lang="tr-TR" dirty="0"/>
              <a:t>), canlı kütle ve ekosistemler, vb.), kar örtüsünü, karasal buzulu (dağ buzullarını, Antarktika ve Grönland’daki buzul kalkanlarını) ve hidrolojiyi (nehirleri, gölleri, yer üstü ve yer altı sularını) içermektedir. </a:t>
            </a:r>
          </a:p>
        </p:txBody>
      </p:sp>
    </p:spTree>
    <p:extLst>
      <p:ext uri="{BB962C8B-B14F-4D97-AF65-F5344CB8AC3E}">
        <p14:creationId xmlns:p14="http://schemas.microsoft.com/office/powerpoint/2010/main" val="2362899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GÜNEŞ RADYASYONU VE KÜRESEL ENERJİ DENGESİ</a:t>
            </a:r>
          </a:p>
        </p:txBody>
      </p:sp>
      <p:sp>
        <p:nvSpPr>
          <p:cNvPr id="3" name="İçerik Yer Tutucusu 2"/>
          <p:cNvSpPr>
            <a:spLocks noGrp="1"/>
          </p:cNvSpPr>
          <p:nvPr>
            <p:ph idx="1"/>
          </p:nvPr>
        </p:nvSpPr>
        <p:spPr/>
        <p:txBody>
          <a:bodyPr>
            <a:normAutofit fontScale="92500" lnSpcReduction="20000"/>
          </a:bodyPr>
          <a:lstStyle/>
          <a:p>
            <a:pPr marL="0" indent="0">
              <a:buNone/>
            </a:pPr>
            <a:r>
              <a:rPr lang="tr-TR" b="1" dirty="0" smtClean="0"/>
              <a:t>                          Güneş </a:t>
            </a:r>
            <a:r>
              <a:rPr lang="tr-TR" b="1" dirty="0"/>
              <a:t>ve Yer Işınımı</a:t>
            </a:r>
            <a:endParaRPr lang="tr-TR" dirty="0"/>
          </a:p>
          <a:p>
            <a:r>
              <a:rPr lang="tr-TR" dirty="0"/>
              <a:t>İklim sisteminin sıcaklık, basınç, rüzgâr, yağış, bulut ve nem gibi tüm öğeleri, yerküre/atmosfer sisteminin içindeki enerji transferi (taşınması) ve dönüşümlerinin bir sonucudur. </a:t>
            </a:r>
            <a:endParaRPr lang="tr-TR" dirty="0" smtClean="0"/>
          </a:p>
          <a:p>
            <a:r>
              <a:rPr lang="tr-TR" dirty="0" smtClean="0"/>
              <a:t>Güneş</a:t>
            </a:r>
            <a:r>
              <a:rPr lang="tr-TR" dirty="0"/>
              <a:t>, yerküre ve atmosfer, birlikte muazzam bir ısı motorunu oluşturur. </a:t>
            </a:r>
            <a:endParaRPr lang="tr-TR" dirty="0" smtClean="0"/>
          </a:p>
          <a:p>
            <a:r>
              <a:rPr lang="tr-TR" dirty="0" smtClean="0"/>
              <a:t>Yeryüzüne </a:t>
            </a:r>
            <a:r>
              <a:rPr lang="tr-TR" dirty="0"/>
              <a:t>ulaşan Güneş ışınları, ekvator ve çevresine yıl boyunca dik ve dike yakın açılarla geldiği için ekvatoral ve tropikal bölgeler daha fazla ısınır. </a:t>
            </a:r>
          </a:p>
        </p:txBody>
      </p:sp>
    </p:spTree>
    <p:extLst>
      <p:ext uri="{BB962C8B-B14F-4D97-AF65-F5344CB8AC3E}">
        <p14:creationId xmlns:p14="http://schemas.microsoft.com/office/powerpoint/2010/main" val="692631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ATMOSFER, HAVA, İKLİM VE İKLİM DEĞİŞİKLİĞİ İLİŞKİSİ</a:t>
            </a:r>
            <a:endParaRPr lang="tr-TR" dirty="0"/>
          </a:p>
        </p:txBody>
      </p:sp>
      <p:sp>
        <p:nvSpPr>
          <p:cNvPr id="3" name="İçerik Yer Tutucusu 2"/>
          <p:cNvSpPr>
            <a:spLocks noGrp="1"/>
          </p:cNvSpPr>
          <p:nvPr>
            <p:ph idx="1"/>
          </p:nvPr>
        </p:nvSpPr>
        <p:spPr/>
        <p:txBody>
          <a:bodyPr/>
          <a:lstStyle/>
          <a:p>
            <a:r>
              <a:rPr lang="tr-TR" dirty="0"/>
              <a:t>Atmosfer, hava, iklim ve iklim değişikliği kavramları, günlük yaşamda oldukça sık, ama genellikle birbiri ile çok karıştırılarak ya da oldukça yanlış bir biçimde kullanılmaktadır. </a:t>
            </a:r>
            <a:endParaRPr lang="tr-TR" dirty="0" smtClean="0"/>
          </a:p>
          <a:p>
            <a:r>
              <a:rPr lang="tr-TR" dirty="0" smtClean="0"/>
              <a:t>Bu </a:t>
            </a:r>
            <a:r>
              <a:rPr lang="tr-TR" dirty="0"/>
              <a:t>bölümde, özet olarak sistematik bir sıra ile bu kavramlar birbirleri ile olan ilişkileri de dikkate alınarak tartışılacaktır.</a:t>
            </a:r>
          </a:p>
        </p:txBody>
      </p:sp>
    </p:spTree>
    <p:extLst>
      <p:ext uri="{BB962C8B-B14F-4D97-AF65-F5344CB8AC3E}">
        <p14:creationId xmlns:p14="http://schemas.microsoft.com/office/powerpoint/2010/main" val="3981384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Yerkürenin Hareketleri ve </a:t>
            </a:r>
            <a:r>
              <a:rPr lang="tr-TR" dirty="0" smtClean="0"/>
              <a:t/>
            </a:r>
            <a:br>
              <a:rPr lang="tr-TR" dirty="0" smtClean="0"/>
            </a:br>
            <a:r>
              <a:rPr lang="tr-TR" dirty="0" smtClean="0"/>
              <a:t>Yerküre-Güneş </a:t>
            </a:r>
            <a:r>
              <a:rPr lang="tr-TR" dirty="0"/>
              <a:t>İlişkileri</a:t>
            </a:r>
          </a:p>
        </p:txBody>
      </p:sp>
      <p:sp>
        <p:nvSpPr>
          <p:cNvPr id="3" name="İçerik Yer Tutucusu 2"/>
          <p:cNvSpPr>
            <a:spLocks noGrp="1"/>
          </p:cNvSpPr>
          <p:nvPr>
            <p:ph idx="1"/>
          </p:nvPr>
        </p:nvSpPr>
        <p:spPr/>
        <p:txBody>
          <a:bodyPr/>
          <a:lstStyle/>
          <a:p>
            <a:r>
              <a:rPr lang="tr-TR" dirty="0"/>
              <a:t>Yerküre, Güneş enerjisinin iki milyarda birine karşılık gelen çok önemsiz bir bölümünü almaktadır. </a:t>
            </a:r>
            <a:endParaRPr lang="tr-TR" dirty="0" smtClean="0"/>
          </a:p>
          <a:p>
            <a:r>
              <a:rPr lang="tr-TR" dirty="0" smtClean="0"/>
              <a:t>Eğer </a:t>
            </a:r>
            <a:r>
              <a:rPr lang="tr-TR" dirty="0"/>
              <a:t>Güneş söndürülebilseydi, küresel rüzgâr sistemleri ve okyanus akıntıları hızla ortadan kalkardı. </a:t>
            </a:r>
            <a:endParaRPr lang="tr-TR" dirty="0" smtClean="0"/>
          </a:p>
          <a:p>
            <a:r>
              <a:rPr lang="tr-TR" dirty="0" smtClean="0"/>
              <a:t>Bugünkü </a:t>
            </a:r>
            <a:r>
              <a:rPr lang="tr-TR" dirty="0"/>
              <a:t>koşullarda, Güneş parladıkça rüzgârlar esecek ve hava olayları sürecektir.</a:t>
            </a:r>
          </a:p>
          <a:p>
            <a:endParaRPr lang="tr-TR" dirty="0"/>
          </a:p>
        </p:txBody>
      </p:sp>
    </p:spTree>
    <p:extLst>
      <p:ext uri="{BB962C8B-B14F-4D97-AF65-F5344CB8AC3E}">
        <p14:creationId xmlns:p14="http://schemas.microsoft.com/office/powerpoint/2010/main" val="2240143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Yerkürenin Enerji Bütçesi</a:t>
            </a:r>
          </a:p>
        </p:txBody>
      </p:sp>
      <p:sp>
        <p:nvSpPr>
          <p:cNvPr id="3" name="İçerik Yer Tutucusu 2"/>
          <p:cNvSpPr>
            <a:spLocks noGrp="1"/>
          </p:cNvSpPr>
          <p:nvPr>
            <p:ph idx="1"/>
          </p:nvPr>
        </p:nvSpPr>
        <p:spPr/>
        <p:txBody>
          <a:bodyPr>
            <a:normAutofit fontScale="85000" lnSpcReduction="10000"/>
          </a:bodyPr>
          <a:lstStyle/>
          <a:p>
            <a:r>
              <a:rPr lang="tr-TR" dirty="0"/>
              <a:t>Atmosferin Güneş’e bakan dış yüzündeki bir alanda, bir metrekarelik bir yüzeye saniyede düşen enerji tutarının yaklaşık 1367 </a:t>
            </a:r>
            <a:r>
              <a:rPr lang="tr-TR" dirty="0" err="1"/>
              <a:t>Watt</a:t>
            </a:r>
            <a:r>
              <a:rPr lang="tr-TR" dirty="0"/>
              <a:t> (W) olduğunu ve bu değerin, kısa sürelerde değişmediği için Güneş sabiti olarak adlandırıldığını görmüştük. </a:t>
            </a:r>
            <a:endParaRPr lang="tr-TR" dirty="0" smtClean="0"/>
          </a:p>
          <a:p>
            <a:r>
              <a:rPr lang="tr-TR" dirty="0" smtClean="0"/>
              <a:t>Ancak</a:t>
            </a:r>
            <a:r>
              <a:rPr lang="tr-TR" dirty="0"/>
              <a:t>, gezegenimiz küre biçimli olduğu için, herhangi bir zamanda yarısı geceyi yaşar. </a:t>
            </a:r>
            <a:r>
              <a:rPr lang="tr-TR" dirty="0" smtClean="0"/>
              <a:t>B</a:t>
            </a:r>
          </a:p>
          <a:p>
            <a:r>
              <a:rPr lang="tr-TR" dirty="0" smtClean="0"/>
              <a:t>u </a:t>
            </a:r>
            <a:r>
              <a:rPr lang="tr-TR" dirty="0"/>
              <a:t>yüzden, atmosferin dış yüzeyindeki bir noktaya gelen ortalama enerji tutarının, gerçekte bu değerin yaklaşık dörtte birine (342 W/m</a:t>
            </a:r>
            <a:r>
              <a:rPr lang="tr-TR" baseline="30000" dirty="0"/>
              <a:t>2</a:t>
            </a:r>
            <a:r>
              <a:rPr lang="tr-TR" dirty="0"/>
              <a:t>) düştüğü </a:t>
            </a:r>
            <a:r>
              <a:rPr lang="tr-TR" dirty="0" smtClean="0"/>
              <a:t>hesaplanmıştır.</a:t>
            </a:r>
            <a:endParaRPr lang="tr-TR" dirty="0"/>
          </a:p>
        </p:txBody>
      </p:sp>
    </p:spTree>
    <p:extLst>
      <p:ext uri="{BB962C8B-B14F-4D97-AF65-F5344CB8AC3E}">
        <p14:creationId xmlns:p14="http://schemas.microsoft.com/office/powerpoint/2010/main" val="3413145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lvl="0"/>
            <a:r>
              <a:rPr lang="tr-TR" b="1" dirty="0"/>
              <a:t>DOĞAL İKLİM DEĞİŞİKLİKLERİ: LEVHA HAREKETLERİ VE</a:t>
            </a:r>
            <a:br>
              <a:rPr lang="tr-TR" b="1" dirty="0"/>
            </a:br>
            <a:r>
              <a:rPr lang="tr-TR" b="1" dirty="0"/>
              <a:t>MİLANKOVİÇ DÖNGÜLERİ</a:t>
            </a:r>
            <a:endParaRPr lang="tr-TR" dirty="0"/>
          </a:p>
        </p:txBody>
      </p:sp>
      <p:sp>
        <p:nvSpPr>
          <p:cNvPr id="3" name="İçerik Yer Tutucusu 2"/>
          <p:cNvSpPr>
            <a:spLocks noGrp="1"/>
          </p:cNvSpPr>
          <p:nvPr>
            <p:ph idx="1"/>
          </p:nvPr>
        </p:nvSpPr>
        <p:spPr/>
        <p:txBody>
          <a:bodyPr>
            <a:normAutofit fontScale="92500" lnSpcReduction="20000"/>
          </a:bodyPr>
          <a:lstStyle/>
          <a:p>
            <a:r>
              <a:rPr lang="tr-TR" b="1" dirty="0"/>
              <a:t>Levha Tektoniği Nedir?</a:t>
            </a:r>
            <a:endParaRPr lang="tr-TR" dirty="0"/>
          </a:p>
          <a:p>
            <a:r>
              <a:rPr lang="tr-TR" dirty="0"/>
              <a:t>Mantonun litosferden görece daha sıcak ve daha akışkan üst bölümü </a:t>
            </a:r>
            <a:r>
              <a:rPr lang="tr-TR" dirty="0" err="1"/>
              <a:t>astenosfer</a:t>
            </a:r>
            <a:r>
              <a:rPr lang="tr-TR" dirty="0"/>
              <a:t> olarak adlandırılır. </a:t>
            </a:r>
            <a:endParaRPr lang="tr-TR" dirty="0" smtClean="0"/>
          </a:p>
          <a:p>
            <a:r>
              <a:rPr lang="tr-TR" dirty="0" smtClean="0"/>
              <a:t>Litosferi </a:t>
            </a:r>
            <a:r>
              <a:rPr lang="tr-TR" dirty="0"/>
              <a:t>oluşturan geniş ve katı levha parçaları, </a:t>
            </a:r>
            <a:r>
              <a:rPr lang="tr-TR" dirty="0" err="1"/>
              <a:t>astenosferdeki</a:t>
            </a:r>
            <a:r>
              <a:rPr lang="tr-TR" dirty="0"/>
              <a:t> konveksiyon hücrelerinin oluşturduğu iç dolaşıma bağlı olarak hareket etmektedir. Bu büyük ölçekli düzenek, </a:t>
            </a:r>
            <a:r>
              <a:rPr lang="tr-TR" b="1" dirty="0"/>
              <a:t>levha tektoniği (plaka tektoniği) </a:t>
            </a:r>
            <a:r>
              <a:rPr lang="tr-TR" dirty="0"/>
              <a:t>olarak adlandırılır. </a:t>
            </a:r>
            <a:endParaRPr lang="tr-TR" dirty="0" smtClean="0"/>
          </a:p>
          <a:p>
            <a:r>
              <a:rPr lang="tr-TR" b="1" dirty="0" smtClean="0"/>
              <a:t>Levha </a:t>
            </a:r>
            <a:r>
              <a:rPr lang="tr-TR" b="1" dirty="0"/>
              <a:t>tektoniği kuramı</a:t>
            </a:r>
            <a:r>
              <a:rPr lang="tr-TR" dirty="0"/>
              <a:t>na göre, litosfer </a:t>
            </a:r>
            <a:r>
              <a:rPr lang="tr-TR" dirty="0" err="1"/>
              <a:t>astenosfer</a:t>
            </a:r>
            <a:r>
              <a:rPr lang="tr-TR" dirty="0"/>
              <a:t> üzerinde hareket eden çok sayıda levhaya ayrılır. </a:t>
            </a:r>
          </a:p>
        </p:txBody>
      </p:sp>
    </p:spTree>
    <p:extLst>
      <p:ext uri="{BB962C8B-B14F-4D97-AF65-F5344CB8AC3E}">
        <p14:creationId xmlns:p14="http://schemas.microsoft.com/office/powerpoint/2010/main" val="23493999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Levha Tektoniği Nedir</a:t>
            </a:r>
            <a:r>
              <a:rPr lang="tr-TR" b="1" dirty="0" smtClean="0"/>
              <a:t>?</a:t>
            </a:r>
            <a:endParaRPr lang="tr-TR" dirty="0"/>
          </a:p>
        </p:txBody>
      </p:sp>
      <p:pic>
        <p:nvPicPr>
          <p:cNvPr id="4" name="image147.jpeg"/>
          <p:cNvPicPr>
            <a:picLocks noGrp="1"/>
          </p:cNvPicPr>
          <p:nvPr>
            <p:ph idx="1"/>
          </p:nvPr>
        </p:nvPicPr>
        <p:blipFill>
          <a:blip r:embed="rId2" cstate="print"/>
          <a:stretch>
            <a:fillRect/>
          </a:stretch>
        </p:blipFill>
        <p:spPr>
          <a:xfrm>
            <a:off x="323528" y="1412776"/>
            <a:ext cx="8280920" cy="4824535"/>
          </a:xfrm>
          <a:prstGeom prst="rect">
            <a:avLst/>
          </a:prstGeom>
        </p:spPr>
      </p:pic>
    </p:spTree>
    <p:extLst>
      <p:ext uri="{BB962C8B-B14F-4D97-AF65-F5344CB8AC3E}">
        <p14:creationId xmlns:p14="http://schemas.microsoft.com/office/powerpoint/2010/main" val="2376057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Levha Tektoniği, İklim ve İklim Değişikliği İlişkisi</a:t>
            </a:r>
          </a:p>
        </p:txBody>
      </p:sp>
      <p:sp>
        <p:nvSpPr>
          <p:cNvPr id="3" name="İçerik Yer Tutucusu 2"/>
          <p:cNvSpPr>
            <a:spLocks noGrp="1"/>
          </p:cNvSpPr>
          <p:nvPr>
            <p:ph idx="1"/>
          </p:nvPr>
        </p:nvSpPr>
        <p:spPr/>
        <p:txBody>
          <a:bodyPr>
            <a:normAutofit fontScale="85000" lnSpcReduction="20000"/>
          </a:bodyPr>
          <a:lstStyle/>
          <a:p>
            <a:r>
              <a:rPr lang="tr-TR" dirty="0"/>
              <a:t>Milyonlarca yıl boyunca, atmosferdeki karbondioksit (CO2) tutarı, diğer etmenlerin yanı sıra, silikatlı kayaçların (örneğin granit, kuvarsit, gnays vb. gibi silisyum içeren çeşitli magmatik ve metamorfik kayaçlar) küresel olarak hava koşullarının denetimindeki ayrışmaya maruz kalmasıyla düzenlenir. </a:t>
            </a:r>
            <a:endParaRPr lang="tr-TR" dirty="0" smtClean="0"/>
          </a:p>
          <a:p>
            <a:r>
              <a:rPr lang="tr-TR" dirty="0" smtClean="0"/>
              <a:t>Kalsiyum </a:t>
            </a:r>
            <a:r>
              <a:rPr lang="tr-TR" dirty="0"/>
              <a:t>silikatlar su ile karıştığında, örneğin atmosferden gelen CO2 kayaçlardaki kalsiyum ile tepkimeye girerek kalsiyum karbonat (CaCO3) oluşturur. </a:t>
            </a:r>
            <a:endParaRPr lang="tr-TR" dirty="0" smtClean="0"/>
          </a:p>
          <a:p>
            <a:r>
              <a:rPr lang="tr-TR" dirty="0" smtClean="0"/>
              <a:t>Sonuç</a:t>
            </a:r>
            <a:r>
              <a:rPr lang="tr-TR" dirty="0"/>
              <a:t>, doğal bir yolla atmosferden CO2’nin uzaklaştırılmasıdır. </a:t>
            </a:r>
          </a:p>
        </p:txBody>
      </p:sp>
    </p:spTree>
    <p:extLst>
      <p:ext uri="{BB962C8B-B14F-4D97-AF65-F5344CB8AC3E}">
        <p14:creationId xmlns:p14="http://schemas.microsoft.com/office/powerpoint/2010/main" val="3441268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Levha Tektoniği, İklim ve İklim Değişikliği İlişkisi</a:t>
            </a:r>
          </a:p>
        </p:txBody>
      </p:sp>
      <p:sp>
        <p:nvSpPr>
          <p:cNvPr id="3" name="İçerik Yer Tutucusu 2"/>
          <p:cNvSpPr>
            <a:spLocks noGrp="1"/>
          </p:cNvSpPr>
          <p:nvPr>
            <p:ph idx="1"/>
          </p:nvPr>
        </p:nvSpPr>
        <p:spPr/>
        <p:txBody>
          <a:bodyPr>
            <a:normAutofit fontScale="85000" lnSpcReduction="10000"/>
          </a:bodyPr>
          <a:lstStyle/>
          <a:p>
            <a:r>
              <a:rPr lang="tr-TR" dirty="0"/>
              <a:t>Sonuç olarak, </a:t>
            </a:r>
            <a:r>
              <a:rPr lang="tr-TR" b="1" dirty="0"/>
              <a:t>levha tektoniği</a:t>
            </a:r>
            <a:r>
              <a:rPr lang="tr-TR" dirty="0"/>
              <a:t>, doğal Dünya’daki üç ana </a:t>
            </a:r>
            <a:r>
              <a:rPr lang="tr-TR" b="1" dirty="0"/>
              <a:t>iklim zorlama </a:t>
            </a:r>
            <a:r>
              <a:rPr lang="tr-TR" b="1" dirty="0" smtClean="0"/>
              <a:t>etmeni</a:t>
            </a:r>
            <a:r>
              <a:rPr lang="tr-TR" dirty="0" smtClean="0"/>
              <a:t>nden biridir</a:t>
            </a:r>
            <a:r>
              <a:rPr lang="tr-TR" dirty="0"/>
              <a:t>. </a:t>
            </a:r>
            <a:endParaRPr lang="tr-TR" dirty="0" smtClean="0"/>
          </a:p>
          <a:p>
            <a:r>
              <a:rPr lang="tr-TR" dirty="0" smtClean="0"/>
              <a:t>Levha </a:t>
            </a:r>
            <a:r>
              <a:rPr lang="tr-TR" dirty="0"/>
              <a:t>tektoniği, atmosfer, kara yüzeyi ve bitki örtüsü gibi iklime doğrudan etkisi olan bazı etmenlerin tersine, milyonlarca yıl boyunca çok yavaş çalışır. </a:t>
            </a:r>
            <a:endParaRPr lang="tr-TR" dirty="0" smtClean="0"/>
          </a:p>
          <a:p>
            <a:r>
              <a:rPr lang="tr-TR" dirty="0" smtClean="0"/>
              <a:t>Diğer </a:t>
            </a:r>
            <a:r>
              <a:rPr lang="tr-TR" dirty="0"/>
              <a:t>ikisi, </a:t>
            </a:r>
            <a:r>
              <a:rPr lang="tr-TR" i="1" dirty="0"/>
              <a:t>yerküre ile güneş arasındaki astronomik ilişkiler</a:t>
            </a:r>
            <a:r>
              <a:rPr lang="tr-TR" dirty="0"/>
              <a:t>, özellikle, </a:t>
            </a:r>
            <a:r>
              <a:rPr lang="tr-TR" i="1" dirty="0"/>
              <a:t>Dünya'nın yörüngesinin şeklindeki ve kendi dönüş ekseninin eğimindeki vb. değişiklikler </a:t>
            </a:r>
            <a:r>
              <a:rPr lang="tr-TR" dirty="0"/>
              <a:t>şeklinde tanımlanan </a:t>
            </a:r>
            <a:r>
              <a:rPr lang="tr-TR" b="1" dirty="0" err="1"/>
              <a:t>orbital</a:t>
            </a:r>
            <a:r>
              <a:rPr lang="tr-TR" b="1" dirty="0"/>
              <a:t> zorlama </a:t>
            </a:r>
            <a:r>
              <a:rPr lang="tr-TR" dirty="0"/>
              <a:t>ve </a:t>
            </a:r>
            <a:r>
              <a:rPr lang="tr-TR" b="1" dirty="0"/>
              <a:t>Güneş enerjisinin şiddetindeki değişiklikler</a:t>
            </a:r>
            <a:r>
              <a:rPr lang="tr-TR" dirty="0"/>
              <a:t>dir. </a:t>
            </a:r>
          </a:p>
        </p:txBody>
      </p:sp>
    </p:spTree>
    <p:extLst>
      <p:ext uri="{BB962C8B-B14F-4D97-AF65-F5344CB8AC3E}">
        <p14:creationId xmlns:p14="http://schemas.microsoft.com/office/powerpoint/2010/main" val="3027892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MİLANKOVITCH DÖNGÜLERİ</a:t>
            </a:r>
            <a:endParaRPr lang="tr-TR" dirty="0"/>
          </a:p>
        </p:txBody>
      </p:sp>
      <p:pic>
        <p:nvPicPr>
          <p:cNvPr id="4" name="image148.png" descr="Milankovitch donguleri_tr"/>
          <p:cNvPicPr>
            <a:picLocks noGrp="1"/>
          </p:cNvPicPr>
          <p:nvPr>
            <p:ph idx="1"/>
          </p:nvPr>
        </p:nvPicPr>
        <p:blipFill>
          <a:blip r:embed="rId2" cstate="print"/>
          <a:stretch>
            <a:fillRect/>
          </a:stretch>
        </p:blipFill>
        <p:spPr>
          <a:xfrm>
            <a:off x="732383" y="1600200"/>
            <a:ext cx="7679234" cy="4525963"/>
          </a:xfrm>
          <a:prstGeom prst="rect">
            <a:avLst/>
          </a:prstGeom>
        </p:spPr>
      </p:pic>
    </p:spTree>
    <p:extLst>
      <p:ext uri="{BB962C8B-B14F-4D97-AF65-F5344CB8AC3E}">
        <p14:creationId xmlns:p14="http://schemas.microsoft.com/office/powerpoint/2010/main" val="34949029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İNSAN KAYNAKLI İKLİM DEĞİŞİKLİKLERİ: KUVVETLENEN SERA ETKİSİ VE KÜRESEL ISINMA</a:t>
            </a:r>
          </a:p>
        </p:txBody>
      </p:sp>
      <p:sp>
        <p:nvSpPr>
          <p:cNvPr id="3" name="İçerik Yer Tutucusu 2"/>
          <p:cNvSpPr>
            <a:spLocks noGrp="1"/>
          </p:cNvSpPr>
          <p:nvPr>
            <p:ph idx="1"/>
          </p:nvPr>
        </p:nvSpPr>
        <p:spPr/>
        <p:txBody>
          <a:bodyPr>
            <a:normAutofit fontScale="92500" lnSpcReduction="20000"/>
          </a:bodyPr>
          <a:lstStyle/>
          <a:p>
            <a:pPr marL="0" indent="0">
              <a:buNone/>
            </a:pPr>
            <a:r>
              <a:rPr lang="tr-TR" b="1" dirty="0" smtClean="0"/>
              <a:t>                  </a:t>
            </a:r>
            <a:r>
              <a:rPr lang="tr-TR" b="1" dirty="0" err="1" smtClean="0"/>
              <a:t>Işınımsal</a:t>
            </a:r>
            <a:r>
              <a:rPr lang="tr-TR" b="1" dirty="0" smtClean="0"/>
              <a:t> </a:t>
            </a:r>
            <a:r>
              <a:rPr lang="tr-TR" b="1" dirty="0"/>
              <a:t>Zorlama Nedir?</a:t>
            </a:r>
            <a:endParaRPr lang="tr-TR" dirty="0" smtClean="0"/>
          </a:p>
          <a:p>
            <a:r>
              <a:rPr lang="tr-TR" dirty="0"/>
              <a:t>“Normal koşullarda” yer/atmosfer sistemine giren GKDB Güneş enerjisi ile geri salınan GUDB yer ışınımı ortalama koşullarda </a:t>
            </a:r>
            <a:r>
              <a:rPr lang="tr-TR" dirty="0" smtClean="0"/>
              <a:t>dengededir. </a:t>
            </a:r>
          </a:p>
          <a:p>
            <a:r>
              <a:rPr lang="tr-TR" dirty="0" smtClean="0"/>
              <a:t>Güneş </a:t>
            </a:r>
            <a:r>
              <a:rPr lang="tr-TR" dirty="0"/>
              <a:t>ışınımı ile yer ışınımı arasındaki bu dengeyi ya da enerjinin atmosferdeki ve atmosfer ile kara ve okyanus arasındaki dağılışını değiştiren herhangi bir etmen, iklimi de etkileyebilir. </a:t>
            </a:r>
            <a:endParaRPr lang="tr-TR" dirty="0" smtClean="0"/>
          </a:p>
          <a:p>
            <a:r>
              <a:rPr lang="tr-TR" i="1" dirty="0" smtClean="0"/>
              <a:t>Yer/atmosfer </a:t>
            </a:r>
            <a:r>
              <a:rPr lang="tr-TR" i="1" dirty="0"/>
              <a:t>sisteminin enerji dengesindeki herhangi bir değişiklik </a:t>
            </a:r>
            <a:r>
              <a:rPr lang="tr-TR" dirty="0"/>
              <a:t>ise </a:t>
            </a:r>
            <a:r>
              <a:rPr lang="tr-TR" b="1" dirty="0" err="1"/>
              <a:t>ışınımsal</a:t>
            </a:r>
            <a:r>
              <a:rPr lang="tr-TR" b="1" dirty="0"/>
              <a:t> zorlama </a:t>
            </a:r>
            <a:r>
              <a:rPr lang="tr-TR" dirty="0"/>
              <a:t>olarak adlandırılır.</a:t>
            </a:r>
          </a:p>
        </p:txBody>
      </p:sp>
    </p:spTree>
    <p:extLst>
      <p:ext uri="{BB962C8B-B14F-4D97-AF65-F5344CB8AC3E}">
        <p14:creationId xmlns:p14="http://schemas.microsoft.com/office/powerpoint/2010/main" val="3941693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err="1"/>
              <a:t>Işınımsal</a:t>
            </a:r>
            <a:r>
              <a:rPr lang="tr-TR" b="1" dirty="0"/>
              <a:t> Zorlama Nedir?</a:t>
            </a:r>
            <a:endParaRPr lang="tr-TR" dirty="0"/>
          </a:p>
        </p:txBody>
      </p:sp>
      <p:pic>
        <p:nvPicPr>
          <p:cNvPr id="4" name="image149.png"/>
          <p:cNvPicPr>
            <a:picLocks noGrp="1"/>
          </p:cNvPicPr>
          <p:nvPr>
            <p:ph idx="1"/>
          </p:nvPr>
        </p:nvPicPr>
        <p:blipFill>
          <a:blip r:embed="rId3" cstate="print"/>
          <a:stretch>
            <a:fillRect/>
          </a:stretch>
        </p:blipFill>
        <p:spPr>
          <a:xfrm>
            <a:off x="395536" y="1268760"/>
            <a:ext cx="8064896" cy="5112568"/>
          </a:xfrm>
          <a:prstGeom prst="rect">
            <a:avLst/>
          </a:prstGeom>
        </p:spPr>
      </p:pic>
    </p:spTree>
    <p:extLst>
      <p:ext uri="{BB962C8B-B14F-4D97-AF65-F5344CB8AC3E}">
        <p14:creationId xmlns:p14="http://schemas.microsoft.com/office/powerpoint/2010/main" val="28471217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Atmosferdeki Değişken Gazlar ve </a:t>
            </a:r>
            <a:r>
              <a:rPr lang="tr-TR" dirty="0" err="1"/>
              <a:t>Aerosoller</a:t>
            </a:r>
            <a:endParaRPr lang="tr-TR" dirty="0"/>
          </a:p>
        </p:txBody>
      </p:sp>
      <p:sp>
        <p:nvSpPr>
          <p:cNvPr id="3" name="İçerik Yer Tutucusu 2"/>
          <p:cNvSpPr>
            <a:spLocks noGrp="1"/>
          </p:cNvSpPr>
          <p:nvPr>
            <p:ph idx="1"/>
          </p:nvPr>
        </p:nvSpPr>
        <p:spPr/>
        <p:txBody>
          <a:bodyPr>
            <a:normAutofit fontScale="92500" lnSpcReduction="10000"/>
          </a:bodyPr>
          <a:lstStyle/>
          <a:p>
            <a:r>
              <a:rPr lang="tr-TR" dirty="0"/>
              <a:t>Su buharı (H2O), CO2, N2O, CH4, çeşitli asılı parçacıklar ve ozon (O3), değişken gazların ve </a:t>
            </a:r>
            <a:r>
              <a:rPr lang="tr-TR" dirty="0" err="1"/>
              <a:t>aerosollerin</a:t>
            </a:r>
            <a:r>
              <a:rPr lang="tr-TR" dirty="0"/>
              <a:t> (havada asılı durabilen ve atmosfer dolaşımıyla sınırlar ötesi yer değiştirebilen çeşitli sıvı ya da katı küçük parçacıklar; örneğin sülfat </a:t>
            </a:r>
            <a:r>
              <a:rPr lang="tr-TR" dirty="0" err="1"/>
              <a:t>aerosolü</a:t>
            </a:r>
            <a:r>
              <a:rPr lang="tr-TR" dirty="0"/>
              <a:t>) önemli </a:t>
            </a:r>
            <a:r>
              <a:rPr lang="tr-TR" dirty="0" smtClean="0"/>
              <a:t>örneklerindendir. </a:t>
            </a:r>
          </a:p>
          <a:p>
            <a:r>
              <a:rPr lang="tr-TR" dirty="0" smtClean="0"/>
              <a:t>Atmosferdeki </a:t>
            </a:r>
            <a:r>
              <a:rPr lang="tr-TR" dirty="0"/>
              <a:t>birikimleri değişken ve insan etkinliklerinden etkilenen CO2 (Şekil 8), N2O ve CH4 gibi önemli sera gazlarının atmosferdeki tutarları Sanayi Devrimi’nden beri artmaktadır</a:t>
            </a:r>
          </a:p>
        </p:txBody>
      </p:sp>
    </p:spTree>
    <p:extLst>
      <p:ext uri="{BB962C8B-B14F-4D97-AF65-F5344CB8AC3E}">
        <p14:creationId xmlns:p14="http://schemas.microsoft.com/office/powerpoint/2010/main" val="3893759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ATMOSFER, HAVA, İKLİM VE İKLİM DEĞİŞİKLİĞİ İLİŞKİSİ</a:t>
            </a:r>
            <a:endParaRPr lang="tr-TR" dirty="0"/>
          </a:p>
        </p:txBody>
      </p:sp>
      <p:pic>
        <p:nvPicPr>
          <p:cNvPr id="4" name="image142.jpeg">
            <a:hlinkClick r:id="rId3"/>
          </p:cNvPr>
          <p:cNvPicPr>
            <a:picLocks noGrp="1"/>
          </p:cNvPicPr>
          <p:nvPr>
            <p:ph idx="1"/>
          </p:nvPr>
        </p:nvPicPr>
        <p:blipFill>
          <a:blip r:embed="rId4" cstate="print"/>
          <a:stretch>
            <a:fillRect/>
          </a:stretch>
        </p:blipFill>
        <p:spPr>
          <a:xfrm>
            <a:off x="467544" y="1600200"/>
            <a:ext cx="8208911" cy="4525963"/>
          </a:xfrm>
          <a:prstGeom prst="rect">
            <a:avLst/>
          </a:prstGeom>
        </p:spPr>
      </p:pic>
    </p:spTree>
    <p:extLst>
      <p:ext uri="{BB962C8B-B14F-4D97-AF65-F5344CB8AC3E}">
        <p14:creationId xmlns:p14="http://schemas.microsoft.com/office/powerpoint/2010/main" val="2016800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Doğal Sera Etkisi</a:t>
            </a:r>
          </a:p>
        </p:txBody>
      </p:sp>
      <p:sp>
        <p:nvSpPr>
          <p:cNvPr id="3" name="İçerik Yer Tutucusu 2"/>
          <p:cNvSpPr>
            <a:spLocks noGrp="1"/>
          </p:cNvSpPr>
          <p:nvPr>
            <p:ph idx="1"/>
          </p:nvPr>
        </p:nvSpPr>
        <p:spPr/>
        <p:txBody>
          <a:bodyPr>
            <a:normAutofit fontScale="92500" lnSpcReduction="10000"/>
          </a:bodyPr>
          <a:lstStyle/>
          <a:p>
            <a:r>
              <a:rPr lang="tr-TR" dirty="0"/>
              <a:t>yerkürenin sıcaklık dengesinin kuruluşundaki en önemli süreç olan doğal sera etkisinin oluşumu atmosferin GKDB Güneş ışınımını geçirme, buna karşılık GUDB yer ışınımını tutma eğiliminde olmasına bağlıdır. </a:t>
            </a:r>
            <a:endParaRPr lang="tr-TR" dirty="0" smtClean="0"/>
          </a:p>
          <a:p>
            <a:r>
              <a:rPr lang="tr-TR" dirty="0" smtClean="0"/>
              <a:t>Enerji </a:t>
            </a:r>
            <a:r>
              <a:rPr lang="tr-TR" dirty="0"/>
              <a:t>akılarının nicelikleri dikkate alındığında, gelen Güneş ışınımının (342 W m</a:t>
            </a:r>
            <a:r>
              <a:rPr lang="tr-TR" baseline="30000" dirty="0"/>
              <a:t>-2</a:t>
            </a:r>
            <a:r>
              <a:rPr lang="tr-TR" dirty="0"/>
              <a:t>) yaklaşık % 31’i (107 W m</a:t>
            </a:r>
            <a:r>
              <a:rPr lang="tr-TR" baseline="30000" dirty="0"/>
              <a:t>-2</a:t>
            </a:r>
            <a:r>
              <a:rPr lang="tr-TR" dirty="0"/>
              <a:t>) yüzeyden, atmosferdeki </a:t>
            </a:r>
            <a:r>
              <a:rPr lang="tr-TR" dirty="0" err="1"/>
              <a:t>aerosol’lerden</a:t>
            </a:r>
            <a:r>
              <a:rPr lang="tr-TR" dirty="0"/>
              <a:t> ve bulut tepelerinden yansıyarak uzaya geri döndüğü </a:t>
            </a:r>
            <a:r>
              <a:rPr lang="tr-TR" dirty="0" smtClean="0"/>
              <a:t>görülür.</a:t>
            </a:r>
            <a:endParaRPr lang="tr-TR" dirty="0"/>
          </a:p>
        </p:txBody>
      </p:sp>
    </p:spTree>
    <p:extLst>
      <p:ext uri="{BB962C8B-B14F-4D97-AF65-F5344CB8AC3E}">
        <p14:creationId xmlns:p14="http://schemas.microsoft.com/office/powerpoint/2010/main" val="1612278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Doğal Sera Etkisi</a:t>
            </a:r>
          </a:p>
        </p:txBody>
      </p:sp>
      <p:pic>
        <p:nvPicPr>
          <p:cNvPr id="4" name="image150.jpeg"/>
          <p:cNvPicPr>
            <a:picLocks noGrp="1"/>
          </p:cNvPicPr>
          <p:nvPr>
            <p:ph idx="1"/>
          </p:nvPr>
        </p:nvPicPr>
        <p:blipFill>
          <a:blip r:embed="rId2" cstate="print"/>
          <a:stretch>
            <a:fillRect/>
          </a:stretch>
        </p:blipFill>
        <p:spPr>
          <a:xfrm>
            <a:off x="1043608" y="1340768"/>
            <a:ext cx="7128792" cy="5112568"/>
          </a:xfrm>
          <a:prstGeom prst="rect">
            <a:avLst/>
          </a:prstGeom>
        </p:spPr>
      </p:pic>
    </p:spTree>
    <p:extLst>
      <p:ext uri="{BB962C8B-B14F-4D97-AF65-F5344CB8AC3E}">
        <p14:creationId xmlns:p14="http://schemas.microsoft.com/office/powerpoint/2010/main" val="3716529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Kuvvetlenen Sera Etkisi</a:t>
            </a:r>
          </a:p>
        </p:txBody>
      </p:sp>
      <p:sp>
        <p:nvSpPr>
          <p:cNvPr id="3" name="İçerik Yer Tutucusu 2"/>
          <p:cNvSpPr>
            <a:spLocks noGrp="1"/>
          </p:cNvSpPr>
          <p:nvPr>
            <p:ph idx="1"/>
          </p:nvPr>
        </p:nvSpPr>
        <p:spPr/>
        <p:txBody>
          <a:bodyPr/>
          <a:lstStyle/>
          <a:p>
            <a:r>
              <a:rPr lang="tr-TR" dirty="0"/>
              <a:t>Çeşitli insan etkinlikleri sonucunda atmosfere salınan sera gazlarının atmosferdeki birikimlerinde gözlenen artışlar, </a:t>
            </a:r>
            <a:r>
              <a:rPr lang="tr-TR" dirty="0" err="1"/>
              <a:t>yerküre’nin</a:t>
            </a:r>
            <a:r>
              <a:rPr lang="tr-TR" dirty="0"/>
              <a:t> GUDB ışınım yoluyla soğuma etkinliğini zayıflatarak onu daha fazla ısıtma eğilimindeki bir pozitif </a:t>
            </a:r>
            <a:r>
              <a:rPr lang="tr-TR" dirty="0" err="1"/>
              <a:t>ışınımsal</a:t>
            </a:r>
            <a:r>
              <a:rPr lang="tr-TR" dirty="0"/>
              <a:t> zorlamanın oluşmasını sağlar. </a:t>
            </a:r>
            <a:r>
              <a:rPr lang="tr-TR" i="1" dirty="0"/>
              <a:t>Yerküre/atmosfer ortak sisteminin enerji dengesine yapılan pozitif katkı</a:t>
            </a:r>
            <a:r>
              <a:rPr lang="tr-TR" dirty="0"/>
              <a:t>, </a:t>
            </a:r>
            <a:r>
              <a:rPr lang="tr-TR" b="1" dirty="0"/>
              <a:t>kuvvetlenen sera etkisi </a:t>
            </a:r>
            <a:r>
              <a:rPr lang="tr-TR" dirty="0"/>
              <a:t>olarak </a:t>
            </a:r>
            <a:r>
              <a:rPr lang="tr-TR" dirty="0" smtClean="0"/>
              <a:t>adlandırılır.</a:t>
            </a:r>
            <a:endParaRPr lang="tr-TR" dirty="0"/>
          </a:p>
        </p:txBody>
      </p:sp>
    </p:spTree>
    <p:extLst>
      <p:ext uri="{BB962C8B-B14F-4D97-AF65-F5344CB8AC3E}">
        <p14:creationId xmlns:p14="http://schemas.microsoft.com/office/powerpoint/2010/main" val="5190854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lvl="0"/>
            <a:r>
              <a:rPr lang="tr-TR" sz="2700" b="1" dirty="0"/>
              <a:t>İNSAN KAYNAKLI İKLİM DEĞİŞİKLİKLERİ: FOSİL YAKITLARIN YAKILMASI VE ORMANLAŞTIRMA BAĞLAMINDA</a:t>
            </a:r>
            <a:br>
              <a:rPr lang="tr-TR" sz="2700" b="1" dirty="0"/>
            </a:br>
            <a:r>
              <a:rPr lang="tr-TR" sz="2700" b="1" dirty="0"/>
              <a:t>KÜRESEL ISINMA </a:t>
            </a:r>
            <a:r>
              <a:rPr lang="tr-TR" sz="2700" b="1" dirty="0" smtClean="0"/>
              <a:t>SORUNSALI</a:t>
            </a:r>
            <a:endParaRPr lang="tr-TR" dirty="0"/>
          </a:p>
        </p:txBody>
      </p:sp>
      <p:sp>
        <p:nvSpPr>
          <p:cNvPr id="3" name="İçerik Yer Tutucusu 2"/>
          <p:cNvSpPr>
            <a:spLocks noGrp="1"/>
          </p:cNvSpPr>
          <p:nvPr>
            <p:ph idx="1"/>
          </p:nvPr>
        </p:nvSpPr>
        <p:spPr/>
        <p:txBody>
          <a:bodyPr/>
          <a:lstStyle/>
          <a:p>
            <a:pPr marL="0" indent="0" algn="ctr">
              <a:buNone/>
            </a:pPr>
            <a:r>
              <a:rPr lang="tr-TR" b="1" dirty="0"/>
              <a:t>Ormansızlaşma ve Fosil Yakıt Yanmasının İklim Değişikliği Açısından Farklılaşması</a:t>
            </a:r>
            <a:endParaRPr lang="tr-TR" dirty="0"/>
          </a:p>
          <a:p>
            <a:pPr marL="0" indent="0">
              <a:buNone/>
            </a:pPr>
            <a:r>
              <a:rPr lang="tr-TR" dirty="0"/>
              <a:t>Ormansızlaşmanın ve fosil yakıtların yakılması sonucu oluşan, kuvvetlenen sera etkisini ve insan kaynaklı iklim değişikliğini iyi anlayabilmek için karadaki karbon ve fosil yakıt karbonu çok farklı şekillerde ele </a:t>
            </a:r>
            <a:r>
              <a:rPr lang="tr-TR" dirty="0" smtClean="0"/>
              <a:t>alınmalıdır.</a:t>
            </a:r>
            <a:endParaRPr lang="tr-TR" dirty="0"/>
          </a:p>
        </p:txBody>
      </p:sp>
    </p:spTree>
    <p:extLst>
      <p:ext uri="{BB962C8B-B14F-4D97-AF65-F5344CB8AC3E}">
        <p14:creationId xmlns:p14="http://schemas.microsoft.com/office/powerpoint/2010/main" val="15234220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Ormansızlaşma ve Fosil Yakıt Yanmasının İklim Değişikliği Açısından </a:t>
            </a:r>
            <a:r>
              <a:rPr lang="tr-TR" b="1" dirty="0" smtClean="0"/>
              <a:t>Farklılaşması</a:t>
            </a:r>
            <a:endParaRPr lang="tr-TR"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844824"/>
            <a:ext cx="7056783"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87705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Başlıca Tartışma Konuları ve Konunun Sentezi</a:t>
            </a:r>
          </a:p>
        </p:txBody>
      </p:sp>
      <p:sp>
        <p:nvSpPr>
          <p:cNvPr id="3" name="İçerik Yer Tutucusu 2"/>
          <p:cNvSpPr>
            <a:spLocks noGrp="1"/>
          </p:cNvSpPr>
          <p:nvPr>
            <p:ph idx="1"/>
          </p:nvPr>
        </p:nvSpPr>
        <p:spPr/>
        <p:txBody>
          <a:bodyPr>
            <a:normAutofit fontScale="92500" lnSpcReduction="10000"/>
          </a:bodyPr>
          <a:lstStyle/>
          <a:p>
            <a:r>
              <a:rPr lang="tr-TR" dirty="0"/>
              <a:t>Günümüzde (2021 yıllık ortalaması) atmosferik CO2 konsantrasyonu milyonda yaklaşık 416.5 parça (</a:t>
            </a:r>
            <a:r>
              <a:rPr lang="tr-TR" dirty="0" err="1"/>
              <a:t>ppm</a:t>
            </a:r>
            <a:r>
              <a:rPr lang="tr-TR" dirty="0"/>
              <a:t>) ve 2022 Nisan ortalaması ise 420 </a:t>
            </a:r>
            <a:r>
              <a:rPr lang="tr-TR" dirty="0" err="1"/>
              <a:t>ppm’e</a:t>
            </a:r>
            <a:r>
              <a:rPr lang="tr-TR" dirty="0"/>
              <a:t> ulaşmış </a:t>
            </a:r>
            <a:r>
              <a:rPr lang="tr-TR" dirty="0" smtClean="0"/>
              <a:t>durumda. </a:t>
            </a:r>
          </a:p>
          <a:p>
            <a:r>
              <a:rPr lang="tr-TR" dirty="0" smtClean="0"/>
              <a:t>Bu </a:t>
            </a:r>
            <a:r>
              <a:rPr lang="tr-TR" dirty="0"/>
              <a:t>değerler, insanlık tarihindeki hatta son 1 milyon yıllık dönemin herhangi bir zamanından çok daha </a:t>
            </a:r>
            <a:r>
              <a:rPr lang="tr-TR" dirty="0" smtClean="0"/>
              <a:t>yüksektir. </a:t>
            </a:r>
          </a:p>
          <a:p>
            <a:r>
              <a:rPr lang="tr-TR" dirty="0" smtClean="0"/>
              <a:t>Öncelikle </a:t>
            </a:r>
            <a:r>
              <a:rPr lang="tr-TR" dirty="0"/>
              <a:t>fosil yakıtların yakılmasından kaynaklanan CO2'deki bu artış, küresel sıcaklıklarda hızlı bir artışa neden oluyor. </a:t>
            </a:r>
          </a:p>
        </p:txBody>
      </p:sp>
    </p:spTree>
    <p:extLst>
      <p:ext uri="{BB962C8B-B14F-4D97-AF65-F5344CB8AC3E}">
        <p14:creationId xmlns:p14="http://schemas.microsoft.com/office/powerpoint/2010/main" val="5861418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Ormansızlaşma ve İklim Değişikliği</a:t>
            </a:r>
          </a:p>
        </p:txBody>
      </p:sp>
      <p:sp>
        <p:nvSpPr>
          <p:cNvPr id="3" name="İçerik Yer Tutucusu 2"/>
          <p:cNvSpPr>
            <a:spLocks noGrp="1"/>
          </p:cNvSpPr>
          <p:nvPr>
            <p:ph idx="1"/>
          </p:nvPr>
        </p:nvSpPr>
        <p:spPr/>
        <p:txBody>
          <a:bodyPr>
            <a:normAutofit fontScale="92500" lnSpcReduction="10000"/>
          </a:bodyPr>
          <a:lstStyle/>
          <a:p>
            <a:r>
              <a:rPr lang="tr-TR" dirty="0"/>
              <a:t>Fosil yakıtlardan kaynaklanan yıllık karbon </a:t>
            </a:r>
            <a:r>
              <a:rPr lang="tr-TR" dirty="0" err="1"/>
              <a:t>salımları</a:t>
            </a:r>
            <a:r>
              <a:rPr lang="tr-TR" dirty="0"/>
              <a:t>, sürdürülebilir arazi karbon azaltma yöntemleriyle depolanabilecek yıllık karbon miktarından on kat daha fazladır. </a:t>
            </a:r>
            <a:endParaRPr lang="tr-TR" dirty="0" smtClean="0"/>
          </a:p>
          <a:p>
            <a:r>
              <a:rPr lang="tr-TR" dirty="0" smtClean="0"/>
              <a:t>Yanan </a:t>
            </a:r>
            <a:r>
              <a:rPr lang="tr-TR" dirty="0"/>
              <a:t>fosil yakıtlar, ormansızlaşma ve diğer etkinlikler nedeniyle karbon yutaklarının yok edilmesiyle birlikte, atmosferde giderek ormanlar gibi mevcut karbon yutaklarından emilebilenden daha fazla CO2 kalmasına ya da birikmesine katkıda bulunmuştur. </a:t>
            </a:r>
          </a:p>
        </p:txBody>
      </p:sp>
    </p:spTree>
    <p:extLst>
      <p:ext uri="{BB962C8B-B14F-4D97-AF65-F5344CB8AC3E}">
        <p14:creationId xmlns:p14="http://schemas.microsoft.com/office/powerpoint/2010/main" val="2475646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pPr lvl="0"/>
            <a:r>
              <a:rPr lang="tr-TR" b="1" dirty="0"/>
              <a:t>AŞIRI HAVA VE İKLİM OLAYLARI: SICAK HAVA DALGALARI,</a:t>
            </a:r>
            <a:br>
              <a:rPr lang="tr-TR" b="1" dirty="0"/>
            </a:br>
            <a:r>
              <a:rPr lang="tr-TR" b="1" dirty="0"/>
              <a:t>ŞİDDETLİ YAĞIŞLAR VE KURAKLIKLAR</a:t>
            </a:r>
            <a:endParaRPr lang="tr-TR" dirty="0"/>
          </a:p>
        </p:txBody>
      </p:sp>
      <p:sp>
        <p:nvSpPr>
          <p:cNvPr id="3" name="İçerik Yer Tutucusu 2"/>
          <p:cNvSpPr>
            <a:spLocks noGrp="1"/>
          </p:cNvSpPr>
          <p:nvPr>
            <p:ph idx="1"/>
          </p:nvPr>
        </p:nvSpPr>
        <p:spPr/>
        <p:txBody>
          <a:bodyPr>
            <a:normAutofit fontScale="77500" lnSpcReduction="20000"/>
          </a:bodyPr>
          <a:lstStyle/>
          <a:p>
            <a:r>
              <a:rPr lang="tr-TR" dirty="0"/>
              <a:t>Karbondioksit (CO2), metan (CH4) ve </a:t>
            </a:r>
            <a:r>
              <a:rPr lang="tr-TR" dirty="0" err="1"/>
              <a:t>diazotmonoksit</a:t>
            </a:r>
            <a:r>
              <a:rPr lang="tr-TR" dirty="0"/>
              <a:t> (N2O) gibi başlıca sera gazlarının atmosferdeki birikimlerinin çeşitli insan etkinlikleri nedeniyle sanayi devriminden beri hızla artması sonucunda kuvvetlenen sera etkisinin en önemli sonucu, yerkürenin enerji dengesi üzerinde ek bir pozitif </a:t>
            </a:r>
            <a:r>
              <a:rPr lang="tr-TR" dirty="0" err="1"/>
              <a:t>ışınımsal</a:t>
            </a:r>
            <a:r>
              <a:rPr lang="tr-TR" dirty="0"/>
              <a:t> zorlama oluşturarak, Dünya ikliminin daha sıcak ve daha değişken olmasını sağlamasıdır. Örneğin alansal ve zamansal olarak yüksek bir değişkenlikle nitelenen </a:t>
            </a:r>
            <a:r>
              <a:rPr lang="tr-TR" dirty="0" smtClean="0"/>
              <a:t>yağışlarda, 20</a:t>
            </a:r>
            <a:r>
              <a:rPr lang="tr-TR" dirty="0"/>
              <a:t>. yüzyılın ortalarından günümüze değin Dünya’nın çeşitli bölgelerinde, örneğin Akdeniz Havzası ülkelerinin bazılarında ve Türkiye’de önemli azalış (kuraklıklar) ve artış eğilimleri gözlenmiş; bazı ekstrem (aşırı) olaylarda önemli değişiklikler ortaya çıkmıştır. </a:t>
            </a:r>
          </a:p>
        </p:txBody>
      </p:sp>
    </p:spTree>
    <p:extLst>
      <p:ext uri="{BB962C8B-B14F-4D97-AF65-F5344CB8AC3E}">
        <p14:creationId xmlns:p14="http://schemas.microsoft.com/office/powerpoint/2010/main" val="40442704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332656"/>
            <a:ext cx="8229600" cy="1143000"/>
          </a:xfrm>
        </p:spPr>
        <p:txBody>
          <a:bodyPr>
            <a:normAutofit fontScale="90000"/>
          </a:bodyPr>
          <a:lstStyle/>
          <a:p>
            <a:r>
              <a:rPr lang="tr-TR" b="1" dirty="0"/>
              <a:t>Aşırı Sıcak Koşullarda, Kuvvetli Yağışlarda ve Kuraklıklarda Gözlenen</a:t>
            </a:r>
            <a:br>
              <a:rPr lang="tr-TR" b="1" dirty="0"/>
            </a:br>
            <a:r>
              <a:rPr lang="tr-TR" b="1" dirty="0"/>
              <a:t>Bölgesel Değişmeler</a:t>
            </a:r>
            <a:endParaRPr lang="tr-TR" dirty="0"/>
          </a:p>
        </p:txBody>
      </p:sp>
      <p:sp>
        <p:nvSpPr>
          <p:cNvPr id="3" name="İçerik Yer Tutucusu 2"/>
          <p:cNvSpPr>
            <a:spLocks noGrp="1"/>
          </p:cNvSpPr>
          <p:nvPr>
            <p:ph idx="1"/>
          </p:nvPr>
        </p:nvSpPr>
        <p:spPr/>
        <p:txBody>
          <a:bodyPr>
            <a:normAutofit fontScale="92500"/>
          </a:bodyPr>
          <a:lstStyle/>
          <a:p>
            <a:r>
              <a:rPr lang="tr-TR" i="1" dirty="0"/>
              <a:t>İnsan kaynaklı iklim değişikliğinin, Dünya’nın her yerindeki birçok hava ve iklim ekstremlerini (aşırılıklarını) şimdiden etkilediğini görüyoruz. </a:t>
            </a:r>
            <a:endParaRPr lang="tr-TR" i="1" dirty="0" smtClean="0"/>
          </a:p>
          <a:p>
            <a:r>
              <a:rPr lang="tr-TR" i="1" dirty="0" smtClean="0"/>
              <a:t>Sıcak </a:t>
            </a:r>
            <a:r>
              <a:rPr lang="tr-TR" i="1" dirty="0"/>
              <a:t>hava dalgaları, daha kuvvetli ve şiddetli yağışlar, kuraklıklar ve tropikal siklonlar gibi aşırı olaylarda gözlemlenen değişikliklerin ve özellikle bunların insan etkisine atfedilmesinin kanıtları yaklaşık son 10 yılda daha da </a:t>
            </a:r>
            <a:r>
              <a:rPr lang="tr-TR" i="1" dirty="0" smtClean="0"/>
              <a:t>güçlenmiştir.</a:t>
            </a:r>
            <a:endParaRPr lang="tr-TR" dirty="0"/>
          </a:p>
        </p:txBody>
      </p:sp>
    </p:spTree>
    <p:extLst>
      <p:ext uri="{BB962C8B-B14F-4D97-AF65-F5344CB8AC3E}">
        <p14:creationId xmlns:p14="http://schemas.microsoft.com/office/powerpoint/2010/main" val="453333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Aşırı Sıcak Koşullarda, Kuvvetli Yağışlarda ve Kuraklıklarda Gözlenen</a:t>
            </a:r>
            <a:br>
              <a:rPr lang="tr-TR" b="1" dirty="0"/>
            </a:br>
            <a:r>
              <a:rPr lang="tr-TR" b="1" dirty="0"/>
              <a:t>Bölgesel Değişmeler</a:t>
            </a:r>
            <a:endParaRPr lang="tr-TR"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67744" y="1600200"/>
            <a:ext cx="460851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847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ATMOSFER, HAVA, İKLİM VE İKLİM DEĞİŞİKLİĞİ İLİŞKİSİ</a:t>
            </a:r>
            <a:endParaRPr lang="tr-TR" dirty="0"/>
          </a:p>
        </p:txBody>
      </p:sp>
      <p:sp>
        <p:nvSpPr>
          <p:cNvPr id="3" name="İçerik Yer Tutucusu 2"/>
          <p:cNvSpPr>
            <a:spLocks noGrp="1"/>
          </p:cNvSpPr>
          <p:nvPr>
            <p:ph idx="1"/>
          </p:nvPr>
        </p:nvSpPr>
        <p:spPr/>
        <p:txBody>
          <a:bodyPr>
            <a:normAutofit fontScale="85000" lnSpcReduction="20000"/>
          </a:bodyPr>
          <a:lstStyle/>
          <a:p>
            <a:r>
              <a:rPr lang="tr-TR" b="1" dirty="0"/>
              <a:t>Atmosfer </a:t>
            </a:r>
            <a:r>
              <a:rPr lang="tr-TR" dirty="0"/>
              <a:t>(hava küre), yerküreyi saran ve onun yaşanabilir bir gezegen olmasını sağlayan, çeşitli gazlardan oluşan gaz örtüsü olarak tanımlanır (</a:t>
            </a:r>
            <a:r>
              <a:rPr lang="tr-TR" dirty="0" smtClean="0"/>
              <a:t>Şekil 1). </a:t>
            </a:r>
          </a:p>
          <a:p>
            <a:r>
              <a:rPr lang="tr-TR" b="1" dirty="0" smtClean="0"/>
              <a:t>Hava</a:t>
            </a:r>
            <a:r>
              <a:rPr lang="tr-TR" dirty="0"/>
              <a:t>, </a:t>
            </a:r>
            <a:r>
              <a:rPr lang="tr-TR" i="1" dirty="0"/>
              <a:t>herhangi bir yerde ve zamandaki atmosfer koşullarının herhangi bir andaki kısa süreli durumu </a:t>
            </a:r>
            <a:r>
              <a:rPr lang="tr-TR" dirty="0"/>
              <a:t>olarak tanımlanır. </a:t>
            </a:r>
            <a:endParaRPr lang="tr-TR" dirty="0" smtClean="0"/>
          </a:p>
          <a:p>
            <a:r>
              <a:rPr lang="tr-TR" b="1" dirty="0" smtClean="0"/>
              <a:t>iklim</a:t>
            </a:r>
            <a:r>
              <a:rPr lang="tr-TR" dirty="0"/>
              <a:t>, </a:t>
            </a:r>
            <a:r>
              <a:rPr lang="tr-TR" i="1" dirty="0" smtClean="0"/>
              <a:t>yeryüzünün </a:t>
            </a:r>
            <a:r>
              <a:rPr lang="tr-TR" i="1" dirty="0"/>
              <a:t>herhangi bir yerinde uzun yıllar boyunca gözlenen tüm hava koşullarının ortalama özelliklerinin yanı sıra, bu olayların yaşanma sıklıklarının zamansal dağılımlarının, gözlenen uç değerlerin, şiddetli olayların ve tüm değişkenlik çeşitlerinin bireşimi </a:t>
            </a:r>
            <a:r>
              <a:rPr lang="tr-TR" dirty="0"/>
              <a:t>olarak tanımlanır </a:t>
            </a:r>
          </a:p>
        </p:txBody>
      </p:sp>
    </p:spTree>
    <p:extLst>
      <p:ext uri="{BB962C8B-B14F-4D97-AF65-F5344CB8AC3E}">
        <p14:creationId xmlns:p14="http://schemas.microsoft.com/office/powerpoint/2010/main" val="11884941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Aşırı Sıcak Koşullarda, Kuvvetli Yağışlarda ve Kuraklıklarda Gözlenen</a:t>
            </a:r>
            <a:br>
              <a:rPr lang="tr-TR" b="1" dirty="0"/>
            </a:br>
            <a:r>
              <a:rPr lang="tr-TR" b="1" dirty="0"/>
              <a:t>Bölgesel Değişmeler</a:t>
            </a:r>
            <a:endParaRPr lang="tr-TR" dirty="0"/>
          </a:p>
        </p:txBody>
      </p:sp>
      <p:sp>
        <p:nvSpPr>
          <p:cNvPr id="3" name="İçerik Yer Tutucusu 2"/>
          <p:cNvSpPr>
            <a:spLocks noGrp="1"/>
          </p:cNvSpPr>
          <p:nvPr>
            <p:ph idx="1"/>
          </p:nvPr>
        </p:nvSpPr>
        <p:spPr/>
        <p:txBody>
          <a:bodyPr>
            <a:normAutofit fontScale="92500"/>
          </a:bodyPr>
          <a:lstStyle/>
          <a:p>
            <a:r>
              <a:rPr lang="tr-TR" dirty="0"/>
              <a:t>Sonuç olarak, küresel ısınmadaki her artışla birlikte, ekstremlerdeki değişiklikler daha da büyümektedir. </a:t>
            </a:r>
            <a:endParaRPr lang="tr-TR" dirty="0" smtClean="0"/>
          </a:p>
          <a:p>
            <a:r>
              <a:rPr lang="tr-TR" dirty="0" smtClean="0"/>
              <a:t>Örneğin </a:t>
            </a:r>
            <a:r>
              <a:rPr lang="tr-TR" dirty="0"/>
              <a:t>her ek 0.5 °</a:t>
            </a:r>
            <a:r>
              <a:rPr lang="tr-TR" dirty="0" err="1"/>
              <a:t>C'lik</a:t>
            </a:r>
            <a:r>
              <a:rPr lang="tr-TR" dirty="0"/>
              <a:t> küresel ısınma, bazı bölgelerde büyük olasılıkla sıcak hava dalgaları ve kuvvetli yağışlar dâhil olmak üzere, aşırı sıcaklık olaylarının şiddetinde ve sıklığında belirgin artışlara ve ayrıca bazı bölgelerde tarımsal ve ekolojik kuraklıklara neden olabilecektir.</a:t>
            </a:r>
          </a:p>
          <a:p>
            <a:endParaRPr lang="tr-TR" dirty="0"/>
          </a:p>
        </p:txBody>
      </p:sp>
    </p:spTree>
    <p:extLst>
      <p:ext uri="{BB962C8B-B14F-4D97-AF65-F5344CB8AC3E}">
        <p14:creationId xmlns:p14="http://schemas.microsoft.com/office/powerpoint/2010/main" val="6302329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DİPLOMASİSİ, BİRLEŞMİŞ MİLETLER İKLİM DEĞİŞİKLİĞİ ÇERÇEVE SÖZLEŞMESİ VE KYOTO PROTOKOLÜ</a:t>
            </a:r>
          </a:p>
        </p:txBody>
      </p:sp>
      <p:sp>
        <p:nvSpPr>
          <p:cNvPr id="3" name="İçerik Yer Tutucusu 2"/>
          <p:cNvSpPr>
            <a:spLocks noGrp="1"/>
          </p:cNvSpPr>
          <p:nvPr>
            <p:ph idx="1"/>
          </p:nvPr>
        </p:nvSpPr>
        <p:spPr/>
        <p:txBody>
          <a:bodyPr>
            <a:normAutofit fontScale="85000" lnSpcReduction="20000"/>
          </a:bodyPr>
          <a:lstStyle/>
          <a:p>
            <a:pPr marL="0" indent="0">
              <a:buNone/>
            </a:pPr>
            <a:r>
              <a:rPr lang="tr-TR" b="1" dirty="0" smtClean="0"/>
              <a:t>                                 İklim </a:t>
            </a:r>
            <a:r>
              <a:rPr lang="tr-TR" b="1" dirty="0"/>
              <a:t>Diplomasisi</a:t>
            </a:r>
            <a:endParaRPr lang="tr-TR" dirty="0"/>
          </a:p>
          <a:p>
            <a:r>
              <a:rPr lang="tr-TR" dirty="0"/>
              <a:t>İklim değişikliği sorunsalının ivediliği ve karmaşıklığı diplomatik süreçlerde yaratıcı olunmasını gerektirmektedir. Bu çerçevede, </a:t>
            </a:r>
            <a:r>
              <a:rPr lang="tr-TR" b="1" dirty="0"/>
              <a:t>iklim değişikliği diplomasisi </a:t>
            </a:r>
            <a:r>
              <a:rPr lang="tr-TR" dirty="0"/>
              <a:t>(kısaca ‘</a:t>
            </a:r>
            <a:r>
              <a:rPr lang="tr-TR" b="1" dirty="0"/>
              <a:t>iklim diplomasisi</a:t>
            </a:r>
            <a:r>
              <a:rPr lang="tr-TR" dirty="0"/>
              <a:t>’</a:t>
            </a:r>
            <a:r>
              <a:rPr lang="tr-TR" i="1" dirty="0"/>
              <a:t>), bilim, teknoloji, coğrafi temsil (coğrafi çeşitlilik ve zenginliğin temsili), politik süreçler, yasalar, etik, </a:t>
            </a:r>
            <a:r>
              <a:rPr lang="tr-TR" i="1" dirty="0" err="1"/>
              <a:t>denkserlik</a:t>
            </a:r>
            <a:r>
              <a:rPr lang="tr-TR" i="1" dirty="0"/>
              <a:t> (hakkaniyet) ve felsefe gibi zengin bir çeşitlilik barındıran çok disiplinli ve disiplinler arası bir düzlemden gelen ve/ya da bir bilim-politika </a:t>
            </a:r>
            <a:r>
              <a:rPr lang="tr-TR" i="1" dirty="0" err="1"/>
              <a:t>arayüzünden</a:t>
            </a:r>
            <a:r>
              <a:rPr lang="tr-TR" i="1" dirty="0"/>
              <a:t> beslenen girdilere dayalı uzun soluklu ve çok taraflı bir politika alanı ve yaklaşımı </a:t>
            </a:r>
            <a:r>
              <a:rPr lang="tr-TR" dirty="0"/>
              <a:t>olarak </a:t>
            </a:r>
            <a:r>
              <a:rPr lang="tr-TR" dirty="0" smtClean="0"/>
              <a:t>tanımlanabilir.</a:t>
            </a:r>
            <a:endParaRPr lang="tr-TR" dirty="0"/>
          </a:p>
        </p:txBody>
      </p:sp>
    </p:spTree>
    <p:extLst>
      <p:ext uri="{BB962C8B-B14F-4D97-AF65-F5344CB8AC3E}">
        <p14:creationId xmlns:p14="http://schemas.microsoft.com/office/powerpoint/2010/main" val="30873000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Birleşmiş Milletler İklim Değişikliği Çerçeve Sözleşmesi</a:t>
            </a:r>
          </a:p>
        </p:txBody>
      </p:sp>
      <p:sp>
        <p:nvSpPr>
          <p:cNvPr id="3" name="İçerik Yer Tutucusu 2"/>
          <p:cNvSpPr>
            <a:spLocks noGrp="1"/>
          </p:cNvSpPr>
          <p:nvPr>
            <p:ph idx="1"/>
          </p:nvPr>
        </p:nvSpPr>
        <p:spPr/>
        <p:txBody>
          <a:bodyPr>
            <a:normAutofit fontScale="85000" lnSpcReduction="10000"/>
          </a:bodyPr>
          <a:lstStyle/>
          <a:p>
            <a:r>
              <a:rPr lang="tr-TR" i="1" dirty="0"/>
              <a:t>sera gazı </a:t>
            </a:r>
            <a:r>
              <a:rPr lang="tr-TR" i="1" dirty="0" err="1"/>
              <a:t>salımlarını</a:t>
            </a:r>
            <a:r>
              <a:rPr lang="tr-TR" i="1" dirty="0"/>
              <a:t> belirli bir yıl düzeyinde tutma ya da belirlenen bir yıla kadar istenen oranda azaltma girişimlerinin en önemlisi</a:t>
            </a:r>
            <a:r>
              <a:rPr lang="tr-TR" dirty="0"/>
              <a:t>, </a:t>
            </a:r>
            <a:r>
              <a:rPr lang="tr-TR" b="1" dirty="0"/>
              <a:t>Birleşmiş Milletler İklim Değişikliği Çerçeve Sözleşmesi </a:t>
            </a:r>
            <a:r>
              <a:rPr lang="tr-TR" dirty="0"/>
              <a:t>(BMİDÇS) oldu. Sözleşme’nin hazırlıkları BM </a:t>
            </a:r>
            <a:r>
              <a:rPr lang="tr-TR" b="1" dirty="0" err="1"/>
              <a:t>Hükümetlerarası</a:t>
            </a:r>
            <a:r>
              <a:rPr lang="tr-TR" b="1" dirty="0"/>
              <a:t> Görüşme Komitesi </a:t>
            </a:r>
            <a:r>
              <a:rPr lang="tr-TR" dirty="0"/>
              <a:t>(INC) tarafından sürdürüldü. Haziran 1992’de Brezilya’nın Rio kentinde gerçekleştirilen </a:t>
            </a:r>
            <a:r>
              <a:rPr lang="tr-TR" b="1" dirty="0"/>
              <a:t>BM Çevre ve Kalkınma Konferansı</a:t>
            </a:r>
            <a:r>
              <a:rPr lang="tr-TR" dirty="0"/>
              <a:t>’nda (</a:t>
            </a:r>
            <a:r>
              <a:rPr lang="tr-TR" dirty="0" smtClean="0"/>
              <a:t>UNCED) imzaya </a:t>
            </a:r>
            <a:r>
              <a:rPr lang="tr-TR" dirty="0"/>
              <a:t>açılan sözleşmeyi, çok kısa bir sürede Haziran 1993’e kadar 166 ülke ve </a:t>
            </a:r>
            <a:r>
              <a:rPr lang="tr-TR" b="1" dirty="0"/>
              <a:t>Avrupa Topluluğu </a:t>
            </a:r>
            <a:r>
              <a:rPr lang="tr-TR" dirty="0"/>
              <a:t>(AT) imzaladı ve </a:t>
            </a:r>
            <a:r>
              <a:rPr lang="tr-TR" dirty="0" smtClean="0"/>
              <a:t>sözleşme </a:t>
            </a:r>
            <a:r>
              <a:rPr lang="tr-TR" dirty="0"/>
              <a:t>21 Mart 1994 tarihinde yürürlüğe </a:t>
            </a:r>
            <a:r>
              <a:rPr lang="tr-TR" dirty="0" smtClean="0"/>
              <a:t>girdi.</a:t>
            </a:r>
            <a:endParaRPr lang="tr-TR" dirty="0"/>
          </a:p>
        </p:txBody>
      </p:sp>
    </p:spTree>
    <p:extLst>
      <p:ext uri="{BB962C8B-B14F-4D97-AF65-F5344CB8AC3E}">
        <p14:creationId xmlns:p14="http://schemas.microsoft.com/office/powerpoint/2010/main" val="34815440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Birleşmiş Milletler İklim Değişikliği Çerçeve Sözleşmesi</a:t>
            </a:r>
          </a:p>
        </p:txBody>
      </p:sp>
      <p:sp>
        <p:nvSpPr>
          <p:cNvPr id="3" name="İçerik Yer Tutucusu 2"/>
          <p:cNvSpPr>
            <a:spLocks noGrp="1"/>
          </p:cNvSpPr>
          <p:nvPr>
            <p:ph idx="1"/>
          </p:nvPr>
        </p:nvSpPr>
        <p:spPr/>
        <p:txBody>
          <a:bodyPr/>
          <a:lstStyle/>
          <a:p>
            <a:r>
              <a:rPr lang="tr-TR" dirty="0" err="1"/>
              <a:t>BMİDÇS’nin</a:t>
            </a:r>
            <a:r>
              <a:rPr lang="tr-TR" dirty="0"/>
              <a:t> nihai amacı, “</a:t>
            </a:r>
            <a:r>
              <a:rPr lang="tr-TR" i="1" dirty="0"/>
              <a:t>Atmosferdeki sera gazı birikimlerini, insanın iklim sistemi üstündeki tehlikeli etkilerini önleyecek bir düzeyde durdurmayı başarmaktır</a:t>
            </a:r>
            <a:r>
              <a:rPr lang="tr-TR" dirty="0"/>
              <a:t>”. Sözleşmenin kalbini oluşturan sera gazı </a:t>
            </a:r>
            <a:r>
              <a:rPr lang="tr-TR" dirty="0" err="1"/>
              <a:t>salımlarıyla</a:t>
            </a:r>
            <a:r>
              <a:rPr lang="tr-TR" dirty="0"/>
              <a:t> ilgili yükümlülükler ise “</a:t>
            </a:r>
            <a:r>
              <a:rPr lang="tr-TR" i="1" dirty="0"/>
              <a:t>gelişmiş ülkelerin </a:t>
            </a:r>
            <a:r>
              <a:rPr lang="tr-TR" i="1" dirty="0" err="1"/>
              <a:t>antropojen</a:t>
            </a:r>
            <a:r>
              <a:rPr lang="tr-TR" i="1" dirty="0"/>
              <a:t> sera gazı </a:t>
            </a:r>
            <a:r>
              <a:rPr lang="tr-TR" i="1" dirty="0" err="1"/>
              <a:t>salımlarını</a:t>
            </a:r>
            <a:r>
              <a:rPr lang="tr-TR" i="1" dirty="0"/>
              <a:t> 2000 yılına kadar 1990 yılı düzeyinde tutmaları</a:t>
            </a:r>
            <a:r>
              <a:rPr lang="tr-TR" dirty="0"/>
              <a:t>” şeklinde yer </a:t>
            </a:r>
            <a:r>
              <a:rPr lang="tr-TR" dirty="0" smtClean="0"/>
              <a:t>almıştır.</a:t>
            </a:r>
            <a:endParaRPr lang="tr-TR" dirty="0"/>
          </a:p>
        </p:txBody>
      </p:sp>
    </p:spTree>
    <p:extLst>
      <p:ext uri="{BB962C8B-B14F-4D97-AF65-F5344CB8AC3E}">
        <p14:creationId xmlns:p14="http://schemas.microsoft.com/office/powerpoint/2010/main" val="34703696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BMİDÇS Kyoto Protokolü</a:t>
            </a:r>
          </a:p>
        </p:txBody>
      </p:sp>
      <p:sp>
        <p:nvSpPr>
          <p:cNvPr id="3" name="İçerik Yer Tutucusu 2"/>
          <p:cNvSpPr>
            <a:spLocks noGrp="1"/>
          </p:cNvSpPr>
          <p:nvPr>
            <p:ph idx="1"/>
          </p:nvPr>
        </p:nvSpPr>
        <p:spPr/>
        <p:txBody>
          <a:bodyPr>
            <a:normAutofit fontScale="85000" lnSpcReduction="10000"/>
          </a:bodyPr>
          <a:lstStyle/>
          <a:p>
            <a:r>
              <a:rPr lang="tr-TR" dirty="0"/>
              <a:t>Küresel düzeydeki insan kaynaklı sera gazı </a:t>
            </a:r>
            <a:r>
              <a:rPr lang="tr-TR" dirty="0" err="1"/>
              <a:t>salımlarını</a:t>
            </a:r>
            <a:r>
              <a:rPr lang="tr-TR" dirty="0"/>
              <a:t> 2000 sonrasında azaltmaya yönelik yasal yükümlülükleri </a:t>
            </a:r>
            <a:r>
              <a:rPr lang="tr-TR" b="1" dirty="0"/>
              <a:t>BMİDÇS Kyoto Protokolü </a:t>
            </a:r>
            <a:r>
              <a:rPr lang="tr-TR" dirty="0"/>
              <a:t>(KP) düzenlemektedir. </a:t>
            </a:r>
            <a:endParaRPr lang="tr-TR" dirty="0" smtClean="0"/>
          </a:p>
          <a:p>
            <a:r>
              <a:rPr lang="tr-TR" dirty="0" err="1" smtClean="0"/>
              <a:t>KP’ye</a:t>
            </a:r>
            <a:r>
              <a:rPr lang="tr-TR" dirty="0" smtClean="0"/>
              <a:t> </a:t>
            </a:r>
            <a:r>
              <a:rPr lang="tr-TR" dirty="0"/>
              <a:t>göre Ek I tarafları (OECD, AB ve eski sosyalist Doğu Avrupa ülkeleri), KP Ek A’da listelenen sera gazlarını (CO2, CH4, N2O, </a:t>
            </a:r>
            <a:r>
              <a:rPr lang="tr-TR" dirty="0" err="1"/>
              <a:t>Hidrofluorokarbonlar</a:t>
            </a:r>
            <a:r>
              <a:rPr lang="tr-TR" dirty="0"/>
              <a:t> (</a:t>
            </a:r>
            <a:r>
              <a:rPr lang="tr-TR" dirty="0" err="1"/>
              <a:t>HFC’ler</a:t>
            </a:r>
            <a:r>
              <a:rPr lang="tr-TR" dirty="0"/>
              <a:t>), </a:t>
            </a:r>
            <a:r>
              <a:rPr lang="tr-TR" dirty="0" err="1"/>
              <a:t>Perfluorokarbonlar</a:t>
            </a:r>
            <a:r>
              <a:rPr lang="tr-TR" dirty="0"/>
              <a:t> (</a:t>
            </a:r>
            <a:r>
              <a:rPr lang="tr-TR" dirty="0" err="1"/>
              <a:t>PFC’ler</a:t>
            </a:r>
            <a:r>
              <a:rPr lang="tr-TR" dirty="0"/>
              <a:t>) ve Sülfür </a:t>
            </a:r>
            <a:r>
              <a:rPr lang="tr-TR" dirty="0" err="1"/>
              <a:t>heksafluorid</a:t>
            </a:r>
            <a:r>
              <a:rPr lang="tr-TR" dirty="0"/>
              <a:t> (SF6)) 2008-2012 döneminde 1990 düzeylerinin en az % 5 altına indirmekle </a:t>
            </a:r>
            <a:r>
              <a:rPr lang="tr-TR" dirty="0" smtClean="0"/>
              <a:t>yükümlüdür.</a:t>
            </a:r>
            <a:endParaRPr lang="tr-TR" dirty="0"/>
          </a:p>
        </p:txBody>
      </p:sp>
    </p:spTree>
    <p:extLst>
      <p:ext uri="{BB962C8B-B14F-4D97-AF65-F5344CB8AC3E}">
        <p14:creationId xmlns:p14="http://schemas.microsoft.com/office/powerpoint/2010/main" val="304602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BMİDÇS PARİS ANTLAŞMASI VE SONRASI</a:t>
            </a:r>
          </a:p>
        </p:txBody>
      </p:sp>
      <p:sp>
        <p:nvSpPr>
          <p:cNvPr id="3" name="İçerik Yer Tutucusu 2"/>
          <p:cNvSpPr>
            <a:spLocks noGrp="1"/>
          </p:cNvSpPr>
          <p:nvPr>
            <p:ph idx="1"/>
          </p:nvPr>
        </p:nvSpPr>
        <p:spPr/>
        <p:txBody>
          <a:bodyPr>
            <a:normAutofit fontScale="85000" lnSpcReduction="20000"/>
          </a:bodyPr>
          <a:lstStyle/>
          <a:p>
            <a:r>
              <a:rPr lang="tr-TR" b="1" dirty="0"/>
              <a:t>Birleşmiş Milletler İklim Değişikliği Çerçeve Sözleşmesi </a:t>
            </a:r>
            <a:r>
              <a:rPr lang="tr-TR" dirty="0"/>
              <a:t>(BMİDÇS) </a:t>
            </a:r>
            <a:r>
              <a:rPr lang="tr-TR" b="1" dirty="0"/>
              <a:t>Paris Antlaşması</a:t>
            </a:r>
            <a:r>
              <a:rPr lang="tr-TR" dirty="0"/>
              <a:t>, 30 Kasım-13 Aralık tarihlerinde Paris’te gerçekleştirilen BMİDÇS 21. Taraflar Konferansı’nda, ülkelerin çok büyük bir bölümünce imzalanarak kabul edildi. 12 Aralık 2015’te 196 taraf ülkece kabul edilen BMİDÇS Paris Antlaşması, çok kısa sürede 4 Kasım 2016’da yürürlüğe girdi. </a:t>
            </a:r>
            <a:r>
              <a:rPr lang="tr-TR" b="1" dirty="0"/>
              <a:t>Paris Antlaşması</a:t>
            </a:r>
            <a:r>
              <a:rPr lang="tr-TR" dirty="0"/>
              <a:t>, tarafların 2020 yılından başlayarak küresel iklim sistemini koruma, iklim değişikliğiyle savaşım ve/ya da sınırlandırmaya yönelik salım </a:t>
            </a:r>
            <a:r>
              <a:rPr lang="tr-TR" dirty="0" err="1"/>
              <a:t>azaltım</a:t>
            </a:r>
            <a:r>
              <a:rPr lang="tr-TR" dirty="0"/>
              <a:t> yükümlülüklerini daha doğrusu “</a:t>
            </a:r>
            <a:r>
              <a:rPr lang="tr-TR" b="1" i="1" dirty="0"/>
              <a:t>niyetlerini</a:t>
            </a:r>
            <a:r>
              <a:rPr lang="tr-TR" dirty="0"/>
              <a:t>” kapsayan yasal olarak bağlayıcı bir küresel antlaşma olarak kabul gördü.</a:t>
            </a:r>
          </a:p>
        </p:txBody>
      </p:sp>
    </p:spTree>
    <p:extLst>
      <p:ext uri="{BB962C8B-B14F-4D97-AF65-F5344CB8AC3E}">
        <p14:creationId xmlns:p14="http://schemas.microsoft.com/office/powerpoint/2010/main" val="36708028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BMİDÇS PARİS ANTLAŞMASI VE SONRASI</a:t>
            </a:r>
          </a:p>
        </p:txBody>
      </p:sp>
      <p:pic>
        <p:nvPicPr>
          <p:cNvPr id="4" name="image153.jpeg">
            <a:hlinkClick r:id="rId3"/>
          </p:cNvPr>
          <p:cNvPicPr>
            <a:picLocks noGrp="1"/>
          </p:cNvPicPr>
          <p:nvPr>
            <p:ph idx="1"/>
          </p:nvPr>
        </p:nvPicPr>
        <p:blipFill>
          <a:blip r:embed="rId4" cstate="print"/>
          <a:stretch>
            <a:fillRect/>
          </a:stretch>
        </p:blipFill>
        <p:spPr>
          <a:xfrm>
            <a:off x="467544" y="1484784"/>
            <a:ext cx="8064895" cy="5040560"/>
          </a:xfrm>
          <a:prstGeom prst="rect">
            <a:avLst/>
          </a:prstGeom>
        </p:spPr>
      </p:pic>
    </p:spTree>
    <p:extLst>
      <p:ext uri="{BB962C8B-B14F-4D97-AF65-F5344CB8AC3E}">
        <p14:creationId xmlns:p14="http://schemas.microsoft.com/office/powerpoint/2010/main" val="9930617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BMİDÇS PARİS ANTLAŞMASI VE SONRASI</a:t>
            </a:r>
          </a:p>
        </p:txBody>
      </p:sp>
      <p:sp>
        <p:nvSpPr>
          <p:cNvPr id="3" name="İçerik Yer Tutucusu 2"/>
          <p:cNvSpPr>
            <a:spLocks noGrp="1"/>
          </p:cNvSpPr>
          <p:nvPr>
            <p:ph idx="1"/>
          </p:nvPr>
        </p:nvSpPr>
        <p:spPr/>
        <p:txBody>
          <a:bodyPr/>
          <a:lstStyle/>
          <a:p>
            <a:r>
              <a:rPr lang="tr-TR" dirty="0"/>
              <a:t>Paris Antlaşması’nın ana amacı, </a:t>
            </a:r>
            <a:r>
              <a:rPr lang="tr-TR" i="1" dirty="0"/>
              <a:t>küresel sıcaklık artışını sanayi öncesi düzeylerinin 2</a:t>
            </a:r>
            <a:r>
              <a:rPr lang="tr-TR" i="1" baseline="30000" dirty="0"/>
              <a:t>o</a:t>
            </a:r>
            <a:r>
              <a:rPr lang="tr-TR" i="1" dirty="0"/>
              <a:t>C’nin olabildiğince altına çekmek ya da olanaklıysa 1.5</a:t>
            </a:r>
            <a:r>
              <a:rPr lang="tr-TR" i="1" baseline="30000" dirty="0"/>
              <a:t>o</a:t>
            </a:r>
            <a:r>
              <a:rPr lang="tr-TR" i="1" dirty="0"/>
              <a:t>C’de sınırlandırmanın yanı sıra, sırasıyla düşük sera gazı </a:t>
            </a:r>
            <a:r>
              <a:rPr lang="tr-TR" i="1" dirty="0" err="1"/>
              <a:t>salımlı</a:t>
            </a:r>
            <a:r>
              <a:rPr lang="tr-TR" i="1" dirty="0"/>
              <a:t> ve iklim direngen bir toplum ve kalkınma yoluyla uyumlu finansman akışının sağlanması </a:t>
            </a:r>
            <a:r>
              <a:rPr lang="tr-TR" dirty="0"/>
              <a:t>olarak </a:t>
            </a:r>
            <a:r>
              <a:rPr lang="tr-TR" dirty="0" smtClean="0"/>
              <a:t>belirlenmiştir.</a:t>
            </a:r>
            <a:endParaRPr lang="tr-TR" dirty="0"/>
          </a:p>
        </p:txBody>
      </p:sp>
    </p:spTree>
    <p:extLst>
      <p:ext uri="{BB962C8B-B14F-4D97-AF65-F5344CB8AC3E}">
        <p14:creationId xmlns:p14="http://schemas.microsoft.com/office/powerpoint/2010/main" val="7212556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Glasgow Konferansı’nın Ana Sonuçları ve Glasgow İklim Paktı</a:t>
            </a:r>
          </a:p>
        </p:txBody>
      </p:sp>
      <p:sp>
        <p:nvSpPr>
          <p:cNvPr id="3" name="İçerik Yer Tutucusu 2"/>
          <p:cNvSpPr>
            <a:spLocks noGrp="1"/>
          </p:cNvSpPr>
          <p:nvPr>
            <p:ph idx="1"/>
          </p:nvPr>
        </p:nvSpPr>
        <p:spPr/>
        <p:txBody>
          <a:bodyPr>
            <a:normAutofit fontScale="70000" lnSpcReduction="20000"/>
          </a:bodyPr>
          <a:lstStyle/>
          <a:p>
            <a:r>
              <a:rPr lang="tr-TR" dirty="0"/>
              <a:t>1-13 Kasım 2021 tarihlerinde İskoçya’nın Glasgow kentinde gerçekleştirilen </a:t>
            </a:r>
            <a:r>
              <a:rPr lang="tr-TR" b="1" dirty="0"/>
              <a:t>BMİDÇS 26. Taraflar Konferansı</a:t>
            </a:r>
            <a:r>
              <a:rPr lang="tr-TR" dirty="0"/>
              <a:t>’ndan (TK-26), konuyla ilgili tüm kesimlerde, bilim dünyasında, STK’larda, BM kuruluşlarında ve taraflarda beklenti çok </a:t>
            </a:r>
            <a:r>
              <a:rPr lang="tr-TR" dirty="0" smtClean="0"/>
              <a:t>yükselmişti. </a:t>
            </a:r>
          </a:p>
          <a:p>
            <a:r>
              <a:rPr lang="tr-TR" dirty="0" smtClean="0"/>
              <a:t>Glasgow </a:t>
            </a:r>
            <a:r>
              <a:rPr lang="tr-TR" dirty="0"/>
              <a:t>Konferansı’nda ülkeler bazı konularda ilerleme sağlamakla birlikte, iklim değişikliği savaşımı ve Paris Antlaşması’nın 1.5 °C ve 2 °C küresel ısınma hedeflerinin tutturulması vb. yaşamsal konularda gerekli olan ve ısrarla gerçekleştirilmesi beklenen “</a:t>
            </a:r>
            <a:r>
              <a:rPr lang="tr-TR" i="1" dirty="0"/>
              <a:t>daha güçlü, daha azimkâr sera gazı </a:t>
            </a:r>
            <a:r>
              <a:rPr lang="tr-TR" i="1" dirty="0" err="1"/>
              <a:t>azaltım</a:t>
            </a:r>
            <a:r>
              <a:rPr lang="tr-TR" i="1" dirty="0"/>
              <a:t> yükümlülüklerinin kabulü</a:t>
            </a:r>
            <a:r>
              <a:rPr lang="tr-TR" dirty="0"/>
              <a:t>”, “</a:t>
            </a:r>
            <a:r>
              <a:rPr lang="tr-TR" i="1" dirty="0"/>
              <a:t>fosil yakıtların özellikle kömür kullanımının hızla terkedilmesi</a:t>
            </a:r>
            <a:r>
              <a:rPr lang="tr-TR" dirty="0"/>
              <a:t>” ve “</a:t>
            </a:r>
            <a:r>
              <a:rPr lang="tr-TR" i="1" dirty="0" err="1"/>
              <a:t>etkilenebilirliği</a:t>
            </a:r>
            <a:r>
              <a:rPr lang="tr-TR" i="1" dirty="0"/>
              <a:t> yüksek gelişmekte olan ve az gelişmiş yoksul ülkelerin gereksinim duyduğu iklim finansmanının sağlanması</a:t>
            </a:r>
            <a:r>
              <a:rPr lang="tr-TR" dirty="0"/>
              <a:t>” vb. konularında olması gereken ilerleme sağlanamadı, birçok konudaysa başarısız olundu. </a:t>
            </a:r>
          </a:p>
        </p:txBody>
      </p:sp>
    </p:spTree>
    <p:extLst>
      <p:ext uri="{BB962C8B-B14F-4D97-AF65-F5344CB8AC3E}">
        <p14:creationId xmlns:p14="http://schemas.microsoft.com/office/powerpoint/2010/main" val="116887437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İKLİM DEĞİŞİKLİĞİ İLE MÜCADELE POLİTİKALARI</a:t>
            </a:r>
            <a:endParaRPr lang="tr-TR" dirty="0"/>
          </a:p>
        </p:txBody>
      </p:sp>
      <p:sp>
        <p:nvSpPr>
          <p:cNvPr id="3" name="İçerik Yer Tutucusu 2"/>
          <p:cNvSpPr>
            <a:spLocks noGrp="1"/>
          </p:cNvSpPr>
          <p:nvPr>
            <p:ph idx="1"/>
          </p:nvPr>
        </p:nvSpPr>
        <p:spPr/>
        <p:txBody>
          <a:bodyPr>
            <a:normAutofit fontScale="77500" lnSpcReduction="20000"/>
          </a:bodyPr>
          <a:lstStyle/>
          <a:p>
            <a:pPr lvl="0"/>
            <a:r>
              <a:rPr lang="tr-TR" dirty="0" err="1"/>
              <a:t>IPCC’nin</a:t>
            </a:r>
            <a:r>
              <a:rPr lang="tr-TR" dirty="0"/>
              <a:t> açıkladığı raporlar, insan faaliyetleri sonucunda atmosfere bırakılan sera gazlarının insanlık tarihindeki zirve değere ulaştığını, küresel sıcaklık artışının +1.5°C ile sınırlandırılması için insan kaynaklı küresel net karbon </a:t>
            </a:r>
            <a:r>
              <a:rPr lang="tr-TR" dirty="0" err="1"/>
              <a:t>salımlarının</a:t>
            </a:r>
            <a:r>
              <a:rPr lang="tr-TR" dirty="0"/>
              <a:t> 2030 yılına kadar 2010 yılı değerlerine kıyasla yüzde 45 oranında azaltılması gerektiğini belirtmektedir. Veriler, küresel sera gazı </a:t>
            </a:r>
            <a:r>
              <a:rPr lang="tr-TR" dirty="0" err="1"/>
              <a:t>salımlarının</a:t>
            </a:r>
            <a:r>
              <a:rPr lang="tr-TR" dirty="0"/>
              <a:t> </a:t>
            </a:r>
            <a:r>
              <a:rPr lang="tr-TR" dirty="0" err="1"/>
              <a:t>sektörel</a:t>
            </a:r>
            <a:r>
              <a:rPr lang="tr-TR" dirty="0"/>
              <a:t> bazlı analizinde tüm sektörlerde artışların yaşandığını; </a:t>
            </a:r>
            <a:r>
              <a:rPr lang="tr-TR" dirty="0" err="1"/>
              <a:t>salımların</a:t>
            </a:r>
            <a:r>
              <a:rPr lang="tr-TR" dirty="0"/>
              <a:t> % 25’inin elektrik ve ısı üretimi, % 24’ü tarım, ormancılık ve diğer arazi kullanımları, % 21’i sanayi, % 14’ü ulaştırma,</a:t>
            </a:r>
          </a:p>
          <a:p>
            <a:r>
              <a:rPr lang="tr-TR" dirty="0"/>
              <a:t>% 6’sı binalar ve % 10’unun - elektrik ve ısı üretimi dışındaki - diğer enerji etkinlik ve süreçlerinden kaynaklandığını </a:t>
            </a:r>
            <a:r>
              <a:rPr lang="tr-TR" dirty="0" smtClean="0"/>
              <a:t>göstermektedir.</a:t>
            </a:r>
            <a:endParaRPr lang="tr-TR" dirty="0"/>
          </a:p>
        </p:txBody>
      </p:sp>
    </p:spTree>
    <p:extLst>
      <p:ext uri="{BB962C8B-B14F-4D97-AF65-F5344CB8AC3E}">
        <p14:creationId xmlns:p14="http://schemas.microsoft.com/office/powerpoint/2010/main" val="3623461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ATMOSFER, HAVA, İKLİM VE İKLİM DEĞİŞİKLİĞİ İLİŞKİSİ</a:t>
            </a:r>
            <a:endParaRPr lang="tr-TR" dirty="0"/>
          </a:p>
        </p:txBody>
      </p:sp>
      <p:sp>
        <p:nvSpPr>
          <p:cNvPr id="3" name="İçerik Yer Tutucusu 2"/>
          <p:cNvSpPr>
            <a:spLocks noGrp="1"/>
          </p:cNvSpPr>
          <p:nvPr>
            <p:ph idx="1"/>
          </p:nvPr>
        </p:nvSpPr>
        <p:spPr/>
        <p:txBody>
          <a:bodyPr>
            <a:normAutofit lnSpcReduction="10000"/>
          </a:bodyPr>
          <a:lstStyle/>
          <a:p>
            <a:r>
              <a:rPr lang="tr-TR" b="1" dirty="0"/>
              <a:t>İklim değişikliği</a:t>
            </a:r>
            <a:r>
              <a:rPr lang="tr-TR" dirty="0"/>
              <a:t>, çok genel bir yaklaşımla</a:t>
            </a:r>
            <a:r>
              <a:rPr lang="tr-TR" i="1" dirty="0"/>
              <a:t>, nedeni ne olursa olsun iklim koşullarındaki geniş ölçekli (küresel) ve önemli bölgesel ya da yerel etkileri bulunan, uzun süreli ve yavaş gelişen </a:t>
            </a:r>
            <a:r>
              <a:rPr lang="tr-TR" i="1" dirty="0" smtClean="0"/>
              <a:t>değişiklikler </a:t>
            </a:r>
            <a:r>
              <a:rPr lang="tr-TR" dirty="0"/>
              <a:t>olarak </a:t>
            </a:r>
            <a:r>
              <a:rPr lang="tr-TR" dirty="0" smtClean="0"/>
              <a:t>tanımlanır.</a:t>
            </a:r>
          </a:p>
          <a:p>
            <a:r>
              <a:rPr lang="tr-TR" b="1" dirty="0"/>
              <a:t>İklimsel değişkenlik</a:t>
            </a:r>
            <a:r>
              <a:rPr lang="tr-TR" i="1" dirty="0"/>
              <a:t>, tüm zaman ve alan ölçeklerinde iklimin ortalama durumundaki ve standart sapmalar ile uç olayların oluşumu gibi öteki istatistiklerindeki </a:t>
            </a:r>
            <a:r>
              <a:rPr lang="tr-TR" i="1" dirty="0" smtClean="0"/>
              <a:t>değişimlerdir.</a:t>
            </a:r>
            <a:endParaRPr lang="tr-TR" dirty="0"/>
          </a:p>
        </p:txBody>
      </p:sp>
    </p:spTree>
    <p:extLst>
      <p:ext uri="{BB962C8B-B14F-4D97-AF65-F5344CB8AC3E}">
        <p14:creationId xmlns:p14="http://schemas.microsoft.com/office/powerpoint/2010/main" val="13070881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DEĞİŞİKLİĞİNDEN ETKİLENEBİLİRLİK VE UYUM</a:t>
            </a:r>
          </a:p>
        </p:txBody>
      </p:sp>
      <p:sp>
        <p:nvSpPr>
          <p:cNvPr id="3" name="İçerik Yer Tutucusu 2"/>
          <p:cNvSpPr>
            <a:spLocks noGrp="1"/>
          </p:cNvSpPr>
          <p:nvPr>
            <p:ph idx="1"/>
          </p:nvPr>
        </p:nvSpPr>
        <p:spPr/>
        <p:txBody>
          <a:bodyPr>
            <a:normAutofit lnSpcReduction="10000"/>
          </a:bodyPr>
          <a:lstStyle/>
          <a:p>
            <a:r>
              <a:rPr lang="tr-TR" dirty="0"/>
              <a:t>En geniş anlamıyla var olan sosyal coğrafya (Ekonomi, nüfus, enerji, sanayi, enerji coğrafyası vb.ni içerir.) ve fiziki coğrafya (Atmosfer, hava ve iklimi, hidrolojiyi ve su kaynaklarını, jeomorfolojiyi, ekolojiyi, bitki örtüsünü, toprağı vb.ni içerir.) koşullarımız ve çevremiz günümüzde bir geçiş evresindedir ve toplumların gelecekteki fonksiyonlarının nasıl olacağına ilişkin önemli göstergeler sergilemektedir.</a:t>
            </a:r>
          </a:p>
        </p:txBody>
      </p:sp>
    </p:spTree>
    <p:extLst>
      <p:ext uri="{BB962C8B-B14F-4D97-AF65-F5344CB8AC3E}">
        <p14:creationId xmlns:p14="http://schemas.microsoft.com/office/powerpoint/2010/main" val="6000197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Ekosistemlerin ve İnsanların </a:t>
            </a:r>
            <a:r>
              <a:rPr lang="tr-TR" b="1" dirty="0" err="1"/>
              <a:t>Etkilenebilirliği</a:t>
            </a:r>
            <a:endParaRPr lang="tr-TR" dirty="0"/>
          </a:p>
        </p:txBody>
      </p:sp>
      <p:sp>
        <p:nvSpPr>
          <p:cNvPr id="3" name="İçerik Yer Tutucusu 2"/>
          <p:cNvSpPr>
            <a:spLocks noGrp="1"/>
          </p:cNvSpPr>
          <p:nvPr>
            <p:ph idx="1"/>
          </p:nvPr>
        </p:nvSpPr>
        <p:spPr/>
        <p:txBody>
          <a:bodyPr>
            <a:normAutofit fontScale="92500" lnSpcReduction="20000"/>
          </a:bodyPr>
          <a:lstStyle/>
          <a:p>
            <a:r>
              <a:rPr lang="tr-TR" dirty="0"/>
              <a:t>Ekosistemlerin ve insanların iklim değişikliğine karşı </a:t>
            </a:r>
            <a:r>
              <a:rPr lang="tr-TR" dirty="0" err="1"/>
              <a:t>etkilenebilirliği</a:t>
            </a:r>
            <a:r>
              <a:rPr lang="tr-TR" dirty="0"/>
              <a:t>, kesişen sosyoekonomik kalkınma kalıpları, sürdürülemez okyanus ve arazi kullanımı, eşitsizlik, marjinalleşme, sömürgecilik ve yetersiz yönetişim gibi tarihsel ve süregelen eşitsizlik kalıpları tarafından yönlendirilen, bölgeler arasında ve içinde önemli ölçüde farklılık gösterir. Günümüzde yaklaşık 3.3 ila 3.6 milyar insan iklim değişikliğine karşı oldukça savunmasız durum ve koşullarda yaşıyor. Türlerin yüksek bir oranı iklim değişikliğinin etkilerine açıktır. İnsan ve ekosistem </a:t>
            </a:r>
            <a:r>
              <a:rPr lang="tr-TR" dirty="0" err="1"/>
              <a:t>etkilenebilirliği</a:t>
            </a:r>
            <a:r>
              <a:rPr lang="tr-TR" dirty="0"/>
              <a:t> birbirine bağlıdır.</a:t>
            </a:r>
          </a:p>
        </p:txBody>
      </p:sp>
    </p:spTree>
    <p:extLst>
      <p:ext uri="{BB962C8B-B14F-4D97-AF65-F5344CB8AC3E}">
        <p14:creationId xmlns:p14="http://schemas.microsoft.com/office/powerpoint/2010/main" val="37059443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Ekosistemlerin ve İnsanların </a:t>
            </a:r>
            <a:r>
              <a:rPr lang="tr-TR" b="1" dirty="0" err="1"/>
              <a:t>Etkilenebilirliği</a:t>
            </a:r>
            <a:endParaRPr lang="tr-TR" dirty="0"/>
          </a:p>
        </p:txBody>
      </p:sp>
      <p:pic>
        <p:nvPicPr>
          <p:cNvPr id="4" name="image154.png"/>
          <p:cNvPicPr>
            <a:picLocks noGrp="1"/>
          </p:cNvPicPr>
          <p:nvPr>
            <p:ph idx="1"/>
          </p:nvPr>
        </p:nvPicPr>
        <p:blipFill>
          <a:blip r:embed="rId2" cstate="print"/>
          <a:stretch>
            <a:fillRect/>
          </a:stretch>
        </p:blipFill>
        <p:spPr>
          <a:xfrm>
            <a:off x="755576" y="1484784"/>
            <a:ext cx="7632848" cy="4608512"/>
          </a:xfrm>
          <a:prstGeom prst="rect">
            <a:avLst/>
          </a:prstGeom>
        </p:spPr>
      </p:pic>
    </p:spTree>
    <p:extLst>
      <p:ext uri="{BB962C8B-B14F-4D97-AF65-F5344CB8AC3E}">
        <p14:creationId xmlns:p14="http://schemas.microsoft.com/office/powerpoint/2010/main" val="38815657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Geleceğe Uyum Seçenekleri ve Fizibiliteleri</a:t>
            </a:r>
            <a:endParaRPr lang="tr-TR" dirty="0"/>
          </a:p>
        </p:txBody>
      </p:sp>
      <p:sp>
        <p:nvSpPr>
          <p:cNvPr id="3" name="İçerik Yer Tutucusu 2"/>
          <p:cNvSpPr>
            <a:spLocks noGrp="1"/>
          </p:cNvSpPr>
          <p:nvPr>
            <p:ph idx="1"/>
          </p:nvPr>
        </p:nvSpPr>
        <p:spPr/>
        <p:txBody>
          <a:bodyPr/>
          <a:lstStyle/>
          <a:p>
            <a:r>
              <a:rPr lang="tr-TR" dirty="0"/>
              <a:t>İnsana ve doğaya yönelik riskleri azaltabilecek uygulanabilir ve etkili uyum seçenekleri vardır. Kısa vadede uyum seçeneklerinin uygulanmasının fizibilitesi sektörler ve bölgeler arasında farklılık gösterir. </a:t>
            </a:r>
            <a:endParaRPr lang="tr-TR" dirty="0" smtClean="0"/>
          </a:p>
          <a:p>
            <a:r>
              <a:rPr lang="tr-TR" dirty="0" smtClean="0"/>
              <a:t>İklim </a:t>
            </a:r>
            <a:r>
              <a:rPr lang="tr-TR" dirty="0"/>
              <a:t>riskini azaltmak için uyumun etkinliği, belirli bağlamlar, sektörler ve bölgeler için belgelenmiştir ve artan ısınma ile azalacaktır. </a:t>
            </a:r>
          </a:p>
        </p:txBody>
      </p:sp>
    </p:spTree>
    <p:extLst>
      <p:ext uri="{BB962C8B-B14F-4D97-AF65-F5344CB8AC3E}">
        <p14:creationId xmlns:p14="http://schemas.microsoft.com/office/powerpoint/2010/main" val="12287496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İklim Direngen Kalkınma</a:t>
            </a:r>
            <a:endParaRPr lang="tr-TR" dirty="0"/>
          </a:p>
        </p:txBody>
      </p:sp>
      <p:sp>
        <p:nvSpPr>
          <p:cNvPr id="3" name="İçerik Yer Tutucusu 2"/>
          <p:cNvSpPr>
            <a:spLocks noGrp="1"/>
          </p:cNvSpPr>
          <p:nvPr>
            <p:ph idx="1"/>
          </p:nvPr>
        </p:nvSpPr>
        <p:spPr/>
        <p:txBody>
          <a:bodyPr>
            <a:normAutofit fontScale="92500"/>
          </a:bodyPr>
          <a:lstStyle/>
          <a:p>
            <a:r>
              <a:rPr lang="tr-TR" dirty="0"/>
              <a:t>Herkes için sürdürülebilir kalkınmayı ilerletmek için uyum önlemlerini ve bunların etkinleştirme koşullarını iklim değişikliği mücadelesiyle bütünleştirir. </a:t>
            </a:r>
            <a:endParaRPr lang="tr-TR" dirty="0" smtClean="0"/>
          </a:p>
          <a:p>
            <a:r>
              <a:rPr lang="tr-TR" dirty="0" smtClean="0"/>
              <a:t>Dahası </a:t>
            </a:r>
            <a:r>
              <a:rPr lang="tr-TR" dirty="0"/>
              <a:t>karalarda, okyanuslarda ve ekosistemlerde eşitlik ve sistem geçişleri ile ilgili soruların yanı sıra, kent ve altyapı, enerji, sanayi, toplum ve insan, ekosistem ve gezegenin sağlığı için gerekli uyum eylem ve uygulamalarını içerir. </a:t>
            </a:r>
          </a:p>
        </p:txBody>
      </p:sp>
    </p:spTree>
    <p:extLst>
      <p:ext uri="{BB962C8B-B14F-4D97-AF65-F5344CB8AC3E}">
        <p14:creationId xmlns:p14="http://schemas.microsoft.com/office/powerpoint/2010/main" val="280454584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err="1"/>
              <a:t>Biyoçeşitliliğin</a:t>
            </a:r>
            <a:r>
              <a:rPr lang="tr-TR" b="1" dirty="0"/>
              <a:t> ve Ekosistemlerin Korunması</a:t>
            </a:r>
            <a:endParaRPr lang="tr-TR" dirty="0"/>
          </a:p>
        </p:txBody>
      </p:sp>
      <p:sp>
        <p:nvSpPr>
          <p:cNvPr id="3" name="İçerik Yer Tutucusu 2"/>
          <p:cNvSpPr>
            <a:spLocks noGrp="1"/>
          </p:cNvSpPr>
          <p:nvPr>
            <p:ph idx="1"/>
          </p:nvPr>
        </p:nvSpPr>
        <p:spPr/>
        <p:txBody>
          <a:bodyPr>
            <a:normAutofit fontScale="92500" lnSpcReduction="10000"/>
          </a:bodyPr>
          <a:lstStyle/>
          <a:p>
            <a:r>
              <a:rPr lang="tr-TR" dirty="0" err="1"/>
              <a:t>Biyoçeşitliliğin</a:t>
            </a:r>
            <a:r>
              <a:rPr lang="tr-TR" dirty="0"/>
              <a:t> ve ekosistemlerin korunması, iklim değişikliğinin kendilerine getirdiği tehditler ve bunların uyum ve etkileri hafifletmedeki rolleri ışığında iklim direngen kalkınmanın temelidir. </a:t>
            </a:r>
            <a:endParaRPr lang="tr-TR" dirty="0" smtClean="0"/>
          </a:p>
          <a:p>
            <a:r>
              <a:rPr lang="tr-TR" dirty="0" smtClean="0"/>
              <a:t>Küresel </a:t>
            </a:r>
            <a:r>
              <a:rPr lang="tr-TR" dirty="0"/>
              <a:t>ölçekte </a:t>
            </a:r>
            <a:r>
              <a:rPr lang="tr-TR" dirty="0" err="1"/>
              <a:t>biyoçeşitliliğin</a:t>
            </a:r>
            <a:r>
              <a:rPr lang="tr-TR" dirty="0"/>
              <a:t> ve ekosistem hizmetlerinin dayanıklılığının korunmasının, doğala yakın ekosistemleri de içeren Dünya'nın kara, tatlı su ve okyanus alanlarının yaklaşık % 30 ila % 50'sinin etkin ve adil bir şekilde korunmasına bağlı olduğunu göstermektedir. </a:t>
            </a:r>
          </a:p>
        </p:txBody>
      </p:sp>
    </p:spTree>
    <p:extLst>
      <p:ext uri="{BB962C8B-B14F-4D97-AF65-F5344CB8AC3E}">
        <p14:creationId xmlns:p14="http://schemas.microsoft.com/office/powerpoint/2010/main" val="37293651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İKLİM DEĞİŞİKLİĞİ VE ENERJİ VERİMLİLİĞİ</a:t>
            </a:r>
            <a:endParaRPr lang="tr-TR" dirty="0"/>
          </a:p>
        </p:txBody>
      </p:sp>
      <p:sp>
        <p:nvSpPr>
          <p:cNvPr id="3" name="İçerik Yer Tutucusu 2"/>
          <p:cNvSpPr>
            <a:spLocks noGrp="1"/>
          </p:cNvSpPr>
          <p:nvPr>
            <p:ph idx="1"/>
          </p:nvPr>
        </p:nvSpPr>
        <p:spPr/>
        <p:txBody>
          <a:bodyPr>
            <a:normAutofit fontScale="85000" lnSpcReduction="10000"/>
          </a:bodyPr>
          <a:lstStyle/>
          <a:p>
            <a:r>
              <a:rPr lang="tr-TR" dirty="0"/>
              <a:t>Atmosferdeki sera gazı </a:t>
            </a:r>
            <a:r>
              <a:rPr lang="tr-TR" dirty="0" err="1"/>
              <a:t>salımlarının</a:t>
            </a:r>
            <a:r>
              <a:rPr lang="tr-TR" dirty="0"/>
              <a:t> yüzde 77’si; petrol, kömür, doğal gaz gibi fosil yakıtların yanmasıyla oluşur. Günümüzde, başlıca sera gazlarından olan CO2’nin atmosferdeki miktarı, doğanın kabul edebileceğinden çok daha hızlı artmaktadır. </a:t>
            </a:r>
            <a:endParaRPr lang="tr-TR" dirty="0" smtClean="0"/>
          </a:p>
          <a:p>
            <a:r>
              <a:rPr lang="tr-TR" dirty="0" smtClean="0"/>
              <a:t>Bunun </a:t>
            </a:r>
            <a:r>
              <a:rPr lang="tr-TR" dirty="0"/>
              <a:t>sonucunda, yeryüzünün ortalama yüzey sıcaklığı sanayi öncesi döneme oranla yaklaşık 1.2°C artmıştır. </a:t>
            </a:r>
            <a:endParaRPr lang="tr-TR" dirty="0" smtClean="0"/>
          </a:p>
          <a:p>
            <a:r>
              <a:rPr lang="tr-TR" dirty="0" smtClean="0"/>
              <a:t>Enerji </a:t>
            </a:r>
            <a:r>
              <a:rPr lang="tr-TR" dirty="0"/>
              <a:t>üretiminde ve tüketimindeki tüm süreçlerde açığa çıkan emisyonlar, iklim değişikliğinin en önemli nedenidir. </a:t>
            </a:r>
          </a:p>
        </p:txBody>
      </p:sp>
    </p:spTree>
    <p:extLst>
      <p:ext uri="{BB962C8B-B14F-4D97-AF65-F5344CB8AC3E}">
        <p14:creationId xmlns:p14="http://schemas.microsoft.com/office/powerpoint/2010/main" val="35537636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İklim Çözümleri 2050: Türkiye Vizyonu </a:t>
            </a:r>
            <a:endParaRPr lang="tr-TR" dirty="0"/>
          </a:p>
        </p:txBody>
      </p:sp>
      <p:sp>
        <p:nvSpPr>
          <p:cNvPr id="3" name="İçerik Yer Tutucusu 2"/>
          <p:cNvSpPr>
            <a:spLocks noGrp="1"/>
          </p:cNvSpPr>
          <p:nvPr>
            <p:ph idx="1"/>
          </p:nvPr>
        </p:nvSpPr>
        <p:spPr/>
        <p:txBody>
          <a:bodyPr>
            <a:normAutofit fontScale="92500" lnSpcReduction="10000"/>
          </a:bodyPr>
          <a:lstStyle/>
          <a:p>
            <a:r>
              <a:rPr lang="tr-TR" dirty="0"/>
              <a:t>2020-2025 yılları itibariyle nüfus ve kalkınma düzeyi artarken, enerji verimliliği sayesinde, enerjiye tahmini talebin yılda yüzde 39 oranında azaltılabileceğini ifade etmektedir. </a:t>
            </a:r>
            <a:endParaRPr lang="tr-TR" dirty="0" smtClean="0"/>
          </a:p>
          <a:p>
            <a:r>
              <a:rPr lang="tr-TR" dirty="0" smtClean="0"/>
              <a:t>Çalışmalar</a:t>
            </a:r>
            <a:r>
              <a:rPr lang="tr-TR" dirty="0"/>
              <a:t>, 2010-2030 yılları arasında; ulaşım, binalar ve sanayide verimlilik sağlanması ve yeni teknolojilere yönelik 8.3 trilyon ABD dolarlık yatırımın gerçekleşmesi durumunda; aynı dönemde küresel ölçekte 8.6 trilyon ABD doları tasarruf edilebileceğini ortaya koymaktadır </a:t>
            </a:r>
          </a:p>
        </p:txBody>
      </p:sp>
    </p:spTree>
    <p:extLst>
      <p:ext uri="{BB962C8B-B14F-4D97-AF65-F5344CB8AC3E}">
        <p14:creationId xmlns:p14="http://schemas.microsoft.com/office/powerpoint/2010/main" val="41685253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İKLİM DEĞİŞİKLİĞİ VE KENTLER</a:t>
            </a:r>
          </a:p>
        </p:txBody>
      </p:sp>
      <p:sp>
        <p:nvSpPr>
          <p:cNvPr id="3" name="İçerik Yer Tutucusu 2"/>
          <p:cNvSpPr>
            <a:spLocks noGrp="1"/>
          </p:cNvSpPr>
          <p:nvPr>
            <p:ph idx="1"/>
          </p:nvPr>
        </p:nvSpPr>
        <p:spPr/>
        <p:txBody>
          <a:bodyPr>
            <a:normAutofit fontScale="77500" lnSpcReduction="20000"/>
          </a:bodyPr>
          <a:lstStyle/>
          <a:p>
            <a:r>
              <a:rPr lang="tr-TR" dirty="0"/>
              <a:t>Yeniliklerin, nüfusun ve medeniyetin merkezi olan kentlerin çevre üzerine oldukça önemli etkileri vardır. Kentler özellikle iklim değişikliğine neden olan insan faaliyetlerine kaynaklık etmektedir. </a:t>
            </a:r>
            <a:endParaRPr lang="tr-TR" dirty="0" smtClean="0"/>
          </a:p>
          <a:p>
            <a:r>
              <a:rPr lang="tr-TR" dirty="0" smtClean="0"/>
              <a:t>Bugün </a:t>
            </a:r>
            <a:r>
              <a:rPr lang="tr-TR" dirty="0"/>
              <a:t>yaklaşık 3.9 milyar insanın yaşadığı kentlerin toplam yüzölçümü yeryüzünün sadece % 2’sini kaplamaktadır. Buna karşın kentler, barındırdıkları nüfus, üretim ve tüketim faaliyetleriyle sosyal ve ekonomik hayatın merkezi konumundadır. </a:t>
            </a:r>
            <a:endParaRPr lang="tr-TR" dirty="0" smtClean="0"/>
          </a:p>
          <a:p>
            <a:r>
              <a:rPr lang="tr-TR" b="1" dirty="0" smtClean="0"/>
              <a:t>Birleşmiş </a:t>
            </a:r>
            <a:r>
              <a:rPr lang="tr-TR" b="1" dirty="0"/>
              <a:t>Milletler Ekonomik ve Sosyal İşler Dairesi</a:t>
            </a:r>
            <a:r>
              <a:rPr lang="tr-TR" dirty="0"/>
              <a:t>’nin tahminlerine göre 2050’ye kadar 2.5 milyar kişinin daha kent nüfusuna eklenmesi ve dünya nüfusunun %70’inin kentlerde yaşaması öngörülmektedir.</a:t>
            </a:r>
          </a:p>
          <a:p>
            <a:endParaRPr lang="tr-TR" dirty="0"/>
          </a:p>
        </p:txBody>
      </p:sp>
    </p:spTree>
    <p:extLst>
      <p:ext uri="{BB962C8B-B14F-4D97-AF65-F5344CB8AC3E}">
        <p14:creationId xmlns:p14="http://schemas.microsoft.com/office/powerpoint/2010/main" val="2344603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DEĞİŞİKLİĞİ VE YEŞİL ÇATILAR</a:t>
            </a:r>
          </a:p>
        </p:txBody>
      </p:sp>
      <p:sp>
        <p:nvSpPr>
          <p:cNvPr id="3" name="İçerik Yer Tutucusu 2"/>
          <p:cNvSpPr>
            <a:spLocks noGrp="1"/>
          </p:cNvSpPr>
          <p:nvPr>
            <p:ph idx="1"/>
          </p:nvPr>
        </p:nvSpPr>
        <p:spPr/>
        <p:txBody>
          <a:bodyPr>
            <a:normAutofit fontScale="77500" lnSpcReduction="20000"/>
          </a:bodyPr>
          <a:lstStyle/>
          <a:p>
            <a:pPr marL="0" indent="0">
              <a:buNone/>
            </a:pPr>
            <a:r>
              <a:rPr lang="tr-TR" b="1" dirty="0" smtClean="0"/>
              <a:t>                                 Yeşil </a:t>
            </a:r>
            <a:r>
              <a:rPr lang="tr-TR" b="1" dirty="0"/>
              <a:t>Çatı Nedir?</a:t>
            </a:r>
            <a:endParaRPr lang="tr-TR" dirty="0"/>
          </a:p>
          <a:p>
            <a:r>
              <a:rPr lang="tr-TR" dirty="0"/>
              <a:t>Son yıllarda, şehirleri daha sürdürülebilir ve iklim değişikliğine karşı daha direngen hale getirmek için küresel bir hareket ortaya çıktı. </a:t>
            </a:r>
            <a:endParaRPr lang="tr-TR" dirty="0" smtClean="0"/>
          </a:p>
          <a:p>
            <a:r>
              <a:rPr lang="tr-TR" dirty="0" smtClean="0"/>
              <a:t>Şehirler </a:t>
            </a:r>
            <a:r>
              <a:rPr lang="tr-TR" dirty="0"/>
              <a:t>daha fazla park ve yeşil alan oluşturuyor, araçlara ve diğer kirlilik biçimlerine sınırlar koyuyor ve binalar için enerji verimliliği önlemleri alıyor. </a:t>
            </a:r>
            <a:endParaRPr lang="tr-TR" dirty="0" smtClean="0"/>
          </a:p>
          <a:p>
            <a:r>
              <a:rPr lang="tr-TR" dirty="0" smtClean="0"/>
              <a:t>Bu </a:t>
            </a:r>
            <a:r>
              <a:rPr lang="tr-TR" dirty="0"/>
              <a:t>kapsamda, </a:t>
            </a:r>
            <a:r>
              <a:rPr lang="tr-TR" u="sng" dirty="0"/>
              <a:t>ötekilerin yanı sıra</a:t>
            </a:r>
            <a:r>
              <a:rPr lang="tr-TR" dirty="0"/>
              <a:t>, kentlerde geniş alanları kaplayan bina (bireysel konutlar, apartmanlar, gökdelenler, </a:t>
            </a:r>
            <a:r>
              <a:rPr lang="tr-TR" dirty="0" err="1"/>
              <a:t>AVM’ler</a:t>
            </a:r>
            <a:r>
              <a:rPr lang="tr-TR" dirty="0"/>
              <a:t>, kamu ve yerel yönetim binaları, organize sanayiler, vb.) çatılarından, hatta duvarlarından </a:t>
            </a:r>
            <a:r>
              <a:rPr lang="tr-TR" dirty="0" smtClean="0"/>
              <a:t>yararlanmaya </a:t>
            </a:r>
            <a:r>
              <a:rPr lang="tr-TR" dirty="0"/>
              <a:t>yönelik yaklaşımlarla ve sonuçlarıyla daha sık karşılaşıyoruz.</a:t>
            </a:r>
          </a:p>
          <a:p>
            <a:endParaRPr lang="tr-TR" dirty="0"/>
          </a:p>
        </p:txBody>
      </p:sp>
    </p:spTree>
    <p:extLst>
      <p:ext uri="{BB962C8B-B14F-4D97-AF65-F5344CB8AC3E}">
        <p14:creationId xmlns:p14="http://schemas.microsoft.com/office/powerpoint/2010/main" val="1526817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TÜRKİYE İKLİMİ VE KURAK BÖLGELER</a:t>
            </a:r>
          </a:p>
        </p:txBody>
      </p:sp>
      <p:sp>
        <p:nvSpPr>
          <p:cNvPr id="3" name="İçerik Yer Tutucusu 2"/>
          <p:cNvSpPr>
            <a:spLocks noGrp="1"/>
          </p:cNvSpPr>
          <p:nvPr>
            <p:ph idx="1"/>
          </p:nvPr>
        </p:nvSpPr>
        <p:spPr/>
        <p:txBody>
          <a:bodyPr>
            <a:normAutofit fontScale="85000" lnSpcReduction="20000"/>
          </a:bodyPr>
          <a:lstStyle/>
          <a:p>
            <a:r>
              <a:rPr lang="tr-TR" b="1" dirty="0"/>
              <a:t>Türkiye İkliminin ve İklim Dinamiğinin Ana Çizgileri</a:t>
            </a:r>
            <a:endParaRPr lang="tr-TR" dirty="0"/>
          </a:p>
          <a:p>
            <a:r>
              <a:rPr lang="tr-TR" dirty="0"/>
              <a:t>Türkiye’de hava ve iklim koşulları, temel olarak, yüksek atmosfer batı rüzgârları kuşağındaki polar jet akımlarıyla ilişkili kuzey Atlantik-Avrupa polar cephesine bağlı gezici alçak ve yüksek basınç sistemleri, tropikal </a:t>
            </a:r>
            <a:r>
              <a:rPr lang="tr-TR" dirty="0" err="1"/>
              <a:t>Hadley</a:t>
            </a:r>
            <a:r>
              <a:rPr lang="tr-TR" dirty="0"/>
              <a:t> hücresi dolaşımının alçalıcı koluyla bağlantılı dinamik oluşumlu </a:t>
            </a:r>
            <a:r>
              <a:rPr lang="tr-TR" dirty="0" err="1"/>
              <a:t>subtropikal</a:t>
            </a:r>
            <a:r>
              <a:rPr lang="tr-TR" dirty="0"/>
              <a:t> Azor yüksek basıncı (özellikle yazın), termik oluşumlu Sibirya yüksek basıncı (özellikle kışın) ile tropikler arası yaklaşma kuşağının (ITCZ) yazın güney Asya’da 30° kuzey enlemlerine kadar çıkmasıyla etkili olan Muson alçak basıncının alansal ve zamansal değişimleri ve karşılıklı etkileşimleri tarafından </a:t>
            </a:r>
            <a:r>
              <a:rPr lang="tr-TR" dirty="0" smtClean="0"/>
              <a:t>denetlenir.</a:t>
            </a:r>
            <a:endParaRPr lang="tr-TR" dirty="0"/>
          </a:p>
        </p:txBody>
      </p:sp>
    </p:spTree>
    <p:extLst>
      <p:ext uri="{BB962C8B-B14F-4D97-AF65-F5344CB8AC3E}">
        <p14:creationId xmlns:p14="http://schemas.microsoft.com/office/powerpoint/2010/main" val="2104504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YEŞİL ÇATI</a:t>
            </a:r>
            <a:endParaRPr lang="tr-TR" dirty="0"/>
          </a:p>
        </p:txBody>
      </p:sp>
      <p:pic>
        <p:nvPicPr>
          <p:cNvPr id="4" name="image155.jpeg"/>
          <p:cNvPicPr>
            <a:picLocks noGrp="1"/>
          </p:cNvPicPr>
          <p:nvPr>
            <p:ph idx="1"/>
          </p:nvPr>
        </p:nvPicPr>
        <p:blipFill>
          <a:blip r:embed="rId2" cstate="print"/>
          <a:stretch>
            <a:fillRect/>
          </a:stretch>
        </p:blipFill>
        <p:spPr>
          <a:xfrm>
            <a:off x="395536" y="1124744"/>
            <a:ext cx="8208912" cy="5472608"/>
          </a:xfrm>
          <a:prstGeom prst="rect">
            <a:avLst/>
          </a:prstGeom>
        </p:spPr>
      </p:pic>
    </p:spTree>
    <p:extLst>
      <p:ext uri="{BB962C8B-B14F-4D97-AF65-F5344CB8AC3E}">
        <p14:creationId xmlns:p14="http://schemas.microsoft.com/office/powerpoint/2010/main" val="7064896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YEŞİL ÇATILARIN BAŞLICA ÇEVRESEL İŞLEV VE YARARLARI</a:t>
            </a:r>
            <a:endParaRPr lang="tr-TR" dirty="0"/>
          </a:p>
        </p:txBody>
      </p:sp>
      <p:sp>
        <p:nvSpPr>
          <p:cNvPr id="3" name="İçerik Yer Tutucusu 2"/>
          <p:cNvSpPr>
            <a:spLocks noGrp="1"/>
          </p:cNvSpPr>
          <p:nvPr>
            <p:ph idx="1"/>
          </p:nvPr>
        </p:nvSpPr>
        <p:spPr/>
        <p:txBody>
          <a:bodyPr/>
          <a:lstStyle/>
          <a:p>
            <a:r>
              <a:rPr lang="tr-TR" b="1" dirty="0"/>
              <a:t>Kentin Havasını </a:t>
            </a:r>
            <a:r>
              <a:rPr lang="tr-TR" b="1" dirty="0" smtClean="0"/>
              <a:t>Soğuturlar</a:t>
            </a:r>
          </a:p>
          <a:p>
            <a:r>
              <a:rPr lang="tr-TR" b="1" dirty="0"/>
              <a:t>Enerji ve Sağlık Bakım Maliyetlerini </a:t>
            </a:r>
            <a:r>
              <a:rPr lang="tr-TR" b="1" dirty="0" smtClean="0"/>
              <a:t>Azaltırlar</a:t>
            </a:r>
          </a:p>
          <a:p>
            <a:r>
              <a:rPr lang="tr-TR" b="1" dirty="0"/>
              <a:t>Kentsel Selleri </a:t>
            </a:r>
            <a:r>
              <a:rPr lang="tr-TR" b="1" dirty="0" smtClean="0"/>
              <a:t>Önlerler</a:t>
            </a:r>
          </a:p>
          <a:p>
            <a:r>
              <a:rPr lang="tr-TR" b="1" dirty="0"/>
              <a:t>Suyu </a:t>
            </a:r>
            <a:r>
              <a:rPr lang="tr-TR" b="1" dirty="0" smtClean="0"/>
              <a:t>Süzerler</a:t>
            </a:r>
          </a:p>
          <a:p>
            <a:r>
              <a:rPr lang="tr-TR" b="1" dirty="0"/>
              <a:t>Gıda Güvenliğini </a:t>
            </a:r>
            <a:r>
              <a:rPr lang="tr-TR" b="1" dirty="0" smtClean="0"/>
              <a:t>Geliştirirler</a:t>
            </a:r>
          </a:p>
          <a:p>
            <a:r>
              <a:rPr lang="tr-TR" b="1" dirty="0"/>
              <a:t>Sosyal Uyum ve Savunuculuğu Sağlarlar</a:t>
            </a:r>
            <a:endParaRPr lang="tr-TR" dirty="0"/>
          </a:p>
        </p:txBody>
      </p:sp>
    </p:spTree>
    <p:extLst>
      <p:ext uri="{BB962C8B-B14F-4D97-AF65-F5344CB8AC3E}">
        <p14:creationId xmlns:p14="http://schemas.microsoft.com/office/powerpoint/2010/main" val="6145849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DEĞİŞİKLİĞİ VE TARIMA ETKİSİ</a:t>
            </a:r>
          </a:p>
        </p:txBody>
      </p:sp>
      <p:sp>
        <p:nvSpPr>
          <p:cNvPr id="3" name="İçerik Yer Tutucusu 2"/>
          <p:cNvSpPr>
            <a:spLocks noGrp="1"/>
          </p:cNvSpPr>
          <p:nvPr>
            <p:ph idx="1"/>
          </p:nvPr>
        </p:nvSpPr>
        <p:spPr/>
        <p:txBody>
          <a:bodyPr>
            <a:normAutofit fontScale="92500" lnSpcReduction="20000"/>
          </a:bodyPr>
          <a:lstStyle/>
          <a:p>
            <a:r>
              <a:rPr lang="tr-TR" dirty="0"/>
              <a:t>İklim değişikliğinin tarımsal ürün ve karasal gıda üretimi üzerindeki olumsuz etkileri olumlu etkilerinden daha açık ve yaygındır. </a:t>
            </a:r>
            <a:endParaRPr lang="tr-TR" dirty="0" smtClean="0"/>
          </a:p>
          <a:p>
            <a:r>
              <a:rPr lang="tr-TR" dirty="0" smtClean="0"/>
              <a:t>Pozitif </a:t>
            </a:r>
            <a:r>
              <a:rPr lang="tr-TR" dirty="0"/>
              <a:t>etkiler bazı yüksek enlem bölgelerinde belirgindir. </a:t>
            </a:r>
            <a:endParaRPr lang="tr-TR" dirty="0" smtClean="0"/>
          </a:p>
          <a:p>
            <a:r>
              <a:rPr lang="tr-TR" dirty="0" smtClean="0"/>
              <a:t>Aşırı </a:t>
            </a:r>
            <a:r>
              <a:rPr lang="tr-TR" dirty="0"/>
              <a:t>iklim olayları sonrasında anahtar üretim bölgelerindeki hızlı gıda ve tahıl fiyatı artışlarının gerçekleştiği dönemler belirgindir ve bugünkü pazarların diğer etmenlerin yanı sıra iklim ekstremlerine karşı da duyarlı olduğunu göstermektedir. </a:t>
            </a:r>
          </a:p>
        </p:txBody>
      </p:sp>
    </p:spTree>
    <p:extLst>
      <p:ext uri="{BB962C8B-B14F-4D97-AF65-F5344CB8AC3E}">
        <p14:creationId xmlns:p14="http://schemas.microsoft.com/office/powerpoint/2010/main" val="38638817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İKLİM DEĞİŞİKLİĞİ VE TARIMA ETKİSİ</a:t>
            </a:r>
          </a:p>
        </p:txBody>
      </p:sp>
      <p:pic>
        <p:nvPicPr>
          <p:cNvPr id="4" name="image157.jpeg">
            <a:hlinkClick r:id="rId3"/>
          </p:cNvPr>
          <p:cNvPicPr>
            <a:picLocks noGrp="1"/>
          </p:cNvPicPr>
          <p:nvPr>
            <p:ph idx="1"/>
          </p:nvPr>
        </p:nvPicPr>
        <p:blipFill>
          <a:blip r:embed="rId4" cstate="print"/>
          <a:stretch>
            <a:fillRect/>
          </a:stretch>
        </p:blipFill>
        <p:spPr>
          <a:xfrm>
            <a:off x="457200" y="2014204"/>
            <a:ext cx="8229600" cy="4223108"/>
          </a:xfrm>
          <a:prstGeom prst="rect">
            <a:avLst/>
          </a:prstGeom>
        </p:spPr>
      </p:pic>
    </p:spTree>
    <p:extLst>
      <p:ext uri="{BB962C8B-B14F-4D97-AF65-F5344CB8AC3E}">
        <p14:creationId xmlns:p14="http://schemas.microsoft.com/office/powerpoint/2010/main" val="66907358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İklim Değişikliği Koşullarında C3 ve C4 Bitkilerinin CO2 Gübrelemesine</a:t>
            </a:r>
            <a:br>
              <a:rPr lang="tr-TR" b="1" dirty="0"/>
            </a:br>
            <a:r>
              <a:rPr lang="tr-TR" b="1" dirty="0"/>
              <a:t>Farklı Yanıtları</a:t>
            </a:r>
            <a:endParaRPr lang="tr-TR" dirty="0"/>
          </a:p>
        </p:txBody>
      </p:sp>
      <p:sp>
        <p:nvSpPr>
          <p:cNvPr id="3" name="İçerik Yer Tutucusu 2"/>
          <p:cNvSpPr>
            <a:spLocks noGrp="1"/>
          </p:cNvSpPr>
          <p:nvPr>
            <p:ph idx="1"/>
          </p:nvPr>
        </p:nvSpPr>
        <p:spPr/>
        <p:txBody>
          <a:bodyPr>
            <a:normAutofit fontScale="85000" lnSpcReduction="20000"/>
          </a:bodyPr>
          <a:lstStyle/>
          <a:p>
            <a:r>
              <a:rPr lang="tr-TR" dirty="0"/>
              <a:t>Farklı bitki türleri, atmosferik CO2'nin organik karbona dönüştürüldüğü fotosentez sırasında oluşan biyokimyasal süreç olan farklı karbon asimilasyon (özümleme) düzeneklerine sahiptir. </a:t>
            </a:r>
            <a:endParaRPr lang="tr-TR" dirty="0" smtClean="0"/>
          </a:p>
          <a:p>
            <a:r>
              <a:rPr lang="tr-TR" dirty="0" smtClean="0"/>
              <a:t>Günümüzde </a:t>
            </a:r>
            <a:r>
              <a:rPr lang="tr-TR" dirty="0"/>
              <a:t>tüm karasal bitkilerin yaklaşık % 95'ini içeren çoğu </a:t>
            </a:r>
            <a:r>
              <a:rPr lang="tr-TR" dirty="0" err="1"/>
              <a:t>fotosentetik</a:t>
            </a:r>
            <a:r>
              <a:rPr lang="tr-TR" dirty="0"/>
              <a:t> (</a:t>
            </a:r>
            <a:r>
              <a:rPr lang="tr-TR" dirty="0" err="1"/>
              <a:t>fototrof</a:t>
            </a:r>
            <a:r>
              <a:rPr lang="tr-TR" dirty="0"/>
              <a:t>) organizma, </a:t>
            </a:r>
            <a:r>
              <a:rPr lang="tr-TR" b="1" dirty="0" err="1"/>
              <a:t>Calvin</a:t>
            </a:r>
            <a:r>
              <a:rPr lang="tr-TR" b="1" dirty="0"/>
              <a:t> Döngüsü </a:t>
            </a:r>
            <a:r>
              <a:rPr lang="tr-TR" dirty="0"/>
              <a:t>adı verilen biyokimyasal bir yolla karbonu sabitler. </a:t>
            </a:r>
            <a:r>
              <a:rPr lang="tr-TR" dirty="0" err="1"/>
              <a:t>Calvin</a:t>
            </a:r>
            <a:r>
              <a:rPr lang="tr-TR" dirty="0"/>
              <a:t> Döngüsü, organizmaların - özellikle bitkiler ve alglerin - havadaki CO2'den enerji ve yiyecek oluşturduğu süreçtir. </a:t>
            </a:r>
            <a:endParaRPr lang="tr-TR" dirty="0" smtClean="0"/>
          </a:p>
          <a:p>
            <a:r>
              <a:rPr lang="tr-TR" dirty="0" smtClean="0"/>
              <a:t>Genellikle </a:t>
            </a:r>
            <a:r>
              <a:rPr lang="tr-TR" dirty="0"/>
              <a:t>fotosentezin bir parçasıdır ve ototroflar (örneğin yeşil bitkiler) için ana besin kaynağıdır. </a:t>
            </a:r>
          </a:p>
        </p:txBody>
      </p:sp>
    </p:spTree>
    <p:extLst>
      <p:ext uri="{BB962C8B-B14F-4D97-AF65-F5344CB8AC3E}">
        <p14:creationId xmlns:p14="http://schemas.microsoft.com/office/powerpoint/2010/main" val="24134492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SÜRDÜRÜLEBİLİR </a:t>
            </a:r>
            <a:r>
              <a:rPr lang="tr-TR" dirty="0"/>
              <a:t>KALKINMA AMAÇLARI VE İKLİM</a:t>
            </a:r>
            <a:br>
              <a:rPr lang="tr-TR" dirty="0"/>
            </a:br>
            <a:r>
              <a:rPr lang="tr-TR" dirty="0" smtClean="0"/>
              <a:t>DEĞİŞİKLİĞİ</a:t>
            </a:r>
            <a:endParaRPr lang="tr-TR" dirty="0"/>
          </a:p>
        </p:txBody>
      </p:sp>
      <p:sp>
        <p:nvSpPr>
          <p:cNvPr id="3" name="İçerik Yer Tutucusu 2"/>
          <p:cNvSpPr>
            <a:spLocks noGrp="1"/>
          </p:cNvSpPr>
          <p:nvPr>
            <p:ph idx="1"/>
          </p:nvPr>
        </p:nvSpPr>
        <p:spPr/>
        <p:txBody>
          <a:bodyPr>
            <a:normAutofit fontScale="92500" lnSpcReduction="20000"/>
          </a:bodyPr>
          <a:lstStyle/>
          <a:p>
            <a:r>
              <a:rPr lang="tr-TR" b="1" dirty="0"/>
              <a:t>Sürdürülebilir kalkınma</a:t>
            </a:r>
            <a:r>
              <a:rPr lang="tr-TR" dirty="0"/>
              <a:t>, insan ile doğa arasında denge kurarak doğal kaynakları tüketmeden, gelecek nesillerin ihtiyaçlarının karşılanmasına imkân verecek şekilde bugünün ve geleceğin yaşamını ve kalkınmasını programlama anlamını taşımaktadır. </a:t>
            </a:r>
            <a:endParaRPr lang="tr-TR" dirty="0" smtClean="0"/>
          </a:p>
          <a:p>
            <a:r>
              <a:rPr lang="tr-TR" dirty="0" smtClean="0"/>
              <a:t>Sürdürülebilirliğin </a:t>
            </a:r>
            <a:r>
              <a:rPr lang="tr-TR" dirty="0"/>
              <a:t>bir kavram olarak tarım, ormanlar ve balıkçılık gibi yenilenebilir kaynaklar konusunda ortaya çıktığı </a:t>
            </a:r>
            <a:r>
              <a:rPr lang="tr-TR" dirty="0" smtClean="0"/>
              <a:t>görülmektedir. </a:t>
            </a:r>
          </a:p>
          <a:p>
            <a:r>
              <a:rPr lang="tr-TR" dirty="0" smtClean="0"/>
              <a:t>Sürdürülebilir </a:t>
            </a:r>
            <a:r>
              <a:rPr lang="tr-TR" dirty="0"/>
              <a:t>kalkınma çevresel, toplumsal ve ekonomik boyutları olan bir kavramdır.</a:t>
            </a:r>
          </a:p>
          <a:p>
            <a:endParaRPr lang="tr-TR" dirty="0"/>
          </a:p>
        </p:txBody>
      </p:sp>
    </p:spTree>
    <p:extLst>
      <p:ext uri="{BB962C8B-B14F-4D97-AF65-F5344CB8AC3E}">
        <p14:creationId xmlns:p14="http://schemas.microsoft.com/office/powerpoint/2010/main" val="6729045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SÜRDÜRÜLEBİLİR KALKINMA</a:t>
            </a:r>
            <a:endParaRPr lang="tr-TR" dirty="0"/>
          </a:p>
        </p:txBody>
      </p:sp>
      <p:pic>
        <p:nvPicPr>
          <p:cNvPr id="4" name="image158.jpeg"/>
          <p:cNvPicPr>
            <a:picLocks noGrp="1"/>
          </p:cNvPicPr>
          <p:nvPr>
            <p:ph idx="1"/>
          </p:nvPr>
        </p:nvPicPr>
        <p:blipFill>
          <a:blip r:embed="rId2" cstate="print"/>
          <a:stretch>
            <a:fillRect/>
          </a:stretch>
        </p:blipFill>
        <p:spPr>
          <a:xfrm>
            <a:off x="457200" y="1744671"/>
            <a:ext cx="8229600" cy="4237021"/>
          </a:xfrm>
          <a:prstGeom prst="rect">
            <a:avLst/>
          </a:prstGeom>
        </p:spPr>
      </p:pic>
    </p:spTree>
    <p:extLst>
      <p:ext uri="{BB962C8B-B14F-4D97-AF65-F5344CB8AC3E}">
        <p14:creationId xmlns:p14="http://schemas.microsoft.com/office/powerpoint/2010/main" val="7493524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SÜRDÜRÜLEBİLİR KALKINMA</a:t>
            </a:r>
            <a:endParaRPr lang="tr-TR" dirty="0"/>
          </a:p>
        </p:txBody>
      </p:sp>
      <p:pic>
        <p:nvPicPr>
          <p:cNvPr id="4" name="image159.jpeg"/>
          <p:cNvPicPr>
            <a:picLocks noGrp="1"/>
          </p:cNvPicPr>
          <p:nvPr>
            <p:ph idx="1"/>
          </p:nvPr>
        </p:nvPicPr>
        <p:blipFill>
          <a:blip r:embed="rId2" cstate="print"/>
          <a:stretch>
            <a:fillRect/>
          </a:stretch>
        </p:blipFill>
        <p:spPr>
          <a:xfrm>
            <a:off x="683568" y="1700808"/>
            <a:ext cx="7848871" cy="4896543"/>
          </a:xfrm>
          <a:prstGeom prst="rect">
            <a:avLst/>
          </a:prstGeom>
        </p:spPr>
      </p:pic>
    </p:spTree>
    <p:extLst>
      <p:ext uri="{BB962C8B-B14F-4D97-AF65-F5344CB8AC3E}">
        <p14:creationId xmlns:p14="http://schemas.microsoft.com/office/powerpoint/2010/main" val="300975417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SÜRDÜRÜLEBİLİR KALKINMA</a:t>
            </a:r>
            <a:endParaRPr lang="tr-TR" dirty="0"/>
          </a:p>
        </p:txBody>
      </p:sp>
      <p:sp>
        <p:nvSpPr>
          <p:cNvPr id="3" name="İçerik Yer Tutucusu 2"/>
          <p:cNvSpPr>
            <a:spLocks noGrp="1"/>
          </p:cNvSpPr>
          <p:nvPr>
            <p:ph idx="1"/>
          </p:nvPr>
        </p:nvSpPr>
        <p:spPr/>
        <p:txBody>
          <a:bodyPr>
            <a:normAutofit fontScale="85000" lnSpcReduction="20000"/>
          </a:bodyPr>
          <a:lstStyle/>
          <a:p>
            <a:r>
              <a:rPr lang="tr-TR" dirty="0"/>
              <a:t>Eğitim, </a:t>
            </a:r>
            <a:r>
              <a:rPr lang="tr-TR" dirty="0" err="1"/>
              <a:t>SKAların</a:t>
            </a:r>
            <a:r>
              <a:rPr lang="tr-TR" dirty="0"/>
              <a:t> işaret ettiği küresel sorunların yerelden çözümünde, iklim değişikliğinin getirdiği risklere karşı toplumun hazırlanması ve toplumsal direncinin artırılmasında, iklim değişikliği ile mücadelede emisyon </a:t>
            </a:r>
            <a:r>
              <a:rPr lang="tr-TR" dirty="0" err="1"/>
              <a:t>azaltımı</a:t>
            </a:r>
            <a:r>
              <a:rPr lang="tr-TR" dirty="0"/>
              <a:t> ve uyum faaliyetlerinin yaygınlaştırılmasında, sanayi başta olmak üzere tüm sektörlerin yeşil dönüşümünde ihtiyaç duyulan yeşil becerilerin kazandırılmasında, ikiz dönüşümün (dijital ve yeşil) sağlanmasında büyük önem taşımaktadır. Toplumların, sürdürülebilir bir yaşamın devamı için ekolojik, ekonomik ve sosyal sorunlara sahip çıkarak, yenilikçi çözümler üretme becerilerini kazanmaları, yaşamakta olduğumuz </a:t>
            </a:r>
            <a:r>
              <a:rPr lang="tr-TR" b="1" dirty="0"/>
              <a:t>sürdürülebilirlik çağının </a:t>
            </a:r>
            <a:r>
              <a:rPr lang="tr-TR" dirty="0"/>
              <a:t>gereğidir</a:t>
            </a:r>
            <a:r>
              <a:rPr lang="tr-TR" dirty="0" smtClean="0"/>
              <a:t>.</a:t>
            </a:r>
            <a:endParaRPr lang="tr-TR" dirty="0"/>
          </a:p>
        </p:txBody>
      </p:sp>
    </p:spTree>
    <p:extLst>
      <p:ext uri="{BB962C8B-B14F-4D97-AF65-F5344CB8AC3E}">
        <p14:creationId xmlns:p14="http://schemas.microsoft.com/office/powerpoint/2010/main" val="11952356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HAVA</a:t>
            </a:r>
            <a:r>
              <a:rPr lang="tr-TR" dirty="0"/>
              <a:t>, SU, TOPRAK KİRLİLİĞİ VE ÇEVRE </a:t>
            </a:r>
            <a:r>
              <a:rPr lang="tr-TR" dirty="0" smtClean="0"/>
              <a:t>KİRLİLİĞİNİN KONTROLÜ</a:t>
            </a:r>
            <a:endParaRPr lang="tr-TR" dirty="0"/>
          </a:p>
        </p:txBody>
      </p:sp>
      <p:sp>
        <p:nvSpPr>
          <p:cNvPr id="3" name="İçerik Yer Tutucusu 2"/>
          <p:cNvSpPr>
            <a:spLocks noGrp="1"/>
          </p:cNvSpPr>
          <p:nvPr>
            <p:ph idx="1"/>
          </p:nvPr>
        </p:nvSpPr>
        <p:spPr/>
        <p:txBody>
          <a:bodyPr>
            <a:normAutofit fontScale="92500" lnSpcReduction="10000"/>
          </a:bodyPr>
          <a:lstStyle/>
          <a:p>
            <a:r>
              <a:rPr lang="tr-TR" dirty="0"/>
              <a:t>İnsanlar yaşadıkları çevrede çeşitli değişiklikler oluşturmaktadır. Bu değişiklikler olumlu yönde olabileceği gibi olumsuz da olabilir. </a:t>
            </a:r>
            <a:endParaRPr lang="tr-TR" dirty="0" smtClean="0"/>
          </a:p>
          <a:p>
            <a:r>
              <a:rPr lang="tr-TR" dirty="0" smtClean="0"/>
              <a:t>Bu </a:t>
            </a:r>
            <a:r>
              <a:rPr lang="tr-TR" dirty="0"/>
              <a:t>olumsuzlukların başında çevre kirliliği gelmektedir. İnsan faaliyetleri sonucunda doğanın ve yaşam alanlarının kirlenmesine çevre kirliliği denir. </a:t>
            </a:r>
            <a:endParaRPr lang="tr-TR" dirty="0" smtClean="0"/>
          </a:p>
          <a:p>
            <a:r>
              <a:rPr lang="tr-TR" dirty="0" smtClean="0"/>
              <a:t>Çevre </a:t>
            </a:r>
            <a:r>
              <a:rPr lang="tr-TR" dirty="0"/>
              <a:t>kirliliğinin birçok çeşidi vardır. En çok bilinen kirlilik çeşitleri; hava kirliliği, su kirliliği ve toprak kirliliğidir. </a:t>
            </a:r>
          </a:p>
        </p:txBody>
      </p:sp>
    </p:spTree>
    <p:extLst>
      <p:ext uri="{BB962C8B-B14F-4D97-AF65-F5344CB8AC3E}">
        <p14:creationId xmlns:p14="http://schemas.microsoft.com/office/powerpoint/2010/main" val="2776642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Türkiye İkliminin ve İklim Dinamiğinin Ana Çizgileri</a:t>
            </a:r>
            <a:endParaRPr lang="tr-TR" dirty="0"/>
          </a:p>
        </p:txBody>
      </p:sp>
      <p:sp>
        <p:nvSpPr>
          <p:cNvPr id="3" name="İçerik Yer Tutucusu 2"/>
          <p:cNvSpPr>
            <a:spLocks noGrp="1"/>
          </p:cNvSpPr>
          <p:nvPr>
            <p:ph idx="1"/>
          </p:nvPr>
        </p:nvSpPr>
        <p:spPr/>
        <p:txBody>
          <a:bodyPr>
            <a:normAutofit lnSpcReduction="10000"/>
          </a:bodyPr>
          <a:lstStyle/>
          <a:p>
            <a:r>
              <a:rPr lang="tr-TR" dirty="0"/>
              <a:t>Konunun daha iyi kavranması için bu noktada </a:t>
            </a:r>
            <a:r>
              <a:rPr lang="tr-TR" b="1" dirty="0" err="1"/>
              <a:t>aridite</a:t>
            </a:r>
            <a:r>
              <a:rPr lang="tr-TR" b="1" dirty="0"/>
              <a:t> </a:t>
            </a:r>
            <a:r>
              <a:rPr lang="tr-TR" dirty="0"/>
              <a:t>ve </a:t>
            </a:r>
            <a:r>
              <a:rPr lang="tr-TR" b="1" dirty="0"/>
              <a:t>kuraklık </a:t>
            </a:r>
            <a:r>
              <a:rPr lang="tr-TR" dirty="0"/>
              <a:t>kavramlarını kısaca açıklamak gerekir. </a:t>
            </a:r>
            <a:r>
              <a:rPr lang="tr-TR" b="1" dirty="0" err="1"/>
              <a:t>Aridite</a:t>
            </a:r>
            <a:r>
              <a:rPr lang="tr-TR" dirty="0"/>
              <a:t>, “</a:t>
            </a:r>
            <a:r>
              <a:rPr lang="tr-TR" i="1" dirty="0"/>
              <a:t>Yeryüzünün herhangi bir yerinde egemen olan fiziki coğrafya denetçilerinin ve uzun süreli atmosfer dolaşımı düzeneklerinin oluşturduğu sürekli yağış ve nem açığı koşulları ya da </a:t>
            </a:r>
            <a:r>
              <a:rPr lang="tr-TR" i="1" dirty="0" err="1"/>
              <a:t>hidroklimatolojik</a:t>
            </a:r>
            <a:r>
              <a:rPr lang="tr-TR" i="1" dirty="0"/>
              <a:t> kuraklıktır.”</a:t>
            </a:r>
            <a:r>
              <a:rPr lang="tr-TR" dirty="0"/>
              <a:t>; başka bir deyişle coğrafi ve/ ya da klimatolojik kurak olma </a:t>
            </a:r>
            <a:r>
              <a:rPr lang="tr-TR" dirty="0" smtClean="0"/>
              <a:t>durumudur.</a:t>
            </a:r>
            <a:endParaRPr lang="tr-TR" dirty="0"/>
          </a:p>
        </p:txBody>
      </p:sp>
    </p:spTree>
    <p:extLst>
      <p:ext uri="{BB962C8B-B14F-4D97-AF65-F5344CB8AC3E}">
        <p14:creationId xmlns:p14="http://schemas.microsoft.com/office/powerpoint/2010/main" val="84659804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HAVA KİRLİLİĞİ</a:t>
            </a:r>
            <a:endParaRPr lang="tr-TR" dirty="0"/>
          </a:p>
        </p:txBody>
      </p:sp>
      <p:sp>
        <p:nvSpPr>
          <p:cNvPr id="3" name="İçerik Yer Tutucusu 2"/>
          <p:cNvSpPr>
            <a:spLocks noGrp="1"/>
          </p:cNvSpPr>
          <p:nvPr>
            <p:ph idx="1"/>
          </p:nvPr>
        </p:nvSpPr>
        <p:spPr/>
        <p:txBody>
          <a:bodyPr>
            <a:normAutofit fontScale="85000" lnSpcReduction="10000"/>
          </a:bodyPr>
          <a:lstStyle/>
          <a:p>
            <a:r>
              <a:rPr lang="tr-TR" dirty="0"/>
              <a:t>Özellikle fosil yakıtların yanması ya da fosil yakıtların verimli kullanılmaması/yakılmaması neticesinde </a:t>
            </a:r>
            <a:r>
              <a:rPr lang="tr-TR" b="1" dirty="0"/>
              <a:t>hava kirliliği </a:t>
            </a:r>
            <a:r>
              <a:rPr lang="tr-TR" dirty="0"/>
              <a:t>yüksek konsantrasyonlara (birikimlere) ulaşabilmektedir. </a:t>
            </a:r>
            <a:endParaRPr lang="tr-TR" dirty="0" smtClean="0"/>
          </a:p>
          <a:p>
            <a:r>
              <a:rPr lang="tr-TR" dirty="0" smtClean="0"/>
              <a:t>Karbon </a:t>
            </a:r>
            <a:r>
              <a:rPr lang="tr-TR" dirty="0"/>
              <a:t>monoksit (CO), kükürt dioksit (SO2) ve azot oksitleri (</a:t>
            </a:r>
            <a:r>
              <a:rPr lang="tr-TR" dirty="0" err="1"/>
              <a:t>NOx</a:t>
            </a:r>
            <a:r>
              <a:rPr lang="tr-TR" dirty="0"/>
              <a:t>) gibi partikül maddeler hem çevre kirliliğine neden olmakta hem de insan sağlığı üzerinde solunum ve kalp yetmezliği gibi hastalıklara neden olmaktadır. </a:t>
            </a:r>
            <a:endParaRPr lang="tr-TR" dirty="0" smtClean="0"/>
          </a:p>
          <a:p>
            <a:r>
              <a:rPr lang="tr-TR" dirty="0" smtClean="0"/>
              <a:t>Hava </a:t>
            </a:r>
            <a:r>
              <a:rPr lang="tr-TR" dirty="0"/>
              <a:t>kirliliği ile ilişkili olarak 70’li ve 80’li yıllarda küresel ölçekte asit yağmurları gündeme sıkça gelmiştir. </a:t>
            </a:r>
          </a:p>
        </p:txBody>
      </p:sp>
    </p:spTree>
    <p:extLst>
      <p:ext uri="{BB962C8B-B14F-4D97-AF65-F5344CB8AC3E}">
        <p14:creationId xmlns:p14="http://schemas.microsoft.com/office/powerpoint/2010/main" val="9815410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SU KİRLİLİĞİ</a:t>
            </a:r>
            <a:endParaRPr lang="tr-TR" dirty="0"/>
          </a:p>
        </p:txBody>
      </p:sp>
      <p:sp>
        <p:nvSpPr>
          <p:cNvPr id="3" name="İçerik Yer Tutucusu 2"/>
          <p:cNvSpPr>
            <a:spLocks noGrp="1"/>
          </p:cNvSpPr>
          <p:nvPr>
            <p:ph idx="1"/>
          </p:nvPr>
        </p:nvSpPr>
        <p:spPr/>
        <p:txBody>
          <a:bodyPr>
            <a:normAutofit fontScale="92500"/>
          </a:bodyPr>
          <a:lstStyle/>
          <a:p>
            <a:r>
              <a:rPr lang="tr-TR" dirty="0"/>
              <a:t>Su kirliliği, zararlı maddelerin akarsu, nehir, göl, okyanus gibi su kaynaklarımızı kirletmesi ve kalitesini düşürmesidir. </a:t>
            </a:r>
            <a:endParaRPr lang="tr-TR" dirty="0" smtClean="0"/>
          </a:p>
          <a:p>
            <a:r>
              <a:rPr lang="tr-TR" dirty="0" smtClean="0"/>
              <a:t>BM </a:t>
            </a:r>
            <a:r>
              <a:rPr lang="tr-TR" dirty="0" err="1"/>
              <a:t>SKAların</a:t>
            </a:r>
            <a:r>
              <a:rPr lang="tr-TR" dirty="0"/>
              <a:t> altıncısı “Temiz Su ve Sanitasyon Amacı” herkes için erişilebilir su ve atık su hizmetlerinin ve sürdürülebilir su yönetiminin güvence altına alınmasını vurgulamaktadır. </a:t>
            </a:r>
            <a:endParaRPr lang="tr-TR" dirty="0" smtClean="0"/>
          </a:p>
          <a:p>
            <a:r>
              <a:rPr lang="tr-TR" dirty="0" smtClean="0"/>
              <a:t>Zira </a:t>
            </a:r>
            <a:r>
              <a:rPr lang="tr-TR" dirty="0"/>
              <a:t>sulara karışan </a:t>
            </a:r>
            <a:r>
              <a:rPr lang="tr-TR" dirty="0" err="1"/>
              <a:t>toksik</a:t>
            </a:r>
            <a:r>
              <a:rPr lang="tr-TR" dirty="0"/>
              <a:t> maddeler insan ve çevre sağlığı için büyük bir tehdit oluşturmaktadır. </a:t>
            </a:r>
          </a:p>
        </p:txBody>
      </p:sp>
    </p:spTree>
    <p:extLst>
      <p:ext uri="{BB962C8B-B14F-4D97-AF65-F5344CB8AC3E}">
        <p14:creationId xmlns:p14="http://schemas.microsoft.com/office/powerpoint/2010/main" val="254377738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TOPRAK KİRLİLİĞİ</a:t>
            </a:r>
            <a:endParaRPr lang="tr-TR" dirty="0"/>
          </a:p>
        </p:txBody>
      </p:sp>
      <p:sp>
        <p:nvSpPr>
          <p:cNvPr id="3" name="İçerik Yer Tutucusu 2"/>
          <p:cNvSpPr>
            <a:spLocks noGrp="1"/>
          </p:cNvSpPr>
          <p:nvPr>
            <p:ph idx="1"/>
          </p:nvPr>
        </p:nvSpPr>
        <p:spPr/>
        <p:txBody>
          <a:bodyPr>
            <a:normAutofit fontScale="85000" lnSpcReduction="20000"/>
          </a:bodyPr>
          <a:lstStyle/>
          <a:p>
            <a:r>
              <a:rPr lang="tr-TR" dirty="0"/>
              <a:t>Toprak, en önemli doğal kaynaklardan birisi olup; tarım dışı amaçlar ile kullanılması, ağır metallerle kirlenmesi ve erozyon sonucu oluşan etkilerle kayıplara uğraması sonucunda verimi düşmekte ya da yok olmaktadır. </a:t>
            </a:r>
            <a:endParaRPr lang="tr-TR" dirty="0" smtClean="0"/>
          </a:p>
          <a:p>
            <a:r>
              <a:rPr lang="tr-TR" dirty="0" smtClean="0"/>
              <a:t>Kaybedilen </a:t>
            </a:r>
            <a:r>
              <a:rPr lang="tr-TR" dirty="0"/>
              <a:t>toprakların ise yeniden kazanılması çok zordur. </a:t>
            </a:r>
            <a:endParaRPr lang="tr-TR" dirty="0" smtClean="0"/>
          </a:p>
          <a:p>
            <a:r>
              <a:rPr lang="tr-TR" dirty="0" smtClean="0"/>
              <a:t>Toprağın </a:t>
            </a:r>
            <a:r>
              <a:rPr lang="tr-TR" dirty="0"/>
              <a:t>1 </a:t>
            </a:r>
            <a:r>
              <a:rPr lang="tr-TR" dirty="0" err="1"/>
              <a:t>cm’lik</a:t>
            </a:r>
            <a:r>
              <a:rPr lang="tr-TR" dirty="0"/>
              <a:t> üst tabakası, ancak birkaç yüzyılda oluşabilmektedir. </a:t>
            </a:r>
            <a:endParaRPr lang="tr-TR" dirty="0" smtClean="0"/>
          </a:p>
          <a:p>
            <a:r>
              <a:rPr lang="tr-TR" dirty="0" smtClean="0"/>
              <a:t>Dünyadaki </a:t>
            </a:r>
            <a:r>
              <a:rPr lang="tr-TR" dirty="0"/>
              <a:t>toprakların ancak 1/10’unda üretim yapılabilmektedir. </a:t>
            </a:r>
            <a:endParaRPr lang="tr-TR" dirty="0" smtClean="0"/>
          </a:p>
          <a:p>
            <a:r>
              <a:rPr lang="tr-TR" dirty="0" smtClean="0"/>
              <a:t>Toprak </a:t>
            </a:r>
            <a:r>
              <a:rPr lang="tr-TR" dirty="0"/>
              <a:t>kirliliği, temizlenmesi en zor, bazen de hiç mümkün olmayan tehlikeli bir ortam teşkil etmektedir. </a:t>
            </a:r>
          </a:p>
        </p:txBody>
      </p:sp>
    </p:spTree>
    <p:extLst>
      <p:ext uri="{BB962C8B-B14F-4D97-AF65-F5344CB8AC3E}">
        <p14:creationId xmlns:p14="http://schemas.microsoft.com/office/powerpoint/2010/main" val="83423417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Sürdürülebilir Üretim ve Tüketim Amacı</a:t>
            </a:r>
            <a:endParaRPr lang="tr-TR" dirty="0"/>
          </a:p>
        </p:txBody>
      </p:sp>
      <p:sp>
        <p:nvSpPr>
          <p:cNvPr id="3" name="İçerik Yer Tutucusu 2"/>
          <p:cNvSpPr>
            <a:spLocks noGrp="1"/>
          </p:cNvSpPr>
          <p:nvPr>
            <p:ph idx="1"/>
          </p:nvPr>
        </p:nvSpPr>
        <p:spPr/>
        <p:txBody>
          <a:bodyPr>
            <a:normAutofit fontScale="92500" lnSpcReduction="10000"/>
          </a:bodyPr>
          <a:lstStyle/>
          <a:p>
            <a:r>
              <a:rPr lang="tr-TR" dirty="0"/>
              <a:t>Hava, su, toprak kirliliğini önlemek için </a:t>
            </a:r>
            <a:r>
              <a:rPr lang="tr-TR" dirty="0" err="1"/>
              <a:t>SKAların</a:t>
            </a:r>
            <a:r>
              <a:rPr lang="tr-TR" dirty="0"/>
              <a:t> </a:t>
            </a:r>
            <a:r>
              <a:rPr lang="tr-TR" b="1" dirty="0" err="1"/>
              <a:t>onikincisi</a:t>
            </a:r>
            <a:r>
              <a:rPr lang="tr-TR" b="1" dirty="0"/>
              <a:t> “Sürdürülebilir Üretim ve Tüketim Amacı”</a:t>
            </a:r>
            <a:r>
              <a:rPr lang="tr-TR" dirty="0"/>
              <a:t>, ülkeleri sürdürülebilir bir yaşam için sorumlu üretim ve tüketim modelleri geliştirmeye, kaynakların etkili ve verimli kullanımının artırılmasına ve atıkların ve israfın önlenmesine çağırmaktadır. </a:t>
            </a:r>
            <a:endParaRPr lang="tr-TR" dirty="0" smtClean="0"/>
          </a:p>
          <a:p>
            <a:r>
              <a:rPr lang="tr-TR" dirty="0" smtClean="0"/>
              <a:t>Zira </a:t>
            </a:r>
            <a:r>
              <a:rPr lang="tr-TR" dirty="0"/>
              <a:t>tüketilen mal veya değerlerin üretimi için başta su, hava ve toprak olmak üzere gezegenin kaynakları tüketilmekte ve kirletilmektedir.</a:t>
            </a:r>
          </a:p>
          <a:p>
            <a:endParaRPr lang="tr-TR" dirty="0"/>
          </a:p>
        </p:txBody>
      </p:sp>
    </p:spTree>
    <p:extLst>
      <p:ext uri="{BB962C8B-B14F-4D97-AF65-F5344CB8AC3E}">
        <p14:creationId xmlns:p14="http://schemas.microsoft.com/office/powerpoint/2010/main" val="12016887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Kirliliğin Kontrolü</a:t>
            </a:r>
          </a:p>
        </p:txBody>
      </p:sp>
      <p:sp>
        <p:nvSpPr>
          <p:cNvPr id="3" name="İçerik Yer Tutucusu 2"/>
          <p:cNvSpPr>
            <a:spLocks noGrp="1"/>
          </p:cNvSpPr>
          <p:nvPr>
            <p:ph idx="1"/>
          </p:nvPr>
        </p:nvSpPr>
        <p:spPr/>
        <p:txBody>
          <a:bodyPr>
            <a:normAutofit fontScale="85000" lnSpcReduction="10000"/>
          </a:bodyPr>
          <a:lstStyle/>
          <a:p>
            <a:r>
              <a:rPr lang="tr-TR" dirty="0"/>
              <a:t>Kirliliğin kontrolü, mevzuat, düzenleme ve teknolojiler ile mümkündür. Okyanuslar, denizler, atmosfer, ormanlar, sulak alanlar vb. alıcı ortama verilecek atıklar ve emisyonlar açısından </a:t>
            </a:r>
            <a:r>
              <a:rPr lang="tr-TR" b="1" dirty="0"/>
              <a:t>kirlilik standartları </a:t>
            </a:r>
            <a:r>
              <a:rPr lang="tr-TR" dirty="0"/>
              <a:t>önemlidir. </a:t>
            </a:r>
            <a:endParaRPr lang="tr-TR" dirty="0" smtClean="0"/>
          </a:p>
          <a:p>
            <a:r>
              <a:rPr lang="tr-TR" dirty="0" smtClean="0"/>
              <a:t>Kirlilik </a:t>
            </a:r>
            <a:r>
              <a:rPr lang="tr-TR" dirty="0"/>
              <a:t>için yasal standartların oluşturulması, bu standartlara uyumun denetlenmesi ve ölçümlenmesi, uymayanlara cezai yaptırımların uygulanması sağlanmalıdır. </a:t>
            </a:r>
            <a:endParaRPr lang="tr-TR" dirty="0" smtClean="0"/>
          </a:p>
          <a:p>
            <a:r>
              <a:rPr lang="tr-TR" dirty="0" smtClean="0"/>
              <a:t>Standartların </a:t>
            </a:r>
            <a:r>
              <a:rPr lang="tr-TR" dirty="0"/>
              <a:t>yanı sıra iktisadi araçların kullanımı ile çevresel kirliliği azaltacak politikaları geliştirmek mümkündür. </a:t>
            </a:r>
          </a:p>
        </p:txBody>
      </p:sp>
    </p:spTree>
    <p:extLst>
      <p:ext uri="{BB962C8B-B14F-4D97-AF65-F5344CB8AC3E}">
        <p14:creationId xmlns:p14="http://schemas.microsoft.com/office/powerpoint/2010/main" val="283077474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ATIK YÖNETİMİ VE SIFIR ATIK</a:t>
            </a:r>
          </a:p>
        </p:txBody>
      </p:sp>
      <p:sp>
        <p:nvSpPr>
          <p:cNvPr id="3" name="İçerik Yer Tutucusu 2"/>
          <p:cNvSpPr>
            <a:spLocks noGrp="1"/>
          </p:cNvSpPr>
          <p:nvPr>
            <p:ph idx="1"/>
          </p:nvPr>
        </p:nvSpPr>
        <p:spPr/>
        <p:txBody>
          <a:bodyPr>
            <a:normAutofit fontScale="85000" lnSpcReduction="10000"/>
          </a:bodyPr>
          <a:lstStyle/>
          <a:p>
            <a:r>
              <a:rPr lang="tr-TR" dirty="0"/>
              <a:t>Dünya madde açısından bakıldığında kapalı bir sistemdir. Bir başka deyişle Dünya’da bulunan kaynaklar sınırlıdır. </a:t>
            </a:r>
            <a:endParaRPr lang="tr-TR" dirty="0" smtClean="0"/>
          </a:p>
          <a:p>
            <a:r>
              <a:rPr lang="tr-TR" dirty="0" smtClean="0"/>
              <a:t>Kaynaklar </a:t>
            </a:r>
            <a:r>
              <a:rPr lang="tr-TR" dirty="0"/>
              <a:t>tükendiğinde yenisini bulmak mümkün değildir. </a:t>
            </a:r>
            <a:endParaRPr lang="tr-TR" dirty="0" smtClean="0"/>
          </a:p>
          <a:p>
            <a:r>
              <a:rPr lang="tr-TR" dirty="0" smtClean="0"/>
              <a:t>Dünya’da </a:t>
            </a:r>
            <a:r>
              <a:rPr lang="tr-TR" dirty="0"/>
              <a:t>çoğu element kullanabileceğimizden çok daha fazla miktarda bulunur ancak tüm yer kabuğuna dağılmış olan bu elementleri ve bileşikleri çıkartıp kullanıma hazır hale getirmek çok masraflıdır. </a:t>
            </a:r>
            <a:endParaRPr lang="tr-TR" dirty="0" smtClean="0"/>
          </a:p>
          <a:p>
            <a:r>
              <a:rPr lang="tr-TR" dirty="0" smtClean="0"/>
              <a:t>Bu </a:t>
            </a:r>
            <a:r>
              <a:rPr lang="tr-TR" dirty="0"/>
              <a:t>nedenle </a:t>
            </a:r>
            <a:r>
              <a:rPr lang="tr-TR" i="1" dirty="0"/>
              <a:t>“Dünya’nın kaynakları sınırlıdır” </a:t>
            </a:r>
            <a:r>
              <a:rPr lang="tr-TR" dirty="0"/>
              <a:t>denmektedir. </a:t>
            </a:r>
          </a:p>
        </p:txBody>
      </p:sp>
    </p:spTree>
    <p:extLst>
      <p:ext uri="{BB962C8B-B14F-4D97-AF65-F5344CB8AC3E}">
        <p14:creationId xmlns:p14="http://schemas.microsoft.com/office/powerpoint/2010/main" val="9487103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ATIK YÖNETİMİ VE SIFIR ATIK</a:t>
            </a:r>
          </a:p>
        </p:txBody>
      </p:sp>
      <p:pic>
        <p:nvPicPr>
          <p:cNvPr id="4" name="image162.jpeg"/>
          <p:cNvPicPr>
            <a:picLocks noGrp="1"/>
          </p:cNvPicPr>
          <p:nvPr>
            <p:ph idx="1"/>
          </p:nvPr>
        </p:nvPicPr>
        <p:blipFill>
          <a:blip r:embed="rId2" cstate="print"/>
          <a:stretch>
            <a:fillRect/>
          </a:stretch>
        </p:blipFill>
        <p:spPr>
          <a:xfrm>
            <a:off x="2128837" y="1877219"/>
            <a:ext cx="4886325" cy="3971925"/>
          </a:xfrm>
          <a:prstGeom prst="rect">
            <a:avLst/>
          </a:prstGeom>
        </p:spPr>
      </p:pic>
    </p:spTree>
    <p:extLst>
      <p:ext uri="{BB962C8B-B14F-4D97-AF65-F5344CB8AC3E}">
        <p14:creationId xmlns:p14="http://schemas.microsoft.com/office/powerpoint/2010/main" val="38372744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2852936"/>
            <a:ext cx="8229600" cy="1143000"/>
          </a:xfrm>
        </p:spPr>
        <p:txBody>
          <a:bodyPr/>
          <a:lstStyle/>
          <a:p>
            <a:r>
              <a:rPr lang="tr-TR" smtClean="0"/>
              <a:t>MUZAFFER EMARE</a:t>
            </a:r>
            <a:endParaRPr lang="tr-TR"/>
          </a:p>
        </p:txBody>
      </p:sp>
    </p:spTree>
    <p:extLst>
      <p:ext uri="{BB962C8B-B14F-4D97-AF65-F5344CB8AC3E}">
        <p14:creationId xmlns:p14="http://schemas.microsoft.com/office/powerpoint/2010/main" val="801644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Türkiye İkliminin ve İklim Dinamiğinin Ana Çizgileri</a:t>
            </a:r>
            <a:endParaRPr lang="tr-TR" dirty="0"/>
          </a:p>
        </p:txBody>
      </p:sp>
      <p:sp>
        <p:nvSpPr>
          <p:cNvPr id="3" name="İçerik Yer Tutucusu 2"/>
          <p:cNvSpPr>
            <a:spLocks noGrp="1"/>
          </p:cNvSpPr>
          <p:nvPr>
            <p:ph idx="1"/>
          </p:nvPr>
        </p:nvSpPr>
        <p:spPr/>
        <p:txBody>
          <a:bodyPr>
            <a:normAutofit lnSpcReduction="10000"/>
          </a:bodyPr>
          <a:lstStyle/>
          <a:p>
            <a:r>
              <a:rPr lang="tr-TR" b="1" dirty="0"/>
              <a:t>Kuraklık </a:t>
            </a:r>
            <a:r>
              <a:rPr lang="tr-TR" dirty="0"/>
              <a:t>(Kuraklık olayı); hidrolojik, tarımsal ve meteorolojik kuraklık gibi bir ayrıma gidilmeksizin; “</a:t>
            </a:r>
            <a:r>
              <a:rPr lang="tr-TR" i="1" dirty="0"/>
              <a:t>yeryüzündeki çeşitli sistemlerce kullanılan doğal su varlığının, belirli bir zaman süresince ve bölgesel ölçekte uzun süreli ortalamanın ya da normalin altında gerçekleşmesi sonucunda, temel olarak şiddet, süre ve coğrafi yayılış bileşenleri ile nitelendirilebilen üç boyutlu bir doğa olayı biçiminde etkili olan su açığı ve </a:t>
            </a:r>
            <a:r>
              <a:rPr lang="tr-TR" i="1" dirty="0" smtClean="0"/>
              <a:t>yetersizliğidir.</a:t>
            </a:r>
            <a:r>
              <a:rPr lang="tr-TR" dirty="0" smtClean="0"/>
              <a:t>”</a:t>
            </a:r>
            <a:endParaRPr lang="tr-TR" dirty="0"/>
          </a:p>
        </p:txBody>
      </p:sp>
    </p:spTree>
    <p:extLst>
      <p:ext uri="{BB962C8B-B14F-4D97-AF65-F5344CB8AC3E}">
        <p14:creationId xmlns:p14="http://schemas.microsoft.com/office/powerpoint/2010/main" val="67334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Türkiye İkliminin ve İklim Dinamiğinin Ana Çizgileri</a:t>
            </a:r>
            <a:endParaRPr lang="tr-TR" dirty="0"/>
          </a:p>
        </p:txBody>
      </p:sp>
      <p:sp>
        <p:nvSpPr>
          <p:cNvPr id="3" name="İçerik Yer Tutucusu 2"/>
          <p:cNvSpPr>
            <a:spLocks noGrp="1"/>
          </p:cNvSpPr>
          <p:nvPr>
            <p:ph idx="1"/>
          </p:nvPr>
        </p:nvSpPr>
        <p:spPr/>
        <p:txBody>
          <a:bodyPr/>
          <a:lstStyle/>
          <a:p>
            <a:endParaRPr lang="tr-TR"/>
          </a:p>
        </p:txBody>
      </p:sp>
      <p:pic>
        <p:nvPicPr>
          <p:cNvPr id="4" name="image143.jpeg"/>
          <p:cNvPicPr/>
          <p:nvPr/>
        </p:nvPicPr>
        <p:blipFill>
          <a:blip r:embed="rId2" cstate="print"/>
          <a:stretch>
            <a:fillRect/>
          </a:stretch>
        </p:blipFill>
        <p:spPr>
          <a:xfrm>
            <a:off x="1115616" y="2245042"/>
            <a:ext cx="7416824" cy="3632230"/>
          </a:xfrm>
          <a:prstGeom prst="rect">
            <a:avLst/>
          </a:prstGeom>
        </p:spPr>
      </p:pic>
    </p:spTree>
    <p:extLst>
      <p:ext uri="{BB962C8B-B14F-4D97-AF65-F5344CB8AC3E}">
        <p14:creationId xmlns:p14="http://schemas.microsoft.com/office/powerpoint/2010/main" val="3883616228"/>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4414</Words>
  <Application>Microsoft Office PowerPoint</Application>
  <PresentationFormat>Ekran Gösterisi (4:3)</PresentationFormat>
  <Paragraphs>242</Paragraphs>
  <Slides>77</Slides>
  <Notes>15</Notes>
  <HiddenSlides>0</HiddenSlides>
  <MMClips>0</MMClips>
  <ScaleCrop>false</ScaleCrop>
  <HeadingPairs>
    <vt:vector size="4" baseType="variant">
      <vt:variant>
        <vt:lpstr>Tema</vt:lpstr>
      </vt:variant>
      <vt:variant>
        <vt:i4>1</vt:i4>
      </vt:variant>
      <vt:variant>
        <vt:lpstr>Slayt Başlıkları</vt:lpstr>
      </vt:variant>
      <vt:variant>
        <vt:i4>77</vt:i4>
      </vt:variant>
    </vt:vector>
  </HeadingPairs>
  <TitlesOfParts>
    <vt:vector size="78" baseType="lpstr">
      <vt:lpstr>Ofis Teması</vt:lpstr>
      <vt:lpstr>MODÜL 6 ÇEVRE EĞİTİMİ VE İKLİM DEĞİŞİKLİĞİ</vt:lpstr>
      <vt:lpstr>ATMOSFER, HAVA, İKLİM VE İKLİM DEĞİŞİKLİĞİ İLİŞKİSİ</vt:lpstr>
      <vt:lpstr>ATMOSFER, HAVA, İKLİM VE İKLİM DEĞİŞİKLİĞİ İLİŞKİSİ</vt:lpstr>
      <vt:lpstr>ATMOSFER, HAVA, İKLİM VE İKLİM DEĞİŞİKLİĞİ İLİŞKİSİ</vt:lpstr>
      <vt:lpstr>ATMOSFER, HAVA, İKLİM VE İKLİM DEĞİŞİKLİĞİ İLİŞKİSİ</vt:lpstr>
      <vt:lpstr>TÜRKİYE İKLİMİ VE KURAK BÖLGELER</vt:lpstr>
      <vt:lpstr>Türkiye İkliminin ve İklim Dinamiğinin Ana Çizgileri</vt:lpstr>
      <vt:lpstr>Türkiye İkliminin ve İklim Dinamiğinin Ana Çizgileri</vt:lpstr>
      <vt:lpstr>Türkiye İkliminin ve İklim Dinamiğinin Ana Çizgileri</vt:lpstr>
      <vt:lpstr>Türkiye İkliminin ve İklim Dinamiğinin Ana Çizgileri</vt:lpstr>
      <vt:lpstr>Türkiye’nin Bugünkü Su İklimi ve Su Potansiyeli</vt:lpstr>
      <vt:lpstr>İKLİM VE ÇEVRE ÜZERİNDEKİ ETKİLER</vt:lpstr>
      <vt:lpstr>İKLİM VE ÇEVRE ÜZERİNDEKİ ETKİLER</vt:lpstr>
      <vt:lpstr>İKLİM SİSTEMİNİN BİLEŞENLERİ</vt:lpstr>
      <vt:lpstr>Fiziksel İklim Sistemi Nedir? Nasıl Çalışır?</vt:lpstr>
      <vt:lpstr>Fiziksel İklim Sistemi Nedir? Nasıl Çalışır?</vt:lpstr>
      <vt:lpstr>Fiziksel İklim Sistemi Nedir? Nasıl Çalışır?</vt:lpstr>
      <vt:lpstr>Fiziksel İklim Sisteminin Bileşenleri</vt:lpstr>
      <vt:lpstr>GÜNEŞ RADYASYONU VE KÜRESEL ENERJİ DENGESİ</vt:lpstr>
      <vt:lpstr>Yerkürenin Hareketleri ve  Yerküre-Güneş İlişkileri</vt:lpstr>
      <vt:lpstr>Yerkürenin Enerji Bütçesi</vt:lpstr>
      <vt:lpstr>DOĞAL İKLİM DEĞİŞİKLİKLERİ: LEVHA HAREKETLERİ VE MİLANKOVİÇ DÖNGÜLERİ</vt:lpstr>
      <vt:lpstr>Levha Tektoniği Nedir?</vt:lpstr>
      <vt:lpstr>Levha Tektoniği, İklim ve İklim Değişikliği İlişkisi</vt:lpstr>
      <vt:lpstr>Levha Tektoniği, İklim ve İklim Değişikliği İlişkisi</vt:lpstr>
      <vt:lpstr>MİLANKOVITCH DÖNGÜLERİ</vt:lpstr>
      <vt:lpstr>İNSAN KAYNAKLI İKLİM DEĞİŞİKLİKLERİ: KUVVETLENEN SERA ETKİSİ VE KÜRESEL ISINMA</vt:lpstr>
      <vt:lpstr>Işınımsal Zorlama Nedir?</vt:lpstr>
      <vt:lpstr>Atmosferdeki Değişken Gazlar ve Aerosoller</vt:lpstr>
      <vt:lpstr>Doğal Sera Etkisi</vt:lpstr>
      <vt:lpstr>Doğal Sera Etkisi</vt:lpstr>
      <vt:lpstr>Kuvvetlenen Sera Etkisi</vt:lpstr>
      <vt:lpstr>İNSAN KAYNAKLI İKLİM DEĞİŞİKLİKLERİ: FOSİL YAKITLARIN YAKILMASI VE ORMANLAŞTIRMA BAĞLAMINDA KÜRESEL ISINMA SORUNSALI</vt:lpstr>
      <vt:lpstr>Ormansızlaşma ve Fosil Yakıt Yanmasının İklim Değişikliği Açısından Farklılaşması</vt:lpstr>
      <vt:lpstr>Başlıca Tartışma Konuları ve Konunun Sentezi</vt:lpstr>
      <vt:lpstr>Ormansızlaşma ve İklim Değişikliği</vt:lpstr>
      <vt:lpstr>AŞIRI HAVA VE İKLİM OLAYLARI: SICAK HAVA DALGALARI, ŞİDDETLİ YAĞIŞLAR VE KURAKLIKLAR</vt:lpstr>
      <vt:lpstr>Aşırı Sıcak Koşullarda, Kuvvetli Yağışlarda ve Kuraklıklarda Gözlenen Bölgesel Değişmeler</vt:lpstr>
      <vt:lpstr>Aşırı Sıcak Koşullarda, Kuvvetli Yağışlarda ve Kuraklıklarda Gözlenen Bölgesel Değişmeler</vt:lpstr>
      <vt:lpstr>Aşırı Sıcak Koşullarda, Kuvvetli Yağışlarda ve Kuraklıklarda Gözlenen Bölgesel Değişmeler</vt:lpstr>
      <vt:lpstr>İKLİM DİPLOMASİSİ, BİRLEŞMİŞ MİLETLER İKLİM DEĞİŞİKLİĞİ ÇERÇEVE SÖZLEŞMESİ VE KYOTO PROTOKOLÜ</vt:lpstr>
      <vt:lpstr>Birleşmiş Milletler İklim Değişikliği Çerçeve Sözleşmesi</vt:lpstr>
      <vt:lpstr>Birleşmiş Milletler İklim Değişikliği Çerçeve Sözleşmesi</vt:lpstr>
      <vt:lpstr>BMİDÇS Kyoto Protokolü</vt:lpstr>
      <vt:lpstr>BMİDÇS PARİS ANTLAŞMASI VE SONRASI</vt:lpstr>
      <vt:lpstr>BMİDÇS PARİS ANTLAŞMASI VE SONRASI</vt:lpstr>
      <vt:lpstr>BMİDÇS PARİS ANTLAŞMASI VE SONRASI</vt:lpstr>
      <vt:lpstr>Glasgow Konferansı’nın Ana Sonuçları ve Glasgow İklim Paktı</vt:lpstr>
      <vt:lpstr>İKLİM DEĞİŞİKLİĞİ İLE MÜCADELE POLİTİKALARI</vt:lpstr>
      <vt:lpstr>İKLİM DEĞİŞİKLİĞİNDEN ETKİLENEBİLİRLİK VE UYUM</vt:lpstr>
      <vt:lpstr>Ekosistemlerin ve İnsanların Etkilenebilirliği</vt:lpstr>
      <vt:lpstr>Ekosistemlerin ve İnsanların Etkilenebilirliği</vt:lpstr>
      <vt:lpstr>Geleceğe Uyum Seçenekleri ve Fizibiliteleri</vt:lpstr>
      <vt:lpstr>İklim Direngen Kalkınma</vt:lpstr>
      <vt:lpstr>Biyoçeşitliliğin ve Ekosistemlerin Korunması</vt:lpstr>
      <vt:lpstr>İKLİM DEĞİŞİKLİĞİ VE ENERJİ VERİMLİLİĞİ</vt:lpstr>
      <vt:lpstr>İklim Çözümleri 2050: Türkiye Vizyonu </vt:lpstr>
      <vt:lpstr>İKLİM DEĞİŞİKLİĞİ VE KENTLER</vt:lpstr>
      <vt:lpstr>İKLİM DEĞİŞİKLİĞİ VE YEŞİL ÇATILAR</vt:lpstr>
      <vt:lpstr>YEŞİL ÇATI</vt:lpstr>
      <vt:lpstr>YEŞİL ÇATILARIN BAŞLICA ÇEVRESEL İŞLEV VE YARARLARI</vt:lpstr>
      <vt:lpstr>İKLİM DEĞİŞİKLİĞİ VE TARIMA ETKİSİ</vt:lpstr>
      <vt:lpstr>İKLİM DEĞİŞİKLİĞİ VE TARIMA ETKİSİ</vt:lpstr>
      <vt:lpstr>İklim Değişikliği Koşullarında C3 ve C4 Bitkilerinin CO2 Gübrelemesine Farklı Yanıtları</vt:lpstr>
      <vt:lpstr>SÜRDÜRÜLEBİLİR KALKINMA AMAÇLARI VE İKLİM DEĞİŞİKLİĞİ</vt:lpstr>
      <vt:lpstr>SÜRDÜRÜLEBİLİR KALKINMA</vt:lpstr>
      <vt:lpstr>SÜRDÜRÜLEBİLİR KALKINMA</vt:lpstr>
      <vt:lpstr>SÜRDÜRÜLEBİLİR KALKINMA</vt:lpstr>
      <vt:lpstr>HAVA, SU, TOPRAK KİRLİLİĞİ VE ÇEVRE KİRLİLİĞİNİN KONTROLÜ</vt:lpstr>
      <vt:lpstr>HAVA KİRLİLİĞİ</vt:lpstr>
      <vt:lpstr>SU KİRLİLİĞİ</vt:lpstr>
      <vt:lpstr>TOPRAK KİRLİLİĞİ</vt:lpstr>
      <vt:lpstr>Sürdürülebilir Üretim ve Tüketim Amacı</vt:lpstr>
      <vt:lpstr>Kirliliğin Kontrolü</vt:lpstr>
      <vt:lpstr>ATIK YÖNETİMİ VE SIFIR ATIK</vt:lpstr>
      <vt:lpstr>ATIK YÖNETİMİ VE SIFIR ATIK</vt:lpstr>
      <vt:lpstr>MUZAFFER EMARE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MODÜL 6 ÇEVRE EĞİTİMİ VE İKLİM DEĞİŞİKLİĞİ</dc:title>
  <dc:creator>MUZAFFER</dc:creator>
  <cp:lastModifiedBy>Buro</cp:lastModifiedBy>
  <cp:revision>10</cp:revision>
  <dcterms:created xsi:type="dcterms:W3CDTF">2022-07-27T09:59:18Z</dcterms:created>
  <dcterms:modified xsi:type="dcterms:W3CDTF">2022-08-09T07:01:46Z</dcterms:modified>
</cp:coreProperties>
</file>