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91" d="100"/>
          <a:sy n="91" d="100"/>
        </p:scale>
        <p:origin x="-126"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tr-TR"/>
              <a:t>Asıl başlık stilini düzenlemek için tıklayın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5" name="Footer Placeholder 4"/>
          <p:cNvSpPr>
            <a:spLocks noGrp="1"/>
          </p:cNvSpPr>
          <p:nvPr>
            <p:ph type="ftr" sz="quarter" idx="11"/>
          </p:nvPr>
        </p:nvSpPr>
        <p:spPr/>
        <p:txBody>
          <a:bodyPr/>
          <a:lstStyle/>
          <a:p>
            <a:endParaRPr lang="tr-T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3840192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tr-TR"/>
              <a:t>Asıl başlık stilini düzenlemek için tıklayın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5" name="Footer Placeholder 4"/>
          <p:cNvSpPr>
            <a:spLocks noGrp="1"/>
          </p:cNvSpPr>
          <p:nvPr>
            <p:ph type="ftr" sz="quarter" idx="11"/>
          </p:nvPr>
        </p:nvSpPr>
        <p:spPr/>
        <p:txBody>
          <a:bodyPr/>
          <a:lstStyle/>
          <a:p>
            <a:endParaRPr lang="tr-T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3248010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tr-TR"/>
              <a:t>Asıl başlık stilini düzenlemek için tıklayın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a:t>Asıl metin stillerini düzenlemek için tıklayın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5" name="Footer Placeholder 4"/>
          <p:cNvSpPr>
            <a:spLocks noGrp="1"/>
          </p:cNvSpPr>
          <p:nvPr>
            <p:ph type="ftr" sz="quarter" idx="11"/>
          </p:nvPr>
        </p:nvSpPr>
        <p:spPr/>
        <p:txBody>
          <a:bodyPr/>
          <a:lstStyle/>
          <a:p>
            <a:endParaRPr lang="tr-T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04E7BBF-3116-45C7-B4A5-E04DEA21F13D}" type="slidenum">
              <a:rPr lang="tr-TR" smtClean="0"/>
              <a:pPr/>
              <a:t>‹#›</a:t>
            </a:fld>
            <a:endParaRPr lang="tr-T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51733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tr-TR"/>
              <a:t>Asıl metin stillerini düzenlemek için tıklayın</a:t>
            </a:r>
          </a:p>
        </p:txBody>
      </p:sp>
      <p:sp>
        <p:nvSpPr>
          <p:cNvPr id="5" name="Date Placeholder 4"/>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6" name="Footer Placeholder 5"/>
          <p:cNvSpPr>
            <a:spLocks noGrp="1"/>
          </p:cNvSpPr>
          <p:nvPr>
            <p:ph type="ftr" sz="quarter" idx="11"/>
          </p:nvPr>
        </p:nvSpPr>
        <p:spPr/>
        <p:txBody>
          <a:bodyPr/>
          <a:lstStyle/>
          <a:p>
            <a:endParaRPr lang="tr-T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23716376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lıntı İsim Kartı">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tr-TR"/>
              <a:t>Asıl başlık stilini düzenlemek için tıklayın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a:t>Asıl metin stillerini düzenlemek için tıklayın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tr-TR"/>
              <a:t>Asıl metin stillerini düzenlemek için tıklayın</a:t>
            </a:r>
          </a:p>
        </p:txBody>
      </p:sp>
      <p:sp>
        <p:nvSpPr>
          <p:cNvPr id="5" name="Date Placeholder 4"/>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6" name="Footer Placeholder 5"/>
          <p:cNvSpPr>
            <a:spLocks noGrp="1"/>
          </p:cNvSpPr>
          <p:nvPr>
            <p:ph type="ftr" sz="quarter" idx="11"/>
          </p:nvPr>
        </p:nvSpPr>
        <p:spPr/>
        <p:txBody>
          <a:bodyPr/>
          <a:lstStyle/>
          <a:p>
            <a:endParaRPr lang="tr-T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04E7BBF-3116-45C7-B4A5-E04DEA21F13D}" type="slidenum">
              <a:rPr lang="tr-TR" smtClean="0"/>
              <a:pPr/>
              <a:t>‹#›</a:t>
            </a:fld>
            <a:endParaRPr lang="tr-T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50715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oğru veya Yanlış">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tr-TR"/>
              <a:t>Asıl başlık stilini düzenlemek için tıklayın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a:t>Asıl metin stillerini düzenlemek için tıklayın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tr-TR"/>
              <a:t>Asıl metin stillerini düzenlemek için tıklayın</a:t>
            </a:r>
          </a:p>
        </p:txBody>
      </p:sp>
      <p:sp>
        <p:nvSpPr>
          <p:cNvPr id="5" name="Date Placeholder 4"/>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6" name="Footer Placeholder 5"/>
          <p:cNvSpPr>
            <a:spLocks noGrp="1"/>
          </p:cNvSpPr>
          <p:nvPr>
            <p:ph type="ftr" sz="quarter" idx="11"/>
          </p:nvPr>
        </p:nvSpPr>
        <p:spPr/>
        <p:txBody>
          <a:bodyPr/>
          <a:lstStyle/>
          <a:p>
            <a:endParaRPr lang="tr-T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1743501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ncho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5" name="Footer Placeholder 4"/>
          <p:cNvSpPr>
            <a:spLocks noGrp="1"/>
          </p:cNvSpPr>
          <p:nvPr>
            <p:ph type="ftr" sz="quarter" idx="11"/>
          </p:nvPr>
        </p:nvSpPr>
        <p:spPr/>
        <p:txBody>
          <a:bodyPr/>
          <a:lstStyle/>
          <a:p>
            <a:endParaRPr lang="tr-T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2433451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5" name="Footer Placeholder 4"/>
          <p:cNvSpPr>
            <a:spLocks noGrp="1"/>
          </p:cNvSpPr>
          <p:nvPr>
            <p:ph type="ftr" sz="quarter" idx="11"/>
          </p:nvPr>
        </p:nvSpPr>
        <p:spPr/>
        <p:txBody>
          <a:bodyPr/>
          <a:lstStyle/>
          <a:p>
            <a:endParaRPr lang="tr-T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1993007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tr-TR"/>
              <a:t>Asıl başlık stilini düzenlemek için tıklayın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5" name="Footer Placeholder 4"/>
          <p:cNvSpPr>
            <a:spLocks noGrp="1"/>
          </p:cNvSpPr>
          <p:nvPr>
            <p:ph type="ftr" sz="quarter" idx="11"/>
          </p:nvPr>
        </p:nvSpPr>
        <p:spPr/>
        <p:txBody>
          <a:bodyPr/>
          <a:lstStyle/>
          <a:p>
            <a:endParaRPr lang="tr-T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1620407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tr-TR"/>
              <a:t>Asıl başlık stilini düzenlemek için tıklayın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5" name="Footer Placeholder 4"/>
          <p:cNvSpPr>
            <a:spLocks noGrp="1"/>
          </p:cNvSpPr>
          <p:nvPr>
            <p:ph type="ftr" sz="quarter" idx="11"/>
          </p:nvPr>
        </p:nvSpPr>
        <p:spPr/>
        <p:txBody>
          <a:bodyPr/>
          <a:lstStyle/>
          <a:p>
            <a:endParaRPr lang="tr-T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421142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6" name="Footer Placeholder 5"/>
          <p:cNvSpPr>
            <a:spLocks noGrp="1"/>
          </p:cNvSpPr>
          <p:nvPr>
            <p:ph type="ftr" sz="quarter" idx="11"/>
          </p:nvPr>
        </p:nvSpPr>
        <p:spPr/>
        <p:txBody>
          <a:bodyPr/>
          <a:lstStyle/>
          <a:p>
            <a:endParaRPr lang="tr-T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2970536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8" name="Footer Placeholder 7"/>
          <p:cNvSpPr>
            <a:spLocks noGrp="1"/>
          </p:cNvSpPr>
          <p:nvPr>
            <p:ph type="ftr" sz="quarter" idx="11"/>
          </p:nvPr>
        </p:nvSpPr>
        <p:spPr/>
        <p:txBody>
          <a:bodyPr/>
          <a:lstStyle/>
          <a:p>
            <a:endParaRPr lang="tr-T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117345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4" name="Footer Placeholder 3"/>
          <p:cNvSpPr>
            <a:spLocks noGrp="1"/>
          </p:cNvSpPr>
          <p:nvPr>
            <p:ph type="ftr" sz="quarter" idx="11"/>
          </p:nvPr>
        </p:nvSpPr>
        <p:spPr/>
        <p:txBody>
          <a:bodyPr/>
          <a:lstStyle/>
          <a:p>
            <a:endParaRPr lang="tr-T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1114514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3" name="Footer Placeholder 2"/>
          <p:cNvSpPr>
            <a:spLocks noGrp="1"/>
          </p:cNvSpPr>
          <p:nvPr>
            <p:ph type="ftr" sz="quarter" idx="11"/>
          </p:nvPr>
        </p:nvSpPr>
        <p:spPr/>
        <p:txBody>
          <a:bodyPr/>
          <a:lstStyle/>
          <a:p>
            <a:endParaRPr lang="tr-T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2368004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tr-TR"/>
              <a:t>Asıl başlık stilini düzenlemek için tıklayın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6" name="Footer Placeholder 5"/>
          <p:cNvSpPr>
            <a:spLocks noGrp="1"/>
          </p:cNvSpPr>
          <p:nvPr>
            <p:ph type="ftr" sz="quarter" idx="11"/>
          </p:nvPr>
        </p:nvSpPr>
        <p:spPr/>
        <p:txBody>
          <a:bodyPr/>
          <a:lstStyle/>
          <a:p>
            <a:endParaRPr lang="tr-T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2357543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7EC8CC7A-92C2-45DF-8725-F169FB15582B}" type="datetimeFigureOut">
              <a:rPr lang="tr-TR" smtClean="0"/>
              <a:pPr/>
              <a:t>26.05.2022</a:t>
            </a:fld>
            <a:endParaRPr lang="tr-TR"/>
          </a:p>
        </p:txBody>
      </p:sp>
      <p:sp>
        <p:nvSpPr>
          <p:cNvPr id="6" name="Footer Placeholder 5"/>
          <p:cNvSpPr>
            <a:spLocks noGrp="1"/>
          </p:cNvSpPr>
          <p:nvPr>
            <p:ph type="ftr" sz="quarter" idx="11"/>
          </p:nvPr>
        </p:nvSpPr>
        <p:spPr/>
        <p:txBody>
          <a:bodyPr/>
          <a:lstStyle/>
          <a:p>
            <a:endParaRPr lang="tr-T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04E7BBF-3116-45C7-B4A5-E04DEA21F13D}" type="slidenum">
              <a:rPr lang="tr-TR" smtClean="0"/>
              <a:pPr/>
              <a:t>‹#›</a:t>
            </a:fld>
            <a:endParaRPr lang="tr-TR"/>
          </a:p>
        </p:txBody>
      </p:sp>
    </p:spTree>
    <p:extLst>
      <p:ext uri="{BB962C8B-B14F-4D97-AF65-F5344CB8AC3E}">
        <p14:creationId xmlns:p14="http://schemas.microsoft.com/office/powerpoint/2010/main" val="962686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EC8CC7A-92C2-45DF-8725-F169FB15582B}" type="datetimeFigureOut">
              <a:rPr lang="tr-TR" smtClean="0"/>
              <a:pPr/>
              <a:t>26.05.2022</a:t>
            </a:fld>
            <a:endParaRPr lang="tr-T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tr-T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04E7BBF-3116-45C7-B4A5-E04DEA21F13D}" type="slidenum">
              <a:rPr lang="tr-TR" smtClean="0"/>
              <a:pPr/>
              <a:t>‹#›</a:t>
            </a:fld>
            <a:endParaRPr lang="tr-TR"/>
          </a:p>
        </p:txBody>
      </p:sp>
    </p:spTree>
    <p:extLst>
      <p:ext uri="{BB962C8B-B14F-4D97-AF65-F5344CB8AC3E}">
        <p14:creationId xmlns:p14="http://schemas.microsoft.com/office/powerpoint/2010/main" val="3646514538"/>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expedition-megacosm.blogspot.com/2011/09/who-is-teacher.html"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creativecommons.org/licenses/by-nc-nd/3.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A9F8F7EC-25C6-7173-7CFB-3C8F4B10E9EA}"/>
              </a:ext>
            </a:extLst>
          </p:cNvPr>
          <p:cNvSpPr>
            <a:spLocks noGrp="1"/>
          </p:cNvSpPr>
          <p:nvPr>
            <p:ph type="ctrTitle"/>
          </p:nvPr>
        </p:nvSpPr>
        <p:spPr>
          <a:xfrm>
            <a:off x="1244600" y="758952"/>
            <a:ext cx="10236200" cy="2187448"/>
          </a:xfrm>
        </p:spPr>
        <p:txBody>
          <a:bodyPr>
            <a:normAutofit/>
          </a:bodyPr>
          <a:lstStyle/>
          <a:p>
            <a:r>
              <a:rPr lang="tr-TR" dirty="0"/>
              <a:t>ÖĞRETMENLİK KARİYER BASAMAKLARI</a:t>
            </a:r>
          </a:p>
        </p:txBody>
      </p:sp>
      <p:pic>
        <p:nvPicPr>
          <p:cNvPr id="5" name="Resim 4">
            <a:extLst>
              <a:ext uri="{FF2B5EF4-FFF2-40B4-BE49-F238E27FC236}">
                <a16:creationId xmlns="" xmlns:a16="http://schemas.microsoft.com/office/drawing/2014/main" id="{875C1B30-9EA6-4470-CF6A-905C7BF5AF99}"/>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 xmlns:a1611="http://schemas.microsoft.com/office/drawing/2016/11/main" r:id="rId3"/>
              </a:ext>
            </a:extLst>
          </a:blip>
          <a:stretch>
            <a:fillRect/>
          </a:stretch>
        </p:blipFill>
        <p:spPr>
          <a:xfrm>
            <a:off x="1752600" y="2946400"/>
            <a:ext cx="3403600" cy="3302000"/>
          </a:xfrm>
          <a:prstGeom prst="rect">
            <a:avLst/>
          </a:prstGeom>
        </p:spPr>
      </p:pic>
      <p:sp>
        <p:nvSpPr>
          <p:cNvPr id="6" name="Metin kutusu 5">
            <a:extLst>
              <a:ext uri="{FF2B5EF4-FFF2-40B4-BE49-F238E27FC236}">
                <a16:creationId xmlns="" xmlns:a16="http://schemas.microsoft.com/office/drawing/2014/main" id="{007546A5-A6BD-97EE-BB52-9D92F5DD8E3F}"/>
              </a:ext>
            </a:extLst>
          </p:cNvPr>
          <p:cNvSpPr txBox="1"/>
          <p:nvPr/>
        </p:nvSpPr>
        <p:spPr>
          <a:xfrm>
            <a:off x="2667000" y="6999918"/>
            <a:ext cx="3302000" cy="230832"/>
          </a:xfrm>
          <a:prstGeom prst="rect">
            <a:avLst/>
          </a:prstGeom>
          <a:noFill/>
        </p:spPr>
        <p:txBody>
          <a:bodyPr wrap="square" rtlCol="0">
            <a:spAutoFit/>
          </a:bodyPr>
          <a:lstStyle/>
          <a:p>
            <a:r>
              <a:rPr lang="tr-TR" sz="900">
                <a:hlinkClick r:id="rId3" tooltip="http://expedition-megacosm.blogspot.com/2011/09/who-is-teacher.html"/>
              </a:rPr>
              <a:t>Bu Fotoğraf</a:t>
            </a:r>
            <a:r>
              <a:rPr lang="tr-TR" sz="900"/>
              <a:t>, Bilinmeyen Yazar, </a:t>
            </a:r>
            <a:r>
              <a:rPr lang="tr-TR" sz="900">
                <a:hlinkClick r:id="rId4" tooltip="https://creativecommons.org/licenses/by-nc-nd/3.0/"/>
              </a:rPr>
              <a:t>CC BY-NC-ND</a:t>
            </a:r>
            <a:r>
              <a:rPr lang="tr-TR" sz="900"/>
              <a:t> altında lisanslanmıştır</a:t>
            </a:r>
          </a:p>
        </p:txBody>
      </p:sp>
    </p:spTree>
    <p:extLst>
      <p:ext uri="{BB962C8B-B14F-4D97-AF65-F5344CB8AC3E}">
        <p14:creationId xmlns:p14="http://schemas.microsoft.com/office/powerpoint/2010/main" val="1430444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05E8C525-3706-CCFA-EFE0-A6FEED4D0425}"/>
              </a:ext>
            </a:extLst>
          </p:cNvPr>
          <p:cNvSpPr>
            <a:spLocks noGrp="1"/>
          </p:cNvSpPr>
          <p:nvPr>
            <p:ph type="title"/>
          </p:nvPr>
        </p:nvSpPr>
        <p:spPr/>
        <p:txBody>
          <a:bodyPr>
            <a:normAutofit fontScale="90000"/>
          </a:bodyPr>
          <a:lstStyle/>
          <a:p>
            <a:r>
              <a:rPr lang="tr-TR" dirty="0"/>
              <a:t>Başöğretmen unvanları için öngörülen yazılı sınava başvuracaklarda aranacak şartlar</a:t>
            </a:r>
          </a:p>
        </p:txBody>
      </p:sp>
      <p:sp>
        <p:nvSpPr>
          <p:cNvPr id="3" name="İçerik Yer Tutucusu 2">
            <a:extLst>
              <a:ext uri="{FF2B5EF4-FFF2-40B4-BE49-F238E27FC236}">
                <a16:creationId xmlns="" xmlns:a16="http://schemas.microsoft.com/office/drawing/2014/main" id="{F334ADBC-5B60-2C91-4849-43B6C8337110}"/>
              </a:ext>
            </a:extLst>
          </p:cNvPr>
          <p:cNvSpPr>
            <a:spLocks noGrp="1"/>
          </p:cNvSpPr>
          <p:nvPr>
            <p:ph idx="1"/>
          </p:nvPr>
        </p:nvSpPr>
        <p:spPr/>
        <p:txBody>
          <a:bodyPr/>
          <a:lstStyle/>
          <a:p>
            <a:r>
              <a:rPr lang="tr-TR" dirty="0"/>
              <a:t>a) Yazılı sınav başvuru tarihinin son günü itibarıyla uzman öğretmenlikte en az on yıl hizmeti bulunmak,</a:t>
            </a:r>
          </a:p>
          <a:p>
            <a:endParaRPr lang="tr-TR" dirty="0"/>
          </a:p>
          <a:p>
            <a:r>
              <a:rPr lang="tr-TR" dirty="0"/>
              <a:t>b) Uzman öğretmen olarak görev yapıyor olmak,</a:t>
            </a:r>
          </a:p>
          <a:p>
            <a:endParaRPr lang="tr-TR" dirty="0"/>
          </a:p>
          <a:p>
            <a:r>
              <a:rPr lang="tr-TR" dirty="0"/>
              <a:t>c) Kademe ilerlemesinin durdurulması cezası bulunmamak,</a:t>
            </a:r>
          </a:p>
        </p:txBody>
      </p:sp>
    </p:spTree>
    <p:extLst>
      <p:ext uri="{BB962C8B-B14F-4D97-AF65-F5344CB8AC3E}">
        <p14:creationId xmlns:p14="http://schemas.microsoft.com/office/powerpoint/2010/main" val="4117271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05E8C525-3706-CCFA-EFE0-A6FEED4D0425}"/>
              </a:ext>
            </a:extLst>
          </p:cNvPr>
          <p:cNvSpPr>
            <a:spLocks noGrp="1"/>
          </p:cNvSpPr>
          <p:nvPr>
            <p:ph type="title"/>
          </p:nvPr>
        </p:nvSpPr>
        <p:spPr/>
        <p:txBody>
          <a:bodyPr>
            <a:normAutofit fontScale="90000"/>
          </a:bodyPr>
          <a:lstStyle/>
          <a:p>
            <a:r>
              <a:rPr lang="tr-TR" dirty="0"/>
              <a:t>Başöğretmen unvanları için öngörülen yazılı sınava başvuracaklarda aranacak şartlar</a:t>
            </a:r>
          </a:p>
        </p:txBody>
      </p:sp>
      <p:sp>
        <p:nvSpPr>
          <p:cNvPr id="3" name="İçerik Yer Tutucusu 2">
            <a:extLst>
              <a:ext uri="{FF2B5EF4-FFF2-40B4-BE49-F238E27FC236}">
                <a16:creationId xmlns="" xmlns:a16="http://schemas.microsoft.com/office/drawing/2014/main" id="{F334ADBC-5B60-2C91-4849-43B6C8337110}"/>
              </a:ext>
            </a:extLst>
          </p:cNvPr>
          <p:cNvSpPr>
            <a:spLocks noGrp="1"/>
          </p:cNvSpPr>
          <p:nvPr>
            <p:ph idx="1"/>
          </p:nvPr>
        </p:nvSpPr>
        <p:spPr/>
        <p:txBody>
          <a:bodyPr/>
          <a:lstStyle/>
          <a:p>
            <a:r>
              <a:rPr lang="tr-TR" dirty="0"/>
              <a:t>ç) Uzman öğretmenlerin mesleki gelişimlerine yönelik hazırlanan en az 240 saatlik Başöğretmenlik Eğitim Programını tamamlamış olmak,</a:t>
            </a:r>
          </a:p>
          <a:p>
            <a:endParaRPr lang="tr-TR" dirty="0"/>
          </a:p>
          <a:p>
            <a:r>
              <a:rPr lang="tr-TR" dirty="0"/>
              <a:t>d) Başöğretmenlik Mesleki Gelişim Çalışmalarını tamamlamış olmak,</a:t>
            </a:r>
          </a:p>
          <a:p>
            <a:endParaRPr lang="tr-TR" dirty="0"/>
          </a:p>
          <a:p>
            <a:pPr marL="0" indent="0">
              <a:buNone/>
            </a:pPr>
            <a:r>
              <a:rPr lang="tr-TR" dirty="0"/>
              <a:t>şartları aranır.</a:t>
            </a:r>
          </a:p>
        </p:txBody>
      </p:sp>
    </p:spTree>
    <p:extLst>
      <p:ext uri="{BB962C8B-B14F-4D97-AF65-F5344CB8AC3E}">
        <p14:creationId xmlns:p14="http://schemas.microsoft.com/office/powerpoint/2010/main" val="251232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05E8C525-3706-CCFA-EFE0-A6FEED4D0425}"/>
              </a:ext>
            </a:extLst>
          </p:cNvPr>
          <p:cNvSpPr>
            <a:spLocks noGrp="1"/>
          </p:cNvSpPr>
          <p:nvPr>
            <p:ph type="title"/>
          </p:nvPr>
        </p:nvSpPr>
        <p:spPr/>
        <p:txBody>
          <a:bodyPr>
            <a:normAutofit fontScale="90000"/>
          </a:bodyPr>
          <a:lstStyle/>
          <a:p>
            <a:r>
              <a:rPr lang="tr-TR" dirty="0"/>
              <a:t>Başöğretmen unvanları için öngörülen yazılı sınava başvuracaklarda aranacak şartlar</a:t>
            </a:r>
          </a:p>
        </p:txBody>
      </p:sp>
      <p:sp>
        <p:nvSpPr>
          <p:cNvPr id="3" name="İçerik Yer Tutucusu 2">
            <a:extLst>
              <a:ext uri="{FF2B5EF4-FFF2-40B4-BE49-F238E27FC236}">
                <a16:creationId xmlns="" xmlns:a16="http://schemas.microsoft.com/office/drawing/2014/main" id="{F334ADBC-5B60-2C91-4849-43B6C8337110}"/>
              </a:ext>
            </a:extLst>
          </p:cNvPr>
          <p:cNvSpPr>
            <a:spLocks noGrp="1"/>
          </p:cNvSpPr>
          <p:nvPr>
            <p:ph idx="1"/>
          </p:nvPr>
        </p:nvSpPr>
        <p:spPr/>
        <p:txBody>
          <a:bodyPr/>
          <a:lstStyle/>
          <a:p>
            <a:r>
              <a:rPr lang="tr-TR" dirty="0"/>
              <a:t>(3) Eğitim kurumu müdürü, müdür başyardımcısı ve müdür yardımcısı olarak görev yapmakta olanlardan yazılı sınava başvuru şartlarını taşıyanlar, öğretmenlik kariyer basamaklarında ilerlemek üzere başvuruda bulunabilir.</a:t>
            </a:r>
          </a:p>
          <a:p>
            <a:endParaRPr lang="tr-TR" dirty="0"/>
          </a:p>
          <a:p>
            <a:r>
              <a:rPr lang="tr-TR" dirty="0"/>
              <a:t>(4) Kademe ilerlemesinin durdurulması cezası almış olanlar, cezaları özlük dosyasından silindikten sonra uzman öğretmen veya başöğretmen unvanı için başvuruda bulunabilir.</a:t>
            </a:r>
          </a:p>
          <a:p>
            <a:endParaRPr lang="tr-TR" dirty="0"/>
          </a:p>
          <a:p>
            <a:r>
              <a:rPr lang="tr-TR" dirty="0"/>
              <a:t>(5) Uzman Öğretmenlik Mesleki Gelişim Çalışmaları, Başöğretmenlik Mesleki Gelişim Çalışmaları, Uzman Öğretmenlik Eğitim Programı ile Başöğretmenlik Eğitim Programının kapsamı, içeriği ve diğer hususlar Bakanlıkça belirlenir.</a:t>
            </a:r>
          </a:p>
        </p:txBody>
      </p:sp>
    </p:spTree>
    <p:extLst>
      <p:ext uri="{BB962C8B-B14F-4D97-AF65-F5344CB8AC3E}">
        <p14:creationId xmlns:p14="http://schemas.microsoft.com/office/powerpoint/2010/main" val="1245843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E3BBE966-204A-D1B0-39BA-CD3309C9162F}"/>
              </a:ext>
            </a:extLst>
          </p:cNvPr>
          <p:cNvSpPr>
            <a:spLocks noGrp="1"/>
          </p:cNvSpPr>
          <p:nvPr>
            <p:ph type="title"/>
          </p:nvPr>
        </p:nvSpPr>
        <p:spPr/>
        <p:txBody>
          <a:bodyPr/>
          <a:lstStyle/>
          <a:p>
            <a:r>
              <a:rPr lang="tr-TR" dirty="0"/>
              <a:t>Yazılı sınavdan muafiyet</a:t>
            </a:r>
          </a:p>
        </p:txBody>
      </p:sp>
      <p:sp>
        <p:nvSpPr>
          <p:cNvPr id="3" name="İçerik Yer Tutucusu 2">
            <a:extLst>
              <a:ext uri="{FF2B5EF4-FFF2-40B4-BE49-F238E27FC236}">
                <a16:creationId xmlns="" xmlns:a16="http://schemas.microsoft.com/office/drawing/2014/main" id="{B600B7D8-581C-3629-A1BB-D85F25B00154}"/>
              </a:ext>
            </a:extLst>
          </p:cNvPr>
          <p:cNvSpPr>
            <a:spLocks noGrp="1"/>
          </p:cNvSpPr>
          <p:nvPr>
            <p:ph idx="1"/>
          </p:nvPr>
        </p:nvSpPr>
        <p:spPr/>
        <p:txBody>
          <a:bodyPr/>
          <a:lstStyle/>
          <a:p>
            <a:r>
              <a:rPr lang="tr-TR" dirty="0"/>
              <a:t>MADDE 13- (1) Lisansüstü eğitimini tamamlayan öğretmenler uzman öğretmen unvanı için öngörülen; doktora eğitimini tamamlayan uzman öğretmenler ise başöğretmen unvanı için öngörülen yazılı sınavdan muaf tutulur.</a:t>
            </a:r>
          </a:p>
          <a:p>
            <a:endParaRPr lang="tr-TR" dirty="0"/>
          </a:p>
          <a:p>
            <a:r>
              <a:rPr lang="tr-TR" dirty="0"/>
              <a:t>(2) Lisansüstü eğitimini tamamlayan öğretmenler, 12 </a:t>
            </a:r>
            <a:r>
              <a:rPr lang="tr-TR" dirty="0" err="1"/>
              <a:t>nci</a:t>
            </a:r>
            <a:r>
              <a:rPr lang="tr-TR" dirty="0"/>
              <a:t> maddenin birinci fıkrasında uzman öğretmen unvanı için öngörülen yazılı sınava başvuruda bulunacaklarda aranan şartları taşımaları hâlinde uzman öğretmen unvanı için; doktora eğitimini tamamlayan uzman öğretmenler, 12 </a:t>
            </a:r>
            <a:r>
              <a:rPr lang="tr-TR" dirty="0" err="1"/>
              <a:t>nci</a:t>
            </a:r>
            <a:r>
              <a:rPr lang="tr-TR" dirty="0"/>
              <a:t> maddenin ikinci fıkrasında başöğretmen unvanı için öngörülen yazılı sınava başvuruda bulunacaklarda aranan şartları taşımaları hâlinde başöğretmen unvanı için başvuruda bulunabilir.</a:t>
            </a:r>
          </a:p>
        </p:txBody>
      </p:sp>
    </p:spTree>
    <p:extLst>
      <p:ext uri="{BB962C8B-B14F-4D97-AF65-F5344CB8AC3E}">
        <p14:creationId xmlns:p14="http://schemas.microsoft.com/office/powerpoint/2010/main" val="1817497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A7A04B0E-CD50-B031-268A-5D0BE307B7E1}"/>
              </a:ext>
            </a:extLst>
          </p:cNvPr>
          <p:cNvSpPr>
            <a:spLocks noGrp="1"/>
          </p:cNvSpPr>
          <p:nvPr>
            <p:ph type="title"/>
          </p:nvPr>
        </p:nvSpPr>
        <p:spPr/>
        <p:txBody>
          <a:bodyPr/>
          <a:lstStyle/>
          <a:p>
            <a:r>
              <a:rPr lang="tr-TR" dirty="0"/>
              <a:t>Öğretmenlik veya uzman öğretmenlikte geçmiş sayılan süreler</a:t>
            </a:r>
          </a:p>
        </p:txBody>
      </p:sp>
      <p:sp>
        <p:nvSpPr>
          <p:cNvPr id="3" name="İçerik Yer Tutucusu 2">
            <a:extLst>
              <a:ext uri="{FF2B5EF4-FFF2-40B4-BE49-F238E27FC236}">
                <a16:creationId xmlns="" xmlns:a16="http://schemas.microsoft.com/office/drawing/2014/main" id="{C4C0A629-FF3A-628F-3C11-089FEEFC4F50}"/>
              </a:ext>
            </a:extLst>
          </p:cNvPr>
          <p:cNvSpPr>
            <a:spLocks noGrp="1"/>
          </p:cNvSpPr>
          <p:nvPr>
            <p:ph idx="1"/>
          </p:nvPr>
        </p:nvSpPr>
        <p:spPr/>
        <p:txBody>
          <a:bodyPr>
            <a:normAutofit fontScale="85000" lnSpcReduction="10000"/>
          </a:bodyPr>
          <a:lstStyle/>
          <a:p>
            <a:r>
              <a:rPr lang="tr-TR" dirty="0"/>
              <a:t>MADDE 14- (1) Uzman öğretmen veya başöğretmen unvanına başvuruda bulunacakların öğretmenlik veya uzman öğretmenlik sürelerinin hesabında, adaylık dâhil öğretmen veya uzman öğretmen olarak geçirdikleri hizmet süreleri dikkate alınır. Bu sürelere;</a:t>
            </a:r>
          </a:p>
          <a:p>
            <a:endParaRPr lang="tr-TR" dirty="0"/>
          </a:p>
          <a:p>
            <a:r>
              <a:rPr lang="tr-TR" dirty="0"/>
              <a:t>a) Bakanlık kadrolarında öğretmen olarak görevli iken askerlik hizmetini yapmak üzere aylıksız izne ayrılanlardan askerlik hizmetini temel askerlik eğitiminden sonra eğitim kurumlarında öğretmen olarak yerine getirenlerin temel askerlik eğitimi dışında kalan askerlik süreleri,</a:t>
            </a:r>
          </a:p>
          <a:p>
            <a:endParaRPr lang="tr-TR" dirty="0"/>
          </a:p>
          <a:p>
            <a:r>
              <a:rPr lang="tr-TR" dirty="0"/>
              <a:t>b) Eğitim kurumu müdürlüğü, müdür başyardımcılığı ve müdür yardımcılığında geçen süreler,</a:t>
            </a:r>
          </a:p>
          <a:p>
            <a:endParaRPr lang="tr-TR" dirty="0"/>
          </a:p>
          <a:p>
            <a:r>
              <a:rPr lang="tr-TR" dirty="0"/>
              <a:t>c) 657 sayılı Kanunun 4 üncü maddesinin birinci fıkrasının (B) bendi kapsamında sözleşmeli öğretmenlikte geçen süreler,</a:t>
            </a:r>
          </a:p>
        </p:txBody>
      </p:sp>
    </p:spTree>
    <p:extLst>
      <p:ext uri="{BB962C8B-B14F-4D97-AF65-F5344CB8AC3E}">
        <p14:creationId xmlns:p14="http://schemas.microsoft.com/office/powerpoint/2010/main" val="34587489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A7A04B0E-CD50-B031-268A-5D0BE307B7E1}"/>
              </a:ext>
            </a:extLst>
          </p:cNvPr>
          <p:cNvSpPr>
            <a:spLocks noGrp="1"/>
          </p:cNvSpPr>
          <p:nvPr>
            <p:ph type="title"/>
          </p:nvPr>
        </p:nvSpPr>
        <p:spPr/>
        <p:txBody>
          <a:bodyPr/>
          <a:lstStyle/>
          <a:p>
            <a:r>
              <a:rPr lang="tr-TR" dirty="0"/>
              <a:t>Öğretmenlik veya uzman öğretmenlikte geçmiş sayılan süreler</a:t>
            </a:r>
          </a:p>
        </p:txBody>
      </p:sp>
      <p:sp>
        <p:nvSpPr>
          <p:cNvPr id="3" name="İçerik Yer Tutucusu 2">
            <a:extLst>
              <a:ext uri="{FF2B5EF4-FFF2-40B4-BE49-F238E27FC236}">
                <a16:creationId xmlns="" xmlns:a16="http://schemas.microsoft.com/office/drawing/2014/main" id="{C4C0A629-FF3A-628F-3C11-089FEEFC4F50}"/>
              </a:ext>
            </a:extLst>
          </p:cNvPr>
          <p:cNvSpPr>
            <a:spLocks noGrp="1"/>
          </p:cNvSpPr>
          <p:nvPr>
            <p:ph idx="1"/>
          </p:nvPr>
        </p:nvSpPr>
        <p:spPr/>
        <p:txBody>
          <a:bodyPr>
            <a:normAutofit fontScale="85000" lnSpcReduction="10000"/>
          </a:bodyPr>
          <a:lstStyle/>
          <a:p>
            <a:r>
              <a:rPr lang="tr-TR" dirty="0"/>
              <a:t>ç) 657 sayılı Kanunun 102 </a:t>
            </a:r>
            <a:r>
              <a:rPr lang="tr-TR" dirty="0" err="1"/>
              <a:t>nci</a:t>
            </a:r>
            <a:r>
              <a:rPr lang="tr-TR" dirty="0"/>
              <a:t>, 103 üncü, 104 üncü ve 105 inci maddelerinde öngörülen izinlerin tamamı,</a:t>
            </a:r>
          </a:p>
          <a:p>
            <a:endParaRPr lang="tr-TR" dirty="0"/>
          </a:p>
          <a:p>
            <a:r>
              <a:rPr lang="tr-TR" dirty="0"/>
              <a:t>d) Görevden uzaklaştırma ve görevleri ile ilgili olsun veya olmasın herhangi bir suçtan tutuklanma veya gözaltına alınma nedenleriyle fiilen görev yapılmayan sürelerin 657 sayılı Kanunun 143 üncü maddesinde sayılan durumların gerçekleşmesi hâlinde tamamı,</a:t>
            </a:r>
          </a:p>
          <a:p>
            <a:endParaRPr lang="tr-TR" dirty="0"/>
          </a:p>
          <a:p>
            <a:r>
              <a:rPr lang="tr-TR" dirty="0"/>
              <a:t>e) Özel okullarda öğretmen veya yönetici, diğer özel öğretim kurumlarında ise öğretmen veya öğretmenlik atama şartını taşıyanların yönetici unvanlarında geçen hizmet süreleri,</a:t>
            </a:r>
          </a:p>
          <a:p>
            <a:endParaRPr lang="tr-TR" dirty="0"/>
          </a:p>
          <a:p>
            <a:r>
              <a:rPr lang="tr-TR" dirty="0"/>
              <a:t>f) 25/6/2001 tarihli ve 4688 sayılı Kamu Görevlileri Sendikaları ve Toplu Sözleşme Kanunu hükümleri kapsamında sendikal görevleri nedeniyle aylıksız izinli sayılanların, bu kapsamdaki izin süreleri,</a:t>
            </a:r>
          </a:p>
        </p:txBody>
      </p:sp>
    </p:spTree>
    <p:extLst>
      <p:ext uri="{BB962C8B-B14F-4D97-AF65-F5344CB8AC3E}">
        <p14:creationId xmlns:p14="http://schemas.microsoft.com/office/powerpoint/2010/main" val="3856135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A7A04B0E-CD50-B031-268A-5D0BE307B7E1}"/>
              </a:ext>
            </a:extLst>
          </p:cNvPr>
          <p:cNvSpPr>
            <a:spLocks noGrp="1"/>
          </p:cNvSpPr>
          <p:nvPr>
            <p:ph type="title"/>
          </p:nvPr>
        </p:nvSpPr>
        <p:spPr/>
        <p:txBody>
          <a:bodyPr/>
          <a:lstStyle/>
          <a:p>
            <a:r>
              <a:rPr lang="tr-TR" dirty="0"/>
              <a:t>Öğretmenlik veya uzman öğretmenlikte geçmiş sayılan süreler</a:t>
            </a:r>
          </a:p>
        </p:txBody>
      </p:sp>
      <p:sp>
        <p:nvSpPr>
          <p:cNvPr id="3" name="İçerik Yer Tutucusu 2">
            <a:extLst>
              <a:ext uri="{FF2B5EF4-FFF2-40B4-BE49-F238E27FC236}">
                <a16:creationId xmlns="" xmlns:a16="http://schemas.microsoft.com/office/drawing/2014/main" id="{C4C0A629-FF3A-628F-3C11-089FEEFC4F50}"/>
              </a:ext>
            </a:extLst>
          </p:cNvPr>
          <p:cNvSpPr>
            <a:spLocks noGrp="1"/>
          </p:cNvSpPr>
          <p:nvPr>
            <p:ph idx="1"/>
          </p:nvPr>
        </p:nvSpPr>
        <p:spPr/>
        <p:txBody>
          <a:bodyPr>
            <a:normAutofit fontScale="92500"/>
          </a:bodyPr>
          <a:lstStyle/>
          <a:p>
            <a:r>
              <a:rPr lang="tr-TR" dirty="0"/>
              <a:t>g) Öğretmen olarak görev yapmakta iken 23/4/1999 ile 14/2/2005 tarihleri arasında almış oldukları disiplin cezası sonucu öğretmenlikleri sona erip, 22/6/2006 tarihli ve 5525 sayılı Memurlar ile Diğer Kamu Görevlilerinin Bazı Disiplin Cezalarının Affı Hakkında Kanun uyarınca haklarında verilmiş disiplin cezalarının bütün sonuçları ile ortadan kaldırılmasına bağlı olarak öğretmenliğe döndürülenler ile aynı tarihler arasında istifa sonucu görevinden ayrılanlardan yeniden öğretmenliğe atananların görevlerinden ayrıldıkları tarih ile öğretmenliğe döndürüldükleri tarih arasında geçen süreleri,</a:t>
            </a:r>
          </a:p>
          <a:p>
            <a:endParaRPr lang="tr-TR" dirty="0"/>
          </a:p>
          <a:p>
            <a:r>
              <a:rPr lang="tr-TR" dirty="0"/>
              <a:t>ğ) Vekâlet ve geçici görev süreleri,</a:t>
            </a:r>
          </a:p>
          <a:p>
            <a:endParaRPr lang="tr-TR" dirty="0"/>
          </a:p>
          <a:p>
            <a:pPr marL="0" indent="0">
              <a:buNone/>
            </a:pPr>
            <a:r>
              <a:rPr lang="tr-TR" dirty="0"/>
              <a:t>dâhil edilir.</a:t>
            </a:r>
          </a:p>
        </p:txBody>
      </p:sp>
    </p:spTree>
    <p:extLst>
      <p:ext uri="{BB962C8B-B14F-4D97-AF65-F5344CB8AC3E}">
        <p14:creationId xmlns:p14="http://schemas.microsoft.com/office/powerpoint/2010/main" val="3046835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3FAA976D-00F1-5C6E-D9CE-D552F065FD00}"/>
              </a:ext>
            </a:extLst>
          </p:cNvPr>
          <p:cNvSpPr>
            <a:spLocks noGrp="1"/>
          </p:cNvSpPr>
          <p:nvPr>
            <p:ph type="title"/>
          </p:nvPr>
        </p:nvSpPr>
        <p:spPr/>
        <p:txBody>
          <a:bodyPr/>
          <a:lstStyle/>
          <a:p>
            <a:r>
              <a:rPr lang="tr-TR" dirty="0"/>
              <a:t>Eğitim programı</a:t>
            </a:r>
          </a:p>
        </p:txBody>
      </p:sp>
      <p:sp>
        <p:nvSpPr>
          <p:cNvPr id="3" name="İçerik Yer Tutucusu 2">
            <a:extLst>
              <a:ext uri="{FF2B5EF4-FFF2-40B4-BE49-F238E27FC236}">
                <a16:creationId xmlns="" xmlns:a16="http://schemas.microsoft.com/office/drawing/2014/main" id="{BB9B32EF-B758-230D-CAF0-A1F45908721A}"/>
              </a:ext>
            </a:extLst>
          </p:cNvPr>
          <p:cNvSpPr>
            <a:spLocks noGrp="1"/>
          </p:cNvSpPr>
          <p:nvPr>
            <p:ph idx="1"/>
          </p:nvPr>
        </p:nvSpPr>
        <p:spPr/>
        <p:txBody>
          <a:bodyPr>
            <a:normAutofit fontScale="92500" lnSpcReduction="10000"/>
          </a:bodyPr>
          <a:lstStyle/>
          <a:p>
            <a:r>
              <a:rPr lang="tr-TR" dirty="0"/>
              <a:t>MADDE 15- (1) Eğitim programı; Eğitim Kurulu kararıyla belirlenir ve Millî Eğitim Bakanlığı Personeli Hizmet İçi Eğitim Yönetmeliği çerçevesinde yürütülür.</a:t>
            </a:r>
          </a:p>
          <a:p>
            <a:endParaRPr lang="tr-TR" dirty="0"/>
          </a:p>
          <a:p>
            <a:r>
              <a:rPr lang="tr-TR" dirty="0"/>
              <a:t>(2) Uzman Öğretmenlik Eğitim Programına yazılı sınava başvuru tarihinin son günü itibarıyla en az on yıl hizmeti bulunan öğretmenler; Başöğretmenlik Eğitim Programına ise yazılı sınava başvuru tarihinin son günü itibarıyla uzman öğretmenlikte en az on yıl hizmeti bulunan uzman öğretmenler başvuruda bulunabilir.</a:t>
            </a:r>
          </a:p>
          <a:p>
            <a:endParaRPr lang="tr-TR" dirty="0"/>
          </a:p>
          <a:p>
            <a:r>
              <a:rPr lang="tr-TR" dirty="0"/>
              <a:t>(3) Eğitim programını tamamlayanlara seminer belgesi düzenlenir. Seminer belgesi, düzenlendiği tarihi takip eden üç yıl süreyle geçerlidir; bu süre içinde eğitim programında değişiklik olması hâlinde öğretmenler/uzman öğretmenler değişen konularla sınırlı eğitime tabi tutulur.</a:t>
            </a:r>
          </a:p>
        </p:txBody>
      </p:sp>
    </p:spTree>
    <p:extLst>
      <p:ext uri="{BB962C8B-B14F-4D97-AF65-F5344CB8AC3E}">
        <p14:creationId xmlns:p14="http://schemas.microsoft.com/office/powerpoint/2010/main" val="3488767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9C50DFA8-3A10-C898-7750-0416798299C5}"/>
              </a:ext>
            </a:extLst>
          </p:cNvPr>
          <p:cNvSpPr>
            <a:spLocks noGrp="1"/>
          </p:cNvSpPr>
          <p:nvPr>
            <p:ph type="title"/>
          </p:nvPr>
        </p:nvSpPr>
        <p:spPr/>
        <p:txBody>
          <a:bodyPr/>
          <a:lstStyle/>
          <a:p>
            <a:r>
              <a:rPr lang="tr-TR" dirty="0"/>
              <a:t>Yazılı sınav</a:t>
            </a:r>
          </a:p>
        </p:txBody>
      </p:sp>
      <p:sp>
        <p:nvSpPr>
          <p:cNvPr id="3" name="İçerik Yer Tutucusu 2">
            <a:extLst>
              <a:ext uri="{FF2B5EF4-FFF2-40B4-BE49-F238E27FC236}">
                <a16:creationId xmlns="" xmlns:a16="http://schemas.microsoft.com/office/drawing/2014/main" id="{EC014798-7E24-AAB3-C6CD-6A0EE3B51BCE}"/>
              </a:ext>
            </a:extLst>
          </p:cNvPr>
          <p:cNvSpPr>
            <a:spLocks noGrp="1"/>
          </p:cNvSpPr>
          <p:nvPr>
            <p:ph idx="1"/>
          </p:nvPr>
        </p:nvSpPr>
        <p:spPr/>
        <p:txBody>
          <a:bodyPr/>
          <a:lstStyle/>
          <a:p>
            <a:r>
              <a:rPr lang="tr-TR" dirty="0"/>
              <a:t>MADDE 24- (1) Yazılı sınav, Ölçme, Değerlendirme ve Sınav Hizmetleri Genel Müdürlüğünce uzman öğretmenlik ve başöğretmenlik için ayrı ayrı olmak üzere yılda bir defa yapılır. Bu sınavlarda 100 puan üzerinden 70 ve üzerinde puan alanlar başarılı sayılır.</a:t>
            </a:r>
          </a:p>
        </p:txBody>
      </p:sp>
    </p:spTree>
    <p:extLst>
      <p:ext uri="{BB962C8B-B14F-4D97-AF65-F5344CB8AC3E}">
        <p14:creationId xmlns:p14="http://schemas.microsoft.com/office/powerpoint/2010/main" val="3930059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1A8D4CF8-6568-0A61-1600-0B65AC31BDE0}"/>
              </a:ext>
            </a:extLst>
          </p:cNvPr>
          <p:cNvSpPr>
            <a:spLocks noGrp="1"/>
          </p:cNvSpPr>
          <p:nvPr>
            <p:ph type="title"/>
          </p:nvPr>
        </p:nvSpPr>
        <p:spPr/>
        <p:txBody>
          <a:bodyPr>
            <a:normAutofit fontScale="90000"/>
          </a:bodyPr>
          <a:lstStyle/>
          <a:p>
            <a:r>
              <a:rPr lang="tr-TR" dirty="0"/>
              <a:t>UZMAN ÖĞRETMENLİK EĞİTİM PROGRAMI VE BAŞÖĞRETMENLİK EĞİTİM PROGRAMI</a:t>
            </a:r>
          </a:p>
        </p:txBody>
      </p:sp>
      <p:pic>
        <p:nvPicPr>
          <p:cNvPr id="5" name="Resim 4">
            <a:extLst>
              <a:ext uri="{FF2B5EF4-FFF2-40B4-BE49-F238E27FC236}">
                <a16:creationId xmlns="" xmlns:a16="http://schemas.microsoft.com/office/drawing/2014/main" id="{36D08CE1-F9DE-9AA6-B95E-C46193B5F28C}"/>
              </a:ext>
            </a:extLst>
          </p:cNvPr>
          <p:cNvPicPr>
            <a:picLocks noChangeAspect="1"/>
          </p:cNvPicPr>
          <p:nvPr/>
        </p:nvPicPr>
        <p:blipFill>
          <a:blip r:embed="rId2" cstate="print"/>
          <a:stretch>
            <a:fillRect/>
          </a:stretch>
        </p:blipFill>
        <p:spPr>
          <a:xfrm>
            <a:off x="2395021" y="1852392"/>
            <a:ext cx="9200136" cy="3919234"/>
          </a:xfrm>
          <a:prstGeom prst="rect">
            <a:avLst/>
          </a:prstGeom>
        </p:spPr>
      </p:pic>
    </p:spTree>
    <p:extLst>
      <p:ext uri="{BB962C8B-B14F-4D97-AF65-F5344CB8AC3E}">
        <p14:creationId xmlns:p14="http://schemas.microsoft.com/office/powerpoint/2010/main" val="901999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E4FF1CA9-F1D4-1633-649B-5A2B7897ABAE}"/>
              </a:ext>
            </a:extLst>
          </p:cNvPr>
          <p:cNvSpPr>
            <a:spLocks noGrp="1"/>
          </p:cNvSpPr>
          <p:nvPr>
            <p:ph type="title"/>
          </p:nvPr>
        </p:nvSpPr>
        <p:spPr/>
        <p:txBody>
          <a:bodyPr/>
          <a:lstStyle/>
          <a:p>
            <a:r>
              <a:rPr lang="tr-TR" dirty="0"/>
              <a:t>İLGİLİ MEVZUAT</a:t>
            </a:r>
          </a:p>
        </p:txBody>
      </p:sp>
      <p:sp>
        <p:nvSpPr>
          <p:cNvPr id="3" name="İçerik Yer Tutucusu 2">
            <a:extLst>
              <a:ext uri="{FF2B5EF4-FFF2-40B4-BE49-F238E27FC236}">
                <a16:creationId xmlns="" xmlns:a16="http://schemas.microsoft.com/office/drawing/2014/main" id="{A248677F-DCE6-DE4B-AB07-992D7B37FD51}"/>
              </a:ext>
            </a:extLst>
          </p:cNvPr>
          <p:cNvSpPr>
            <a:spLocks noGrp="1"/>
          </p:cNvSpPr>
          <p:nvPr>
            <p:ph idx="1"/>
          </p:nvPr>
        </p:nvSpPr>
        <p:spPr/>
        <p:txBody>
          <a:bodyPr/>
          <a:lstStyle/>
          <a:p>
            <a:r>
              <a:rPr lang="tr-TR" dirty="0"/>
              <a:t>ÖĞRETMENLİK MESLEK KANUNU</a:t>
            </a:r>
          </a:p>
          <a:p>
            <a:pPr marL="0" indent="0">
              <a:buNone/>
            </a:pPr>
            <a:endParaRPr lang="tr-TR" dirty="0"/>
          </a:p>
          <a:p>
            <a:r>
              <a:rPr lang="tr-TR" dirty="0"/>
              <a:t>Kanun No. 7354</a:t>
            </a:r>
          </a:p>
          <a:p>
            <a:endParaRPr lang="tr-TR" dirty="0"/>
          </a:p>
          <a:p>
            <a:r>
              <a:rPr lang="tr-TR" dirty="0"/>
              <a:t>Kabul Tarihi: 3/2/2022</a:t>
            </a:r>
          </a:p>
          <a:p>
            <a:endParaRPr lang="tr-TR" dirty="0"/>
          </a:p>
          <a:p>
            <a:endParaRPr lang="tr-TR" dirty="0"/>
          </a:p>
        </p:txBody>
      </p:sp>
    </p:spTree>
    <p:extLst>
      <p:ext uri="{BB962C8B-B14F-4D97-AF65-F5344CB8AC3E}">
        <p14:creationId xmlns:p14="http://schemas.microsoft.com/office/powerpoint/2010/main" val="155213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1A8D4CF8-6568-0A61-1600-0B65AC31BDE0}"/>
              </a:ext>
            </a:extLst>
          </p:cNvPr>
          <p:cNvSpPr>
            <a:spLocks noGrp="1"/>
          </p:cNvSpPr>
          <p:nvPr>
            <p:ph type="title"/>
          </p:nvPr>
        </p:nvSpPr>
        <p:spPr/>
        <p:txBody>
          <a:bodyPr>
            <a:normAutofit fontScale="90000"/>
          </a:bodyPr>
          <a:lstStyle/>
          <a:p>
            <a:r>
              <a:rPr lang="tr-TR" dirty="0"/>
              <a:t>UZMAN ÖĞRETMENLİK EĞİTİM PROGRAMI VE BAŞÖĞRETMENLİK EĞİTİM PROGRAMI</a:t>
            </a:r>
          </a:p>
        </p:txBody>
      </p:sp>
      <p:pic>
        <p:nvPicPr>
          <p:cNvPr id="4" name="Resim 3">
            <a:extLst>
              <a:ext uri="{FF2B5EF4-FFF2-40B4-BE49-F238E27FC236}">
                <a16:creationId xmlns="" xmlns:a16="http://schemas.microsoft.com/office/drawing/2014/main" id="{4A9EC1FD-EBB4-2644-BA0F-315FD00715D7}"/>
              </a:ext>
            </a:extLst>
          </p:cNvPr>
          <p:cNvPicPr>
            <a:picLocks noChangeAspect="1"/>
          </p:cNvPicPr>
          <p:nvPr/>
        </p:nvPicPr>
        <p:blipFill>
          <a:blip r:embed="rId2" cstate="print"/>
          <a:stretch>
            <a:fillRect/>
          </a:stretch>
        </p:blipFill>
        <p:spPr>
          <a:xfrm>
            <a:off x="2464835" y="1775977"/>
            <a:ext cx="8331796" cy="4848746"/>
          </a:xfrm>
          <a:prstGeom prst="rect">
            <a:avLst/>
          </a:prstGeom>
        </p:spPr>
      </p:pic>
    </p:spTree>
    <p:extLst>
      <p:ext uri="{BB962C8B-B14F-4D97-AF65-F5344CB8AC3E}">
        <p14:creationId xmlns:p14="http://schemas.microsoft.com/office/powerpoint/2010/main" val="39820122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lstStyle/>
          <a:p>
            <a:r>
              <a:rPr lang="tr-TR" dirty="0"/>
              <a:t>Eğitim Öğretim ve Rehberlik Çalışmaları</a:t>
            </a:r>
          </a:p>
          <a:p>
            <a:r>
              <a:rPr lang="tr-TR" dirty="0">
                <a:effectLst/>
                <a:latin typeface="Times New Roman" panose="02020603050405020304" pitchFamily="18" charset="0"/>
              </a:rPr>
              <a:t>1- Destek eğitim odasında fiilen ders okutmuş olmak.</a:t>
            </a:r>
            <a:r>
              <a:rPr lang="tr-TR" dirty="0"/>
              <a:t/>
            </a:r>
            <a:br>
              <a:rPr lang="tr-TR" dirty="0"/>
            </a:br>
            <a:r>
              <a:rPr lang="tr-TR" dirty="0">
                <a:effectLst/>
                <a:latin typeface="Times New Roman" panose="02020603050405020304" pitchFamily="18" charset="0"/>
              </a:rPr>
              <a:t>2- Evde veya hastanede eğitim hizmetleri kapsamında fiilen ders</a:t>
            </a:r>
            <a:r>
              <a:rPr lang="tr-TR" dirty="0"/>
              <a:t/>
            </a:r>
            <a:br>
              <a:rPr lang="tr-TR" dirty="0"/>
            </a:br>
            <a:r>
              <a:rPr lang="tr-TR" dirty="0">
                <a:effectLst/>
                <a:latin typeface="Times New Roman" panose="02020603050405020304" pitchFamily="18" charset="0"/>
              </a:rPr>
              <a:t>okutmuş olmak</a:t>
            </a:r>
            <a:r>
              <a:rPr lang="tr-TR" dirty="0"/>
              <a:t/>
            </a:r>
            <a:br>
              <a:rPr lang="tr-TR" dirty="0"/>
            </a:br>
            <a:r>
              <a:rPr lang="tr-TR" dirty="0">
                <a:effectLst/>
                <a:latin typeface="Times New Roman" panose="02020603050405020304" pitchFamily="18" charset="0"/>
              </a:rPr>
              <a:t>3- İlkokullarda Yetiştirme Programı (İYEP) kapsamında fiilen</a:t>
            </a:r>
            <a:r>
              <a:rPr lang="tr-TR" dirty="0"/>
              <a:t/>
            </a:r>
            <a:br>
              <a:rPr lang="tr-TR" dirty="0"/>
            </a:br>
            <a:r>
              <a:rPr lang="tr-TR" dirty="0">
                <a:effectLst/>
                <a:latin typeface="Times New Roman" panose="02020603050405020304" pitchFamily="18" charset="0"/>
              </a:rPr>
              <a:t>ders okutmuş olmak.</a:t>
            </a:r>
            <a:r>
              <a:rPr lang="tr-TR" dirty="0"/>
              <a:t/>
            </a:r>
            <a:br>
              <a:rPr lang="tr-TR" dirty="0"/>
            </a:br>
            <a:r>
              <a:rPr lang="tr-TR" dirty="0">
                <a:effectLst/>
                <a:latin typeface="Times New Roman" panose="02020603050405020304" pitchFamily="18" charset="0"/>
              </a:rPr>
              <a:t>4- Destekleme ve Yetiştirme Kursları (DYK) kapsamında fiilen</a:t>
            </a:r>
            <a:r>
              <a:rPr lang="tr-TR" dirty="0"/>
              <a:t/>
            </a:r>
            <a:br>
              <a:rPr lang="tr-TR" dirty="0"/>
            </a:br>
            <a:r>
              <a:rPr lang="tr-TR" dirty="0">
                <a:effectLst/>
                <a:latin typeface="Times New Roman" panose="02020603050405020304" pitchFamily="18" charset="0"/>
              </a:rPr>
              <a:t>ders okutmuş olmak.</a:t>
            </a:r>
            <a:r>
              <a:rPr lang="tr-TR" dirty="0"/>
              <a:t/>
            </a:r>
            <a:br>
              <a:rPr lang="tr-TR" dirty="0"/>
            </a:br>
            <a:r>
              <a:rPr lang="tr-TR" dirty="0">
                <a:effectLst/>
                <a:latin typeface="Times New Roman" panose="02020603050405020304" pitchFamily="18" charset="0"/>
              </a:rPr>
              <a:t>5- Özel okullarda görev yapan öğretmenler bakımından takviye</a:t>
            </a:r>
            <a:r>
              <a:rPr lang="tr-TR" dirty="0"/>
              <a:t/>
            </a:r>
            <a:br>
              <a:rPr lang="tr-TR" dirty="0"/>
            </a:br>
            <a:r>
              <a:rPr lang="tr-TR" dirty="0">
                <a:effectLst/>
                <a:latin typeface="Times New Roman" panose="02020603050405020304" pitchFamily="18" charset="0"/>
              </a:rPr>
              <a:t>kurslarında fiilen ders okutmuş olmak</a:t>
            </a:r>
            <a:endParaRPr lang="tr-TR" dirty="0"/>
          </a:p>
        </p:txBody>
      </p:sp>
    </p:spTree>
    <p:extLst>
      <p:ext uri="{BB962C8B-B14F-4D97-AF65-F5344CB8AC3E}">
        <p14:creationId xmlns:p14="http://schemas.microsoft.com/office/powerpoint/2010/main" val="40373263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lstStyle/>
          <a:p>
            <a:r>
              <a:rPr lang="tr-TR" dirty="0"/>
              <a:t>Eğitim Öğretim ve Rehberlik Çalışmaları</a:t>
            </a:r>
          </a:p>
          <a:p>
            <a:r>
              <a:rPr lang="tr-TR" dirty="0">
                <a:effectLst/>
                <a:latin typeface="Times New Roman" panose="02020603050405020304" pitchFamily="18" charset="0"/>
              </a:rPr>
              <a:t>6- Örgün eğitim kurumlarında görev yapan öğretmenler</a:t>
            </a:r>
            <a:r>
              <a:rPr lang="tr-TR" dirty="0"/>
              <a:t/>
            </a:r>
            <a:br>
              <a:rPr lang="tr-TR" dirty="0"/>
            </a:br>
            <a:r>
              <a:rPr lang="tr-TR" dirty="0">
                <a:effectLst/>
                <a:latin typeface="Times New Roman" panose="02020603050405020304" pitchFamily="18" charset="0"/>
              </a:rPr>
              <a:t>bakımından yaygın eğitim kursları kapsamında fiilen ders okutmuş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7- Ders dışı eğitim çalışmalarında öğretmen olarak fiilen görev</a:t>
            </a:r>
            <a:r>
              <a:rPr lang="tr-TR" dirty="0"/>
              <a:t/>
            </a:r>
            <a:br>
              <a:rPr lang="tr-TR" dirty="0"/>
            </a:br>
            <a:r>
              <a:rPr lang="tr-TR" dirty="0">
                <a:effectLst/>
                <a:latin typeface="Times New Roman" panose="02020603050405020304" pitchFamily="18" charset="0"/>
              </a:rPr>
              <a:t>yapmış olmak.</a:t>
            </a:r>
            <a:r>
              <a:rPr lang="tr-TR" dirty="0"/>
              <a:t/>
            </a:r>
            <a:br>
              <a:rPr lang="tr-TR" dirty="0"/>
            </a:br>
            <a:r>
              <a:rPr lang="tr-TR" dirty="0">
                <a:effectLst/>
                <a:latin typeface="Times New Roman" panose="02020603050405020304" pitchFamily="18" charset="0"/>
              </a:rPr>
              <a:t>8- Okulca/kurumca yapılacak görevlendirme kapsamında tercih</a:t>
            </a:r>
            <a:r>
              <a:rPr lang="tr-TR" dirty="0"/>
              <a:t/>
            </a:r>
            <a:br>
              <a:rPr lang="tr-TR" dirty="0"/>
            </a:br>
            <a:r>
              <a:rPr lang="tr-TR" dirty="0">
                <a:effectLst/>
                <a:latin typeface="Times New Roman" panose="02020603050405020304" pitchFamily="18" charset="0"/>
              </a:rPr>
              <a:t>danışmanlığı yapmış olmak.</a:t>
            </a:r>
            <a:r>
              <a:rPr lang="tr-TR" dirty="0"/>
              <a:t/>
            </a:r>
            <a:br>
              <a:rPr lang="tr-TR" dirty="0"/>
            </a:br>
            <a:r>
              <a:rPr lang="tr-TR" dirty="0">
                <a:effectLst/>
                <a:latin typeface="Times New Roman" panose="02020603050405020304" pitchFamily="18" charset="0"/>
              </a:rPr>
              <a:t>9- Çocuk kulüpleri çalışmasında görev almış olmak.</a:t>
            </a:r>
            <a:r>
              <a:rPr lang="tr-TR" dirty="0"/>
              <a:t/>
            </a:r>
            <a:br>
              <a:rPr lang="tr-TR" dirty="0"/>
            </a:br>
            <a:r>
              <a:rPr lang="tr-TR" dirty="0">
                <a:effectLst/>
                <a:latin typeface="Times New Roman" panose="02020603050405020304" pitchFamily="18" charset="0"/>
              </a:rPr>
              <a:t>10- Millî Eğitim Bakanlığı Eğitim Kurumları Sosyal Etkinlikler</a:t>
            </a:r>
            <a:r>
              <a:rPr lang="tr-TR" dirty="0"/>
              <a:t/>
            </a:r>
            <a:br>
              <a:rPr lang="tr-TR" dirty="0"/>
            </a:br>
            <a:r>
              <a:rPr lang="tr-TR" dirty="0">
                <a:effectLst/>
                <a:latin typeface="Times New Roman" panose="02020603050405020304" pitchFamily="18" charset="0"/>
              </a:rPr>
              <a:t>Yönetmeliği kapsamında; gezi, öğrenci kulübü, yarışmalar ve</a:t>
            </a:r>
            <a:r>
              <a:rPr lang="tr-TR" dirty="0"/>
              <a:t/>
            </a:r>
            <a:br>
              <a:rPr lang="tr-TR" dirty="0"/>
            </a:br>
            <a:r>
              <a:rPr lang="tr-TR" dirty="0">
                <a:effectLst/>
                <a:latin typeface="Times New Roman" panose="02020603050405020304" pitchFamily="18" charset="0"/>
              </a:rPr>
              <a:t>toplum hizmeti çalışmasına katılmış olmak.</a:t>
            </a:r>
            <a:endParaRPr lang="tr-TR" dirty="0"/>
          </a:p>
        </p:txBody>
      </p:sp>
    </p:spTree>
    <p:extLst>
      <p:ext uri="{BB962C8B-B14F-4D97-AF65-F5344CB8AC3E}">
        <p14:creationId xmlns:p14="http://schemas.microsoft.com/office/powerpoint/2010/main" val="20578375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normAutofit lnSpcReduction="10000"/>
          </a:bodyPr>
          <a:lstStyle/>
          <a:p>
            <a:r>
              <a:rPr lang="tr-TR" dirty="0"/>
              <a:t>Eğitim Öğretim ve Rehberlik Çalışmaları</a:t>
            </a:r>
          </a:p>
          <a:p>
            <a:r>
              <a:rPr lang="tr-TR" dirty="0">
                <a:effectLst/>
                <a:latin typeface="Times New Roman" panose="02020603050405020304" pitchFamily="18" charset="0"/>
              </a:rPr>
              <a:t>11- Pansiyonlu eğitim kurumlarında en az bir dönem </a:t>
            </a:r>
            <a:r>
              <a:rPr lang="tr-TR" dirty="0" err="1">
                <a:effectLst/>
                <a:latin typeface="Times New Roman" panose="02020603050405020304" pitchFamily="18" charset="0"/>
              </a:rPr>
              <a:t>belleticilik</a:t>
            </a:r>
            <a:r>
              <a:rPr lang="tr-TR" dirty="0"/>
              <a:t/>
            </a:r>
            <a:br>
              <a:rPr lang="tr-TR" dirty="0"/>
            </a:br>
            <a:r>
              <a:rPr lang="tr-TR" dirty="0">
                <a:effectLst/>
                <a:latin typeface="Times New Roman" panose="02020603050405020304" pitchFamily="18" charset="0"/>
              </a:rPr>
              <a:t>görevi yapmış olmak veya yatılı özel eğitim okullarında grup</a:t>
            </a:r>
            <a:r>
              <a:rPr lang="tr-TR" dirty="0"/>
              <a:t/>
            </a:r>
            <a:br>
              <a:rPr lang="tr-TR" dirty="0"/>
            </a:br>
            <a:r>
              <a:rPr lang="tr-TR" dirty="0">
                <a:effectLst/>
                <a:latin typeface="Times New Roman" panose="02020603050405020304" pitchFamily="18" charset="0"/>
              </a:rPr>
              <a:t>gözetimi ve eğitimi görevini fiilen yürütmüş olmak.</a:t>
            </a:r>
            <a:r>
              <a:rPr lang="tr-TR" dirty="0"/>
              <a:t/>
            </a:r>
            <a:br>
              <a:rPr lang="tr-TR" dirty="0"/>
            </a:br>
            <a:r>
              <a:rPr lang="tr-TR" dirty="0">
                <a:effectLst/>
                <a:latin typeface="Times New Roman" panose="02020603050405020304" pitchFamily="18" charset="0"/>
              </a:rPr>
              <a:t>12- İlçe ya da il düzeyinde; bilimsel, sosyal, kültürel, sanatsal,</a:t>
            </a:r>
            <a:r>
              <a:rPr lang="tr-TR" dirty="0"/>
              <a:t/>
            </a:r>
            <a:br>
              <a:rPr lang="tr-TR" dirty="0"/>
            </a:br>
            <a:r>
              <a:rPr lang="tr-TR" dirty="0">
                <a:effectLst/>
                <a:latin typeface="Times New Roman" panose="02020603050405020304" pitchFamily="18" charset="0"/>
              </a:rPr>
              <a:t>sportif, yetenek ve beceri alanlarında yapılan etkinliklere</a:t>
            </a:r>
            <a:r>
              <a:rPr lang="tr-TR" dirty="0"/>
              <a:t/>
            </a:r>
            <a:br>
              <a:rPr lang="tr-TR" dirty="0"/>
            </a:br>
            <a:r>
              <a:rPr lang="tr-TR" dirty="0">
                <a:effectLst/>
                <a:latin typeface="Times New Roman" panose="02020603050405020304" pitchFamily="18" charset="0"/>
              </a:rPr>
              <a:t>öğrenci/kursiyer hazırlamış olmak.</a:t>
            </a:r>
            <a:r>
              <a:rPr lang="tr-TR" dirty="0"/>
              <a:t/>
            </a:r>
            <a:br>
              <a:rPr lang="tr-TR" dirty="0"/>
            </a:br>
            <a:r>
              <a:rPr lang="tr-TR" dirty="0">
                <a:effectLst/>
                <a:latin typeface="Times New Roman" panose="02020603050405020304" pitchFamily="18" charset="0"/>
              </a:rPr>
              <a:t>13- Aday öğretmenlerin adaylık sürecinde, danışman öğretmen</a:t>
            </a:r>
            <a:r>
              <a:rPr lang="tr-TR" dirty="0"/>
              <a:t/>
            </a:r>
            <a:br>
              <a:rPr lang="tr-TR" dirty="0"/>
            </a:br>
            <a:r>
              <a:rPr lang="tr-TR" dirty="0">
                <a:effectLst/>
                <a:latin typeface="Times New Roman" panose="02020603050405020304" pitchFamily="18" charset="0"/>
              </a:rPr>
              <a:t>olarak görev almış olmak.</a:t>
            </a:r>
            <a:r>
              <a:rPr lang="tr-TR" dirty="0"/>
              <a:t/>
            </a:r>
            <a:br>
              <a:rPr lang="tr-TR" dirty="0"/>
            </a:br>
            <a:r>
              <a:rPr lang="tr-TR" dirty="0">
                <a:effectLst/>
                <a:latin typeface="Times New Roman" panose="02020603050405020304" pitchFamily="18" charset="0"/>
              </a:rPr>
              <a:t>14- Hayat boyu öğrenmeye katılım oranının artırılması ve</a:t>
            </a:r>
            <a:r>
              <a:rPr lang="tr-TR" dirty="0"/>
              <a:t/>
            </a:r>
            <a:br>
              <a:rPr lang="tr-TR" dirty="0"/>
            </a:br>
            <a:r>
              <a:rPr lang="tr-TR" dirty="0">
                <a:effectLst/>
                <a:latin typeface="Times New Roman" panose="02020603050405020304" pitchFamily="18" charset="0"/>
              </a:rPr>
              <a:t>farkındalığın oluşturulması için yapılan faaliyetlerde görev almış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15- Açık öğretim öğrencilerine eğitim ve öğretim faaliyetleri ile</a:t>
            </a:r>
            <a:r>
              <a:rPr lang="tr-TR" dirty="0"/>
              <a:t/>
            </a:r>
            <a:br>
              <a:rPr lang="tr-TR" dirty="0"/>
            </a:br>
            <a:r>
              <a:rPr lang="tr-TR" dirty="0">
                <a:effectLst/>
                <a:latin typeface="Times New Roman" panose="02020603050405020304" pitchFamily="18" charset="0"/>
              </a:rPr>
              <a:t>ilgili rehberlik yapmış olmak</a:t>
            </a:r>
            <a:endParaRPr lang="tr-TR" dirty="0"/>
          </a:p>
        </p:txBody>
      </p:sp>
    </p:spTree>
    <p:extLst>
      <p:ext uri="{BB962C8B-B14F-4D97-AF65-F5344CB8AC3E}">
        <p14:creationId xmlns:p14="http://schemas.microsoft.com/office/powerpoint/2010/main" val="40714040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normAutofit/>
          </a:bodyPr>
          <a:lstStyle/>
          <a:p>
            <a:r>
              <a:rPr lang="tr-TR" dirty="0"/>
              <a:t>Eğitim Öğretim ve Rehberlik Çalışmaları</a:t>
            </a:r>
          </a:p>
          <a:p>
            <a:r>
              <a:rPr lang="tr-TR" dirty="0">
                <a:effectLst/>
                <a:latin typeface="Times New Roman" panose="02020603050405020304" pitchFamily="18" charset="0"/>
              </a:rPr>
              <a:t>16- Okuma-yazma oranının artırılması çalışmalarında bulunmuş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17- İHL meslek dersleri öğretmenleri için öğrencilerin mesleki</a:t>
            </a:r>
            <a:r>
              <a:rPr lang="tr-TR" dirty="0"/>
              <a:t/>
            </a:r>
            <a:br>
              <a:rPr lang="tr-TR" dirty="0"/>
            </a:br>
            <a:r>
              <a:rPr lang="tr-TR" dirty="0">
                <a:effectLst/>
                <a:latin typeface="Times New Roman" panose="02020603050405020304" pitchFamily="18" charset="0"/>
              </a:rPr>
              <a:t>uygulama programı çalışmaları kapsamında fiilen rehberlik yapmış olmak.</a:t>
            </a:r>
            <a:r>
              <a:rPr lang="tr-TR" dirty="0"/>
              <a:t/>
            </a:r>
            <a:br>
              <a:rPr lang="tr-TR" dirty="0"/>
            </a:br>
            <a:r>
              <a:rPr lang="tr-TR" dirty="0">
                <a:effectLst/>
                <a:latin typeface="Times New Roman" panose="02020603050405020304" pitchFamily="18" charset="0"/>
              </a:rPr>
              <a:t>18- Rehberlik ve araştırma merkezlerinde görev yapan</a:t>
            </a:r>
            <a:r>
              <a:rPr lang="tr-TR" dirty="0"/>
              <a:t/>
            </a:r>
            <a:br>
              <a:rPr lang="tr-TR" dirty="0"/>
            </a:br>
            <a:r>
              <a:rPr lang="tr-TR" dirty="0">
                <a:effectLst/>
                <a:latin typeface="Times New Roman" panose="02020603050405020304" pitchFamily="18" charset="0"/>
              </a:rPr>
              <a:t>öğretmenlerin, özel eğitim ile rehberlik ve psikolojik danışma</a:t>
            </a:r>
            <a:r>
              <a:rPr lang="tr-TR" dirty="0"/>
              <a:t/>
            </a:r>
            <a:br>
              <a:rPr lang="tr-TR" dirty="0"/>
            </a:br>
            <a:r>
              <a:rPr lang="tr-TR" dirty="0">
                <a:effectLst/>
                <a:latin typeface="Times New Roman" panose="02020603050405020304" pitchFamily="18" charset="0"/>
              </a:rPr>
              <a:t>hizmetleri kapsamında, sorumluluk bölgelerinde bulunan</a:t>
            </a:r>
            <a:r>
              <a:rPr lang="tr-TR" dirty="0"/>
              <a:t/>
            </a:r>
            <a:br>
              <a:rPr lang="tr-TR" dirty="0"/>
            </a:br>
            <a:r>
              <a:rPr lang="tr-TR" dirty="0">
                <a:effectLst/>
                <a:latin typeface="Times New Roman" panose="02020603050405020304" pitchFamily="18" charset="0"/>
              </a:rPr>
              <a:t>okullarda fiilen müşavirlik hizmeti sunmuş olmak.</a:t>
            </a:r>
            <a:r>
              <a:rPr lang="tr-TR" dirty="0"/>
              <a:t/>
            </a:r>
            <a:br>
              <a:rPr lang="tr-TR" dirty="0"/>
            </a:br>
            <a:r>
              <a:rPr lang="tr-TR" dirty="0">
                <a:effectLst/>
                <a:latin typeface="Times New Roman" panose="02020603050405020304" pitchFamily="18" charset="0"/>
              </a:rPr>
              <a:t>19- Tam gün tam yıl eğitim kapsamında görev yapmış olmak.</a:t>
            </a:r>
            <a:r>
              <a:rPr lang="tr-TR" dirty="0"/>
              <a:t/>
            </a:r>
            <a:br>
              <a:rPr lang="tr-TR" dirty="0"/>
            </a:br>
            <a:r>
              <a:rPr lang="tr-TR" dirty="0">
                <a:effectLst/>
                <a:latin typeface="Times New Roman" panose="02020603050405020304" pitchFamily="18" charset="0"/>
              </a:rPr>
              <a:t>20- Yabancı uyruklu çocuklar ile dezavantajlı çocukların eğitime</a:t>
            </a:r>
            <a:r>
              <a:rPr lang="tr-TR" dirty="0"/>
              <a:t/>
            </a:r>
            <a:br>
              <a:rPr lang="tr-TR" dirty="0"/>
            </a:br>
            <a:r>
              <a:rPr lang="tr-TR" dirty="0">
                <a:effectLst/>
                <a:latin typeface="Times New Roman" panose="02020603050405020304" pitchFamily="18" charset="0"/>
              </a:rPr>
              <a:t>katılmalarına yönelik çalışma yapmış olmak</a:t>
            </a:r>
          </a:p>
        </p:txBody>
      </p:sp>
    </p:spTree>
    <p:extLst>
      <p:ext uri="{BB962C8B-B14F-4D97-AF65-F5344CB8AC3E}">
        <p14:creationId xmlns:p14="http://schemas.microsoft.com/office/powerpoint/2010/main" val="4941914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normAutofit/>
          </a:bodyPr>
          <a:lstStyle/>
          <a:p>
            <a:r>
              <a:rPr lang="tr-TR" dirty="0"/>
              <a:t>Eğitim Öğretim ve Rehberlik Çalışmaları</a:t>
            </a:r>
          </a:p>
          <a:p>
            <a:r>
              <a:rPr lang="tr-TR" dirty="0">
                <a:effectLst/>
                <a:latin typeface="Times New Roman" panose="02020603050405020304" pitchFamily="18" charset="0"/>
              </a:rPr>
              <a:t>21- Özel eğitim ihtiyacı olan öğrencilere yönelik erken çocukluk</a:t>
            </a:r>
            <a:r>
              <a:rPr lang="tr-TR" dirty="0"/>
              <a:t/>
            </a:r>
            <a:br>
              <a:rPr lang="tr-TR" dirty="0"/>
            </a:br>
            <a:r>
              <a:rPr lang="tr-TR" dirty="0">
                <a:effectLst/>
                <a:latin typeface="Times New Roman" panose="02020603050405020304" pitchFamily="18" charset="0"/>
              </a:rPr>
              <a:t>dönemi eğitim hizmetlerinde, tamamlayıcı eğitim faaliyetlerinde</a:t>
            </a:r>
            <a:r>
              <a:rPr lang="tr-TR" dirty="0"/>
              <a:t/>
            </a:r>
            <a:br>
              <a:rPr lang="tr-TR" dirty="0"/>
            </a:br>
            <a:r>
              <a:rPr lang="tr-TR" dirty="0">
                <a:effectLst/>
                <a:latin typeface="Times New Roman" panose="02020603050405020304" pitchFamily="18" charset="0"/>
              </a:rPr>
              <a:t>veya grup eğitimine hazırlık uygulamalarından herhangi birinde</a:t>
            </a:r>
            <a:r>
              <a:rPr lang="tr-TR" dirty="0"/>
              <a:t/>
            </a:r>
            <a:br>
              <a:rPr lang="tr-TR" dirty="0"/>
            </a:br>
            <a:r>
              <a:rPr lang="tr-TR" dirty="0">
                <a:effectLst/>
                <a:latin typeface="Times New Roman" panose="02020603050405020304" pitchFamily="18" charset="0"/>
              </a:rPr>
              <a:t>fiilen görev almış olmak.</a:t>
            </a:r>
            <a:r>
              <a:rPr lang="tr-TR" dirty="0"/>
              <a:t/>
            </a:r>
            <a:br>
              <a:rPr lang="tr-TR" dirty="0"/>
            </a:br>
            <a:r>
              <a:rPr lang="tr-TR" dirty="0">
                <a:effectLst/>
                <a:latin typeface="Times New Roman" panose="02020603050405020304" pitchFamily="18" charset="0"/>
              </a:rPr>
              <a:t>22- Okulda/kurumda planlanmış veli eğitimlerinde görev almış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23- İl/ilçe düzeyinde özel eğitim ihtiyacı olan bireyler veya</a:t>
            </a:r>
            <a:r>
              <a:rPr lang="tr-TR" dirty="0"/>
              <a:t/>
            </a:r>
            <a:br>
              <a:rPr lang="tr-TR" dirty="0"/>
            </a:br>
            <a:r>
              <a:rPr lang="tr-TR" dirty="0">
                <a:effectLst/>
                <a:latin typeface="Times New Roman" panose="02020603050405020304" pitchFamily="18" charset="0"/>
              </a:rPr>
              <a:t>ailelerine yönelik sosyal kabul ve farkındalık kazandırılması</a:t>
            </a:r>
            <a:r>
              <a:rPr lang="tr-TR" dirty="0"/>
              <a:t/>
            </a:r>
            <a:br>
              <a:rPr lang="tr-TR" dirty="0"/>
            </a:br>
            <a:r>
              <a:rPr lang="tr-TR" dirty="0">
                <a:effectLst/>
                <a:latin typeface="Times New Roman" panose="02020603050405020304" pitchFamily="18" charset="0"/>
              </a:rPr>
              <a:t>amacıyla çalışmalar yürütmek (Kurs/seminer/toplantı vb.)</a:t>
            </a:r>
          </a:p>
        </p:txBody>
      </p:sp>
    </p:spTree>
    <p:extLst>
      <p:ext uri="{BB962C8B-B14F-4D97-AF65-F5344CB8AC3E}">
        <p14:creationId xmlns:p14="http://schemas.microsoft.com/office/powerpoint/2010/main" val="3907425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normAutofit/>
          </a:bodyPr>
          <a:lstStyle/>
          <a:p>
            <a:r>
              <a:rPr lang="tr-TR" dirty="0"/>
              <a:t>Yönetime Katılım</a:t>
            </a:r>
          </a:p>
          <a:p>
            <a:r>
              <a:rPr lang="tr-TR" dirty="0">
                <a:effectLst/>
                <a:latin typeface="Times New Roman" panose="02020603050405020304" pitchFamily="18" charset="0"/>
              </a:rPr>
              <a:t>1- Yöneticilik görevinde bulunmuş olmak.</a:t>
            </a:r>
            <a:r>
              <a:rPr lang="tr-TR" dirty="0"/>
              <a:t/>
            </a:r>
            <a:br>
              <a:rPr lang="tr-TR" dirty="0"/>
            </a:br>
            <a:r>
              <a:rPr lang="tr-TR" dirty="0">
                <a:effectLst/>
                <a:latin typeface="Times New Roman" panose="02020603050405020304" pitchFamily="18" charset="0"/>
              </a:rPr>
              <a:t>2- Alan/bölüm, Atölye ve Laboratuvar Şefliği yapmış olmak.</a:t>
            </a:r>
            <a:r>
              <a:rPr lang="tr-TR" dirty="0"/>
              <a:t/>
            </a:r>
            <a:br>
              <a:rPr lang="tr-TR" dirty="0"/>
            </a:br>
            <a:r>
              <a:rPr lang="tr-TR" dirty="0">
                <a:effectLst/>
                <a:latin typeface="Times New Roman" panose="02020603050405020304" pitchFamily="18" charset="0"/>
              </a:rPr>
              <a:t>3- Birim/bölüm başkanlığı yapmış olmak.</a:t>
            </a:r>
            <a:r>
              <a:rPr lang="tr-TR" dirty="0"/>
              <a:t/>
            </a:r>
            <a:br>
              <a:rPr lang="tr-TR" dirty="0"/>
            </a:br>
            <a:r>
              <a:rPr lang="tr-TR" dirty="0">
                <a:effectLst/>
                <a:latin typeface="Times New Roman" panose="02020603050405020304" pitchFamily="18" charset="0"/>
              </a:rPr>
              <a:t>4- Okul/kurum zümre başkanlığı /koordinatör rehber öğretmen/</a:t>
            </a:r>
            <a:r>
              <a:rPr lang="tr-TR" dirty="0"/>
              <a:t/>
            </a:r>
            <a:br>
              <a:rPr lang="tr-TR" dirty="0"/>
            </a:br>
            <a:r>
              <a:rPr lang="tr-TR" dirty="0">
                <a:effectLst/>
                <a:latin typeface="Times New Roman" panose="02020603050405020304" pitchFamily="18" charset="0"/>
              </a:rPr>
              <a:t>psikolojik danışman olarak görev yapmış olmak.</a:t>
            </a:r>
            <a:r>
              <a:rPr lang="tr-TR" dirty="0"/>
              <a:t/>
            </a:r>
            <a:br>
              <a:rPr lang="tr-TR" dirty="0"/>
            </a:br>
            <a:r>
              <a:rPr lang="tr-TR" dirty="0">
                <a:effectLst/>
                <a:latin typeface="Times New Roman" panose="02020603050405020304" pitchFamily="18" charset="0"/>
              </a:rPr>
              <a:t>5- İlgili mevzuatına göre oluşturulan kurul ve komisyonlarda</a:t>
            </a:r>
            <a:r>
              <a:rPr lang="tr-TR" dirty="0"/>
              <a:t/>
            </a:r>
            <a:br>
              <a:rPr lang="tr-TR" dirty="0"/>
            </a:br>
            <a:r>
              <a:rPr lang="tr-TR" dirty="0">
                <a:effectLst/>
                <a:latin typeface="Times New Roman" panose="02020603050405020304" pitchFamily="18" charset="0"/>
              </a:rPr>
              <a:t>görev almış olmak.</a:t>
            </a:r>
          </a:p>
        </p:txBody>
      </p:sp>
    </p:spTree>
    <p:extLst>
      <p:ext uri="{BB962C8B-B14F-4D97-AF65-F5344CB8AC3E}">
        <p14:creationId xmlns:p14="http://schemas.microsoft.com/office/powerpoint/2010/main" val="1284585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normAutofit/>
          </a:bodyPr>
          <a:lstStyle/>
          <a:p>
            <a:r>
              <a:rPr lang="tr-TR" dirty="0"/>
              <a:t>Yönetime Katılım</a:t>
            </a:r>
          </a:p>
          <a:p>
            <a:r>
              <a:rPr lang="tr-TR" dirty="0">
                <a:effectLst/>
                <a:latin typeface="Times New Roman" panose="02020603050405020304" pitchFamily="18" charset="0"/>
              </a:rPr>
              <a:t>6- Okul/kurum düzeyinde eylem/gelişim planı veya stratejik</a:t>
            </a:r>
            <a:r>
              <a:rPr lang="tr-TR" dirty="0"/>
              <a:t/>
            </a:r>
            <a:br>
              <a:rPr lang="tr-TR" dirty="0"/>
            </a:br>
            <a:r>
              <a:rPr lang="tr-TR" dirty="0">
                <a:effectLst/>
                <a:latin typeface="Times New Roman" panose="02020603050405020304" pitchFamily="18" charset="0"/>
              </a:rPr>
              <a:t>planlama vb. çalışmaların hazırlanmasında ve yürütülmesinde</a:t>
            </a:r>
            <a:r>
              <a:rPr lang="tr-TR" dirty="0"/>
              <a:t/>
            </a:r>
            <a:br>
              <a:rPr lang="tr-TR" dirty="0"/>
            </a:br>
            <a:r>
              <a:rPr lang="tr-TR" dirty="0">
                <a:effectLst/>
                <a:latin typeface="Times New Roman" panose="02020603050405020304" pitchFamily="18" charset="0"/>
              </a:rPr>
              <a:t>görev almış olmak.</a:t>
            </a:r>
            <a:r>
              <a:rPr lang="tr-TR" dirty="0"/>
              <a:t/>
            </a:r>
            <a:br>
              <a:rPr lang="tr-TR" dirty="0"/>
            </a:br>
            <a:r>
              <a:rPr lang="tr-TR" dirty="0">
                <a:effectLst/>
                <a:latin typeface="Times New Roman" panose="02020603050405020304" pitchFamily="18" charset="0"/>
              </a:rPr>
              <a:t>7- Okulun/kurumun geliştirilmesine yönelik kurul, komisyon, ekip</a:t>
            </a:r>
            <a:r>
              <a:rPr lang="tr-TR" dirty="0"/>
              <a:t/>
            </a:r>
            <a:br>
              <a:rPr lang="tr-TR" dirty="0"/>
            </a:br>
            <a:r>
              <a:rPr lang="tr-TR" dirty="0">
                <a:effectLst/>
                <a:latin typeface="Times New Roman" panose="02020603050405020304" pitchFamily="18" charset="0"/>
              </a:rPr>
              <a:t>vb. iş birliği içerisinde yürütülen çalışmalarda görev almış olmak.</a:t>
            </a:r>
            <a:r>
              <a:rPr lang="tr-TR" dirty="0"/>
              <a:t/>
            </a:r>
            <a:br>
              <a:rPr lang="tr-TR" dirty="0"/>
            </a:br>
            <a:r>
              <a:rPr lang="tr-TR" dirty="0">
                <a:effectLst/>
                <a:latin typeface="Times New Roman" panose="02020603050405020304" pitchFamily="18" charset="0"/>
              </a:rPr>
              <a:t>8- Bakanlık/valilik/kaymakamlık veya il millî eğitim/ilçe millî</a:t>
            </a:r>
            <a:r>
              <a:rPr lang="tr-TR" dirty="0"/>
              <a:t/>
            </a:r>
            <a:br>
              <a:rPr lang="tr-TR" dirty="0"/>
            </a:br>
            <a:r>
              <a:rPr lang="tr-TR" dirty="0">
                <a:effectLst/>
                <a:latin typeface="Times New Roman" panose="02020603050405020304" pitchFamily="18" charset="0"/>
              </a:rPr>
              <a:t>eğitim müdürlüğü bünyesinde yürütülen çalışmalarda görev almış</a:t>
            </a:r>
            <a:r>
              <a:rPr lang="tr-TR" dirty="0"/>
              <a:t/>
            </a:r>
            <a:br>
              <a:rPr lang="tr-TR" dirty="0"/>
            </a:br>
            <a:r>
              <a:rPr lang="tr-TR" dirty="0">
                <a:effectLst/>
                <a:latin typeface="Times New Roman" panose="02020603050405020304" pitchFamily="18" charset="0"/>
              </a:rPr>
              <a:t>olmak.</a:t>
            </a:r>
          </a:p>
        </p:txBody>
      </p:sp>
    </p:spTree>
    <p:extLst>
      <p:ext uri="{BB962C8B-B14F-4D97-AF65-F5344CB8AC3E}">
        <p14:creationId xmlns:p14="http://schemas.microsoft.com/office/powerpoint/2010/main" val="38712322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normAutofit/>
          </a:bodyPr>
          <a:lstStyle/>
          <a:p>
            <a:r>
              <a:rPr lang="tr-TR" dirty="0"/>
              <a:t>Yönetime Katılım</a:t>
            </a:r>
          </a:p>
          <a:p>
            <a:pPr>
              <a:spcAft>
                <a:spcPts val="1800"/>
              </a:spcAft>
            </a:pPr>
            <a:r>
              <a:rPr lang="tr-TR" dirty="0">
                <a:effectLst/>
                <a:latin typeface="Times New Roman" panose="02020603050405020304" pitchFamily="18" charset="0"/>
              </a:rPr>
              <a:t>9- Merkezî/mahallî hizmet içi eğitim faaliyetlerinde eğitim</a:t>
            </a:r>
            <a:r>
              <a:rPr lang="tr-TR" dirty="0"/>
              <a:t/>
            </a:r>
            <a:br>
              <a:rPr lang="tr-TR" dirty="0"/>
            </a:br>
            <a:r>
              <a:rPr lang="tr-TR" dirty="0">
                <a:effectLst/>
                <a:latin typeface="Times New Roman" panose="02020603050405020304" pitchFamily="18" charset="0"/>
              </a:rPr>
              <a:t>yöneticisi olarak görev yapmış olmak.</a:t>
            </a:r>
            <a:r>
              <a:rPr lang="tr-TR" dirty="0"/>
              <a:t/>
            </a:r>
            <a:br>
              <a:rPr lang="tr-TR" dirty="0"/>
            </a:br>
            <a:r>
              <a:rPr lang="tr-TR" dirty="0">
                <a:effectLst/>
                <a:latin typeface="Times New Roman" panose="02020603050405020304" pitchFamily="18" charset="0"/>
              </a:rPr>
              <a:t>10- Bakanlığın e-Sınav uygulamalarında e-Sınav merkez görevlisi</a:t>
            </a:r>
            <a:r>
              <a:rPr lang="tr-TR" dirty="0"/>
              <a:t/>
            </a:r>
            <a:br>
              <a:rPr lang="tr-TR" dirty="0"/>
            </a:br>
            <a:r>
              <a:rPr lang="tr-TR" dirty="0">
                <a:effectLst/>
                <a:latin typeface="Times New Roman" panose="02020603050405020304" pitchFamily="18" charset="0"/>
              </a:rPr>
              <a:t>olarak görev almış olmak.</a:t>
            </a:r>
            <a:r>
              <a:rPr lang="tr-TR" dirty="0"/>
              <a:t/>
            </a:r>
            <a:br>
              <a:rPr lang="tr-TR" dirty="0"/>
            </a:br>
            <a:r>
              <a:rPr lang="tr-TR" dirty="0">
                <a:effectLst/>
                <a:latin typeface="Times New Roman" panose="02020603050405020304" pitchFamily="18" charset="0"/>
              </a:rPr>
              <a:t>11- BEP Geliştirme Biriminde fiilen görev yapmış olmak.</a:t>
            </a:r>
          </a:p>
        </p:txBody>
      </p:sp>
    </p:spTree>
    <p:extLst>
      <p:ext uri="{BB962C8B-B14F-4D97-AF65-F5344CB8AC3E}">
        <p14:creationId xmlns:p14="http://schemas.microsoft.com/office/powerpoint/2010/main" val="39631059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normAutofit/>
          </a:bodyPr>
          <a:lstStyle/>
          <a:p>
            <a:r>
              <a:rPr lang="tr-TR" dirty="0"/>
              <a:t>Araştırma ve Geliştirme Çalışmaları</a:t>
            </a:r>
          </a:p>
          <a:p>
            <a:r>
              <a:rPr lang="tr-TR" dirty="0">
                <a:effectLst/>
                <a:latin typeface="Times New Roman" panose="02020603050405020304" pitchFamily="18" charset="0"/>
              </a:rPr>
              <a:t>1- Yüksek lisans eğitimini tamamlamış olmak.</a:t>
            </a:r>
            <a:r>
              <a:rPr lang="tr-TR" dirty="0"/>
              <a:t/>
            </a:r>
            <a:br>
              <a:rPr lang="tr-TR" dirty="0"/>
            </a:br>
            <a:r>
              <a:rPr lang="tr-TR" dirty="0">
                <a:effectLst/>
                <a:latin typeface="Times New Roman" panose="02020603050405020304" pitchFamily="18" charset="0"/>
              </a:rPr>
              <a:t>2- İlçe, il, ulusal ya da uluslararası düzeyde yürütülen projelerde görev</a:t>
            </a:r>
            <a:r>
              <a:rPr lang="tr-TR" dirty="0"/>
              <a:t/>
            </a:r>
            <a:br>
              <a:rPr lang="tr-TR" dirty="0"/>
            </a:br>
            <a:r>
              <a:rPr lang="tr-TR" dirty="0">
                <a:effectLst/>
                <a:latin typeface="Times New Roman" panose="02020603050405020304" pitchFamily="18" charset="0"/>
              </a:rPr>
              <a:t>almış olmak.</a:t>
            </a:r>
            <a:r>
              <a:rPr lang="tr-TR" dirty="0"/>
              <a:t/>
            </a:r>
            <a:br>
              <a:rPr lang="tr-TR" dirty="0"/>
            </a:br>
            <a:r>
              <a:rPr lang="tr-TR" dirty="0">
                <a:effectLst/>
                <a:latin typeface="Times New Roman" panose="02020603050405020304" pitchFamily="18" charset="0"/>
              </a:rPr>
              <a:t>3- Ulusal ya da uluslararası kongrelerin düzenleme kurullarında görev</a:t>
            </a:r>
            <a:r>
              <a:rPr lang="tr-TR" dirty="0"/>
              <a:t/>
            </a:r>
            <a:br>
              <a:rPr lang="tr-TR" dirty="0"/>
            </a:br>
            <a:r>
              <a:rPr lang="tr-TR" dirty="0">
                <a:effectLst/>
                <a:latin typeface="Times New Roman" panose="02020603050405020304" pitchFamily="18" charset="0"/>
              </a:rPr>
              <a:t>almış olmak.</a:t>
            </a:r>
            <a:r>
              <a:rPr lang="tr-TR" dirty="0"/>
              <a:t/>
            </a:r>
            <a:br>
              <a:rPr lang="tr-TR" dirty="0"/>
            </a:br>
            <a:r>
              <a:rPr lang="tr-TR" dirty="0">
                <a:effectLst/>
                <a:latin typeface="Times New Roman" panose="02020603050405020304" pitchFamily="18" charset="0"/>
              </a:rPr>
              <a:t>4- Sanat, spor veya mesleki alanda yeni bir beceri ya da yeterlik</a:t>
            </a:r>
            <a:r>
              <a:rPr lang="tr-TR" dirty="0"/>
              <a:t/>
            </a:r>
            <a:br>
              <a:rPr lang="tr-TR" dirty="0"/>
            </a:br>
            <a:r>
              <a:rPr lang="tr-TR" dirty="0">
                <a:effectLst/>
                <a:latin typeface="Times New Roman" panose="02020603050405020304" pitchFamily="18" charset="0"/>
              </a:rPr>
              <a:t>kazandığını gösterir belge, sertifika ya da lisans sahibi olmak.</a:t>
            </a:r>
            <a:r>
              <a:rPr lang="tr-TR" dirty="0"/>
              <a:t/>
            </a:r>
            <a:br>
              <a:rPr lang="tr-TR" dirty="0"/>
            </a:br>
            <a:r>
              <a:rPr lang="tr-TR" dirty="0">
                <a:effectLst/>
                <a:latin typeface="Times New Roman" panose="02020603050405020304" pitchFamily="18" charset="0"/>
              </a:rPr>
              <a:t>5- Bilimsel, sosyal, kültürel, sanatsal, sportif, yetenek veya beceri</a:t>
            </a:r>
            <a:r>
              <a:rPr lang="tr-TR" dirty="0"/>
              <a:t/>
            </a:r>
            <a:br>
              <a:rPr lang="tr-TR" dirty="0"/>
            </a:br>
            <a:r>
              <a:rPr lang="tr-TR" dirty="0">
                <a:effectLst/>
                <a:latin typeface="Times New Roman" panose="02020603050405020304" pitchFamily="18" charset="0"/>
              </a:rPr>
              <a:t>alanlarında il, bölge, ulusal veya uluslararası düzeyde düzenlenen</a:t>
            </a:r>
            <a:r>
              <a:rPr lang="tr-TR" dirty="0"/>
              <a:t/>
            </a:r>
            <a:br>
              <a:rPr lang="tr-TR" dirty="0"/>
            </a:br>
            <a:r>
              <a:rPr lang="tr-TR" dirty="0">
                <a:effectLst/>
                <a:latin typeface="Times New Roman" panose="02020603050405020304" pitchFamily="18" charset="0"/>
              </a:rPr>
              <a:t>yarışmalarda derece yapmış olmak ya da sergilenmeye değer çalışması</a:t>
            </a:r>
            <a:r>
              <a:rPr lang="tr-TR" dirty="0"/>
              <a:t/>
            </a:r>
            <a:br>
              <a:rPr lang="tr-TR" dirty="0"/>
            </a:br>
            <a:r>
              <a:rPr lang="tr-TR" dirty="0">
                <a:effectLst/>
                <a:latin typeface="Times New Roman" panose="02020603050405020304" pitchFamily="18" charset="0"/>
              </a:rPr>
              <a:t>bulunmak</a:t>
            </a:r>
          </a:p>
        </p:txBody>
      </p:sp>
    </p:spTree>
    <p:extLst>
      <p:ext uri="{BB962C8B-B14F-4D97-AF65-F5344CB8AC3E}">
        <p14:creationId xmlns:p14="http://schemas.microsoft.com/office/powerpoint/2010/main" val="161387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0AEB580F-2F16-3B29-079A-504196BB4955}"/>
              </a:ext>
            </a:extLst>
          </p:cNvPr>
          <p:cNvSpPr>
            <a:spLocks noGrp="1"/>
          </p:cNvSpPr>
          <p:nvPr>
            <p:ph type="title"/>
          </p:nvPr>
        </p:nvSpPr>
        <p:spPr/>
        <p:txBody>
          <a:bodyPr/>
          <a:lstStyle/>
          <a:p>
            <a:r>
              <a:rPr lang="tr-TR" dirty="0"/>
              <a:t>İLGİLİ MEVZUAT</a:t>
            </a:r>
          </a:p>
        </p:txBody>
      </p:sp>
      <p:sp>
        <p:nvSpPr>
          <p:cNvPr id="3" name="İçerik Yer Tutucusu 2">
            <a:extLst>
              <a:ext uri="{FF2B5EF4-FFF2-40B4-BE49-F238E27FC236}">
                <a16:creationId xmlns="" xmlns:a16="http://schemas.microsoft.com/office/drawing/2014/main" id="{98E15E7D-504E-3852-C1FE-0C6E32EABE4B}"/>
              </a:ext>
            </a:extLst>
          </p:cNvPr>
          <p:cNvSpPr>
            <a:spLocks noGrp="1"/>
          </p:cNvSpPr>
          <p:nvPr>
            <p:ph idx="1"/>
          </p:nvPr>
        </p:nvSpPr>
        <p:spPr/>
        <p:txBody>
          <a:bodyPr/>
          <a:lstStyle/>
          <a:p>
            <a:r>
              <a:rPr lang="tr-TR" dirty="0"/>
              <a:t>ADAY ÖĞRETMENLİK VE ÖĞRETMENLİK KARİYER BASAMAKLARI YÖNETMELİĞİ</a:t>
            </a:r>
          </a:p>
          <a:p>
            <a:r>
              <a:rPr lang="tr-TR" dirty="0"/>
              <a:t>RESMİ GAZETE 12 Mayıs 2022 PERŞEMBE</a:t>
            </a:r>
          </a:p>
          <a:p>
            <a:r>
              <a:rPr lang="tr-TR" dirty="0"/>
              <a:t>Sayı : 31833</a:t>
            </a:r>
          </a:p>
          <a:p>
            <a:endParaRPr lang="tr-TR" dirty="0"/>
          </a:p>
          <a:p>
            <a:endParaRPr lang="tr-TR" dirty="0"/>
          </a:p>
          <a:p>
            <a:endParaRPr lang="tr-TR" dirty="0"/>
          </a:p>
        </p:txBody>
      </p:sp>
    </p:spTree>
    <p:extLst>
      <p:ext uri="{BB962C8B-B14F-4D97-AF65-F5344CB8AC3E}">
        <p14:creationId xmlns:p14="http://schemas.microsoft.com/office/powerpoint/2010/main" val="4351648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normAutofit/>
          </a:bodyPr>
          <a:lstStyle/>
          <a:p>
            <a:r>
              <a:rPr lang="tr-TR" dirty="0"/>
              <a:t>Araştırma ve Geliştirme Çalışmaları</a:t>
            </a:r>
          </a:p>
          <a:p>
            <a:r>
              <a:rPr lang="tr-TR" dirty="0">
                <a:effectLst/>
                <a:latin typeface="Times New Roman" panose="02020603050405020304" pitchFamily="18" charset="0"/>
              </a:rPr>
              <a:t>6- Araştırma ve geliştirme alanına yönelik; kurul, komisyon, ekip ve iş</a:t>
            </a:r>
            <a:r>
              <a:rPr lang="tr-TR" dirty="0"/>
              <a:t/>
            </a:r>
            <a:br>
              <a:rPr lang="tr-TR" dirty="0"/>
            </a:br>
            <a:r>
              <a:rPr lang="tr-TR" dirty="0">
                <a:effectLst/>
                <a:latin typeface="Times New Roman" panose="02020603050405020304" pitchFamily="18" charset="0"/>
              </a:rPr>
              <a:t>birliği çalışmalarında görev almış olmak.</a:t>
            </a:r>
            <a:r>
              <a:rPr lang="tr-TR" dirty="0"/>
              <a:t/>
            </a:r>
            <a:br>
              <a:rPr lang="tr-TR" dirty="0"/>
            </a:br>
            <a:r>
              <a:rPr lang="tr-TR" dirty="0">
                <a:effectLst/>
                <a:latin typeface="Times New Roman" panose="02020603050405020304" pitchFamily="18" charset="0"/>
              </a:rPr>
              <a:t>7- YDS veya eşdeğerliğe sahip bir sınavdan D (60) düzeyi ve üzerinde</a:t>
            </a:r>
            <a:r>
              <a:rPr lang="tr-TR" dirty="0"/>
              <a:t/>
            </a:r>
            <a:br>
              <a:rPr lang="tr-TR" dirty="0"/>
            </a:br>
            <a:r>
              <a:rPr lang="tr-TR" dirty="0">
                <a:effectLst/>
                <a:latin typeface="Times New Roman" panose="02020603050405020304" pitchFamily="18" charset="0"/>
              </a:rPr>
              <a:t>puan almış olmak.</a:t>
            </a:r>
            <a:r>
              <a:rPr lang="tr-TR" dirty="0"/>
              <a:t/>
            </a:r>
            <a:br>
              <a:rPr lang="tr-TR" dirty="0"/>
            </a:br>
            <a:r>
              <a:rPr lang="tr-TR" dirty="0">
                <a:effectLst/>
                <a:latin typeface="Times New Roman" panose="02020603050405020304" pitchFamily="18" charset="0"/>
              </a:rPr>
              <a:t>8- ISBN sistemine girmiş kitap künyesinde ismi yer almış olmak.</a:t>
            </a:r>
            <a:r>
              <a:rPr lang="tr-TR" dirty="0"/>
              <a:t/>
            </a:r>
            <a:br>
              <a:rPr lang="tr-TR" dirty="0"/>
            </a:br>
            <a:r>
              <a:rPr lang="tr-TR" dirty="0">
                <a:effectLst/>
                <a:latin typeface="Times New Roman" panose="02020603050405020304" pitchFamily="18" charset="0"/>
              </a:rPr>
              <a:t>9- Ders kitabı/eğitim aracı/eğitim materyali hazırlama ve yazma veya</a:t>
            </a:r>
            <a:r>
              <a:rPr lang="tr-TR" dirty="0"/>
              <a:t/>
            </a:r>
            <a:br>
              <a:rPr lang="tr-TR" dirty="0"/>
            </a:br>
            <a:r>
              <a:rPr lang="tr-TR" dirty="0">
                <a:effectLst/>
                <a:latin typeface="Times New Roman" panose="02020603050405020304" pitchFamily="18" charset="0"/>
              </a:rPr>
              <a:t>inceleme sürecinde görev almış olmak.</a:t>
            </a:r>
            <a:r>
              <a:rPr lang="tr-TR" dirty="0"/>
              <a:t/>
            </a:r>
            <a:br>
              <a:rPr lang="tr-TR" dirty="0"/>
            </a:br>
            <a:r>
              <a:rPr lang="tr-TR" dirty="0">
                <a:effectLst/>
                <a:latin typeface="Times New Roman" panose="02020603050405020304" pitchFamily="18" charset="0"/>
              </a:rPr>
              <a:t>10- Okulda/kurumda çıkarılan dergi, gazete, duvar gazetesi, kitap, yıllık</a:t>
            </a:r>
            <a:r>
              <a:rPr lang="tr-TR" dirty="0"/>
              <a:t/>
            </a:r>
            <a:br>
              <a:rPr lang="tr-TR" dirty="0"/>
            </a:br>
            <a:r>
              <a:rPr lang="tr-TR" dirty="0">
                <a:effectLst/>
                <a:latin typeface="Times New Roman" panose="02020603050405020304" pitchFamily="18" charset="0"/>
              </a:rPr>
              <a:t>ve benzeri yayınların hazırlanmasında danışman/koordinatör/editör</a:t>
            </a:r>
            <a:r>
              <a:rPr lang="tr-TR" dirty="0"/>
              <a:t/>
            </a:r>
            <a:br>
              <a:rPr lang="tr-TR" dirty="0"/>
            </a:br>
            <a:r>
              <a:rPr lang="tr-TR" dirty="0">
                <a:effectLst/>
                <a:latin typeface="Times New Roman" panose="02020603050405020304" pitchFamily="18" charset="0"/>
              </a:rPr>
              <a:t>olarak görev yapmış olmak.</a:t>
            </a:r>
          </a:p>
        </p:txBody>
      </p:sp>
    </p:spTree>
    <p:extLst>
      <p:ext uri="{BB962C8B-B14F-4D97-AF65-F5344CB8AC3E}">
        <p14:creationId xmlns:p14="http://schemas.microsoft.com/office/powerpoint/2010/main" val="38205156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0F0799-D369-BFA8-B0AB-13CF7E571BE8}"/>
              </a:ext>
            </a:extLst>
          </p:cNvPr>
          <p:cNvSpPr>
            <a:spLocks noGrp="1"/>
          </p:cNvSpPr>
          <p:nvPr>
            <p:ph type="title"/>
          </p:nvPr>
        </p:nvSpPr>
        <p:spPr/>
        <p:txBody>
          <a:bodyPr/>
          <a:lstStyle/>
          <a:p>
            <a:r>
              <a:rPr lang="tr-TR" dirty="0"/>
              <a:t>UZMAN ÖĞRETMENLİK MESLEKİ GELİŞİM ÇALIŞMALARI TABLOSU</a:t>
            </a:r>
          </a:p>
        </p:txBody>
      </p:sp>
      <p:sp>
        <p:nvSpPr>
          <p:cNvPr id="3" name="İçerik Yer Tutucusu 2">
            <a:extLst>
              <a:ext uri="{FF2B5EF4-FFF2-40B4-BE49-F238E27FC236}">
                <a16:creationId xmlns="" xmlns:a16="http://schemas.microsoft.com/office/drawing/2014/main" id="{3EE62B74-CAFF-2539-3B2F-788486EB95B0}"/>
              </a:ext>
            </a:extLst>
          </p:cNvPr>
          <p:cNvSpPr>
            <a:spLocks noGrp="1"/>
          </p:cNvSpPr>
          <p:nvPr>
            <p:ph idx="1"/>
          </p:nvPr>
        </p:nvSpPr>
        <p:spPr/>
        <p:txBody>
          <a:bodyPr>
            <a:normAutofit/>
          </a:bodyPr>
          <a:lstStyle/>
          <a:p>
            <a:r>
              <a:rPr lang="tr-TR" dirty="0"/>
              <a:t>Araştırma ve Geliştirme Çalışmaları</a:t>
            </a:r>
          </a:p>
          <a:p>
            <a:r>
              <a:rPr lang="tr-TR" dirty="0">
                <a:effectLst/>
                <a:latin typeface="Times New Roman" panose="02020603050405020304" pitchFamily="18" charset="0"/>
              </a:rPr>
              <a:t>11- Okullarda/kurumlarda döner sermaye kapsamında üretim sürecinde</a:t>
            </a:r>
            <a:r>
              <a:rPr lang="tr-TR" dirty="0"/>
              <a:t/>
            </a:r>
            <a:br>
              <a:rPr lang="tr-TR" dirty="0"/>
            </a:br>
            <a:r>
              <a:rPr lang="tr-TR" dirty="0">
                <a:effectLst/>
                <a:latin typeface="Times New Roman" panose="02020603050405020304" pitchFamily="18" charset="0"/>
              </a:rPr>
              <a:t>görev almış olmak.</a:t>
            </a:r>
            <a:r>
              <a:rPr lang="tr-TR" dirty="0"/>
              <a:t/>
            </a:r>
            <a:br>
              <a:rPr lang="tr-TR" dirty="0"/>
            </a:br>
            <a:r>
              <a:rPr lang="tr-TR" dirty="0">
                <a:effectLst/>
                <a:latin typeface="Times New Roman" panose="02020603050405020304" pitchFamily="18" charset="0"/>
              </a:rPr>
              <a:t>12-Okul veya kurumlarda Millî Eğitim Bakanlığı Belgelendirme</a:t>
            </a:r>
            <a:r>
              <a:rPr lang="tr-TR" dirty="0"/>
              <a:t/>
            </a:r>
            <a:br>
              <a:rPr lang="tr-TR" dirty="0"/>
            </a:br>
            <a:r>
              <a:rPr lang="tr-TR" dirty="0">
                <a:effectLst/>
                <a:latin typeface="Times New Roman" panose="02020603050405020304" pitchFamily="18" charset="0"/>
              </a:rPr>
              <a:t>Hizmetleri Yönergesi kapsamında yürütülen çalışmalarda görev almış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13- Ulusal veya uluslararası izleme ve değerlendirme çalışmalarında</a:t>
            </a:r>
            <a:r>
              <a:rPr lang="tr-TR" dirty="0"/>
              <a:t/>
            </a:r>
            <a:br>
              <a:rPr lang="tr-TR" dirty="0"/>
            </a:br>
            <a:r>
              <a:rPr lang="tr-TR" dirty="0">
                <a:effectLst/>
                <a:latin typeface="Times New Roman" panose="02020603050405020304" pitchFamily="18" charset="0"/>
              </a:rPr>
              <a:t>görev yapmış olmak.</a:t>
            </a:r>
            <a:r>
              <a:rPr lang="tr-TR" dirty="0"/>
              <a:t/>
            </a:r>
            <a:br>
              <a:rPr lang="tr-TR" dirty="0"/>
            </a:br>
            <a:r>
              <a:rPr lang="tr-TR" dirty="0">
                <a:effectLst/>
                <a:latin typeface="Times New Roman" panose="02020603050405020304" pitchFamily="18" charset="0"/>
              </a:rPr>
              <a:t>14- Bakanlık bilişim projelerinin geliştirilmesinde görev almış olmak.</a:t>
            </a:r>
          </a:p>
        </p:txBody>
      </p:sp>
    </p:spTree>
    <p:extLst>
      <p:ext uri="{BB962C8B-B14F-4D97-AF65-F5344CB8AC3E}">
        <p14:creationId xmlns:p14="http://schemas.microsoft.com/office/powerpoint/2010/main" val="37306000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lnSpcReduction="10000"/>
          </a:bodyPr>
          <a:lstStyle/>
          <a:p>
            <a:r>
              <a:rPr lang="tr-TR" dirty="0"/>
              <a:t>Eğitim Öğretim ve Rehberlik Çalışmaları</a:t>
            </a:r>
          </a:p>
          <a:p>
            <a:r>
              <a:rPr lang="tr-TR" dirty="0">
                <a:effectLst/>
                <a:latin typeface="Times New Roman" panose="02020603050405020304" pitchFamily="18" charset="0"/>
              </a:rPr>
              <a:t>1- Destek eğitim odasında fiilen ders okutmuş olmak.</a:t>
            </a:r>
            <a:r>
              <a:rPr lang="tr-TR" dirty="0"/>
              <a:t/>
            </a:r>
            <a:br>
              <a:rPr lang="tr-TR" dirty="0"/>
            </a:br>
            <a:r>
              <a:rPr lang="tr-TR" dirty="0">
                <a:effectLst/>
                <a:latin typeface="Times New Roman" panose="02020603050405020304" pitchFamily="18" charset="0"/>
              </a:rPr>
              <a:t>2- Evde veya hastanede eğitim hizmetleri kapsamında</a:t>
            </a:r>
            <a:r>
              <a:rPr lang="tr-TR" dirty="0"/>
              <a:t/>
            </a:r>
            <a:br>
              <a:rPr lang="tr-TR" dirty="0"/>
            </a:br>
            <a:r>
              <a:rPr lang="tr-TR" dirty="0">
                <a:effectLst/>
                <a:latin typeface="Times New Roman" panose="02020603050405020304" pitchFamily="18" charset="0"/>
              </a:rPr>
              <a:t>fiilen ders okutmuş olmak.</a:t>
            </a:r>
            <a:r>
              <a:rPr lang="tr-TR" dirty="0"/>
              <a:t/>
            </a:r>
            <a:br>
              <a:rPr lang="tr-TR" dirty="0"/>
            </a:br>
            <a:r>
              <a:rPr lang="tr-TR" dirty="0">
                <a:effectLst/>
                <a:latin typeface="Times New Roman" panose="02020603050405020304" pitchFamily="18" charset="0"/>
              </a:rPr>
              <a:t>3- İlkokullarda Yetiştirme Programı (İYEP)</a:t>
            </a:r>
            <a:r>
              <a:rPr lang="tr-TR" dirty="0"/>
              <a:t/>
            </a:r>
            <a:br>
              <a:rPr lang="tr-TR" dirty="0"/>
            </a:br>
            <a:r>
              <a:rPr lang="tr-TR" dirty="0">
                <a:effectLst/>
                <a:latin typeface="Times New Roman" panose="02020603050405020304" pitchFamily="18" charset="0"/>
              </a:rPr>
              <a:t>kapsamında fiilen ders okutmuş olmak.</a:t>
            </a:r>
            <a:r>
              <a:rPr lang="tr-TR" dirty="0"/>
              <a:t/>
            </a:r>
            <a:br>
              <a:rPr lang="tr-TR" dirty="0"/>
            </a:br>
            <a:r>
              <a:rPr lang="tr-TR" dirty="0">
                <a:effectLst/>
                <a:latin typeface="Times New Roman" panose="02020603050405020304" pitchFamily="18" charset="0"/>
              </a:rPr>
              <a:t>4- Destekleme ve Yetiştirme Kursları (DYK)</a:t>
            </a:r>
            <a:r>
              <a:rPr lang="tr-TR" dirty="0"/>
              <a:t/>
            </a:r>
            <a:br>
              <a:rPr lang="tr-TR" dirty="0"/>
            </a:br>
            <a:r>
              <a:rPr lang="tr-TR" dirty="0">
                <a:effectLst/>
                <a:latin typeface="Times New Roman" panose="02020603050405020304" pitchFamily="18" charset="0"/>
              </a:rPr>
              <a:t>kapsamında fiilen ders okutmuş olmak.</a:t>
            </a:r>
            <a:r>
              <a:rPr lang="tr-TR" dirty="0"/>
              <a:t/>
            </a:r>
            <a:br>
              <a:rPr lang="tr-TR" dirty="0"/>
            </a:br>
            <a:r>
              <a:rPr lang="tr-TR" dirty="0">
                <a:effectLst/>
                <a:latin typeface="Times New Roman" panose="02020603050405020304" pitchFamily="18" charset="0"/>
              </a:rPr>
              <a:t>5- Özel okullarda görev yapan öğretmenler</a:t>
            </a:r>
            <a:r>
              <a:rPr lang="tr-TR" dirty="0"/>
              <a:t/>
            </a:r>
            <a:br>
              <a:rPr lang="tr-TR" dirty="0"/>
            </a:br>
            <a:r>
              <a:rPr lang="tr-TR" dirty="0">
                <a:effectLst/>
                <a:latin typeface="Times New Roman" panose="02020603050405020304" pitchFamily="18" charset="0"/>
              </a:rPr>
              <a:t>bakımından takviye kurslarında fiilen ders okutmuş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6- Okulca/kurumca yapılacak görevlendirme</a:t>
            </a:r>
            <a:r>
              <a:rPr lang="tr-TR" dirty="0"/>
              <a:t/>
            </a:r>
            <a:br>
              <a:rPr lang="tr-TR" dirty="0"/>
            </a:br>
            <a:r>
              <a:rPr lang="tr-TR" dirty="0">
                <a:effectLst/>
                <a:latin typeface="Times New Roman" panose="02020603050405020304" pitchFamily="18" charset="0"/>
              </a:rPr>
              <a:t>kapsamında tercih danışmanlığı yapmış olmak.</a:t>
            </a:r>
            <a:endParaRPr lang="tr-TR" dirty="0"/>
          </a:p>
        </p:txBody>
      </p:sp>
    </p:spTree>
    <p:extLst>
      <p:ext uri="{BB962C8B-B14F-4D97-AF65-F5344CB8AC3E}">
        <p14:creationId xmlns:p14="http://schemas.microsoft.com/office/powerpoint/2010/main" val="2892758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a:bodyPr>
          <a:lstStyle/>
          <a:p>
            <a:r>
              <a:rPr lang="tr-TR" dirty="0"/>
              <a:t>Eğitim Öğretim ve Rehberlik Çalışmaları</a:t>
            </a:r>
          </a:p>
          <a:p>
            <a:r>
              <a:rPr lang="tr-TR" dirty="0">
                <a:effectLst/>
                <a:latin typeface="Times New Roman" panose="02020603050405020304" pitchFamily="18" charset="0"/>
              </a:rPr>
              <a:t>7- Pansiyonlu eğitim kurumlarında en az bir dönem</a:t>
            </a:r>
            <a:r>
              <a:rPr lang="tr-TR" dirty="0"/>
              <a:t/>
            </a:r>
            <a:br>
              <a:rPr lang="tr-TR" dirty="0"/>
            </a:br>
            <a:r>
              <a:rPr lang="tr-TR" dirty="0" err="1">
                <a:effectLst/>
                <a:latin typeface="Times New Roman" panose="02020603050405020304" pitchFamily="18" charset="0"/>
              </a:rPr>
              <a:t>belleticilik</a:t>
            </a:r>
            <a:r>
              <a:rPr lang="tr-TR" dirty="0">
                <a:effectLst/>
                <a:latin typeface="Times New Roman" panose="02020603050405020304" pitchFamily="18" charset="0"/>
              </a:rPr>
              <a:t> görevi yapmış olmak veya yatılı özel</a:t>
            </a:r>
            <a:r>
              <a:rPr lang="tr-TR" dirty="0"/>
              <a:t/>
            </a:r>
            <a:br>
              <a:rPr lang="tr-TR" dirty="0"/>
            </a:br>
            <a:r>
              <a:rPr lang="tr-TR" dirty="0">
                <a:effectLst/>
                <a:latin typeface="Times New Roman" panose="02020603050405020304" pitchFamily="18" charset="0"/>
              </a:rPr>
              <a:t>eğitim okullarında grup gözetimi ve eğitimi görevini</a:t>
            </a:r>
            <a:r>
              <a:rPr lang="tr-TR" dirty="0"/>
              <a:t/>
            </a:r>
            <a:br>
              <a:rPr lang="tr-TR" dirty="0"/>
            </a:br>
            <a:r>
              <a:rPr lang="tr-TR" dirty="0">
                <a:effectLst/>
                <a:latin typeface="Times New Roman" panose="02020603050405020304" pitchFamily="18" charset="0"/>
              </a:rPr>
              <a:t>fiilen yürütmüş olmak.</a:t>
            </a:r>
            <a:r>
              <a:rPr lang="tr-TR" dirty="0"/>
              <a:t/>
            </a:r>
            <a:br>
              <a:rPr lang="tr-TR" dirty="0"/>
            </a:br>
            <a:r>
              <a:rPr lang="tr-TR" dirty="0">
                <a:effectLst/>
                <a:latin typeface="Times New Roman" panose="02020603050405020304" pitchFamily="18" charset="0"/>
              </a:rPr>
              <a:t>8- Ulusal ya da uluslararası düzeyde; bilimsel, sosyal,</a:t>
            </a:r>
            <a:r>
              <a:rPr lang="tr-TR" dirty="0"/>
              <a:t/>
            </a:r>
            <a:br>
              <a:rPr lang="tr-TR" dirty="0"/>
            </a:br>
            <a:r>
              <a:rPr lang="tr-TR" dirty="0">
                <a:effectLst/>
                <a:latin typeface="Times New Roman" panose="02020603050405020304" pitchFamily="18" charset="0"/>
              </a:rPr>
              <a:t>sanatsal, kültürel, sportif, yetenek ve beceri</a:t>
            </a:r>
            <a:r>
              <a:rPr lang="tr-TR" dirty="0"/>
              <a:t/>
            </a:r>
            <a:br>
              <a:rPr lang="tr-TR" dirty="0"/>
            </a:br>
            <a:r>
              <a:rPr lang="tr-TR" dirty="0">
                <a:effectLst/>
                <a:latin typeface="Times New Roman" panose="02020603050405020304" pitchFamily="18" charset="0"/>
              </a:rPr>
              <a:t>alanlarında yapılan etkinliklere öğrenci/kursiyer</a:t>
            </a:r>
            <a:r>
              <a:rPr lang="tr-TR" dirty="0"/>
              <a:t/>
            </a:r>
            <a:br>
              <a:rPr lang="tr-TR" dirty="0"/>
            </a:br>
            <a:r>
              <a:rPr lang="tr-TR" dirty="0">
                <a:effectLst/>
                <a:latin typeface="Times New Roman" panose="02020603050405020304" pitchFamily="18" charset="0"/>
              </a:rPr>
              <a:t>hazırlamış olmak.</a:t>
            </a:r>
            <a:r>
              <a:rPr lang="tr-TR" dirty="0"/>
              <a:t/>
            </a:r>
            <a:br>
              <a:rPr lang="tr-TR" dirty="0"/>
            </a:br>
            <a:r>
              <a:rPr lang="tr-TR" dirty="0">
                <a:effectLst/>
                <a:latin typeface="Times New Roman" panose="02020603050405020304" pitchFamily="18" charset="0"/>
              </a:rPr>
              <a:t>9- Üniversitelerde ders okutmuş olmak.</a:t>
            </a:r>
            <a:endParaRPr lang="tr-TR" dirty="0"/>
          </a:p>
        </p:txBody>
      </p:sp>
    </p:spTree>
    <p:extLst>
      <p:ext uri="{BB962C8B-B14F-4D97-AF65-F5344CB8AC3E}">
        <p14:creationId xmlns:p14="http://schemas.microsoft.com/office/powerpoint/2010/main" val="25806045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fontScale="92500" lnSpcReduction="20000"/>
          </a:bodyPr>
          <a:lstStyle/>
          <a:p>
            <a:r>
              <a:rPr lang="tr-TR" dirty="0"/>
              <a:t>Eğitim Öğretim ve Rehberlik Çalışmaları</a:t>
            </a:r>
          </a:p>
          <a:p>
            <a:r>
              <a:rPr lang="tr-TR" dirty="0">
                <a:effectLst/>
                <a:latin typeface="Times New Roman" panose="02020603050405020304" pitchFamily="18" charset="0"/>
              </a:rPr>
              <a:t>10- Millî Eğitim Bakanlığı Eğitim Kurumları Sosyal</a:t>
            </a:r>
            <a:r>
              <a:rPr lang="tr-TR" dirty="0"/>
              <a:t/>
            </a:r>
            <a:br>
              <a:rPr lang="tr-TR" dirty="0"/>
            </a:br>
            <a:r>
              <a:rPr lang="tr-TR" dirty="0">
                <a:effectLst/>
                <a:latin typeface="Times New Roman" panose="02020603050405020304" pitchFamily="18" charset="0"/>
              </a:rPr>
              <a:t>Etkinlikler Yönetmeliği kapsamında; gezi, öğrenci</a:t>
            </a:r>
            <a:r>
              <a:rPr lang="tr-TR" dirty="0"/>
              <a:t/>
            </a:r>
            <a:br>
              <a:rPr lang="tr-TR" dirty="0"/>
            </a:br>
            <a:r>
              <a:rPr lang="tr-TR" dirty="0">
                <a:effectLst/>
                <a:latin typeface="Times New Roman" panose="02020603050405020304" pitchFamily="18" charset="0"/>
              </a:rPr>
              <a:t>kulübü, yarışmalar ve toplum hizmeti çalışmalarını</a:t>
            </a:r>
            <a:r>
              <a:rPr lang="tr-TR" dirty="0"/>
              <a:t/>
            </a:r>
            <a:br>
              <a:rPr lang="tr-TR" dirty="0"/>
            </a:br>
            <a:r>
              <a:rPr lang="tr-TR" dirty="0">
                <a:effectLst/>
                <a:latin typeface="Times New Roman" panose="02020603050405020304" pitchFamily="18" charset="0"/>
              </a:rPr>
              <a:t>yürütmek üzere görevlendirilmiş olmak.</a:t>
            </a:r>
            <a:r>
              <a:rPr lang="tr-TR" dirty="0"/>
              <a:t/>
            </a:r>
            <a:br>
              <a:rPr lang="tr-TR" dirty="0"/>
            </a:br>
            <a:r>
              <a:rPr lang="tr-TR" dirty="0">
                <a:effectLst/>
                <a:latin typeface="Times New Roman" panose="02020603050405020304" pitchFamily="18" charset="0"/>
              </a:rPr>
              <a:t>11- Öğretmen adaylarının yapacakları öğretmenlik</a:t>
            </a:r>
            <a:r>
              <a:rPr lang="tr-TR" dirty="0"/>
              <a:t/>
            </a:r>
            <a:br>
              <a:rPr lang="tr-TR" dirty="0"/>
            </a:br>
            <a:r>
              <a:rPr lang="tr-TR" dirty="0">
                <a:effectLst/>
                <a:latin typeface="Times New Roman" panose="02020603050405020304" pitchFamily="18" charset="0"/>
              </a:rPr>
              <a:t>uygulaması kapsamında uygulama öğretmeni olarak</a:t>
            </a:r>
            <a:r>
              <a:rPr lang="tr-TR" dirty="0"/>
              <a:t/>
            </a:r>
            <a:br>
              <a:rPr lang="tr-TR" dirty="0"/>
            </a:br>
            <a:r>
              <a:rPr lang="tr-TR" dirty="0">
                <a:effectLst/>
                <a:latin typeface="Times New Roman" panose="02020603050405020304" pitchFamily="18" charset="0"/>
              </a:rPr>
              <a:t>görev yapmış olmak.</a:t>
            </a:r>
            <a:r>
              <a:rPr lang="tr-TR" dirty="0"/>
              <a:t/>
            </a:r>
            <a:br>
              <a:rPr lang="tr-TR" dirty="0"/>
            </a:br>
            <a:r>
              <a:rPr lang="tr-TR" dirty="0">
                <a:effectLst/>
                <a:latin typeface="Times New Roman" panose="02020603050405020304" pitchFamily="18" charset="0"/>
              </a:rPr>
              <a:t>12- Merkezî/mahallî olarak “eğitim öğretim” alanında</a:t>
            </a:r>
            <a:r>
              <a:rPr lang="tr-TR" dirty="0"/>
              <a:t/>
            </a:r>
            <a:br>
              <a:rPr lang="tr-TR" dirty="0"/>
            </a:br>
            <a:r>
              <a:rPr lang="tr-TR" dirty="0">
                <a:effectLst/>
                <a:latin typeface="Times New Roman" panose="02020603050405020304" pitchFamily="18" charset="0"/>
              </a:rPr>
              <a:t>eğitim/kurs/seminer vermiş olmak veya bu alanda</a:t>
            </a:r>
            <a:r>
              <a:rPr lang="tr-TR" dirty="0"/>
              <a:t/>
            </a:r>
            <a:br>
              <a:rPr lang="tr-TR" dirty="0"/>
            </a:br>
            <a:r>
              <a:rPr lang="tr-TR" dirty="0" err="1">
                <a:effectLst/>
                <a:latin typeface="Times New Roman" panose="02020603050405020304" pitchFamily="18" charset="0"/>
              </a:rPr>
              <a:t>formatör</a:t>
            </a:r>
            <a:r>
              <a:rPr lang="tr-TR" dirty="0">
                <a:effectLst/>
                <a:latin typeface="Times New Roman" panose="02020603050405020304" pitchFamily="18" charset="0"/>
              </a:rPr>
              <a:t> öğretmenlik yapmış olmak.</a:t>
            </a:r>
            <a:r>
              <a:rPr lang="tr-TR" dirty="0"/>
              <a:t/>
            </a:r>
            <a:br>
              <a:rPr lang="tr-TR" dirty="0"/>
            </a:br>
            <a:r>
              <a:rPr lang="tr-TR" dirty="0">
                <a:effectLst/>
                <a:latin typeface="Times New Roman" panose="02020603050405020304" pitchFamily="18" charset="0"/>
              </a:rPr>
              <a:t>13- Millî Eğitim Bakanlığı Personeli Hizmeti İçi</a:t>
            </a:r>
            <a:r>
              <a:rPr lang="tr-TR" dirty="0"/>
              <a:t/>
            </a:r>
            <a:br>
              <a:rPr lang="tr-TR" dirty="0"/>
            </a:br>
            <a:r>
              <a:rPr lang="tr-TR" dirty="0">
                <a:effectLst/>
                <a:latin typeface="Times New Roman" panose="02020603050405020304" pitchFamily="18" charset="0"/>
              </a:rPr>
              <a:t>Eğitim Yönetmeliği kapsamında düzenlenen Okul</a:t>
            </a:r>
            <a:r>
              <a:rPr lang="tr-TR" dirty="0"/>
              <a:t/>
            </a:r>
            <a:br>
              <a:rPr lang="tr-TR" dirty="0"/>
            </a:br>
            <a:r>
              <a:rPr lang="tr-TR" dirty="0">
                <a:effectLst/>
                <a:latin typeface="Times New Roman" panose="02020603050405020304" pitchFamily="18" charset="0"/>
              </a:rPr>
              <a:t>Temelli Mesleki Gelişim ve Mesleki Gelişim</a:t>
            </a:r>
            <a:r>
              <a:rPr lang="tr-TR" dirty="0"/>
              <a:t/>
            </a:r>
            <a:br>
              <a:rPr lang="tr-TR" dirty="0"/>
            </a:br>
            <a:r>
              <a:rPr lang="tr-TR" dirty="0">
                <a:effectLst/>
                <a:latin typeface="Times New Roman" panose="02020603050405020304" pitchFamily="18" charset="0"/>
              </a:rPr>
              <a:t>Toplulukları hizmet içi eğitim faaliyetlerine yönelik </a:t>
            </a:r>
            <a:br>
              <a:rPr lang="tr-TR" dirty="0">
                <a:effectLst/>
                <a:latin typeface="Times New Roman" panose="02020603050405020304" pitchFamily="18" charset="0"/>
              </a:rPr>
            </a:br>
            <a:r>
              <a:rPr lang="tr-TR" dirty="0">
                <a:effectLst/>
                <a:latin typeface="Times New Roman" panose="02020603050405020304" pitchFamily="18" charset="0"/>
              </a:rPr>
              <a:t>ihtiyaç tespiti (öz değerlendirme), hazırlık ve planlama</a:t>
            </a:r>
            <a:r>
              <a:rPr lang="tr-TR" dirty="0"/>
              <a:t/>
            </a:r>
            <a:br>
              <a:rPr lang="tr-TR" dirty="0"/>
            </a:br>
            <a:r>
              <a:rPr lang="tr-TR" dirty="0">
                <a:effectLst/>
                <a:latin typeface="Times New Roman" panose="02020603050405020304" pitchFamily="18" charset="0"/>
              </a:rPr>
              <a:t>çalışmalarında görev almış olmak.</a:t>
            </a:r>
          </a:p>
          <a:p>
            <a:pPr marL="0" indent="0">
              <a:buNone/>
            </a:pPr>
            <a:endParaRPr lang="tr-TR" dirty="0"/>
          </a:p>
        </p:txBody>
      </p:sp>
    </p:spTree>
    <p:extLst>
      <p:ext uri="{BB962C8B-B14F-4D97-AF65-F5344CB8AC3E}">
        <p14:creationId xmlns:p14="http://schemas.microsoft.com/office/powerpoint/2010/main" val="25223139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a:bodyPr>
          <a:lstStyle/>
          <a:p>
            <a:r>
              <a:rPr lang="tr-TR" dirty="0"/>
              <a:t>Eğitim Öğretim ve Rehberlik Çalışmaları</a:t>
            </a:r>
          </a:p>
          <a:p>
            <a:r>
              <a:rPr lang="tr-TR" dirty="0">
                <a:effectLst/>
                <a:latin typeface="Times New Roman" panose="02020603050405020304" pitchFamily="18" charset="0"/>
              </a:rPr>
              <a:t>14- Millî Eğitim Bakanlığı Personeli Hizmet İçi</a:t>
            </a:r>
            <a:r>
              <a:rPr lang="tr-TR" dirty="0"/>
              <a:t/>
            </a:r>
            <a:br>
              <a:rPr lang="tr-TR" dirty="0"/>
            </a:br>
            <a:r>
              <a:rPr lang="tr-TR" dirty="0">
                <a:effectLst/>
                <a:latin typeface="Times New Roman" panose="02020603050405020304" pitchFamily="18" charset="0"/>
              </a:rPr>
              <a:t>Eğitim Yönetmeliği kapsamında düzenlenen</a:t>
            </a:r>
            <a:r>
              <a:rPr lang="tr-TR" dirty="0"/>
              <a:t/>
            </a:r>
            <a:br>
              <a:rPr lang="tr-TR" dirty="0"/>
            </a:br>
            <a:r>
              <a:rPr lang="tr-TR" dirty="0">
                <a:effectLst/>
                <a:latin typeface="Times New Roman" panose="02020603050405020304" pitchFamily="18" charset="0"/>
              </a:rPr>
              <a:t>Öğretmen Hareketlilik Programında görev almış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15- Bakanlıkça hazırlanan program dâhilinde okul ve</a:t>
            </a:r>
            <a:r>
              <a:rPr lang="tr-TR" dirty="0"/>
              <a:t/>
            </a:r>
            <a:br>
              <a:rPr lang="tr-TR" dirty="0"/>
            </a:br>
            <a:r>
              <a:rPr lang="tr-TR" dirty="0">
                <a:effectLst/>
                <a:latin typeface="Times New Roman" panose="02020603050405020304" pitchFamily="18" charset="0"/>
              </a:rPr>
              <a:t>kurumlarda düzenlenen mesleki çalışmalarda görev</a:t>
            </a:r>
            <a:r>
              <a:rPr lang="tr-TR" dirty="0"/>
              <a:t/>
            </a:r>
            <a:br>
              <a:rPr lang="tr-TR" dirty="0"/>
            </a:br>
            <a:r>
              <a:rPr lang="tr-TR" dirty="0">
                <a:effectLst/>
                <a:latin typeface="Times New Roman" panose="02020603050405020304" pitchFamily="18" charset="0"/>
              </a:rPr>
              <a:t>almış olmak.</a:t>
            </a:r>
            <a:r>
              <a:rPr lang="tr-TR" dirty="0"/>
              <a:t/>
            </a:r>
            <a:br>
              <a:rPr lang="tr-TR" dirty="0"/>
            </a:br>
            <a:r>
              <a:rPr lang="tr-TR" dirty="0">
                <a:effectLst/>
                <a:latin typeface="Times New Roman" panose="02020603050405020304" pitchFamily="18" charset="0"/>
              </a:rPr>
              <a:t>16- Özel eğitim ihtiyacı olan çocuğu bulunan velilere</a:t>
            </a:r>
            <a:r>
              <a:rPr lang="tr-TR" dirty="0"/>
              <a:t/>
            </a:r>
            <a:br>
              <a:rPr lang="tr-TR" dirty="0"/>
            </a:br>
            <a:r>
              <a:rPr lang="tr-TR" dirty="0">
                <a:effectLst/>
                <a:latin typeface="Times New Roman" panose="02020603050405020304" pitchFamily="18" charset="0"/>
              </a:rPr>
              <a:t>yönelik kurs faaliyetleri düzenlenmesi için ilgili</a:t>
            </a:r>
            <a:r>
              <a:rPr lang="tr-TR" dirty="0"/>
              <a:t/>
            </a:r>
            <a:br>
              <a:rPr lang="tr-TR" dirty="0"/>
            </a:br>
            <a:r>
              <a:rPr lang="tr-TR" dirty="0">
                <a:effectLst/>
                <a:latin typeface="Times New Roman" panose="02020603050405020304" pitchFamily="18" charset="0"/>
              </a:rPr>
              <a:t>kurum ve kuruluşlarla iş birliği kapsamında görev</a:t>
            </a:r>
            <a:r>
              <a:rPr lang="tr-TR" dirty="0"/>
              <a:t/>
            </a:r>
            <a:br>
              <a:rPr lang="tr-TR" dirty="0"/>
            </a:br>
            <a:r>
              <a:rPr lang="tr-TR" dirty="0">
                <a:effectLst/>
                <a:latin typeface="Times New Roman" panose="02020603050405020304" pitchFamily="18" charset="0"/>
              </a:rPr>
              <a:t>almış olmak.</a:t>
            </a:r>
            <a:endParaRPr lang="tr-TR" dirty="0"/>
          </a:p>
        </p:txBody>
      </p:sp>
    </p:spTree>
    <p:extLst>
      <p:ext uri="{BB962C8B-B14F-4D97-AF65-F5344CB8AC3E}">
        <p14:creationId xmlns:p14="http://schemas.microsoft.com/office/powerpoint/2010/main" val="1446652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lnSpcReduction="10000"/>
          </a:bodyPr>
          <a:lstStyle/>
          <a:p>
            <a:r>
              <a:rPr lang="tr-TR" dirty="0"/>
              <a:t>Eğitim Öğretim ve Rehberlik Çalışmaları</a:t>
            </a:r>
          </a:p>
          <a:p>
            <a:r>
              <a:rPr lang="tr-TR" dirty="0">
                <a:effectLst/>
                <a:latin typeface="Times New Roman" panose="02020603050405020304" pitchFamily="18" charset="0"/>
              </a:rPr>
              <a:t>17- Özel eğitim ihtiyacı olan öğrencilere yönelik erken</a:t>
            </a:r>
            <a:r>
              <a:rPr lang="tr-TR" dirty="0"/>
              <a:t/>
            </a:r>
            <a:br>
              <a:rPr lang="tr-TR" dirty="0"/>
            </a:br>
            <a:r>
              <a:rPr lang="tr-TR" dirty="0">
                <a:effectLst/>
                <a:latin typeface="Times New Roman" panose="02020603050405020304" pitchFamily="18" charset="0"/>
              </a:rPr>
              <a:t>çocukluk dönemi eğitim hizmetlerinde, tamamlayıcı</a:t>
            </a:r>
            <a:r>
              <a:rPr lang="tr-TR" dirty="0"/>
              <a:t/>
            </a:r>
            <a:br>
              <a:rPr lang="tr-TR" dirty="0"/>
            </a:br>
            <a:r>
              <a:rPr lang="tr-TR" dirty="0">
                <a:effectLst/>
                <a:latin typeface="Times New Roman" panose="02020603050405020304" pitchFamily="18" charset="0"/>
              </a:rPr>
              <a:t>eğitim faaliyetlerinde veya grup eğitimine hazırlık</a:t>
            </a:r>
            <a:r>
              <a:rPr lang="tr-TR" dirty="0"/>
              <a:t/>
            </a:r>
            <a:br>
              <a:rPr lang="tr-TR" dirty="0"/>
            </a:br>
            <a:r>
              <a:rPr lang="tr-TR" dirty="0">
                <a:effectLst/>
                <a:latin typeface="Times New Roman" panose="02020603050405020304" pitchFamily="18" charset="0"/>
              </a:rPr>
              <a:t>uygulamalarından herhangi birinde fiilen görev almış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18- TRT EBA TV yayınlarına yönelik program</a:t>
            </a:r>
            <a:r>
              <a:rPr lang="tr-TR" dirty="0"/>
              <a:t/>
            </a:r>
            <a:br>
              <a:rPr lang="tr-TR" dirty="0"/>
            </a:br>
            <a:r>
              <a:rPr lang="tr-TR" dirty="0">
                <a:effectLst/>
                <a:latin typeface="Times New Roman" panose="02020603050405020304" pitchFamily="18" charset="0"/>
              </a:rPr>
              <a:t>hazırlamak, içerik geliştirmek ve ders sunumu yapmış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19- </a:t>
            </a:r>
            <a:r>
              <a:rPr lang="tr-TR" dirty="0" err="1">
                <a:effectLst/>
                <a:latin typeface="Times New Roman" panose="02020603050405020304" pitchFamily="18" charset="0"/>
              </a:rPr>
              <a:t>Psikososyal</a:t>
            </a:r>
            <a:r>
              <a:rPr lang="tr-TR" dirty="0">
                <a:effectLst/>
                <a:latin typeface="Times New Roman" panose="02020603050405020304" pitchFamily="18" charset="0"/>
              </a:rPr>
              <a:t> destek hizmetleri çalışmalarında</a:t>
            </a:r>
            <a:r>
              <a:rPr lang="tr-TR" dirty="0"/>
              <a:t/>
            </a:r>
            <a:br>
              <a:rPr lang="tr-TR" dirty="0"/>
            </a:br>
            <a:r>
              <a:rPr lang="tr-TR" dirty="0">
                <a:effectLst/>
                <a:latin typeface="Times New Roman" panose="02020603050405020304" pitchFamily="18" charset="0"/>
              </a:rPr>
              <a:t>görev almış olmak.</a:t>
            </a:r>
            <a:r>
              <a:rPr lang="tr-TR" dirty="0"/>
              <a:t/>
            </a:r>
            <a:br>
              <a:rPr lang="tr-TR" dirty="0"/>
            </a:br>
            <a:r>
              <a:rPr lang="tr-TR" dirty="0">
                <a:effectLst/>
                <a:latin typeface="Times New Roman" panose="02020603050405020304" pitchFamily="18" charset="0"/>
              </a:rPr>
              <a:t>20- Danışmanlık tedbiri kararı bulunan bireylere</a:t>
            </a:r>
            <a:r>
              <a:rPr lang="tr-TR" dirty="0"/>
              <a:t/>
            </a:r>
            <a:br>
              <a:rPr lang="tr-TR" dirty="0"/>
            </a:br>
            <a:r>
              <a:rPr lang="tr-TR" dirty="0">
                <a:effectLst/>
                <a:latin typeface="Times New Roman" panose="02020603050405020304" pitchFamily="18" charset="0"/>
              </a:rPr>
              <a:t>danışmanlık tedbiri hizmeti sunmak</a:t>
            </a:r>
            <a:endParaRPr lang="tr-TR" dirty="0"/>
          </a:p>
        </p:txBody>
      </p:sp>
    </p:spTree>
    <p:extLst>
      <p:ext uri="{BB962C8B-B14F-4D97-AF65-F5344CB8AC3E}">
        <p14:creationId xmlns:p14="http://schemas.microsoft.com/office/powerpoint/2010/main" val="29515305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a:bodyPr>
          <a:lstStyle/>
          <a:p>
            <a:r>
              <a:rPr lang="tr-TR" dirty="0"/>
              <a:t>Yönetime Katılım</a:t>
            </a:r>
          </a:p>
          <a:p>
            <a:r>
              <a:rPr lang="tr-TR" dirty="0">
                <a:effectLst/>
                <a:latin typeface="Times New Roman" panose="02020603050405020304" pitchFamily="18" charset="0"/>
              </a:rPr>
              <a:t>1- Yöneticilik görevinde bulunmuş olmak.</a:t>
            </a:r>
            <a:r>
              <a:rPr lang="tr-TR" dirty="0"/>
              <a:t/>
            </a:r>
            <a:br>
              <a:rPr lang="tr-TR" dirty="0"/>
            </a:br>
            <a:r>
              <a:rPr lang="tr-TR" dirty="0">
                <a:effectLst/>
                <a:latin typeface="Times New Roman" panose="02020603050405020304" pitchFamily="18" charset="0"/>
              </a:rPr>
              <a:t>2- Alan/Bölüm, Atölye ve Laboratuvar şefliği yapmış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3- Birim/bölüm başkanlığı yapmış olmak.</a:t>
            </a:r>
            <a:r>
              <a:rPr lang="tr-TR" dirty="0"/>
              <a:t/>
            </a:r>
            <a:br>
              <a:rPr lang="tr-TR" dirty="0"/>
            </a:br>
            <a:r>
              <a:rPr lang="tr-TR" dirty="0">
                <a:effectLst/>
                <a:latin typeface="Times New Roman" panose="02020603050405020304" pitchFamily="18" charset="0"/>
              </a:rPr>
              <a:t>4- İlçe, il ya da Bakanlık düzeyinde eylem/gelişim planı</a:t>
            </a:r>
            <a:r>
              <a:rPr lang="tr-TR" dirty="0"/>
              <a:t/>
            </a:r>
            <a:br>
              <a:rPr lang="tr-TR" dirty="0"/>
            </a:br>
            <a:r>
              <a:rPr lang="tr-TR" dirty="0">
                <a:effectLst/>
                <a:latin typeface="Times New Roman" panose="02020603050405020304" pitchFamily="18" charset="0"/>
              </a:rPr>
              <a:t>veya stratejik planlama vb. çalışmaların hazırlanmasında</a:t>
            </a:r>
            <a:r>
              <a:rPr lang="tr-TR" dirty="0"/>
              <a:t/>
            </a:r>
            <a:br>
              <a:rPr lang="tr-TR" dirty="0"/>
            </a:br>
            <a:r>
              <a:rPr lang="tr-TR" dirty="0">
                <a:effectLst/>
                <a:latin typeface="Times New Roman" panose="02020603050405020304" pitchFamily="18" charset="0"/>
              </a:rPr>
              <a:t>ve yürütülmesinde görev almış olmak.</a:t>
            </a:r>
            <a:r>
              <a:rPr lang="tr-TR" dirty="0"/>
              <a:t/>
            </a:r>
            <a:br>
              <a:rPr lang="tr-TR" dirty="0"/>
            </a:br>
            <a:r>
              <a:rPr lang="tr-TR" dirty="0">
                <a:effectLst/>
                <a:latin typeface="Times New Roman" panose="02020603050405020304" pitchFamily="18" charset="0"/>
              </a:rPr>
              <a:t>5- İlçe ya da il zümre başkanlığı yapmış olmak.</a:t>
            </a:r>
            <a:r>
              <a:rPr lang="tr-TR" dirty="0"/>
              <a:t/>
            </a:r>
            <a:br>
              <a:rPr lang="tr-TR" dirty="0"/>
            </a:br>
            <a:r>
              <a:rPr lang="tr-TR" dirty="0">
                <a:effectLst/>
                <a:latin typeface="Times New Roman" panose="02020603050405020304" pitchFamily="18" charset="0"/>
              </a:rPr>
              <a:t>6- İlçe, il veya ulusal düzeyde planlanmış veli</a:t>
            </a:r>
            <a:r>
              <a:rPr lang="tr-TR" dirty="0"/>
              <a:t/>
            </a:r>
            <a:br>
              <a:rPr lang="tr-TR" dirty="0"/>
            </a:br>
            <a:r>
              <a:rPr lang="tr-TR" dirty="0">
                <a:effectLst/>
                <a:latin typeface="Times New Roman" panose="02020603050405020304" pitchFamily="18" charset="0"/>
              </a:rPr>
              <a:t>eğitimlerinde görev almış olmak.</a:t>
            </a:r>
            <a:endParaRPr lang="tr-TR" dirty="0"/>
          </a:p>
        </p:txBody>
      </p:sp>
    </p:spTree>
    <p:extLst>
      <p:ext uri="{BB962C8B-B14F-4D97-AF65-F5344CB8AC3E}">
        <p14:creationId xmlns:p14="http://schemas.microsoft.com/office/powerpoint/2010/main" val="790812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a:bodyPr>
          <a:lstStyle/>
          <a:p>
            <a:r>
              <a:rPr lang="tr-TR" dirty="0"/>
              <a:t>Yönetime Katılım</a:t>
            </a:r>
          </a:p>
          <a:p>
            <a:r>
              <a:rPr lang="tr-TR" dirty="0">
                <a:effectLst/>
                <a:latin typeface="Times New Roman" panose="02020603050405020304" pitchFamily="18" charset="0"/>
              </a:rPr>
              <a:t>7- Merkezî/mahallî olarak “yönetim alanında”</a:t>
            </a:r>
            <a:r>
              <a:rPr lang="tr-TR" dirty="0"/>
              <a:t/>
            </a:r>
            <a:br>
              <a:rPr lang="tr-TR" dirty="0"/>
            </a:br>
            <a:r>
              <a:rPr lang="tr-TR" dirty="0">
                <a:effectLst/>
                <a:latin typeface="Times New Roman" panose="02020603050405020304" pitchFamily="18" charset="0"/>
              </a:rPr>
              <a:t>eğitim/kurs/seminer vermiş olmak veya bu alanda</a:t>
            </a:r>
            <a:r>
              <a:rPr lang="tr-TR" dirty="0"/>
              <a:t/>
            </a:r>
            <a:br>
              <a:rPr lang="tr-TR" dirty="0"/>
            </a:br>
            <a:r>
              <a:rPr lang="tr-TR" dirty="0" err="1">
                <a:effectLst/>
                <a:latin typeface="Times New Roman" panose="02020603050405020304" pitchFamily="18" charset="0"/>
              </a:rPr>
              <a:t>formatör</a:t>
            </a:r>
            <a:r>
              <a:rPr lang="tr-TR" dirty="0">
                <a:effectLst/>
                <a:latin typeface="Times New Roman" panose="02020603050405020304" pitchFamily="18" charset="0"/>
              </a:rPr>
              <a:t> öğretmenlik yapmış olmak.</a:t>
            </a:r>
            <a:r>
              <a:rPr lang="tr-TR" dirty="0"/>
              <a:t/>
            </a:r>
            <a:br>
              <a:rPr lang="tr-TR" dirty="0"/>
            </a:br>
            <a:r>
              <a:rPr lang="tr-TR" dirty="0">
                <a:effectLst/>
                <a:latin typeface="Times New Roman" panose="02020603050405020304" pitchFamily="18" charset="0"/>
              </a:rPr>
              <a:t>8- Okulun/kurumun geliştirilmesine yönelik kurul,</a:t>
            </a:r>
            <a:r>
              <a:rPr lang="tr-TR" dirty="0"/>
              <a:t/>
            </a:r>
            <a:br>
              <a:rPr lang="tr-TR" dirty="0"/>
            </a:br>
            <a:r>
              <a:rPr lang="tr-TR" dirty="0">
                <a:effectLst/>
                <a:latin typeface="Times New Roman" panose="02020603050405020304" pitchFamily="18" charset="0"/>
              </a:rPr>
              <a:t>komisyon, ekip vb. iş birliği içerisinde yürütülen</a:t>
            </a:r>
            <a:r>
              <a:rPr lang="tr-TR" dirty="0"/>
              <a:t/>
            </a:r>
            <a:br>
              <a:rPr lang="tr-TR" dirty="0"/>
            </a:br>
            <a:r>
              <a:rPr lang="tr-TR" dirty="0">
                <a:effectLst/>
                <a:latin typeface="Times New Roman" panose="02020603050405020304" pitchFamily="18" charset="0"/>
              </a:rPr>
              <a:t>çalışmalarda görev almış olmak.</a:t>
            </a:r>
            <a:r>
              <a:rPr lang="tr-TR" dirty="0"/>
              <a:t/>
            </a:r>
            <a:br>
              <a:rPr lang="tr-TR" dirty="0"/>
            </a:br>
            <a:r>
              <a:rPr lang="tr-TR" dirty="0">
                <a:effectLst/>
                <a:latin typeface="Times New Roman" panose="02020603050405020304" pitchFamily="18" charset="0"/>
              </a:rPr>
              <a:t>9- İlgili mevzuatında oluşturulan kurul ve komisyonlarda</a:t>
            </a:r>
            <a:r>
              <a:rPr lang="tr-TR" dirty="0"/>
              <a:t/>
            </a:r>
            <a:br>
              <a:rPr lang="tr-TR" dirty="0"/>
            </a:br>
            <a:r>
              <a:rPr lang="tr-TR" dirty="0">
                <a:effectLst/>
                <a:latin typeface="Times New Roman" panose="02020603050405020304" pitchFamily="18" charset="0"/>
              </a:rPr>
              <a:t>görev almış olmak.</a:t>
            </a:r>
            <a:endParaRPr lang="tr-TR" dirty="0"/>
          </a:p>
        </p:txBody>
      </p:sp>
    </p:spTree>
    <p:extLst>
      <p:ext uri="{BB962C8B-B14F-4D97-AF65-F5344CB8AC3E}">
        <p14:creationId xmlns:p14="http://schemas.microsoft.com/office/powerpoint/2010/main" val="14712361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a:bodyPr>
          <a:lstStyle/>
          <a:p>
            <a:r>
              <a:rPr lang="tr-TR" dirty="0"/>
              <a:t>Yönetime Katılım</a:t>
            </a:r>
          </a:p>
          <a:p>
            <a:r>
              <a:rPr lang="tr-TR" dirty="0">
                <a:effectLst/>
                <a:latin typeface="Times New Roman" panose="02020603050405020304" pitchFamily="18" charset="0"/>
              </a:rPr>
              <a:t>10- Ulusal ya da uluslararası projelerde yöneticilik yapmış</a:t>
            </a:r>
            <a:r>
              <a:rPr lang="tr-TR" dirty="0"/>
              <a:t/>
            </a:r>
            <a:br>
              <a:rPr lang="tr-TR" dirty="0"/>
            </a:br>
            <a:r>
              <a:rPr lang="tr-TR" dirty="0">
                <a:effectLst/>
                <a:latin typeface="Times New Roman" panose="02020603050405020304" pitchFamily="18" charset="0"/>
              </a:rPr>
              <a:t>olmak.</a:t>
            </a:r>
            <a:r>
              <a:rPr lang="tr-TR" dirty="0"/>
              <a:t/>
            </a:r>
            <a:br>
              <a:rPr lang="tr-TR" dirty="0"/>
            </a:br>
            <a:r>
              <a:rPr lang="tr-TR" dirty="0">
                <a:effectLst/>
                <a:latin typeface="Times New Roman" panose="02020603050405020304" pitchFamily="18" charset="0"/>
              </a:rPr>
              <a:t>11- Okulun/kurumun diğer kurum ve kuruluşlar ile</a:t>
            </a:r>
            <a:r>
              <a:rPr lang="tr-TR" dirty="0"/>
              <a:t/>
            </a:r>
            <a:br>
              <a:rPr lang="tr-TR" dirty="0"/>
            </a:br>
            <a:r>
              <a:rPr lang="tr-TR" dirty="0">
                <a:effectLst/>
                <a:latin typeface="Times New Roman" panose="02020603050405020304" pitchFamily="18" charset="0"/>
              </a:rPr>
              <a:t>yapacağı iş birliği protokollerinde/çalışmalarında görev</a:t>
            </a:r>
            <a:r>
              <a:rPr lang="tr-TR" dirty="0"/>
              <a:t/>
            </a:r>
            <a:br>
              <a:rPr lang="tr-TR" dirty="0"/>
            </a:br>
            <a:r>
              <a:rPr lang="tr-TR" dirty="0">
                <a:effectLst/>
                <a:latin typeface="Times New Roman" panose="02020603050405020304" pitchFamily="18" charset="0"/>
              </a:rPr>
              <a:t>almış olmak.</a:t>
            </a:r>
            <a:r>
              <a:rPr lang="tr-TR" dirty="0"/>
              <a:t/>
            </a:r>
            <a:br>
              <a:rPr lang="tr-TR" dirty="0"/>
            </a:br>
            <a:r>
              <a:rPr lang="tr-TR" dirty="0">
                <a:effectLst/>
                <a:latin typeface="Times New Roman" panose="02020603050405020304" pitchFamily="18" charset="0"/>
              </a:rPr>
              <a:t>12- Bakanlık veya valilik/kaymakamlık/il millî</a:t>
            </a:r>
            <a:r>
              <a:rPr lang="tr-TR" dirty="0"/>
              <a:t/>
            </a:r>
            <a:br>
              <a:rPr lang="tr-TR" dirty="0"/>
            </a:br>
            <a:r>
              <a:rPr lang="tr-TR" dirty="0">
                <a:effectLst/>
                <a:latin typeface="Times New Roman" panose="02020603050405020304" pitchFamily="18" charset="0"/>
              </a:rPr>
              <a:t>eğitim/ilçe millî eğitim müdürlüğü bünyesinde yürütülen</a:t>
            </a:r>
            <a:r>
              <a:rPr lang="tr-TR" dirty="0"/>
              <a:t/>
            </a:r>
            <a:br>
              <a:rPr lang="tr-TR" dirty="0"/>
            </a:br>
            <a:r>
              <a:rPr lang="tr-TR" dirty="0">
                <a:effectLst/>
                <a:latin typeface="Times New Roman" panose="02020603050405020304" pitchFamily="18" charset="0"/>
              </a:rPr>
              <a:t>çalışmalarda görev almış olmak</a:t>
            </a:r>
            <a:endParaRPr lang="tr-TR" dirty="0"/>
          </a:p>
        </p:txBody>
      </p:sp>
    </p:spTree>
    <p:extLst>
      <p:ext uri="{BB962C8B-B14F-4D97-AF65-F5344CB8AC3E}">
        <p14:creationId xmlns:p14="http://schemas.microsoft.com/office/powerpoint/2010/main" val="3619413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778BADBB-3022-AF6B-7E75-CEA38B33F524}"/>
              </a:ext>
            </a:extLst>
          </p:cNvPr>
          <p:cNvSpPr>
            <a:spLocks noGrp="1"/>
          </p:cNvSpPr>
          <p:nvPr>
            <p:ph type="title"/>
          </p:nvPr>
        </p:nvSpPr>
        <p:spPr/>
        <p:txBody>
          <a:bodyPr/>
          <a:lstStyle/>
          <a:p>
            <a:r>
              <a:rPr lang="tr-TR" dirty="0"/>
              <a:t>İLGİLİ MEVZUAT</a:t>
            </a:r>
          </a:p>
        </p:txBody>
      </p:sp>
      <p:sp>
        <p:nvSpPr>
          <p:cNvPr id="3" name="İçerik Yer Tutucusu 2">
            <a:extLst>
              <a:ext uri="{FF2B5EF4-FFF2-40B4-BE49-F238E27FC236}">
                <a16:creationId xmlns="" xmlns:a16="http://schemas.microsoft.com/office/drawing/2014/main" id="{1B0D4D72-BC6E-5F96-9E1E-BF50D2C0DA28}"/>
              </a:ext>
            </a:extLst>
          </p:cNvPr>
          <p:cNvSpPr>
            <a:spLocks noGrp="1"/>
          </p:cNvSpPr>
          <p:nvPr>
            <p:ph idx="1"/>
          </p:nvPr>
        </p:nvSpPr>
        <p:spPr/>
        <p:txBody>
          <a:bodyPr/>
          <a:lstStyle/>
          <a:p>
            <a:r>
              <a:rPr lang="tr-TR" dirty="0"/>
              <a:t>12 Mayıs 2022 — ÖĞRETMENLİK KARİYER BASAMAKLARI MESLEKİ GELİŞİM ÇALIŞMALARI. VE EĞİTİM PROGRAMINA İLİŞKİN YÖNERGE</a:t>
            </a:r>
          </a:p>
        </p:txBody>
      </p:sp>
    </p:spTree>
    <p:extLst>
      <p:ext uri="{BB962C8B-B14F-4D97-AF65-F5344CB8AC3E}">
        <p14:creationId xmlns:p14="http://schemas.microsoft.com/office/powerpoint/2010/main" val="2758956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a:bodyPr>
          <a:lstStyle/>
          <a:p>
            <a:r>
              <a:rPr lang="tr-TR" dirty="0"/>
              <a:t>Araştırma ve Geliştirme Çalışmaları</a:t>
            </a:r>
          </a:p>
          <a:p>
            <a:r>
              <a:rPr lang="tr-TR" dirty="0">
                <a:effectLst/>
                <a:latin typeface="Times New Roman" panose="02020603050405020304" pitchFamily="18" charset="0"/>
              </a:rPr>
              <a:t>1- Doktora eğitimini tamamlamış olmak.</a:t>
            </a:r>
            <a:r>
              <a:rPr lang="tr-TR" dirty="0"/>
              <a:t/>
            </a:r>
            <a:br>
              <a:rPr lang="tr-TR" dirty="0"/>
            </a:br>
            <a:r>
              <a:rPr lang="tr-TR" dirty="0">
                <a:effectLst/>
                <a:latin typeface="Times New Roman" panose="02020603050405020304" pitchFamily="18" charset="0"/>
              </a:rPr>
              <a:t>2- İlçe, il, ulusal ya da uluslararası düzeyde yürütülen projelerde</a:t>
            </a:r>
            <a:r>
              <a:rPr lang="tr-TR" dirty="0"/>
              <a:t/>
            </a:r>
            <a:br>
              <a:rPr lang="tr-TR" dirty="0"/>
            </a:br>
            <a:r>
              <a:rPr lang="tr-TR" dirty="0">
                <a:effectLst/>
                <a:latin typeface="Times New Roman" panose="02020603050405020304" pitchFamily="18" charset="0"/>
              </a:rPr>
              <a:t>görev almış olmak.</a:t>
            </a:r>
            <a:r>
              <a:rPr lang="tr-TR" dirty="0"/>
              <a:t/>
            </a:r>
            <a:br>
              <a:rPr lang="tr-TR" dirty="0"/>
            </a:br>
            <a:r>
              <a:rPr lang="tr-TR" dirty="0">
                <a:effectLst/>
                <a:latin typeface="Times New Roman" panose="02020603050405020304" pitchFamily="18" charset="0"/>
              </a:rPr>
              <a:t>3- Ulusal ya da uluslararası kongre/sempozyumların kurullarında</a:t>
            </a:r>
            <a:r>
              <a:rPr lang="tr-TR" dirty="0"/>
              <a:t/>
            </a:r>
            <a:br>
              <a:rPr lang="tr-TR" dirty="0"/>
            </a:br>
            <a:r>
              <a:rPr lang="tr-TR" dirty="0">
                <a:effectLst/>
                <a:latin typeface="Times New Roman" panose="02020603050405020304" pitchFamily="18" charset="0"/>
              </a:rPr>
              <a:t>görev almış olmak veya bildiri sunmuş olmak.</a:t>
            </a:r>
            <a:r>
              <a:rPr lang="tr-TR" dirty="0"/>
              <a:t/>
            </a:r>
            <a:br>
              <a:rPr lang="tr-TR" dirty="0"/>
            </a:br>
            <a:r>
              <a:rPr lang="tr-TR" dirty="0">
                <a:effectLst/>
                <a:latin typeface="Times New Roman" panose="02020603050405020304" pitchFamily="18" charset="0"/>
              </a:rPr>
              <a:t>4- Çalışmalarda fiilen görev almaları kaydıyla eğitim kurumu adına</a:t>
            </a:r>
            <a:r>
              <a:rPr lang="tr-TR" dirty="0"/>
              <a:t/>
            </a:r>
            <a:br>
              <a:rPr lang="tr-TR" dirty="0"/>
            </a:br>
            <a:r>
              <a:rPr lang="tr-TR" dirty="0">
                <a:effectLst/>
                <a:latin typeface="Times New Roman" panose="02020603050405020304" pitchFamily="18" charset="0"/>
              </a:rPr>
              <a:t>Türk Patent ve Marka Kurumundan marka tescili almış olmak.</a:t>
            </a:r>
            <a:r>
              <a:rPr lang="tr-TR" dirty="0"/>
              <a:t/>
            </a:r>
            <a:br>
              <a:rPr lang="tr-TR" dirty="0"/>
            </a:br>
            <a:r>
              <a:rPr lang="tr-TR" dirty="0">
                <a:effectLst/>
                <a:latin typeface="Times New Roman" panose="02020603050405020304" pitchFamily="18" charset="0"/>
              </a:rPr>
              <a:t>5- Çalışmalarda fiilen görev almaları kaydıyla öğretmen veya</a:t>
            </a:r>
            <a:r>
              <a:rPr lang="tr-TR" dirty="0"/>
              <a:t/>
            </a:r>
            <a:br>
              <a:rPr lang="tr-TR" dirty="0"/>
            </a:br>
            <a:r>
              <a:rPr lang="tr-TR" dirty="0">
                <a:effectLst/>
                <a:latin typeface="Times New Roman" panose="02020603050405020304" pitchFamily="18" charset="0"/>
              </a:rPr>
              <a:t>öğrencilerin/kursiyerlerin Türk Patent ve Marka Kurumundan</a:t>
            </a:r>
            <a:r>
              <a:rPr lang="tr-TR" dirty="0"/>
              <a:t/>
            </a:r>
            <a:br>
              <a:rPr lang="tr-TR" dirty="0"/>
            </a:br>
            <a:r>
              <a:rPr lang="tr-TR" dirty="0">
                <a:effectLst/>
                <a:latin typeface="Times New Roman" panose="02020603050405020304" pitchFamily="18" charset="0"/>
              </a:rPr>
              <a:t>tasarım tescili almış olmaları</a:t>
            </a:r>
            <a:endParaRPr lang="tr-TR" dirty="0"/>
          </a:p>
        </p:txBody>
      </p:sp>
    </p:spTree>
    <p:extLst>
      <p:ext uri="{BB962C8B-B14F-4D97-AF65-F5344CB8AC3E}">
        <p14:creationId xmlns:p14="http://schemas.microsoft.com/office/powerpoint/2010/main" val="20560742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a:bodyPr>
          <a:lstStyle/>
          <a:p>
            <a:r>
              <a:rPr lang="tr-TR" dirty="0"/>
              <a:t>Araştırma ve Geliştirme Çalışmaları</a:t>
            </a:r>
          </a:p>
          <a:p>
            <a:r>
              <a:rPr lang="tr-TR" dirty="0">
                <a:effectLst/>
                <a:latin typeface="Times New Roman" panose="02020603050405020304" pitchFamily="18" charset="0"/>
              </a:rPr>
              <a:t>6- Çalışmalarda fiilen görev almaları kaydıyla öğretmen veya</a:t>
            </a:r>
            <a:r>
              <a:rPr lang="tr-TR" dirty="0"/>
              <a:t/>
            </a:r>
            <a:br>
              <a:rPr lang="tr-TR" dirty="0"/>
            </a:br>
            <a:r>
              <a:rPr lang="tr-TR" dirty="0">
                <a:effectLst/>
                <a:latin typeface="Times New Roman" panose="02020603050405020304" pitchFamily="18" charset="0"/>
              </a:rPr>
              <a:t>öğrencilerin/kursiyerlerin Türk Patent ve Marka Kurumundan</a:t>
            </a:r>
            <a:r>
              <a:rPr lang="tr-TR" dirty="0"/>
              <a:t/>
            </a:r>
            <a:br>
              <a:rPr lang="tr-TR" dirty="0"/>
            </a:br>
            <a:r>
              <a:rPr lang="tr-TR" dirty="0">
                <a:effectLst/>
                <a:latin typeface="Times New Roman" panose="02020603050405020304" pitchFamily="18" charset="0"/>
              </a:rPr>
              <a:t>faydalı model tescili almış olmaları.</a:t>
            </a:r>
            <a:r>
              <a:rPr lang="tr-TR" dirty="0"/>
              <a:t/>
            </a:r>
            <a:br>
              <a:rPr lang="tr-TR" dirty="0"/>
            </a:br>
            <a:r>
              <a:rPr lang="tr-TR" dirty="0">
                <a:effectLst/>
                <a:latin typeface="Times New Roman" panose="02020603050405020304" pitchFamily="18" charset="0"/>
              </a:rPr>
              <a:t>7- Çalışmalarda fiilen görev almaları kaydıyla öğretmen veya</a:t>
            </a:r>
            <a:r>
              <a:rPr lang="tr-TR" dirty="0"/>
              <a:t/>
            </a:r>
            <a:br>
              <a:rPr lang="tr-TR" dirty="0"/>
            </a:br>
            <a:r>
              <a:rPr lang="tr-TR" dirty="0">
                <a:effectLst/>
                <a:latin typeface="Times New Roman" panose="02020603050405020304" pitchFamily="18" charset="0"/>
              </a:rPr>
              <a:t>öğrencilerin/kursiyerlerin Türk Patent ve Marka Kurumundan patent</a:t>
            </a:r>
            <a:r>
              <a:rPr lang="tr-TR" dirty="0"/>
              <a:t/>
            </a:r>
            <a:br>
              <a:rPr lang="tr-TR" dirty="0"/>
            </a:br>
            <a:r>
              <a:rPr lang="tr-TR" dirty="0">
                <a:effectLst/>
                <a:latin typeface="Times New Roman" panose="02020603050405020304" pitchFamily="18" charset="0"/>
              </a:rPr>
              <a:t>tescili almış olmaları.</a:t>
            </a:r>
            <a:r>
              <a:rPr lang="tr-TR" dirty="0"/>
              <a:t/>
            </a:r>
            <a:br>
              <a:rPr lang="tr-TR" dirty="0"/>
            </a:br>
            <a:r>
              <a:rPr lang="tr-TR" dirty="0">
                <a:effectLst/>
                <a:latin typeface="Times New Roman" panose="02020603050405020304" pitchFamily="18" charset="0"/>
              </a:rPr>
              <a:t>8- Çalışmalarda fiilen görev almaları kaydıyla öğretmen veya</a:t>
            </a:r>
            <a:r>
              <a:rPr lang="tr-TR" dirty="0"/>
              <a:t/>
            </a:r>
            <a:br>
              <a:rPr lang="tr-TR" dirty="0"/>
            </a:br>
            <a:r>
              <a:rPr lang="tr-TR" dirty="0">
                <a:effectLst/>
                <a:latin typeface="Times New Roman" panose="02020603050405020304" pitchFamily="18" charset="0"/>
              </a:rPr>
              <a:t>öğrencilerin/kursiyerlerin Türk Patent ve Marka Kurumundan</a:t>
            </a:r>
            <a:r>
              <a:rPr lang="tr-TR" dirty="0"/>
              <a:t/>
            </a:r>
            <a:br>
              <a:rPr lang="tr-TR" dirty="0"/>
            </a:br>
            <a:r>
              <a:rPr lang="tr-TR" dirty="0">
                <a:effectLst/>
                <a:latin typeface="Times New Roman" panose="02020603050405020304" pitchFamily="18" charset="0"/>
              </a:rPr>
              <a:t>coğrafi işaret almış olmaları.</a:t>
            </a:r>
            <a:r>
              <a:rPr lang="tr-TR" dirty="0"/>
              <a:t/>
            </a:r>
            <a:br>
              <a:rPr lang="tr-TR" dirty="0"/>
            </a:br>
            <a:r>
              <a:rPr lang="tr-TR" dirty="0">
                <a:effectLst/>
                <a:latin typeface="Times New Roman" panose="02020603050405020304" pitchFamily="18" charset="0"/>
              </a:rPr>
              <a:t>9– Okullarınca/kurumlarınca belirlenen konularda araştırma yapmış</a:t>
            </a:r>
            <a:r>
              <a:rPr lang="tr-TR" dirty="0"/>
              <a:t/>
            </a:r>
            <a:br>
              <a:rPr lang="tr-TR" dirty="0"/>
            </a:br>
            <a:r>
              <a:rPr lang="tr-TR" dirty="0">
                <a:effectLst/>
                <a:latin typeface="Times New Roman" panose="02020603050405020304" pitchFamily="18" charset="0"/>
              </a:rPr>
              <a:t>olmak.</a:t>
            </a:r>
            <a:endParaRPr lang="tr-TR" dirty="0"/>
          </a:p>
        </p:txBody>
      </p:sp>
    </p:spTree>
    <p:extLst>
      <p:ext uri="{BB962C8B-B14F-4D97-AF65-F5344CB8AC3E}">
        <p14:creationId xmlns:p14="http://schemas.microsoft.com/office/powerpoint/2010/main" val="7766132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a:bodyPr>
          <a:lstStyle/>
          <a:p>
            <a:r>
              <a:rPr lang="tr-TR" dirty="0"/>
              <a:t>Araştırma ve Geliştirme Çalışmaları</a:t>
            </a:r>
          </a:p>
          <a:p>
            <a:r>
              <a:rPr lang="tr-TR" dirty="0">
                <a:effectLst/>
                <a:latin typeface="Times New Roman" panose="02020603050405020304" pitchFamily="18" charset="0"/>
              </a:rPr>
              <a:t>10- Bakanlıkça kullanılan eğitim materyali hazırlanmasında görev</a:t>
            </a:r>
            <a:r>
              <a:rPr lang="tr-TR" dirty="0"/>
              <a:t/>
            </a:r>
            <a:br>
              <a:rPr lang="tr-TR" dirty="0"/>
            </a:br>
            <a:r>
              <a:rPr lang="tr-TR" dirty="0">
                <a:effectLst/>
                <a:latin typeface="Times New Roman" panose="02020603050405020304" pitchFamily="18" charset="0"/>
              </a:rPr>
              <a:t>almış olmak.</a:t>
            </a:r>
            <a:r>
              <a:rPr lang="tr-TR" dirty="0"/>
              <a:t/>
            </a:r>
            <a:br>
              <a:rPr lang="tr-TR" dirty="0"/>
            </a:br>
            <a:r>
              <a:rPr lang="tr-TR" dirty="0">
                <a:effectLst/>
                <a:latin typeface="Times New Roman" panose="02020603050405020304" pitchFamily="18" charset="0"/>
              </a:rPr>
              <a:t>11- Bakanlığın ders kitabı ya da yardımcı kaynak hazırlama</a:t>
            </a:r>
            <a:r>
              <a:rPr lang="tr-TR" dirty="0"/>
              <a:t/>
            </a:r>
            <a:br>
              <a:rPr lang="tr-TR" dirty="0"/>
            </a:br>
            <a:r>
              <a:rPr lang="tr-TR" dirty="0">
                <a:effectLst/>
                <a:latin typeface="Times New Roman" panose="02020603050405020304" pitchFamily="18" charset="0"/>
              </a:rPr>
              <a:t>çalışmalarında görev almış olmak.</a:t>
            </a:r>
            <a:r>
              <a:rPr lang="tr-TR" dirty="0"/>
              <a:t/>
            </a:r>
            <a:br>
              <a:rPr lang="tr-TR" dirty="0"/>
            </a:br>
            <a:r>
              <a:rPr lang="tr-TR" dirty="0">
                <a:effectLst/>
                <a:latin typeface="Times New Roman" panose="02020603050405020304" pitchFamily="18" charset="0"/>
              </a:rPr>
              <a:t>12- Bakanlığın öğretim programlarını geliştirme çalışmalarında</a:t>
            </a:r>
            <a:r>
              <a:rPr lang="tr-TR" dirty="0"/>
              <a:t/>
            </a:r>
            <a:br>
              <a:rPr lang="tr-TR" dirty="0"/>
            </a:br>
            <a:r>
              <a:rPr lang="tr-TR" dirty="0">
                <a:effectLst/>
                <a:latin typeface="Times New Roman" panose="02020603050405020304" pitchFamily="18" charset="0"/>
              </a:rPr>
              <a:t>görev almış olmak.</a:t>
            </a:r>
            <a:r>
              <a:rPr lang="tr-TR" dirty="0"/>
              <a:t/>
            </a:r>
            <a:br>
              <a:rPr lang="tr-TR" dirty="0"/>
            </a:br>
            <a:r>
              <a:rPr lang="tr-TR" dirty="0">
                <a:effectLst/>
                <a:latin typeface="Times New Roman" panose="02020603050405020304" pitchFamily="18" charset="0"/>
              </a:rPr>
              <a:t>13- Merkezî/mahallî olarak “araştırma, geliştirme veya yenilik</a:t>
            </a:r>
            <a:r>
              <a:rPr lang="tr-TR" dirty="0"/>
              <a:t/>
            </a:r>
            <a:br>
              <a:rPr lang="tr-TR" dirty="0"/>
            </a:br>
            <a:r>
              <a:rPr lang="tr-TR" dirty="0">
                <a:effectLst/>
                <a:latin typeface="Times New Roman" panose="02020603050405020304" pitchFamily="18" charset="0"/>
              </a:rPr>
              <a:t>alanlarında” eğitim/kurs/seminer vermiş olmak veya bu alanda</a:t>
            </a:r>
            <a:r>
              <a:rPr lang="tr-TR" dirty="0"/>
              <a:t/>
            </a:r>
            <a:br>
              <a:rPr lang="tr-TR" dirty="0"/>
            </a:br>
            <a:r>
              <a:rPr lang="tr-TR" dirty="0" err="1">
                <a:effectLst/>
                <a:latin typeface="Times New Roman" panose="02020603050405020304" pitchFamily="18" charset="0"/>
              </a:rPr>
              <a:t>formatör</a:t>
            </a:r>
            <a:r>
              <a:rPr lang="tr-TR" dirty="0">
                <a:effectLst/>
                <a:latin typeface="Times New Roman" panose="02020603050405020304" pitchFamily="18" charset="0"/>
              </a:rPr>
              <a:t> öğretmenlik yapmış olmak.</a:t>
            </a:r>
            <a:r>
              <a:rPr lang="tr-TR" dirty="0"/>
              <a:t/>
            </a:r>
            <a:br>
              <a:rPr lang="tr-TR" dirty="0"/>
            </a:br>
            <a:r>
              <a:rPr lang="tr-TR" dirty="0">
                <a:effectLst/>
                <a:latin typeface="Times New Roman" panose="02020603050405020304" pitchFamily="18" charset="0"/>
              </a:rPr>
              <a:t>14- Hakemli dergide makalesi yayımlanmış olmak.</a:t>
            </a:r>
            <a:endParaRPr lang="tr-TR" dirty="0"/>
          </a:p>
        </p:txBody>
      </p:sp>
    </p:spTree>
    <p:extLst>
      <p:ext uri="{BB962C8B-B14F-4D97-AF65-F5344CB8AC3E}">
        <p14:creationId xmlns:p14="http://schemas.microsoft.com/office/powerpoint/2010/main" val="39345113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a:bodyPr>
          <a:lstStyle/>
          <a:p>
            <a:r>
              <a:rPr lang="tr-TR" dirty="0"/>
              <a:t>Araştırma ve Geliştirme Çalışmaları</a:t>
            </a:r>
          </a:p>
          <a:p>
            <a:r>
              <a:rPr lang="tr-TR" dirty="0">
                <a:effectLst/>
                <a:latin typeface="Times New Roman" panose="02020603050405020304" pitchFamily="18" charset="0"/>
              </a:rPr>
              <a:t>15- Araştırma ve geliştirme alanına yönelik; kurul, komisyon, ekip</a:t>
            </a:r>
            <a:r>
              <a:rPr lang="tr-TR" dirty="0"/>
              <a:t/>
            </a:r>
            <a:br>
              <a:rPr lang="tr-TR" dirty="0"/>
            </a:br>
            <a:r>
              <a:rPr lang="tr-TR" dirty="0">
                <a:effectLst/>
                <a:latin typeface="Times New Roman" panose="02020603050405020304" pitchFamily="18" charset="0"/>
              </a:rPr>
              <a:t>veya iş birliği çalışmalarında görev almış olmak. </a:t>
            </a:r>
            <a:br>
              <a:rPr lang="tr-TR" dirty="0">
                <a:effectLst/>
                <a:latin typeface="Times New Roman" panose="02020603050405020304" pitchFamily="18" charset="0"/>
              </a:rPr>
            </a:br>
            <a:r>
              <a:rPr lang="tr-TR" dirty="0">
                <a:effectLst/>
                <a:latin typeface="Times New Roman" panose="02020603050405020304" pitchFamily="18" charset="0"/>
              </a:rPr>
              <a:t>16- YDS veya eşdeğerliğe sahip bir sınavdan C (70) düzeyi ve</a:t>
            </a:r>
            <a:r>
              <a:rPr lang="tr-TR" dirty="0"/>
              <a:t/>
            </a:r>
            <a:br>
              <a:rPr lang="tr-TR" dirty="0"/>
            </a:br>
            <a:r>
              <a:rPr lang="tr-TR" dirty="0">
                <a:effectLst/>
                <a:latin typeface="Times New Roman" panose="02020603050405020304" pitchFamily="18" charset="0"/>
              </a:rPr>
              <a:t>üzerinde puan almış olmak.</a:t>
            </a:r>
            <a:r>
              <a:rPr lang="tr-TR" dirty="0"/>
              <a:t/>
            </a:r>
            <a:br>
              <a:rPr lang="tr-TR" dirty="0"/>
            </a:br>
            <a:r>
              <a:rPr lang="tr-TR" dirty="0">
                <a:effectLst/>
                <a:latin typeface="Times New Roman" panose="02020603050405020304" pitchFamily="18" charset="0"/>
              </a:rPr>
              <a:t>17- ISBN sistemine girmiş kitap künyesinde ismi yer almış olmak.</a:t>
            </a:r>
            <a:r>
              <a:rPr lang="tr-TR" dirty="0"/>
              <a:t/>
            </a:r>
            <a:br>
              <a:rPr lang="tr-TR" dirty="0"/>
            </a:br>
            <a:r>
              <a:rPr lang="tr-TR" dirty="0">
                <a:effectLst/>
                <a:latin typeface="Times New Roman" panose="02020603050405020304" pitchFamily="18" charset="0"/>
              </a:rPr>
              <a:t>18- Ulusal veya uluslararası başarı izleme ve değerlendirme</a:t>
            </a:r>
            <a:r>
              <a:rPr lang="tr-TR" dirty="0"/>
              <a:t/>
            </a:r>
            <a:br>
              <a:rPr lang="tr-TR" dirty="0"/>
            </a:br>
            <a:r>
              <a:rPr lang="tr-TR" dirty="0">
                <a:effectLst/>
                <a:latin typeface="Times New Roman" panose="02020603050405020304" pitchFamily="18" charset="0"/>
              </a:rPr>
              <a:t>çalışmalarında görev yapmış olmak.</a:t>
            </a:r>
            <a:r>
              <a:rPr lang="tr-TR" dirty="0"/>
              <a:t/>
            </a:r>
            <a:br>
              <a:rPr lang="tr-TR" dirty="0"/>
            </a:br>
            <a:r>
              <a:rPr lang="tr-TR" dirty="0">
                <a:effectLst/>
                <a:latin typeface="Times New Roman" panose="02020603050405020304" pitchFamily="18" charset="0"/>
              </a:rPr>
              <a:t>19- Ders kitabı/eğitim aracı/eğitim materyali hazırlama ve yazma</a:t>
            </a:r>
            <a:r>
              <a:rPr lang="tr-TR" dirty="0"/>
              <a:t/>
            </a:r>
            <a:br>
              <a:rPr lang="tr-TR" dirty="0"/>
            </a:br>
            <a:r>
              <a:rPr lang="tr-TR" dirty="0">
                <a:effectLst/>
                <a:latin typeface="Times New Roman" panose="02020603050405020304" pitchFamily="18" charset="0"/>
              </a:rPr>
              <a:t>veya inceleme sürecinde görev almış olmak.</a:t>
            </a:r>
            <a:endParaRPr lang="tr-TR" dirty="0"/>
          </a:p>
        </p:txBody>
      </p:sp>
    </p:spTree>
    <p:extLst>
      <p:ext uri="{BB962C8B-B14F-4D97-AF65-F5344CB8AC3E}">
        <p14:creationId xmlns:p14="http://schemas.microsoft.com/office/powerpoint/2010/main" val="8296954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F8C68EE3-EC87-6FBD-0F63-1B698BB2451B}"/>
              </a:ext>
            </a:extLst>
          </p:cNvPr>
          <p:cNvSpPr>
            <a:spLocks noGrp="1"/>
          </p:cNvSpPr>
          <p:nvPr>
            <p:ph type="title"/>
          </p:nvPr>
        </p:nvSpPr>
        <p:spPr/>
        <p:txBody>
          <a:bodyPr/>
          <a:lstStyle/>
          <a:p>
            <a:r>
              <a:rPr lang="tr-TR" dirty="0"/>
              <a:t>BAŞÖĞRETMENLİK MESLEKİ GELİŞİM ÇALIŞMALARI TABLOSU</a:t>
            </a:r>
          </a:p>
        </p:txBody>
      </p:sp>
      <p:sp>
        <p:nvSpPr>
          <p:cNvPr id="3" name="İçerik Yer Tutucusu 2">
            <a:extLst>
              <a:ext uri="{FF2B5EF4-FFF2-40B4-BE49-F238E27FC236}">
                <a16:creationId xmlns="" xmlns:a16="http://schemas.microsoft.com/office/drawing/2014/main" id="{5516F67F-DD6B-6311-53B0-28F727C65CE2}"/>
              </a:ext>
            </a:extLst>
          </p:cNvPr>
          <p:cNvSpPr>
            <a:spLocks noGrp="1"/>
          </p:cNvSpPr>
          <p:nvPr>
            <p:ph idx="1"/>
          </p:nvPr>
        </p:nvSpPr>
        <p:spPr/>
        <p:txBody>
          <a:bodyPr>
            <a:normAutofit/>
          </a:bodyPr>
          <a:lstStyle/>
          <a:p>
            <a:r>
              <a:rPr lang="tr-TR" dirty="0"/>
              <a:t>Araştırma ve Geliştirme Çalışmaları</a:t>
            </a:r>
          </a:p>
          <a:p>
            <a:r>
              <a:rPr lang="tr-TR" dirty="0">
                <a:effectLst/>
                <a:latin typeface="Times New Roman" panose="02020603050405020304" pitchFamily="18" charset="0"/>
              </a:rPr>
              <a:t>20- Okulda/kurumda çıkarılan dergi, gazete, duvar gazetesi, kitap,</a:t>
            </a:r>
            <a:r>
              <a:rPr lang="tr-TR" dirty="0"/>
              <a:t/>
            </a:r>
            <a:br>
              <a:rPr lang="tr-TR" dirty="0"/>
            </a:br>
            <a:r>
              <a:rPr lang="tr-TR" dirty="0">
                <a:effectLst/>
                <a:latin typeface="Times New Roman" panose="02020603050405020304" pitchFamily="18" charset="0"/>
              </a:rPr>
              <a:t>yıllık ve benzeri yayınların hazırlanmasında</a:t>
            </a:r>
            <a:r>
              <a:rPr lang="tr-TR" dirty="0"/>
              <a:t/>
            </a:r>
            <a:br>
              <a:rPr lang="tr-TR" dirty="0"/>
            </a:br>
            <a:r>
              <a:rPr lang="tr-TR" dirty="0">
                <a:effectLst/>
                <a:latin typeface="Times New Roman" panose="02020603050405020304" pitchFamily="18" charset="0"/>
              </a:rPr>
              <a:t>danışman/koordinatör/editör olarak görev yapmış olmak.</a:t>
            </a:r>
            <a:r>
              <a:rPr lang="tr-TR" dirty="0"/>
              <a:t/>
            </a:r>
            <a:br>
              <a:rPr lang="tr-TR" dirty="0"/>
            </a:br>
            <a:r>
              <a:rPr lang="tr-TR" dirty="0">
                <a:effectLst/>
                <a:latin typeface="Times New Roman" panose="02020603050405020304" pitchFamily="18" charset="0"/>
              </a:rPr>
              <a:t>21- Okullarda/kurumlarda döner sermaye kapsamında üretim</a:t>
            </a:r>
            <a:r>
              <a:rPr lang="tr-TR" dirty="0"/>
              <a:t/>
            </a:r>
            <a:br>
              <a:rPr lang="tr-TR" dirty="0"/>
            </a:br>
            <a:r>
              <a:rPr lang="tr-TR" dirty="0">
                <a:effectLst/>
                <a:latin typeface="Times New Roman" panose="02020603050405020304" pitchFamily="18" charset="0"/>
              </a:rPr>
              <a:t>sürecinde görev almış olmak.</a:t>
            </a:r>
            <a:r>
              <a:rPr lang="tr-TR" dirty="0"/>
              <a:t/>
            </a:r>
            <a:br>
              <a:rPr lang="tr-TR" dirty="0"/>
            </a:br>
            <a:r>
              <a:rPr lang="tr-TR" dirty="0">
                <a:effectLst/>
                <a:latin typeface="Times New Roman" panose="02020603050405020304" pitchFamily="18" charset="0"/>
              </a:rPr>
              <a:t>22- Bakanlık bilişim projelerinin geliştirilmesinde görev almış</a:t>
            </a:r>
            <a:r>
              <a:rPr lang="tr-TR" dirty="0"/>
              <a:t/>
            </a:r>
            <a:br>
              <a:rPr lang="tr-TR" dirty="0"/>
            </a:br>
            <a:r>
              <a:rPr lang="tr-TR" dirty="0">
                <a:effectLst/>
                <a:latin typeface="Times New Roman" panose="02020603050405020304" pitchFamily="18" charset="0"/>
              </a:rPr>
              <a:t>olmak.</a:t>
            </a:r>
            <a:endParaRPr lang="tr-TR" dirty="0"/>
          </a:p>
        </p:txBody>
      </p:sp>
    </p:spTree>
    <p:extLst>
      <p:ext uri="{BB962C8B-B14F-4D97-AF65-F5344CB8AC3E}">
        <p14:creationId xmlns:p14="http://schemas.microsoft.com/office/powerpoint/2010/main" val="2838799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90B90BBA-4B72-4228-27EF-D2AF03F0D7FA}"/>
              </a:ext>
            </a:extLst>
          </p:cNvPr>
          <p:cNvSpPr>
            <a:spLocks noGrp="1"/>
          </p:cNvSpPr>
          <p:nvPr>
            <p:ph type="title"/>
          </p:nvPr>
        </p:nvSpPr>
        <p:spPr/>
        <p:txBody>
          <a:bodyPr/>
          <a:lstStyle/>
          <a:p>
            <a:r>
              <a:rPr lang="tr-TR" dirty="0"/>
              <a:t>KARİYER BASAMAKLARI</a:t>
            </a:r>
          </a:p>
        </p:txBody>
      </p:sp>
      <p:sp>
        <p:nvSpPr>
          <p:cNvPr id="3" name="İçerik Yer Tutucusu 2">
            <a:extLst>
              <a:ext uri="{FF2B5EF4-FFF2-40B4-BE49-F238E27FC236}">
                <a16:creationId xmlns="" xmlns:a16="http://schemas.microsoft.com/office/drawing/2014/main" id="{BF65308D-F15E-10A2-8AAC-88358948A6D0}"/>
              </a:ext>
            </a:extLst>
          </p:cNvPr>
          <p:cNvSpPr>
            <a:spLocks noGrp="1"/>
          </p:cNvSpPr>
          <p:nvPr>
            <p:ph idx="1"/>
          </p:nvPr>
        </p:nvSpPr>
        <p:spPr/>
        <p:txBody>
          <a:bodyPr>
            <a:normAutofit/>
          </a:bodyPr>
          <a:lstStyle/>
          <a:p>
            <a:r>
              <a:rPr lang="tr-TR" sz="2400" b="0" i="0" dirty="0">
                <a:solidFill>
                  <a:srgbClr val="212529"/>
                </a:solidFill>
                <a:effectLst/>
                <a:latin typeface="MyriadPro"/>
              </a:rPr>
              <a:t>Öğretmenlik, adaylık döneminden sonra öğretmen, uzman öğretmen ve başöğretmen olmak üzere üç kariyer basamağına ayrılacak. Uzman öğretmenliğe yazılı sınav başvuru tarihinin son günü itibarıyla öğretmenlikte adaylık dâhil en az 10 yıl hizmeti bulunan, en az 180 saatlik Uzman Öğretmenlik Eğitim Programı'nı tamamlayan, uzman öğretmenlik için gerekli mesleki gelişim çalışmalarını tamamlayan ve kademe ilerlemesinin durdurulması cezası bulunmayan öğretmenler başvuru yapabilecek.</a:t>
            </a:r>
            <a:endParaRPr lang="tr-TR" sz="2400" dirty="0"/>
          </a:p>
        </p:txBody>
      </p:sp>
    </p:spTree>
    <p:extLst>
      <p:ext uri="{BB962C8B-B14F-4D97-AF65-F5344CB8AC3E}">
        <p14:creationId xmlns:p14="http://schemas.microsoft.com/office/powerpoint/2010/main" val="4144112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337CA3A7-E8D9-55B4-2A27-16E7B1F9A5D9}"/>
              </a:ext>
            </a:extLst>
          </p:cNvPr>
          <p:cNvSpPr>
            <a:spLocks noGrp="1"/>
          </p:cNvSpPr>
          <p:nvPr>
            <p:ph type="title"/>
          </p:nvPr>
        </p:nvSpPr>
        <p:spPr/>
        <p:txBody>
          <a:bodyPr/>
          <a:lstStyle/>
          <a:p>
            <a:r>
              <a:rPr lang="tr-TR" dirty="0"/>
              <a:t>KARİYER BASAMAKLARI</a:t>
            </a:r>
          </a:p>
        </p:txBody>
      </p:sp>
      <p:sp>
        <p:nvSpPr>
          <p:cNvPr id="3" name="İçerik Yer Tutucusu 2">
            <a:extLst>
              <a:ext uri="{FF2B5EF4-FFF2-40B4-BE49-F238E27FC236}">
                <a16:creationId xmlns="" xmlns:a16="http://schemas.microsoft.com/office/drawing/2014/main" id="{5CDB5211-F251-4187-88B8-36A46EE1CEF6}"/>
              </a:ext>
            </a:extLst>
          </p:cNvPr>
          <p:cNvSpPr>
            <a:spLocks noGrp="1"/>
          </p:cNvSpPr>
          <p:nvPr>
            <p:ph idx="1"/>
          </p:nvPr>
        </p:nvSpPr>
        <p:spPr/>
        <p:txBody>
          <a:bodyPr>
            <a:normAutofit fontScale="92500" lnSpcReduction="20000"/>
          </a:bodyPr>
          <a:lstStyle/>
          <a:p>
            <a:pPr algn="just"/>
            <a:r>
              <a:rPr lang="tr-TR" sz="3200" b="0" i="0" dirty="0">
                <a:solidFill>
                  <a:srgbClr val="212529"/>
                </a:solidFill>
                <a:effectLst/>
                <a:latin typeface="MyriadPro"/>
              </a:rPr>
              <a:t>Başöğretmenliğe ise uzman öğretmenlikte en az 10 yıl hizmeti bulunan, en az 240 saatlik Başöğretmenlik Eğitim Programı'nı tamamlayan, başöğretmenlik için öngörülen mesleki gelişim çalışmalarını tamamlayan ve kademe ilerlemesinin durdurulması cezası bulunmayan uzman öğretmenler başvurabilecek.</a:t>
            </a:r>
          </a:p>
          <a:p>
            <a:pPr marL="0" indent="0">
              <a:buNone/>
            </a:pPr>
            <a:r>
              <a:rPr lang="tr-TR" sz="3200" dirty="0"/>
              <a:t/>
            </a:r>
            <a:br>
              <a:rPr lang="tr-TR" sz="3200" dirty="0"/>
            </a:br>
            <a:endParaRPr lang="tr-TR" sz="3200" dirty="0"/>
          </a:p>
        </p:txBody>
      </p:sp>
    </p:spTree>
    <p:extLst>
      <p:ext uri="{BB962C8B-B14F-4D97-AF65-F5344CB8AC3E}">
        <p14:creationId xmlns:p14="http://schemas.microsoft.com/office/powerpoint/2010/main" val="2302747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C1204797-F62C-BAA9-0C9E-77F038A4D56F}"/>
              </a:ext>
            </a:extLst>
          </p:cNvPr>
          <p:cNvSpPr>
            <a:spLocks noGrp="1"/>
          </p:cNvSpPr>
          <p:nvPr>
            <p:ph type="title"/>
          </p:nvPr>
        </p:nvSpPr>
        <p:spPr/>
        <p:txBody>
          <a:bodyPr/>
          <a:lstStyle/>
          <a:p>
            <a:r>
              <a:rPr lang="tr-TR" dirty="0"/>
              <a:t>YAZILI SINAVDAN MUAFİYET</a:t>
            </a:r>
          </a:p>
        </p:txBody>
      </p:sp>
      <p:sp>
        <p:nvSpPr>
          <p:cNvPr id="3" name="İçerik Yer Tutucusu 2">
            <a:extLst>
              <a:ext uri="{FF2B5EF4-FFF2-40B4-BE49-F238E27FC236}">
                <a16:creationId xmlns="" xmlns:a16="http://schemas.microsoft.com/office/drawing/2014/main" id="{F477234A-7424-4159-B161-327E5F2B94DA}"/>
              </a:ext>
            </a:extLst>
          </p:cNvPr>
          <p:cNvSpPr>
            <a:spLocks noGrp="1"/>
          </p:cNvSpPr>
          <p:nvPr>
            <p:ph idx="1"/>
          </p:nvPr>
        </p:nvSpPr>
        <p:spPr/>
        <p:txBody>
          <a:bodyPr>
            <a:normAutofit/>
          </a:bodyPr>
          <a:lstStyle/>
          <a:p>
            <a:r>
              <a:rPr lang="tr-TR" sz="3600" b="0" i="0" dirty="0">
                <a:solidFill>
                  <a:srgbClr val="212529"/>
                </a:solidFill>
                <a:effectLst/>
                <a:latin typeface="MyriadPro"/>
              </a:rPr>
              <a:t>Lisansüstü eğitimini tamamlayan öğretmenler, uzman öğretmen unvanı için öngörülen; eğitimini tamamlayan uzman öğretmenler ise başöğretmen unvanı için öngörülen yazılı sınavdan muaf tutulacak.</a:t>
            </a:r>
            <a:endParaRPr lang="tr-TR" sz="3600" dirty="0"/>
          </a:p>
        </p:txBody>
      </p:sp>
    </p:spTree>
    <p:extLst>
      <p:ext uri="{BB962C8B-B14F-4D97-AF65-F5344CB8AC3E}">
        <p14:creationId xmlns:p14="http://schemas.microsoft.com/office/powerpoint/2010/main" val="1351436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5068214B-A063-6E35-5C91-1D5353C3A1F4}"/>
              </a:ext>
            </a:extLst>
          </p:cNvPr>
          <p:cNvSpPr>
            <a:spLocks noGrp="1"/>
          </p:cNvSpPr>
          <p:nvPr>
            <p:ph type="title"/>
          </p:nvPr>
        </p:nvSpPr>
        <p:spPr/>
        <p:txBody>
          <a:bodyPr>
            <a:normAutofit fontScale="90000"/>
          </a:bodyPr>
          <a:lstStyle/>
          <a:p>
            <a:r>
              <a:rPr lang="tr-TR" dirty="0"/>
              <a:t>Uzman öğretmen unvanı için öngörülen yazılı sınava başvuracaklarda aranacak şartlar</a:t>
            </a:r>
            <a:br>
              <a:rPr lang="tr-TR" dirty="0"/>
            </a:br>
            <a:endParaRPr lang="tr-TR" dirty="0"/>
          </a:p>
        </p:txBody>
      </p:sp>
      <p:sp>
        <p:nvSpPr>
          <p:cNvPr id="3" name="İçerik Yer Tutucusu 2">
            <a:extLst>
              <a:ext uri="{FF2B5EF4-FFF2-40B4-BE49-F238E27FC236}">
                <a16:creationId xmlns="" xmlns:a16="http://schemas.microsoft.com/office/drawing/2014/main" id="{28CB0B06-8192-E3BC-3810-EF63769DCCF5}"/>
              </a:ext>
            </a:extLst>
          </p:cNvPr>
          <p:cNvSpPr>
            <a:spLocks noGrp="1"/>
          </p:cNvSpPr>
          <p:nvPr>
            <p:ph idx="1"/>
          </p:nvPr>
        </p:nvSpPr>
        <p:spPr/>
        <p:txBody>
          <a:bodyPr/>
          <a:lstStyle/>
          <a:p>
            <a:r>
              <a:rPr lang="tr-TR" dirty="0"/>
              <a:t>MADDE 12- (1) Uzman öğretmen unvanı için yapılacak yazılı sınava başvuruda bulunacak öğretmenlerde;</a:t>
            </a:r>
          </a:p>
          <a:p>
            <a:endParaRPr lang="tr-TR" dirty="0"/>
          </a:p>
          <a:p>
            <a:r>
              <a:rPr lang="tr-TR" dirty="0"/>
              <a:t>a) Yazılı sınav başvuru tarihinin son günü itibarıyla aday öğretmenlik dâhil öğretmenlikte en az on yıl hizmeti bulunmak,</a:t>
            </a:r>
          </a:p>
          <a:p>
            <a:endParaRPr lang="tr-TR" dirty="0"/>
          </a:p>
          <a:p>
            <a:r>
              <a:rPr lang="tr-TR" dirty="0"/>
              <a:t>b) Öğretmen olarak görev yapıyor olmak,</a:t>
            </a:r>
          </a:p>
        </p:txBody>
      </p:sp>
    </p:spTree>
    <p:extLst>
      <p:ext uri="{BB962C8B-B14F-4D97-AF65-F5344CB8AC3E}">
        <p14:creationId xmlns:p14="http://schemas.microsoft.com/office/powerpoint/2010/main" val="2509637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5068214B-A063-6E35-5C91-1D5353C3A1F4}"/>
              </a:ext>
            </a:extLst>
          </p:cNvPr>
          <p:cNvSpPr>
            <a:spLocks noGrp="1"/>
          </p:cNvSpPr>
          <p:nvPr>
            <p:ph type="title"/>
          </p:nvPr>
        </p:nvSpPr>
        <p:spPr/>
        <p:txBody>
          <a:bodyPr>
            <a:normAutofit fontScale="90000"/>
          </a:bodyPr>
          <a:lstStyle/>
          <a:p>
            <a:r>
              <a:rPr lang="tr-TR" dirty="0"/>
              <a:t>Uzman öğretmen unvanı için öngörülen yazılı sınava başvuracaklarda aranacak şartlar</a:t>
            </a:r>
            <a:br>
              <a:rPr lang="tr-TR" dirty="0"/>
            </a:br>
            <a:endParaRPr lang="tr-TR" dirty="0"/>
          </a:p>
        </p:txBody>
      </p:sp>
      <p:sp>
        <p:nvSpPr>
          <p:cNvPr id="3" name="İçerik Yer Tutucusu 2">
            <a:extLst>
              <a:ext uri="{FF2B5EF4-FFF2-40B4-BE49-F238E27FC236}">
                <a16:creationId xmlns="" xmlns:a16="http://schemas.microsoft.com/office/drawing/2014/main" id="{28CB0B06-8192-E3BC-3810-EF63769DCCF5}"/>
              </a:ext>
            </a:extLst>
          </p:cNvPr>
          <p:cNvSpPr>
            <a:spLocks noGrp="1"/>
          </p:cNvSpPr>
          <p:nvPr>
            <p:ph idx="1"/>
          </p:nvPr>
        </p:nvSpPr>
        <p:spPr/>
        <p:txBody>
          <a:bodyPr/>
          <a:lstStyle/>
          <a:p>
            <a:r>
              <a:rPr lang="tr-TR" dirty="0"/>
              <a:t>c) Kademe ilerlemesinin durdurulması cezası bulunmamak,</a:t>
            </a:r>
          </a:p>
          <a:p>
            <a:endParaRPr lang="tr-TR" dirty="0"/>
          </a:p>
          <a:p>
            <a:r>
              <a:rPr lang="tr-TR" dirty="0"/>
              <a:t>ç) Öğretmenlerin mesleki gelişimlerine yönelik hazırlanan en az 180 saatlik Uzman Öğretmenlik Eğitim Programını tamamlamış olmak,</a:t>
            </a:r>
          </a:p>
          <a:p>
            <a:endParaRPr lang="tr-TR" dirty="0"/>
          </a:p>
          <a:p>
            <a:r>
              <a:rPr lang="tr-TR" dirty="0"/>
              <a:t>d) Uzman Öğretmenlik Mesleki Gelişim Çalışmalarını tamamlamış olmak,</a:t>
            </a:r>
          </a:p>
          <a:p>
            <a:endParaRPr lang="tr-TR" dirty="0"/>
          </a:p>
          <a:p>
            <a:pPr marL="0" indent="0">
              <a:buNone/>
            </a:pPr>
            <a:r>
              <a:rPr lang="tr-TR" dirty="0"/>
              <a:t>şartları aranır.</a:t>
            </a:r>
          </a:p>
        </p:txBody>
      </p:sp>
    </p:spTree>
    <p:extLst>
      <p:ext uri="{BB962C8B-B14F-4D97-AF65-F5344CB8AC3E}">
        <p14:creationId xmlns:p14="http://schemas.microsoft.com/office/powerpoint/2010/main" val="4185799852"/>
      </p:ext>
    </p:extLst>
  </p:cSld>
  <p:clrMapOvr>
    <a:masterClrMapping/>
  </p:clrMapOvr>
</p:sld>
</file>

<file path=ppt/theme/theme1.xml><?xml version="1.0" encoding="utf-8"?>
<a:theme xmlns:a="http://schemas.openxmlformats.org/drawingml/2006/main" name="Duman">
  <a:themeElements>
    <a:clrScheme name="Duma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Duman">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uma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45</TotalTime>
  <Words>1477</Words>
  <Application>Microsoft Office PowerPoint</Application>
  <PresentationFormat>Özel</PresentationFormat>
  <Paragraphs>162</Paragraphs>
  <Slides>44</Slides>
  <Notes>0</Notes>
  <HiddenSlides>0</HiddenSlides>
  <MMClips>0</MMClips>
  <ScaleCrop>false</ScaleCrop>
  <HeadingPairs>
    <vt:vector size="4" baseType="variant">
      <vt:variant>
        <vt:lpstr>Tema</vt:lpstr>
      </vt:variant>
      <vt:variant>
        <vt:i4>1</vt:i4>
      </vt:variant>
      <vt:variant>
        <vt:lpstr>Slayt Başlıkları</vt:lpstr>
      </vt:variant>
      <vt:variant>
        <vt:i4>44</vt:i4>
      </vt:variant>
    </vt:vector>
  </HeadingPairs>
  <TitlesOfParts>
    <vt:vector size="45" baseType="lpstr">
      <vt:lpstr>Duman</vt:lpstr>
      <vt:lpstr>ÖĞRETMENLİK KARİYER BASAMAKLARI</vt:lpstr>
      <vt:lpstr>İLGİLİ MEVZUAT</vt:lpstr>
      <vt:lpstr>İLGİLİ MEVZUAT</vt:lpstr>
      <vt:lpstr>İLGİLİ MEVZUAT</vt:lpstr>
      <vt:lpstr>KARİYER BASAMAKLARI</vt:lpstr>
      <vt:lpstr>KARİYER BASAMAKLARI</vt:lpstr>
      <vt:lpstr>YAZILI SINAVDAN MUAFİYET</vt:lpstr>
      <vt:lpstr>Uzman öğretmen unvanı için öngörülen yazılı sınava başvuracaklarda aranacak şartlar </vt:lpstr>
      <vt:lpstr>Uzman öğretmen unvanı için öngörülen yazılı sınava başvuracaklarda aranacak şartlar </vt:lpstr>
      <vt:lpstr>Başöğretmen unvanları için öngörülen yazılı sınava başvuracaklarda aranacak şartlar</vt:lpstr>
      <vt:lpstr>Başöğretmen unvanları için öngörülen yazılı sınava başvuracaklarda aranacak şartlar</vt:lpstr>
      <vt:lpstr>Başöğretmen unvanları için öngörülen yazılı sınava başvuracaklarda aranacak şartlar</vt:lpstr>
      <vt:lpstr>Yazılı sınavdan muafiyet</vt:lpstr>
      <vt:lpstr>Öğretmenlik veya uzman öğretmenlikte geçmiş sayılan süreler</vt:lpstr>
      <vt:lpstr>Öğretmenlik veya uzman öğretmenlikte geçmiş sayılan süreler</vt:lpstr>
      <vt:lpstr>Öğretmenlik veya uzman öğretmenlikte geçmiş sayılan süreler</vt:lpstr>
      <vt:lpstr>Eğitim programı</vt:lpstr>
      <vt:lpstr>Yazılı sınav</vt:lpstr>
      <vt:lpstr>UZMAN ÖĞRETMENLİK EĞİTİM PROGRAMI VE BAŞÖĞRETMENLİK EĞİTİM PROGRAMI</vt:lpstr>
      <vt:lpstr>UZMAN ÖĞRETMENLİK EĞİTİM PROGRAMI VE BAŞÖĞRETMENLİK EĞİTİM PROGRAMI</vt:lpstr>
      <vt:lpstr>UZMAN ÖĞRETMENLİK MESLEKİ GELİŞİM ÇALIŞMALARI TABLOSU</vt:lpstr>
      <vt:lpstr>UZMAN ÖĞRETMENLİK MESLEKİ GELİŞİM ÇALIŞMALARI TABLOSU</vt:lpstr>
      <vt:lpstr>UZMAN ÖĞRETMENLİK MESLEKİ GELİŞİM ÇALIŞMALARI TABLOSU</vt:lpstr>
      <vt:lpstr>UZMAN ÖĞRETMENLİK MESLEKİ GELİŞİM ÇALIŞMALARI TABLOSU</vt:lpstr>
      <vt:lpstr>UZMAN ÖĞRETMENLİK MESLEKİ GELİŞİM ÇALIŞMALARI TABLOSU</vt:lpstr>
      <vt:lpstr>UZMAN ÖĞRETMENLİK MESLEKİ GELİŞİM ÇALIŞMALARI TABLOSU</vt:lpstr>
      <vt:lpstr>UZMAN ÖĞRETMENLİK MESLEKİ GELİŞİM ÇALIŞMALARI TABLOSU</vt:lpstr>
      <vt:lpstr>UZMAN ÖĞRETMENLİK MESLEKİ GELİŞİM ÇALIŞMALARI TABLOSU</vt:lpstr>
      <vt:lpstr>UZMAN ÖĞRETMENLİK MESLEKİ GELİŞİM ÇALIŞMALARI TABLOSU</vt:lpstr>
      <vt:lpstr>UZMAN ÖĞRETMENLİK MESLEKİ GELİŞİM ÇALIŞMALARI TABLOSU</vt:lpstr>
      <vt:lpstr>UZMAN ÖĞRETMENLİK MESLEKİ GELİŞİM ÇALIŞMALARI TABLOSU</vt:lpstr>
      <vt:lpstr>BAŞÖĞRETMENLİK MESLEKİ GELİŞİM ÇALIŞMALARI TABLOSU</vt:lpstr>
      <vt:lpstr>BAŞÖĞRETMENLİK MESLEKİ GELİŞİM ÇALIŞMALARI TABLOSU</vt:lpstr>
      <vt:lpstr>BAŞÖĞRETMENLİK MESLEKİ GELİŞİM ÇALIŞMALARI TABLOSU</vt:lpstr>
      <vt:lpstr>BAŞÖĞRETMENLİK MESLEKİ GELİŞİM ÇALIŞMALARI TABLOSU</vt:lpstr>
      <vt:lpstr>BAŞÖĞRETMENLİK MESLEKİ GELİŞİM ÇALIŞMALARI TABLOSU</vt:lpstr>
      <vt:lpstr>BAŞÖĞRETMENLİK MESLEKİ GELİŞİM ÇALIŞMALARI TABLOSU</vt:lpstr>
      <vt:lpstr>BAŞÖĞRETMENLİK MESLEKİ GELİŞİM ÇALIŞMALARI TABLOSU</vt:lpstr>
      <vt:lpstr>BAŞÖĞRETMENLİK MESLEKİ GELİŞİM ÇALIŞMALARI TABLOSU</vt:lpstr>
      <vt:lpstr>BAŞÖĞRETMENLİK MESLEKİ GELİŞİM ÇALIŞMALARI TABLOSU</vt:lpstr>
      <vt:lpstr>BAŞÖĞRETMENLİK MESLEKİ GELİŞİM ÇALIŞMALARI TABLOSU</vt:lpstr>
      <vt:lpstr>BAŞÖĞRETMENLİK MESLEKİ GELİŞİM ÇALIŞMALARI TABLOSU</vt:lpstr>
      <vt:lpstr>BAŞÖĞRETMENLİK MESLEKİ GELİŞİM ÇALIŞMALARI TABLOSU</vt:lpstr>
      <vt:lpstr>BAŞÖĞRETMENLİK MESLEKİ GELİŞİM ÇALIŞMALARI TABLOSU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ÖĞRETMENLİK KARİYER BASAMAKLARI</dc:title>
  <dc:creator>ASUS</dc:creator>
  <cp:lastModifiedBy>Buro</cp:lastModifiedBy>
  <cp:revision>7</cp:revision>
  <dcterms:created xsi:type="dcterms:W3CDTF">2022-05-24T13:44:10Z</dcterms:created>
  <dcterms:modified xsi:type="dcterms:W3CDTF">2022-05-26T13:15:21Z</dcterms:modified>
</cp:coreProperties>
</file>