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0"/>
  </p:notesMasterIdLst>
  <p:sldIdLst>
    <p:sldId id="257" r:id="rId2"/>
    <p:sldId id="258" r:id="rId3"/>
    <p:sldId id="261" r:id="rId4"/>
    <p:sldId id="262" r:id="rId5"/>
    <p:sldId id="263" r:id="rId6"/>
    <p:sldId id="264" r:id="rId7"/>
    <p:sldId id="259" r:id="rId8"/>
    <p:sldId id="265" r:id="rId9"/>
    <p:sldId id="266" r:id="rId10"/>
    <p:sldId id="267" r:id="rId11"/>
    <p:sldId id="260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C4734A-1E3F-4069-A73F-F7D2E02BCE09}" type="datetimeFigureOut">
              <a:rPr lang="tr-TR" smtClean="0"/>
              <a:pPr/>
              <a:t>09/05/2018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75D7A7-7EBF-40CB-8BB5-E850A427885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345130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5D7A7-7EBF-40CB-8BB5-E850A4278859}" type="slidenum">
              <a:rPr lang="tr-TR" smtClean="0"/>
              <a:pPr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97887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5D7A7-7EBF-40CB-8BB5-E850A4278859}" type="slidenum">
              <a:rPr lang="tr-TR" smtClean="0"/>
              <a:pPr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6280765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5D7A7-7EBF-40CB-8BB5-E850A4278859}" type="slidenum">
              <a:rPr lang="tr-TR" smtClean="0"/>
              <a:pPr/>
              <a:t>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6737138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5D7A7-7EBF-40CB-8BB5-E850A4278859}" type="slidenum">
              <a:rPr lang="tr-TR" smtClean="0"/>
              <a:pPr/>
              <a:t>12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4619801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5D7A7-7EBF-40CB-8BB5-E850A4278859}" type="slidenum">
              <a:rPr lang="tr-TR" smtClean="0"/>
              <a:pPr/>
              <a:t>14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4617577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5D7A7-7EBF-40CB-8BB5-E850A4278859}" type="slidenum">
              <a:rPr lang="tr-TR" smtClean="0"/>
              <a:pPr/>
              <a:t>16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510151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Başlık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cxnSp>
        <p:nvCxnSpPr>
          <p:cNvPr id="8" name="7 Düz Bağlayıcı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Düz Bağlayıcı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Oval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09/05/2018</a:t>
            </a:fld>
            <a:endParaRPr lang="tr-TR"/>
          </a:p>
        </p:txBody>
      </p:sp>
      <p:sp>
        <p:nvSpPr>
          <p:cNvPr id="16" name="15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09/05/2018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09/05/2018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İçerik Yer Tutucusu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09/05/2018</a:t>
            </a:fld>
            <a:endParaRPr lang="tr-TR"/>
          </a:p>
        </p:txBody>
      </p:sp>
      <p:sp>
        <p:nvSpPr>
          <p:cNvPr id="15" name="14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6" name="15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7" name="16 Başlık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09/05/2018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cxnSp>
        <p:nvCxnSpPr>
          <p:cNvPr id="7" name="6 Düz Bağlayıcı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09/05/2018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09/05/2018</a:t>
            </a:fld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2" name="31 İçerik Yer Tutucusu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34" name="33 İçerik Yer Tutucusu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2" name="11 Metin Yer Tutucusu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cxnSp>
        <p:nvCxnSpPr>
          <p:cNvPr id="10" name="9 Düz Bağlayıcı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Düz Bağlayıcı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09/05/2018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09/05/2018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İçerik Yer Tutucusu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1" name="30 Başlık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09/05/2018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09/05/2018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etin Yer Tutucusu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24" name="23 Veri Yer Tutucusu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09/05/2018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5" name="4 Başlık Yer Tutucusu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60851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tr-TR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Karışım</a:t>
            </a:r>
            <a:r>
              <a:rPr lang="tr-TR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,birden fazla maddenin kimyasal özellikleri değişmeyecek şekilde bir araya gelmesiyle oluşan madde topluluğudur.Saf maddeler element ve bileşiklerden oluşur. Fakat; maddelerin çoğu ne tek bir elementtir; ne de tek bir bileşiktir. Maddelerin çoğu saf madde olmayan karışımlardır. Karışımda karışımı meydana getiren cisimlerin atomlarında bir değişiklik olamaz.Karışımlar, homojen ve heterojen olmak üzere ikiye ayrılır.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tr-TR" sz="20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tr-TR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tr-TR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Karışımların Özellikleri:</a:t>
            </a:r>
          </a:p>
          <a:p>
            <a:pPr>
              <a:lnSpc>
                <a:spcPct val="80000"/>
              </a:lnSpc>
            </a:pPr>
            <a:r>
              <a:rPr lang="tr-TR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Saf değildirler. </a:t>
            </a:r>
          </a:p>
          <a:p>
            <a:pPr>
              <a:lnSpc>
                <a:spcPct val="80000"/>
              </a:lnSpc>
            </a:pPr>
            <a:r>
              <a:rPr lang="tr-TR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Farklı cins molekül veya atomlar içerirler. </a:t>
            </a:r>
          </a:p>
          <a:p>
            <a:pPr>
              <a:lnSpc>
                <a:spcPct val="80000"/>
              </a:lnSpc>
            </a:pPr>
            <a:r>
              <a:rPr lang="tr-TR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Kendilerini oluşturan maddelerin özelliklerini taşırlar. </a:t>
            </a:r>
          </a:p>
          <a:p>
            <a:pPr>
              <a:lnSpc>
                <a:spcPct val="80000"/>
              </a:lnSpc>
            </a:pPr>
            <a:r>
              <a:rPr lang="tr-TR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Karışım oluşturan maddeler arasında bir oran yoktur.Her oranda bir araya gelebilirler. </a:t>
            </a:r>
          </a:p>
          <a:p>
            <a:pPr>
              <a:lnSpc>
                <a:spcPct val="80000"/>
              </a:lnSpc>
            </a:pPr>
            <a:r>
              <a:rPr lang="tr-TR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Erime ve kaynama noktaları,yoğunlukları sabit değildir. </a:t>
            </a:r>
          </a:p>
          <a:p>
            <a:pPr>
              <a:lnSpc>
                <a:spcPct val="80000"/>
              </a:lnSpc>
            </a:pPr>
            <a:r>
              <a:rPr lang="tr-TR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Maddelerin özellikleri değişmez. </a:t>
            </a:r>
          </a:p>
          <a:p>
            <a:endParaRPr lang="tr-TR" sz="1600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KARIŞIM NEDİR ?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>
                <a:solidFill>
                  <a:srgbClr val="C00000"/>
                </a:solidFill>
              </a:rPr>
              <a:t>YÜZDÜRME(FLOTASYON)</a:t>
            </a:r>
            <a:endParaRPr lang="tr-TR" dirty="0">
              <a:solidFill>
                <a:srgbClr val="C00000"/>
              </a:solidFill>
            </a:endParaRPr>
          </a:p>
        </p:txBody>
      </p:sp>
      <p:pic>
        <p:nvPicPr>
          <p:cNvPr id="4" name="Picture 5" descr="resim_cyclojet_flotation_cell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666875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Yuvarlatılmış Dikdörtgen"/>
          <p:cNvSpPr/>
          <p:nvPr/>
        </p:nvSpPr>
        <p:spPr>
          <a:xfrm>
            <a:off x="251520" y="836712"/>
            <a:ext cx="2592288" cy="52565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sp>
        <p:nvSpPr>
          <p:cNvPr id="6" name="5 Dikdörtgen"/>
          <p:cNvSpPr/>
          <p:nvPr/>
        </p:nvSpPr>
        <p:spPr>
          <a:xfrm>
            <a:off x="395536" y="3429000"/>
            <a:ext cx="237626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KRİSTALLENDİRME</a:t>
            </a:r>
            <a:endParaRPr lang="tr-TR" dirty="0"/>
          </a:p>
        </p:txBody>
      </p:sp>
      <p:sp>
        <p:nvSpPr>
          <p:cNvPr id="7" name="6 Dikdörtgen"/>
          <p:cNvSpPr/>
          <p:nvPr/>
        </p:nvSpPr>
        <p:spPr>
          <a:xfrm>
            <a:off x="395536" y="4437112"/>
            <a:ext cx="237626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tr-TR" dirty="0" smtClean="0"/>
              <a:t>EKSTRAKSİYON</a:t>
            </a:r>
          </a:p>
          <a:p>
            <a:pPr lvl="0" algn="ctr"/>
            <a:r>
              <a:rPr lang="tr-TR" dirty="0" smtClean="0"/>
              <a:t>(ÖZÜTLEME)</a:t>
            </a:r>
            <a:endParaRPr lang="tr-TR" dirty="0"/>
          </a:p>
        </p:txBody>
      </p:sp>
      <p:sp>
        <p:nvSpPr>
          <p:cNvPr id="8" name="7 Metin kutusu"/>
          <p:cNvSpPr txBox="1"/>
          <p:nvPr/>
        </p:nvSpPr>
        <p:spPr>
          <a:xfrm>
            <a:off x="395536" y="1268760"/>
            <a:ext cx="23042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tr-TR" sz="2000" dirty="0" smtClean="0"/>
              <a:t>Çözünürlük Farkından Yararlanılarak Geliştirilen Ayırma Yöntemleri </a:t>
            </a:r>
            <a:endParaRPr lang="tr-TR" sz="2000" dirty="0"/>
          </a:p>
        </p:txBody>
      </p:sp>
      <p:sp>
        <p:nvSpPr>
          <p:cNvPr id="9" name="8 Dikdörtgen"/>
          <p:cNvSpPr/>
          <p:nvPr/>
        </p:nvSpPr>
        <p:spPr>
          <a:xfrm>
            <a:off x="3131840" y="1052736"/>
            <a:ext cx="51125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400" b="1" u="sng" dirty="0" err="1" smtClean="0">
                <a:solidFill>
                  <a:srgbClr val="C00000"/>
                </a:solidFill>
              </a:rPr>
              <a:t>Kristallendirme</a:t>
            </a:r>
            <a:r>
              <a:rPr lang="tr-TR" sz="2400" b="1" dirty="0" smtClean="0">
                <a:solidFill>
                  <a:srgbClr val="FF0066"/>
                </a:solidFill>
              </a:rPr>
              <a:t> </a:t>
            </a:r>
            <a:r>
              <a:rPr lang="tr-TR" sz="2400" dirty="0" smtClean="0"/>
              <a:t>Karışımı oluşturan maddelerin çözünürlüklerinin farklı olmasına dayanır.  Çözünürlük basınç ve sıcaklıkla değiştirilir. </a:t>
            </a:r>
            <a:endParaRPr lang="tr-TR" sz="2400" dirty="0"/>
          </a:p>
        </p:txBody>
      </p:sp>
      <p:sp>
        <p:nvSpPr>
          <p:cNvPr id="10" name="9 Dikdörtgen"/>
          <p:cNvSpPr/>
          <p:nvPr/>
        </p:nvSpPr>
        <p:spPr>
          <a:xfrm>
            <a:off x="3131840" y="2852936"/>
            <a:ext cx="52565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b="1" u="sng" dirty="0" err="1" smtClean="0">
                <a:solidFill>
                  <a:srgbClr val="C00000"/>
                </a:solidFill>
              </a:rPr>
              <a:t>Özütleme</a:t>
            </a:r>
            <a:r>
              <a:rPr lang="tr-TR" sz="2400" b="1" u="sng" dirty="0" smtClean="0">
                <a:solidFill>
                  <a:srgbClr val="C00000"/>
                </a:solidFill>
              </a:rPr>
              <a:t> </a:t>
            </a:r>
            <a:r>
              <a:rPr lang="tr-TR" sz="2400" dirty="0" smtClean="0"/>
              <a:t>veya çekme işlemi olarak da bilinir. Bir karışımda bulunan herhangi bir maddenin bir çözücüden diğer bir çözücüye alınma işlemidir. farklı iki sıvıda çözünen bir maddenin bu iki fazdaki </a:t>
            </a:r>
            <a:r>
              <a:rPr lang="tr-TR" sz="2400" dirty="0" err="1" smtClean="0"/>
              <a:t>derişimleri</a:t>
            </a:r>
            <a:r>
              <a:rPr lang="tr-TR" sz="2400" dirty="0" smtClean="0"/>
              <a:t> oranı belli bir sıcaklıkta sabittir.</a:t>
            </a:r>
            <a:endParaRPr lang="tr-T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>
                <a:solidFill>
                  <a:srgbClr val="C00000"/>
                </a:solidFill>
              </a:rPr>
              <a:t>KRİSTALLENDİRME</a:t>
            </a:r>
            <a:endParaRPr lang="tr-TR" dirty="0">
              <a:solidFill>
                <a:srgbClr val="C00000"/>
              </a:solidFill>
            </a:endParaRPr>
          </a:p>
        </p:txBody>
      </p:sp>
      <p:pic>
        <p:nvPicPr>
          <p:cNvPr id="5" name="Picture 2" descr="http://img2.blogcu.com/images/f/e/r/ferahfezaa/kristal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060848"/>
            <a:ext cx="3810000" cy="3822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4" descr="http://www.balikesirkristalin.com/images/kristal_deta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060848"/>
            <a:ext cx="3744416" cy="38164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>
                <a:solidFill>
                  <a:srgbClr val="C00000"/>
                </a:solidFill>
              </a:rPr>
              <a:t>EKSTRAKSİYON</a:t>
            </a:r>
            <a:endParaRPr lang="tr-TR" dirty="0">
              <a:solidFill>
                <a:srgbClr val="C00000"/>
              </a:solidFill>
            </a:endParaRPr>
          </a:p>
        </p:txBody>
      </p:sp>
      <p:pic>
        <p:nvPicPr>
          <p:cNvPr id="4" name="Picture 4" descr="http://www.izmir-kontrollab.gov.tr/admin/galeriResimleri/erus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132856"/>
            <a:ext cx="3744416" cy="36724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6" descr="http://www.hum.com.tr/turkce/proje_ekstraksiyon_dosyalar/image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88" y="2132856"/>
            <a:ext cx="3627437" cy="35821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3131840" y="1340768"/>
            <a:ext cx="5554960" cy="4572000"/>
          </a:xfrm>
        </p:spPr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</a:rPr>
              <a:t>Basit Damıtma: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Bir sıvının, önce buharlaştırılıp sonra tekrar yoğunlaştırarak yapılan ayırma işlemine denir.</a:t>
            </a:r>
            <a:endParaRPr lang="tr-TR" dirty="0"/>
          </a:p>
        </p:txBody>
      </p:sp>
      <p:sp>
        <p:nvSpPr>
          <p:cNvPr id="4" name="3 Yuvarlatılmış Dikdörtgen"/>
          <p:cNvSpPr/>
          <p:nvPr/>
        </p:nvSpPr>
        <p:spPr>
          <a:xfrm>
            <a:off x="251520" y="836712"/>
            <a:ext cx="2592288" cy="52565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sp>
        <p:nvSpPr>
          <p:cNvPr id="5" name="4 Dikdörtgen"/>
          <p:cNvSpPr/>
          <p:nvPr/>
        </p:nvSpPr>
        <p:spPr>
          <a:xfrm>
            <a:off x="395536" y="3429000"/>
            <a:ext cx="237626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AYRIMSAL DAMITMA</a:t>
            </a:r>
            <a:endParaRPr lang="tr-TR" dirty="0"/>
          </a:p>
        </p:txBody>
      </p:sp>
      <p:sp>
        <p:nvSpPr>
          <p:cNvPr id="6" name="5 Dikdörtgen"/>
          <p:cNvSpPr/>
          <p:nvPr/>
        </p:nvSpPr>
        <p:spPr>
          <a:xfrm>
            <a:off x="395536" y="4437112"/>
            <a:ext cx="237626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tr-TR" dirty="0" smtClean="0"/>
              <a:t>BASİT DAMITMA</a:t>
            </a:r>
            <a:endParaRPr lang="tr-TR" dirty="0"/>
          </a:p>
        </p:txBody>
      </p:sp>
      <p:sp>
        <p:nvSpPr>
          <p:cNvPr id="8" name="7 Metin kutusu"/>
          <p:cNvSpPr txBox="1"/>
          <p:nvPr/>
        </p:nvSpPr>
        <p:spPr>
          <a:xfrm>
            <a:off x="395536" y="1196752"/>
            <a:ext cx="23762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tr-TR" sz="2000" dirty="0" smtClean="0"/>
              <a:t>Kaynama sıcaklıkları Farkından Yararlanılarak Geliştirilen Ayırma Yöntemleri</a:t>
            </a:r>
          </a:p>
          <a:p>
            <a:endParaRPr lang="tr-TR" dirty="0"/>
          </a:p>
        </p:txBody>
      </p:sp>
      <p:sp>
        <p:nvSpPr>
          <p:cNvPr id="9" name="8 Dikdörtgen"/>
          <p:cNvSpPr/>
          <p:nvPr/>
        </p:nvSpPr>
        <p:spPr>
          <a:xfrm>
            <a:off x="3275856" y="3068960"/>
            <a:ext cx="53285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b="1" dirty="0" smtClean="0">
                <a:solidFill>
                  <a:srgbClr val="C00000"/>
                </a:solidFill>
              </a:rPr>
              <a:t>Ayrımsal damıtma</a:t>
            </a:r>
            <a:r>
              <a:rPr lang="tr-TR" sz="2400" dirty="0" smtClean="0">
                <a:solidFill>
                  <a:srgbClr val="C00000"/>
                </a:solidFill>
              </a:rPr>
              <a:t> : </a:t>
            </a:r>
            <a:r>
              <a:rPr lang="tr-TR" sz="2400" dirty="0" smtClean="0"/>
              <a:t>kaynama noktaları birbirinden farklı sıvıların karışımlarına uygulanan </a:t>
            </a:r>
            <a:r>
              <a:rPr lang="tr-TR" sz="2400" b="1" dirty="0" smtClean="0"/>
              <a:t>damıtma</a:t>
            </a:r>
            <a:r>
              <a:rPr lang="tr-TR" sz="2400" dirty="0" smtClean="0"/>
              <a:t> işlemidir. Karışım </a:t>
            </a:r>
            <a:r>
              <a:rPr lang="tr-TR" sz="2400" b="1" dirty="0" smtClean="0"/>
              <a:t>damıtma </a:t>
            </a:r>
            <a:r>
              <a:rPr lang="tr-TR" sz="2400" dirty="0" smtClean="0"/>
              <a:t>kabında ısıtılınca, kaynama noktası düşük olan sıvı kaynayarak karışımdan ayrılır.</a:t>
            </a:r>
            <a:endParaRPr lang="tr-T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>
                <a:solidFill>
                  <a:srgbClr val="C00000"/>
                </a:solidFill>
              </a:rPr>
              <a:t>AYRIMSAL DAMITMA</a:t>
            </a:r>
            <a:endParaRPr lang="tr-TR" dirty="0">
              <a:solidFill>
                <a:srgbClr val="C00000"/>
              </a:solidFill>
            </a:endParaRPr>
          </a:p>
        </p:txBody>
      </p:sp>
      <p:pic>
        <p:nvPicPr>
          <p:cNvPr id="4098" name="Picture 2" descr="ayrÄ±msal damÄ±tma ile ilgili gÃ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4104456" cy="4680520"/>
          </a:xfrm>
          <a:prstGeom prst="rect">
            <a:avLst/>
          </a:prstGeom>
          <a:noFill/>
        </p:spPr>
      </p:pic>
      <p:pic>
        <p:nvPicPr>
          <p:cNvPr id="4100" name="Picture 4" descr="ayrÄ±msal damÄ±tma ile ilgili gÃ¶rsel sonuc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484784"/>
            <a:ext cx="4104456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>
                <a:solidFill>
                  <a:srgbClr val="C00000"/>
                </a:solidFill>
              </a:rPr>
              <a:t>BASİT DAMITMA</a:t>
            </a:r>
            <a:endParaRPr lang="tr-TR" dirty="0">
              <a:solidFill>
                <a:srgbClr val="C00000"/>
              </a:solidFill>
            </a:endParaRPr>
          </a:p>
        </p:txBody>
      </p:sp>
      <p:pic>
        <p:nvPicPr>
          <p:cNvPr id="3074" name="Picture 2" descr="basit damÄ±tma ile ilgili gÃ¶rsel sonuc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700808"/>
            <a:ext cx="7848872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>
                <a:solidFill>
                  <a:srgbClr val="C00000"/>
                </a:solidFill>
                <a:latin typeface="Arial" charset="0"/>
              </a:rPr>
              <a:t>Petrolün Damıtılması</a:t>
            </a:r>
            <a:endParaRPr lang="tr-TR" dirty="0">
              <a:solidFill>
                <a:srgbClr val="C00000"/>
              </a:solidFill>
            </a:endParaRPr>
          </a:p>
        </p:txBody>
      </p:sp>
      <p:pic>
        <p:nvPicPr>
          <p:cNvPr id="4" name="Picture 10" descr="petrol-kuyusu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72816"/>
            <a:ext cx="3816424" cy="4572000"/>
          </a:xfrm>
          <a:prstGeom prst="rect">
            <a:avLst/>
          </a:prstGeom>
          <a:noFill/>
        </p:spPr>
      </p:pic>
      <p:sp>
        <p:nvSpPr>
          <p:cNvPr id="2050" name="AutoShape 2" descr="petrol ayrÄ±msal damÄ±tma ile ilgili gÃ¶rsel sonuc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052" name="Picture 4" descr="petrol ayrÄ±msal damÄ±tma ile ilgili gÃ¶rsel sonuc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72816"/>
            <a:ext cx="3961631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kutusu"/>
          <p:cNvSpPr txBox="1"/>
          <p:nvPr/>
        </p:nvSpPr>
        <p:spPr>
          <a:xfrm>
            <a:off x="2987824" y="2420888"/>
            <a:ext cx="4464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b="1" dirty="0" smtClean="0">
                <a:solidFill>
                  <a:srgbClr val="C00000"/>
                </a:solidFill>
              </a:rPr>
              <a:t>SON</a:t>
            </a:r>
            <a:endParaRPr lang="tr-TR" sz="9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Yuvarlatılmış Dikdörtgen"/>
          <p:cNvSpPr/>
          <p:nvPr/>
        </p:nvSpPr>
        <p:spPr>
          <a:xfrm>
            <a:off x="251520" y="836712"/>
            <a:ext cx="2088232" cy="52565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sp>
        <p:nvSpPr>
          <p:cNvPr id="9" name="8 Dikdörtgen"/>
          <p:cNvSpPr/>
          <p:nvPr/>
        </p:nvSpPr>
        <p:spPr>
          <a:xfrm>
            <a:off x="611560" y="2924944"/>
            <a:ext cx="144016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AYIKLAMA</a:t>
            </a:r>
            <a:endParaRPr lang="tr-TR" dirty="0"/>
          </a:p>
        </p:txBody>
      </p:sp>
      <p:sp>
        <p:nvSpPr>
          <p:cNvPr id="11" name="10 Dikdörtgen"/>
          <p:cNvSpPr/>
          <p:nvPr/>
        </p:nvSpPr>
        <p:spPr>
          <a:xfrm>
            <a:off x="611560" y="3717032"/>
            <a:ext cx="144016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ELEME</a:t>
            </a:r>
            <a:endParaRPr lang="tr-TR" dirty="0"/>
          </a:p>
        </p:txBody>
      </p:sp>
      <p:sp>
        <p:nvSpPr>
          <p:cNvPr id="12" name="11 Dikdörtgen"/>
          <p:cNvSpPr/>
          <p:nvPr/>
        </p:nvSpPr>
        <p:spPr>
          <a:xfrm>
            <a:off x="611560" y="4509120"/>
            <a:ext cx="144016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SÜZME</a:t>
            </a:r>
            <a:endParaRPr lang="tr-TR" dirty="0"/>
          </a:p>
        </p:txBody>
      </p:sp>
      <p:sp>
        <p:nvSpPr>
          <p:cNvPr id="13" name="12 Dikdörtgen"/>
          <p:cNvSpPr/>
          <p:nvPr/>
        </p:nvSpPr>
        <p:spPr>
          <a:xfrm>
            <a:off x="611560" y="5301208"/>
            <a:ext cx="144016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DİYALİZ</a:t>
            </a:r>
            <a:endParaRPr lang="tr-TR" dirty="0"/>
          </a:p>
        </p:txBody>
      </p:sp>
      <p:sp>
        <p:nvSpPr>
          <p:cNvPr id="14" name="13 Metin kutusu"/>
          <p:cNvSpPr txBox="1"/>
          <p:nvPr/>
        </p:nvSpPr>
        <p:spPr>
          <a:xfrm>
            <a:off x="251520" y="908720"/>
            <a:ext cx="21602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tr-TR" b="1" dirty="0" smtClean="0">
                <a:solidFill>
                  <a:schemeClr val="tx2"/>
                </a:solidFill>
              </a:rPr>
              <a:t>Tanecik Boyutu Farkından Yararlanılarak Geliştirilen Ayırma Yöntemleri</a:t>
            </a:r>
          </a:p>
          <a:p>
            <a:pPr algn="ctr"/>
            <a:endParaRPr lang="tr-TR" dirty="0"/>
          </a:p>
        </p:txBody>
      </p:sp>
      <p:sp>
        <p:nvSpPr>
          <p:cNvPr id="15" name="14 Dikdörtgen"/>
          <p:cNvSpPr/>
          <p:nvPr/>
        </p:nvSpPr>
        <p:spPr>
          <a:xfrm>
            <a:off x="2483768" y="404664"/>
            <a:ext cx="61926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u="sng" dirty="0" smtClean="0">
                <a:solidFill>
                  <a:srgbClr val="C00000"/>
                </a:solidFill>
              </a:rPr>
              <a:t>Ayıklama:</a:t>
            </a:r>
            <a:r>
              <a:rPr lang="tr-TR" b="1" dirty="0" smtClean="0">
                <a:solidFill>
                  <a:srgbClr val="C00000"/>
                </a:solidFill>
              </a:rPr>
              <a:t> </a:t>
            </a:r>
            <a:r>
              <a:rPr lang="tr-TR" dirty="0" smtClean="0"/>
              <a:t>Maddelerin renk, parlaklık, tane boyutu gibi fiziksel özellikleri farklılığına dayanan bir yöntemdir. </a:t>
            </a:r>
          </a:p>
          <a:p>
            <a:r>
              <a:rPr lang="tr-TR" dirty="0" smtClean="0"/>
              <a:t>Örnek: Tarımda, bulgur pirinç patates soğan gibi  sebzeleri ayıklamak için kullanılır. Kuyumcuların cevherdeki değerli taşları ayırması da ayıklamaya örnektir.</a:t>
            </a:r>
            <a:endParaRPr lang="tr-TR" dirty="0"/>
          </a:p>
        </p:txBody>
      </p:sp>
      <p:sp>
        <p:nvSpPr>
          <p:cNvPr id="16" name="15 Dikdörtgen"/>
          <p:cNvSpPr/>
          <p:nvPr/>
        </p:nvSpPr>
        <p:spPr>
          <a:xfrm>
            <a:off x="2411760" y="1844824"/>
            <a:ext cx="65344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r-TR" b="1" u="sng" dirty="0" smtClean="0">
                <a:solidFill>
                  <a:srgbClr val="C00000"/>
                </a:solidFill>
              </a:rPr>
              <a:t>Eleme:</a:t>
            </a:r>
            <a:r>
              <a:rPr lang="tr-TR" b="1" dirty="0" smtClean="0">
                <a:solidFill>
                  <a:srgbClr val="C00000"/>
                </a:solidFill>
              </a:rPr>
              <a:t> </a:t>
            </a:r>
            <a:r>
              <a:rPr lang="tr-TR" dirty="0" smtClean="0"/>
              <a:t>Ayıklamaya benzer. Tanecik boyutu farklılığına dayanan bir</a:t>
            </a:r>
            <a:r>
              <a:rPr lang="tr-TR" b="1" dirty="0" smtClean="0"/>
              <a:t> </a:t>
            </a:r>
            <a:r>
              <a:rPr lang="tr-TR" dirty="0" smtClean="0"/>
              <a:t>ayırma </a:t>
            </a:r>
            <a:r>
              <a:rPr lang="tr-TR" b="1" dirty="0" smtClean="0">
                <a:solidFill>
                  <a:srgbClr val="FF0066"/>
                </a:solidFill>
              </a:rPr>
              <a:t> </a:t>
            </a:r>
            <a:r>
              <a:rPr lang="tr-TR" dirty="0" smtClean="0"/>
              <a:t>yöntemidir. </a:t>
            </a:r>
          </a:p>
          <a:p>
            <a:r>
              <a:rPr lang="tr-TR" dirty="0" smtClean="0"/>
              <a:t>Örnek: İnşaat işçilerini kumu elemesi. Tarımda sap ve samandan arpa ve buğday tohumlarının elenmesi. </a:t>
            </a:r>
          </a:p>
          <a:p>
            <a:pPr>
              <a:spcBef>
                <a:spcPct val="50000"/>
              </a:spcBef>
            </a:pPr>
            <a:r>
              <a:rPr lang="tr-TR" b="1" u="sng" dirty="0" smtClean="0">
                <a:solidFill>
                  <a:srgbClr val="C00000"/>
                </a:solidFill>
              </a:rPr>
              <a:t>Süzme:</a:t>
            </a:r>
            <a:r>
              <a:rPr lang="tr-TR" dirty="0" smtClean="0">
                <a:solidFill>
                  <a:srgbClr val="C00000"/>
                </a:solidFill>
              </a:rPr>
              <a:t> </a:t>
            </a:r>
            <a:r>
              <a:rPr lang="tr-TR" dirty="0" smtClean="0"/>
              <a:t>Katı sıvı heterojen karışımların ayrılmasında kullanılır. </a:t>
            </a:r>
          </a:p>
          <a:p>
            <a:pPr>
              <a:spcBef>
                <a:spcPct val="50000"/>
              </a:spcBef>
            </a:pPr>
            <a:r>
              <a:rPr lang="tr-TR" dirty="0" smtClean="0"/>
              <a:t>Örnek: meyve suları, sirke, ilaç ve süt endüstrisinde çözelti içinde asılı duran taneciklerin süzülmesinde kullanılır. Otomobillerde ve fabrika bacalarındaki hava filtreleri katı tanecikleri tutar.</a:t>
            </a:r>
          </a:p>
          <a:p>
            <a:pPr>
              <a:spcBef>
                <a:spcPct val="50000"/>
              </a:spcBef>
            </a:pPr>
            <a:r>
              <a:rPr lang="tr-TR" b="1" u="sng" dirty="0" smtClean="0">
                <a:solidFill>
                  <a:srgbClr val="C00000"/>
                </a:solidFill>
              </a:rPr>
              <a:t>Diyaliz:</a:t>
            </a:r>
            <a:r>
              <a:rPr lang="tr-TR" dirty="0" smtClean="0">
                <a:solidFill>
                  <a:srgbClr val="C00000"/>
                </a:solidFill>
              </a:rPr>
              <a:t> </a:t>
            </a:r>
            <a:r>
              <a:rPr lang="tr-TR" dirty="0" smtClean="0"/>
              <a:t>Difüzyon olayı ile birlikte tanecik boyutu farklılığından yararlanılan bir ayırma yöntemidir. (Difüzyon, maddelerin fazla olan yerden az olan yer yayılması olayıdır.)</a:t>
            </a:r>
          </a:p>
          <a:p>
            <a:pPr>
              <a:spcBef>
                <a:spcPct val="50000"/>
              </a:spcBef>
            </a:pPr>
            <a:r>
              <a:rPr lang="tr-TR" dirty="0" smtClean="0"/>
              <a:t>Örnek: Böbrek yetmezliği olanlara hemodiyaliz uygulanması. Atık sulardaki büyük organik parçaların ayrılması gibi.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040904"/>
          </a:xfrm>
        </p:spPr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Heterojen katı-katı karışımların ayıklama yöntemi ile ayrılması.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>
                <a:solidFill>
                  <a:srgbClr val="C00000"/>
                </a:solidFill>
              </a:rPr>
              <a:t>AYIKLAMA</a:t>
            </a:r>
            <a:endParaRPr lang="tr-TR" dirty="0">
              <a:solidFill>
                <a:srgbClr val="C00000"/>
              </a:solidFill>
            </a:endParaRPr>
          </a:p>
        </p:txBody>
      </p:sp>
      <p:pic>
        <p:nvPicPr>
          <p:cNvPr id="4" name="3 Resim" descr="ayıkla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636912"/>
            <a:ext cx="4032448" cy="35004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4 Resim" descr="misi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636912"/>
            <a:ext cx="4032448" cy="35004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905000"/>
          </a:xfrm>
        </p:spPr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Katı-katı heterojen karışımlarının eleme yöntemi ile ayrılması. </a:t>
            </a:r>
          </a:p>
          <a:p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>
                <a:solidFill>
                  <a:srgbClr val="C00000"/>
                </a:solidFill>
              </a:rPr>
              <a:t>ELEME</a:t>
            </a:r>
            <a:endParaRPr lang="tr-TR" dirty="0">
              <a:solidFill>
                <a:srgbClr val="C00000"/>
              </a:solidFill>
            </a:endParaRPr>
          </a:p>
        </p:txBody>
      </p:sp>
      <p:pic>
        <p:nvPicPr>
          <p:cNvPr id="4" name="Picture 3" descr="C:\Documents and Settings\teias\Desktop\kimya ödevi\eleme\smds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420888"/>
            <a:ext cx="3672408" cy="39290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C:\Documents and Settings\teias\Desktop\kimya ödevi\eleme\un_eleme_big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420888"/>
            <a:ext cx="3744416" cy="39290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472952"/>
          </a:xfrm>
        </p:spPr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Heterojen katı-sıvı ve katı-gaz karışımların süzme yöntemiyle ayrılması.</a:t>
            </a:r>
          </a:p>
          <a:p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>
                <a:solidFill>
                  <a:srgbClr val="C00000"/>
                </a:solidFill>
              </a:rPr>
              <a:t>SÜZME</a:t>
            </a:r>
            <a:endParaRPr lang="tr-TR" dirty="0">
              <a:solidFill>
                <a:srgbClr val="C00000"/>
              </a:solidFill>
            </a:endParaRPr>
          </a:p>
        </p:txBody>
      </p:sp>
      <p:pic>
        <p:nvPicPr>
          <p:cNvPr id="4" name="Picture 2" descr="C:\Documents and Settings\teias\Desktop\kimya ödevi\süzme\suzgec-k2a_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708920"/>
            <a:ext cx="3672408" cy="1800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3" descr="C:\Documents and Settings\teias\Desktop\kimya ödevi\süzme\hava filtres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2708921"/>
            <a:ext cx="3927351" cy="18001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2" descr="C:\Documents and Settings\teias\Desktop\kimya ödevi\süzme\suz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581128"/>
            <a:ext cx="3744416" cy="1800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3" descr="C:\Documents and Settings\teias\Desktop\kimya ödevi\süzme\kefirin_suzulmes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984" y="4653136"/>
            <a:ext cx="3960440" cy="16561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  <a:latin typeface="Tw Cen MT Condensed" pitchFamily="34" charset="0"/>
              </a:rPr>
              <a:t>Sıvı-katı karışımlarının diyaliz yöntemiyle ayrılması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>
                <a:solidFill>
                  <a:srgbClr val="C00000"/>
                </a:solidFill>
              </a:rPr>
              <a:t>DİYALİZ</a:t>
            </a:r>
            <a:endParaRPr lang="tr-TR" dirty="0">
              <a:solidFill>
                <a:srgbClr val="C00000"/>
              </a:solidFill>
            </a:endParaRPr>
          </a:p>
        </p:txBody>
      </p:sp>
      <p:pic>
        <p:nvPicPr>
          <p:cNvPr id="4" name="Picture 2" descr="C:\Documents and Settings\teias\Desktop\kimya ödevi\diyaliz\hemodiyali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132856"/>
            <a:ext cx="4286250" cy="41433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3" descr="C:\Documents and Settings\teias\Desktop\kimya ödevi\diyaliz\diyaliz_main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132856"/>
            <a:ext cx="3600400" cy="4000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Yuvarlatılmış Dikdörtgen"/>
          <p:cNvSpPr/>
          <p:nvPr/>
        </p:nvSpPr>
        <p:spPr>
          <a:xfrm>
            <a:off x="251520" y="836712"/>
            <a:ext cx="2088232" cy="52565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sp>
        <p:nvSpPr>
          <p:cNvPr id="7" name="6 Dikdörtgen"/>
          <p:cNvSpPr/>
          <p:nvPr/>
        </p:nvSpPr>
        <p:spPr>
          <a:xfrm>
            <a:off x="539552" y="3356992"/>
            <a:ext cx="151216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ÇÖKTÜRME</a:t>
            </a:r>
            <a:endParaRPr lang="tr-TR" dirty="0"/>
          </a:p>
        </p:txBody>
      </p:sp>
      <p:sp>
        <p:nvSpPr>
          <p:cNvPr id="8" name="7 Dikdörtgen"/>
          <p:cNvSpPr/>
          <p:nvPr/>
        </p:nvSpPr>
        <p:spPr>
          <a:xfrm>
            <a:off x="539552" y="4077072"/>
            <a:ext cx="151216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AKTARMA</a:t>
            </a:r>
            <a:endParaRPr lang="tr-TR" dirty="0"/>
          </a:p>
        </p:txBody>
      </p:sp>
      <p:sp>
        <p:nvSpPr>
          <p:cNvPr id="9" name="8 Dikdörtgen"/>
          <p:cNvSpPr/>
          <p:nvPr/>
        </p:nvSpPr>
        <p:spPr>
          <a:xfrm>
            <a:off x="539552" y="4725144"/>
            <a:ext cx="151216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tr-TR" dirty="0" smtClean="0"/>
              <a:t>YÜZDÜRME</a:t>
            </a:r>
            <a:endParaRPr lang="tr-TR" dirty="0"/>
          </a:p>
        </p:txBody>
      </p:sp>
      <p:sp>
        <p:nvSpPr>
          <p:cNvPr id="10" name="9 Metin kutusu"/>
          <p:cNvSpPr txBox="1"/>
          <p:nvPr/>
        </p:nvSpPr>
        <p:spPr>
          <a:xfrm>
            <a:off x="395536" y="1052736"/>
            <a:ext cx="17281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tr-TR" dirty="0" smtClean="0"/>
              <a:t>Yoğunluk Farkından Yararlanılarak Geliştirilen Ayırma Yöntemleri</a:t>
            </a:r>
            <a:endParaRPr lang="tr-TR" dirty="0"/>
          </a:p>
        </p:txBody>
      </p:sp>
      <p:sp>
        <p:nvSpPr>
          <p:cNvPr id="11" name="10 Dikdörtgen"/>
          <p:cNvSpPr/>
          <p:nvPr/>
        </p:nvSpPr>
        <p:spPr>
          <a:xfrm>
            <a:off x="2411760" y="404665"/>
            <a:ext cx="65527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u="sng" dirty="0" smtClean="0">
                <a:solidFill>
                  <a:srgbClr val="C00000"/>
                </a:solidFill>
              </a:rPr>
              <a:t>Çöktürme:</a:t>
            </a:r>
            <a:r>
              <a:rPr lang="tr-TR" b="1" dirty="0" smtClean="0">
                <a:solidFill>
                  <a:srgbClr val="C00000"/>
                </a:solidFill>
              </a:rPr>
              <a:t> </a:t>
            </a:r>
            <a:r>
              <a:rPr lang="tr-TR" dirty="0" smtClean="0"/>
              <a:t>Homojen karışımı oluşturan maddeler kimyasal tepkimeye sokularak biri birinden ayrılır. </a:t>
            </a:r>
          </a:p>
          <a:p>
            <a:r>
              <a:rPr lang="tr-TR" dirty="0" smtClean="0"/>
              <a:t>Çözünme çöktürme tepkimesi sonunda oluşan katı çökelek kabın dip kısmında birikir.</a:t>
            </a:r>
          </a:p>
          <a:p>
            <a:r>
              <a:rPr lang="tr-TR" dirty="0" smtClean="0"/>
              <a:t>Örnek: Suyun arıtılması sırasında demir iyonlarının çöktürülmesi.</a:t>
            </a:r>
          </a:p>
          <a:p>
            <a:r>
              <a:rPr lang="tr-TR" dirty="0" smtClean="0"/>
              <a:t>Küçük tanecikler için Santrifüjle yöntemi kullanılır. Hastaneler kan sayımı için santrifüjle ayırma yapılır. </a:t>
            </a:r>
          </a:p>
          <a:p>
            <a:pPr>
              <a:spcBef>
                <a:spcPct val="50000"/>
              </a:spcBef>
            </a:pPr>
            <a:r>
              <a:rPr lang="tr-TR" b="1" u="sng" dirty="0" smtClean="0">
                <a:solidFill>
                  <a:srgbClr val="C00000"/>
                </a:solidFill>
              </a:rPr>
              <a:t>Aktarma (</a:t>
            </a:r>
            <a:r>
              <a:rPr lang="tr-TR" b="1" u="sng" dirty="0" err="1" smtClean="0">
                <a:solidFill>
                  <a:srgbClr val="C00000"/>
                </a:solidFill>
              </a:rPr>
              <a:t>Dekantasyon</a:t>
            </a:r>
            <a:r>
              <a:rPr lang="tr-TR" b="1" u="sng" dirty="0" smtClean="0">
                <a:solidFill>
                  <a:srgbClr val="C00000"/>
                </a:solidFill>
              </a:rPr>
              <a:t>):</a:t>
            </a:r>
            <a:r>
              <a:rPr lang="tr-TR" dirty="0" smtClean="0">
                <a:solidFill>
                  <a:srgbClr val="C00000"/>
                </a:solidFill>
              </a:rPr>
              <a:t> </a:t>
            </a:r>
            <a:r>
              <a:rPr lang="tr-TR" dirty="0" smtClean="0"/>
              <a:t>Çöktürme işleminden sonra üstte kalan sıvının başka bir kaba aktarılmasıdır.</a:t>
            </a:r>
          </a:p>
          <a:p>
            <a:pPr>
              <a:spcBef>
                <a:spcPct val="50000"/>
              </a:spcBef>
            </a:pPr>
            <a:r>
              <a:rPr lang="tr-TR" dirty="0" smtClean="0"/>
              <a:t>Örnek: Zeytinyağının posalardan ayrılması.</a:t>
            </a:r>
          </a:p>
          <a:p>
            <a:endParaRPr lang="tr-TR" dirty="0"/>
          </a:p>
        </p:txBody>
      </p:sp>
      <p:sp>
        <p:nvSpPr>
          <p:cNvPr id="12" name="11 Dikdörtgen"/>
          <p:cNvSpPr/>
          <p:nvPr/>
        </p:nvSpPr>
        <p:spPr>
          <a:xfrm>
            <a:off x="2411760" y="3789040"/>
            <a:ext cx="673224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r-TR" b="1" u="sng" dirty="0" smtClean="0">
                <a:solidFill>
                  <a:srgbClr val="C00000"/>
                </a:solidFill>
              </a:rPr>
              <a:t>Yüzdürme</a:t>
            </a:r>
            <a:r>
              <a:rPr lang="tr-TR" b="1" dirty="0" smtClean="0">
                <a:solidFill>
                  <a:srgbClr val="C00000"/>
                </a:solidFill>
              </a:rPr>
              <a:t> </a:t>
            </a:r>
            <a:r>
              <a:rPr lang="tr-TR" dirty="0" smtClean="0"/>
              <a:t>Heterojen katı karışımları ayırmada kullanılır. Yoğunluk farkından yararlanılır.  Karışımla etkileşmeyen bir sıvı eklenerek yoğunluğu az olanın sıvı üzerine çıkarak yüzmesi sağlanır. Daha sonra sıvı kısım akıtılarak yüzen madde ayrılmış olur. </a:t>
            </a:r>
          </a:p>
          <a:p>
            <a:pPr>
              <a:spcBef>
                <a:spcPct val="50000"/>
              </a:spcBef>
            </a:pPr>
            <a:r>
              <a:rPr lang="tr-TR" dirty="0" smtClean="0"/>
              <a:t>Örnek: kitap, gazete vb. kağıtlardaki mürekkebin ayrılması. Şehir çöplüklerinde plastik atıkların suda yüzdürülerek ayrılması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>
                <a:solidFill>
                  <a:srgbClr val="C00000"/>
                </a:solidFill>
              </a:rPr>
              <a:t>ÇÖKTÜRME</a:t>
            </a:r>
            <a:endParaRPr lang="tr-TR" dirty="0">
              <a:solidFill>
                <a:srgbClr val="C00000"/>
              </a:solidFill>
            </a:endParaRPr>
          </a:p>
        </p:txBody>
      </p:sp>
      <p:pic>
        <p:nvPicPr>
          <p:cNvPr id="4" name="Picture 2" descr="http://www.iski.gov.tr/Web/UserFiles/Image/resimler/temizsu/elmali/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88840"/>
            <a:ext cx="3888432" cy="38884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6" descr="http://www.newkon.net/wp-content/pamukkal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916832"/>
            <a:ext cx="3888432" cy="38164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>
                <a:solidFill>
                  <a:srgbClr val="C00000"/>
                </a:solidFill>
              </a:rPr>
              <a:t>AKTARMA</a:t>
            </a:r>
            <a:endParaRPr lang="tr-TR" dirty="0">
              <a:solidFill>
                <a:srgbClr val="C00000"/>
              </a:solidFill>
            </a:endParaRPr>
          </a:p>
        </p:txBody>
      </p:sp>
      <p:pic>
        <p:nvPicPr>
          <p:cNvPr id="5" name="Picture 4" descr="http://www.yaklasansaat.com/resimler/canlilar/zeytin_resimleri/olive_oil_splas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844824"/>
            <a:ext cx="3996952" cy="41764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42" name="Picture 2" descr="aktarma ile ayÄ±rma Ã¶rnekleri ile ilgili gÃ¶rsel sonuc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844824"/>
            <a:ext cx="3960440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ğıt">
  <a:themeElements>
    <a:clrScheme name="Kağıt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Kağıt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ağıt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68</TotalTime>
  <Words>517</Words>
  <PresentationFormat>Ekran Gösterisi (4:3)</PresentationFormat>
  <Paragraphs>75</Paragraphs>
  <Slides>18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18</vt:i4>
      </vt:variant>
    </vt:vector>
  </HeadingPairs>
  <TitlesOfParts>
    <vt:vector size="19" baseType="lpstr">
      <vt:lpstr>Kağıt</vt:lpstr>
      <vt:lpstr>KARIŞIM NEDİR ?</vt:lpstr>
      <vt:lpstr>Slayt 2</vt:lpstr>
      <vt:lpstr>AYIKLAMA</vt:lpstr>
      <vt:lpstr>ELEME</vt:lpstr>
      <vt:lpstr>SÜZME</vt:lpstr>
      <vt:lpstr>DİYALİZ</vt:lpstr>
      <vt:lpstr>Slayt 7</vt:lpstr>
      <vt:lpstr>ÇÖKTÜRME</vt:lpstr>
      <vt:lpstr>AKTARMA</vt:lpstr>
      <vt:lpstr>YÜZDÜRME(FLOTASYON)</vt:lpstr>
      <vt:lpstr>Slayt 11</vt:lpstr>
      <vt:lpstr>KRİSTALLENDİRME</vt:lpstr>
      <vt:lpstr>EKSTRAKSİYON</vt:lpstr>
      <vt:lpstr>Slayt 14</vt:lpstr>
      <vt:lpstr>AYRIMSAL DAMITMA</vt:lpstr>
      <vt:lpstr>BASİT DAMITMA</vt:lpstr>
      <vt:lpstr>Petrolün Damıtılması</vt:lpstr>
      <vt:lpstr>Slayt 18</vt:lpstr>
    </vt:vector>
  </TitlesOfParts>
  <Manager>www.sorubak.com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www.sorubak.com</dc:title>
  <dc:subject>www.sorubak.com</dc:subject>
  <dc:creator>www.sorubak.com</dc:creator>
  <cp:keywords>www.sorubak.com</cp:keywords>
  <dc:description>www.sorubak.com</dc:description>
  <dcterms:created xsi:type="dcterms:W3CDTF">2018-04-12T15:34:02Z</dcterms:created>
  <dcterms:modified xsi:type="dcterms:W3CDTF">2018-05-09T12:03:21Z</dcterms:modified>
  <cp:category>www.sorubak.com</cp:category>
</cp:coreProperties>
</file>