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ppt/tags/tag25.xml" ContentType="application/vnd.openxmlformats-officedocument.presentationml.tags+xml"/>
  <Override PartName="/ppt/notesSlides/notesSlide25.xml" ContentType="application/vnd.openxmlformats-officedocument.presentationml.notesSlide+xml"/>
  <Override PartName="/ppt/tags/tag26.xml" ContentType="application/vnd.openxmlformats-officedocument.presentationml.tags+xml"/>
  <Override PartName="/ppt/notesSlides/notesSlide26.xml" ContentType="application/vnd.openxmlformats-officedocument.presentationml.notesSlide+xml"/>
  <Override PartName="/ppt/tags/tag27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9"/>
  </p:notesMasterIdLst>
  <p:sldIdLst>
    <p:sldId id="261" r:id="rId2"/>
    <p:sldId id="273" r:id="rId3"/>
    <p:sldId id="272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75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/>
        </p14:section>
        <p14:section name="Untitled Section" id="{C680C45A-1019-974D-A7EF-AF85B6889D77}">
          <p14:sldIdLst>
            <p14:sldId id="261"/>
            <p14:sldId id="273"/>
            <p14:sldId id="272"/>
            <p14:sldId id="276"/>
            <p14:sldId id="277"/>
            <p14:sldId id="278"/>
            <p14:sldId id="279"/>
            <p14:sldId id="280"/>
            <p14:sldId id="281"/>
            <p14:sldId id="282"/>
            <p14:sldId id="275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576">
          <p15:clr>
            <a:srgbClr val="A4A3A4"/>
          </p15:clr>
        </p15:guide>
        <p15:guide id="3" pos="2880">
          <p15:clr>
            <a:srgbClr val="A4A3A4"/>
          </p15:clr>
        </p15:guide>
        <p15:guide id="4" pos="2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35" autoAdjust="0"/>
    <p:restoredTop sz="66634" autoAdjust="0"/>
  </p:normalViewPr>
  <p:slideViewPr>
    <p:cSldViewPr>
      <p:cViewPr varScale="1">
        <p:scale>
          <a:sx n="92" d="100"/>
          <a:sy n="92" d="100"/>
        </p:scale>
        <p:origin x="-1224" y="-60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1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40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34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855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051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70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98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66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30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84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490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744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153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122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67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936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110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934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09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45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14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80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51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49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30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project</a:t>
            </a:r>
            <a:r>
              <a:rPr lang="en-US" baseline="0" dirty="0" smtClean="0"/>
              <a:t> about?</a:t>
            </a:r>
          </a:p>
          <a:p>
            <a:r>
              <a:rPr lang="en-US" dirty="0" smtClean="0"/>
              <a:t>Define</a:t>
            </a:r>
            <a:r>
              <a:rPr lang="en-US" baseline="0" dirty="0" smtClean="0"/>
              <a:t> the goal of this project</a:t>
            </a:r>
          </a:p>
          <a:p>
            <a:pPr lvl="1"/>
            <a:r>
              <a:rPr lang="en-US" dirty="0" smtClean="0"/>
              <a:t>Is it similar to projects in the past or is it a new effort?</a:t>
            </a:r>
          </a:p>
          <a:p>
            <a:r>
              <a:rPr lang="en-US" baseline="0" dirty="0" smtClean="0"/>
              <a:t>Define the scope of this project</a:t>
            </a:r>
          </a:p>
          <a:p>
            <a:pPr lvl="1"/>
            <a:r>
              <a:rPr lang="en-US" baseline="0" dirty="0" smtClean="0"/>
              <a:t>Is it an independent project or is it related to other projects?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* Note that this slide is not necessary for weekly status meetings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67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pPr/>
              <a:t>11/27/2019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/>
          <a:lstStyle/>
          <a:p>
            <a:r>
              <a:rPr lang="en-US" dirty="0" err="1" smtClean="0"/>
              <a:t>İçerik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945159"/>
            <a:ext cx="4267200" cy="3196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r>
              <a:rPr lang="tr-TR" dirty="0" smtClean="0"/>
              <a:t>Klasik Yönetim Kuramı</a:t>
            </a:r>
          </a:p>
          <a:p>
            <a:pPr lvl="1"/>
            <a:r>
              <a:rPr lang="tr-TR" dirty="0" smtClean="0"/>
              <a:t>Bilimsel Yönetim</a:t>
            </a:r>
          </a:p>
          <a:p>
            <a:pPr lvl="1"/>
            <a:r>
              <a:rPr lang="tr-TR" dirty="0" smtClean="0"/>
              <a:t>Yönetim Süreci</a:t>
            </a:r>
          </a:p>
          <a:p>
            <a:pPr lvl="1"/>
            <a:r>
              <a:rPr lang="tr-TR" dirty="0" smtClean="0"/>
              <a:t>Bürokrasi Yaklaşımı</a:t>
            </a:r>
          </a:p>
          <a:p>
            <a:r>
              <a:rPr lang="tr-TR" dirty="0" smtClean="0"/>
              <a:t>Neo-Klasik Yönetim Kuramı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Yönetim Süreci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464868"/>
            <a:ext cx="4038600" cy="425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tr-TR" dirty="0" smtClean="0"/>
              <a:t>İşletmenin faaliyetleri (İşletmenin fonksiyonları)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Teknik faaliyetler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Ticari faaliyetler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Mali faaliyetler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Güvenlik faaliyetleri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Muhasebe faaliyetleri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Yönetimsel faaliyetler</a:t>
            </a:r>
          </a:p>
          <a:p>
            <a:pPr lvl="1">
              <a:buFont typeface="Arial"/>
              <a:buChar char="•"/>
            </a:pPr>
            <a:endParaRPr lang="tr-TR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Yönetim Süreci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83" y="1862967"/>
            <a:ext cx="4267200" cy="3852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09600" y="1981200"/>
            <a:ext cx="46482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571500" indent="-228600" algn="l" defTabSz="914400" rtl="0" eaLnBrk="1" latinLnBrk="0" hangingPunct="1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tr-TR" dirty="0"/>
              <a:t>Yönetimsel faaliyetler (yönetim süreci</a:t>
            </a:r>
            <a:r>
              <a:rPr lang="tr-TR" dirty="0" smtClean="0"/>
              <a:t>)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Tahmin etmek ve planlamak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Örgütlemek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Yöneltmek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Koordine etmek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Denetlemek</a:t>
            </a:r>
          </a:p>
          <a:p>
            <a:pPr lvl="1">
              <a:buFont typeface="Arial"/>
              <a:buChar char="•"/>
            </a:pPr>
            <a:endParaRPr lang="tr-TR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07883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/>
              <a:t>Yönetim Süreci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83" y="2345654"/>
            <a:ext cx="4267200" cy="3369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92500" lnSpcReduction="20000"/>
          </a:bodyPr>
          <a:lstStyle/>
          <a:p>
            <a:pPr>
              <a:buFont typeface="Arial"/>
              <a:buChar char="•"/>
            </a:pPr>
            <a:r>
              <a:rPr lang="tr-TR" dirty="0"/>
              <a:t>Yönetimin ilkeleri (14 yönetim ilkesi)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İşbölümü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Yetki ve sorumluluk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Disiplin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Emir-komuta birliği (yöneltme)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Yönetim birliği</a:t>
            </a:r>
          </a:p>
          <a:p>
            <a:pPr marL="685800" lvl="1" indent="-342900">
              <a:buFont typeface="+mj-lt"/>
              <a:buAutoNum type="arabicPeriod"/>
            </a:pPr>
            <a:r>
              <a:rPr lang="tr-TR" sz="2600" dirty="0" smtClean="0"/>
              <a:t>İşletme çıkarlarının kişisel çıkarlardan üstünlüğü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64139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/>
              <a:t>Yönetim Süreci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913" y="1864150"/>
            <a:ext cx="4096539" cy="4003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85000" lnSpcReduction="20000"/>
          </a:bodyPr>
          <a:lstStyle/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Ödüllendirme ve ücret</a:t>
            </a:r>
          </a:p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Merkezileşmek ya da merkezileşmekten uzaklaşmak</a:t>
            </a:r>
          </a:p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Hiyerarşi zinciri</a:t>
            </a:r>
          </a:p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Düzen</a:t>
            </a:r>
          </a:p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Eşitlik</a:t>
            </a:r>
          </a:p>
          <a:p>
            <a:pPr marL="800100" lvl="1" indent="-457200">
              <a:buFont typeface="+mj-lt"/>
              <a:buAutoNum type="arabicPeriod" startAt="7"/>
            </a:pPr>
            <a:r>
              <a:rPr lang="tr-TR" sz="2600" dirty="0"/>
              <a:t>İstikrarlı görevde kalma süresi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7904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/>
              <a:t>Yönetim Süreci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83" y="1981200"/>
            <a:ext cx="4267200" cy="3505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tr-TR" b="1" dirty="0" smtClean="0"/>
              <a:t>Temsilcileri:</a:t>
            </a:r>
          </a:p>
          <a:p>
            <a:pPr lvl="1">
              <a:buFont typeface="Arial"/>
              <a:buChar char="•"/>
            </a:pPr>
            <a:r>
              <a:rPr lang="tr-TR" dirty="0" err="1" smtClean="0"/>
              <a:t>Chester</a:t>
            </a:r>
            <a:r>
              <a:rPr lang="tr-TR" dirty="0" smtClean="0"/>
              <a:t> I. </a:t>
            </a:r>
            <a:r>
              <a:rPr lang="tr-TR" dirty="0" err="1" smtClean="0"/>
              <a:t>Barnard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err="1" smtClean="0"/>
              <a:t>Amitai</a:t>
            </a:r>
            <a:r>
              <a:rPr lang="tr-TR" dirty="0" smtClean="0"/>
              <a:t> </a:t>
            </a:r>
            <a:r>
              <a:rPr lang="tr-TR" dirty="0" err="1" smtClean="0"/>
              <a:t>Etzioni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smtClean="0"/>
              <a:t>Arnold </a:t>
            </a:r>
            <a:r>
              <a:rPr lang="tr-TR" dirty="0" err="1" smtClean="0"/>
              <a:t>Tannenbaum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7904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Bürokrasi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1707269"/>
            <a:ext cx="3734314" cy="3855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tr-TR" dirty="0" smtClean="0"/>
              <a:t>Karizmatik örgüt</a:t>
            </a:r>
          </a:p>
          <a:p>
            <a:pPr>
              <a:buFont typeface="Arial"/>
              <a:buChar char="•"/>
            </a:pPr>
            <a:r>
              <a:rPr lang="tr-TR" dirty="0" smtClean="0"/>
              <a:t>Geleneksel örgüt</a:t>
            </a:r>
          </a:p>
          <a:p>
            <a:pPr>
              <a:buFont typeface="Arial"/>
              <a:buChar char="•"/>
            </a:pPr>
            <a:r>
              <a:rPr lang="tr-TR" dirty="0" smtClean="0"/>
              <a:t>Akılcı-yasal örgüt (Bürokrasi)</a:t>
            </a:r>
          </a:p>
          <a:p>
            <a:pPr>
              <a:buFont typeface="Arial"/>
              <a:buChar char="•"/>
            </a:pPr>
            <a:endParaRPr lang="tr-TR" dirty="0" smtClean="0"/>
          </a:p>
          <a:p>
            <a:pPr>
              <a:buFont typeface="Arial"/>
              <a:buChar char="•"/>
            </a:pPr>
            <a:r>
              <a:rPr lang="tr-TR" dirty="0" smtClean="0"/>
              <a:t>Temsilciler:</a:t>
            </a:r>
          </a:p>
          <a:p>
            <a:pPr lvl="1">
              <a:buFont typeface="Arial"/>
              <a:buChar char="•"/>
            </a:pPr>
            <a:r>
              <a:rPr lang="tr-TR" dirty="0" err="1" smtClean="0"/>
              <a:t>Alwin</a:t>
            </a:r>
            <a:r>
              <a:rPr lang="tr-TR" dirty="0" smtClean="0"/>
              <a:t> W. </a:t>
            </a:r>
            <a:r>
              <a:rPr lang="tr-TR" dirty="0" err="1" smtClean="0"/>
              <a:t>Gouldner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err="1" smtClean="0"/>
              <a:t>Tom</a:t>
            </a:r>
            <a:r>
              <a:rPr lang="tr-TR" dirty="0" smtClean="0"/>
              <a:t> </a:t>
            </a:r>
            <a:r>
              <a:rPr lang="tr-TR" dirty="0" err="1" smtClean="0"/>
              <a:t>Burns</a:t>
            </a:r>
            <a:endParaRPr lang="tr-TR" dirty="0" smtClean="0"/>
          </a:p>
          <a:p>
            <a:pPr lvl="1">
              <a:buFont typeface="Arial"/>
              <a:buChar char="•"/>
            </a:pPr>
            <a:endParaRPr lang="tr-TR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7904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Neo-Klasik Yönetim Kuramı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236369"/>
            <a:ext cx="3734314" cy="2797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92500" lnSpcReduction="10000"/>
          </a:bodyPr>
          <a:lstStyle/>
          <a:p>
            <a:pPr lvl="1">
              <a:buFont typeface="Arial"/>
              <a:buChar char="•"/>
            </a:pPr>
            <a:r>
              <a:rPr lang="tr-TR" dirty="0" smtClean="0"/>
              <a:t>1929 Ekonomik Krizi</a:t>
            </a:r>
          </a:p>
          <a:p>
            <a:pPr lvl="2">
              <a:buFont typeface="Arial"/>
              <a:buChar char="•"/>
            </a:pPr>
            <a:r>
              <a:rPr lang="tr-TR" dirty="0" smtClean="0"/>
              <a:t>Klasik Yönetim </a:t>
            </a:r>
            <a:r>
              <a:rPr lang="tr-TR" dirty="0" err="1" smtClean="0"/>
              <a:t>Kuramları’nın</a:t>
            </a:r>
            <a:r>
              <a:rPr lang="tr-TR" dirty="0" smtClean="0"/>
              <a:t> sorgulanmasına neden olmuş</a:t>
            </a:r>
          </a:p>
          <a:p>
            <a:pPr lvl="2">
              <a:buFont typeface="Arial"/>
              <a:buChar char="•"/>
            </a:pPr>
            <a:r>
              <a:rPr lang="tr-TR" dirty="0" err="1" smtClean="0"/>
              <a:t>Elton</a:t>
            </a:r>
            <a:r>
              <a:rPr lang="tr-TR" dirty="0" smtClean="0"/>
              <a:t> Mayo ve ekibi «</a:t>
            </a:r>
            <a:r>
              <a:rPr lang="tr-TR" dirty="0" err="1" smtClean="0"/>
              <a:t>Hawthorne</a:t>
            </a:r>
            <a:r>
              <a:rPr lang="tr-TR" dirty="0" smtClean="0"/>
              <a:t> Araştırmaları»</a:t>
            </a:r>
          </a:p>
          <a:p>
            <a:pPr lvl="2">
              <a:buFont typeface="Arial"/>
              <a:buChar char="•"/>
            </a:pPr>
            <a:r>
              <a:rPr lang="tr-TR" dirty="0" smtClean="0"/>
              <a:t>«İnsan Unsuru» ön plana çıkmıştır</a:t>
            </a:r>
          </a:p>
          <a:p>
            <a:pPr lvl="2">
              <a:buFont typeface="Arial"/>
              <a:buChar char="•"/>
            </a:pPr>
            <a:r>
              <a:rPr lang="tr-TR" dirty="0" smtClean="0"/>
              <a:t>Neo Klasik Yönetim Kuramı=Davranışsal Yönetim Kuramı</a:t>
            </a:r>
          </a:p>
          <a:p>
            <a:pPr lvl="2">
              <a:buFont typeface="Arial"/>
              <a:buChar char="•"/>
            </a:pPr>
            <a:r>
              <a:rPr lang="tr-TR" dirty="0" smtClean="0"/>
              <a:t>Klasik Yönetim: Akılcı İnsan</a:t>
            </a:r>
          </a:p>
          <a:p>
            <a:pPr lvl="2">
              <a:buFont typeface="Arial"/>
              <a:buChar char="•"/>
            </a:pPr>
            <a:r>
              <a:rPr lang="tr-TR" dirty="0" smtClean="0"/>
              <a:t>Neo-Klasik Kuram=Duygusal İnsan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807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Elton</a:t>
            </a:r>
            <a:r>
              <a:rPr lang="tr-TR" dirty="0" smtClean="0"/>
              <a:t> Mayo ve </a:t>
            </a:r>
            <a:r>
              <a:rPr lang="tr-TR" dirty="0" err="1" smtClean="0"/>
              <a:t>Hawthorne</a:t>
            </a:r>
            <a:r>
              <a:rPr lang="tr-TR" dirty="0" smtClean="0"/>
              <a:t> Araştırmaları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1857076"/>
            <a:ext cx="3734314" cy="3555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tr-TR" dirty="0" smtClean="0"/>
              <a:t>Üretim </a:t>
            </a:r>
            <a:r>
              <a:rPr lang="tr-TR" dirty="0"/>
              <a:t>miktarının arttırılmasında Aşağıdaki faktörlerin yeterli olacağı </a:t>
            </a:r>
            <a:r>
              <a:rPr lang="tr-TR" dirty="0" smtClean="0"/>
              <a:t>düşünülürken ;</a:t>
            </a:r>
            <a:endParaRPr lang="tr-TR" dirty="0"/>
          </a:p>
          <a:p>
            <a:pPr lvl="1"/>
            <a:r>
              <a:rPr lang="tr-TR" dirty="0" smtClean="0"/>
              <a:t>Çalışma koşullarının iyileştirilmesinin</a:t>
            </a:r>
          </a:p>
          <a:p>
            <a:pPr lvl="1"/>
            <a:r>
              <a:rPr lang="tr-TR" dirty="0" smtClean="0"/>
              <a:t>Dinlenme molalarının arttırılması</a:t>
            </a:r>
          </a:p>
          <a:p>
            <a:pPr lvl="1"/>
            <a:r>
              <a:rPr lang="tr-TR" dirty="0" smtClean="0"/>
              <a:t>Çalışma saatlerinin azaltılması</a:t>
            </a:r>
          </a:p>
          <a:p>
            <a:pPr lvl="1"/>
            <a:r>
              <a:rPr lang="tr-TR" dirty="0" smtClean="0"/>
              <a:t>Primli ücret sistemiyle daha fazla ücret ödenmesi </a:t>
            </a:r>
          </a:p>
          <a:p>
            <a:pPr lvl="1"/>
            <a:r>
              <a:rPr lang="tr-TR" dirty="0" smtClean="0"/>
              <a:t>Fiziki çalışma koşullarında iyileştirilme yapılması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20406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Elton</a:t>
            </a:r>
            <a:r>
              <a:rPr lang="tr-TR" dirty="0"/>
              <a:t> Mayo ve </a:t>
            </a:r>
            <a:r>
              <a:rPr lang="tr-TR" dirty="0" err="1"/>
              <a:t>Hawthorne</a:t>
            </a:r>
            <a:r>
              <a:rPr lang="tr-TR" dirty="0"/>
              <a:t> Araştırmaları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1767777"/>
            <a:ext cx="3734314" cy="37343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342900" lvl="1" indent="0">
              <a:buNone/>
            </a:pPr>
            <a:r>
              <a:rPr lang="tr-TR" dirty="0" err="1" smtClean="0"/>
              <a:t>Hawthorne</a:t>
            </a:r>
            <a:r>
              <a:rPr lang="tr-TR" dirty="0" smtClean="0"/>
              <a:t> araştırmaları üretim miktarındaki artışların aşağıdaki faktörlere bağlı olduğu saptanmıştır;</a:t>
            </a:r>
          </a:p>
          <a:p>
            <a:pPr lvl="2"/>
            <a:r>
              <a:rPr lang="tr-TR" dirty="0" smtClean="0"/>
              <a:t>İş tatmini</a:t>
            </a:r>
          </a:p>
          <a:p>
            <a:pPr lvl="2"/>
            <a:r>
              <a:rPr lang="tr-TR" dirty="0" smtClean="0"/>
              <a:t>Çalışma grubunun üyeleri arasındaki uyuma (işbirliği) </a:t>
            </a:r>
          </a:p>
          <a:p>
            <a:pPr marL="914400" lvl="2" indent="0">
              <a:buNone/>
            </a:pPr>
            <a:endParaRPr lang="tr-TR" dirty="0" smtClean="0"/>
          </a:p>
          <a:p>
            <a:pPr marL="342900" lvl="1" indent="0">
              <a:buNone/>
            </a:pPr>
            <a:endParaRPr lang="tr-TR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93041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Douglas </a:t>
            </a:r>
            <a:r>
              <a:rPr lang="tr-TR" dirty="0" err="1" smtClean="0"/>
              <a:t>McGregor’un</a:t>
            </a:r>
            <a:r>
              <a:rPr lang="tr-TR" dirty="0" smtClean="0"/>
              <a:t> X ve Y Tipi Yönetici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236369"/>
            <a:ext cx="3734314" cy="2797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342900" lvl="1" indent="0">
              <a:buNone/>
            </a:pPr>
            <a:r>
              <a:rPr lang="tr-TR" dirty="0" smtClean="0"/>
              <a:t>Klasik Yönetim Kuramı tarafından öne sürülen görüşleri «X Kuramı», Neo-Klasik Yönetim Kuramı tarafından öne sürülen görüşleri ise «Y Kuramı» olarak adlandırmıştır.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25481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Klasik Yönetim Kuramı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215169"/>
            <a:ext cx="3868180" cy="14218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0" indent="0" algn="just">
              <a:buNone/>
            </a:pPr>
            <a:endParaRPr lang="tr-TR" dirty="0" smtClean="0"/>
          </a:p>
          <a:p>
            <a:pPr marL="0" indent="0" algn="just">
              <a:buNone/>
            </a:pPr>
            <a:endParaRPr lang="tr-TR" dirty="0"/>
          </a:p>
          <a:p>
            <a:pPr marL="0" indent="0" algn="just">
              <a:buNone/>
            </a:pPr>
            <a:r>
              <a:rPr lang="tr-TR" b="1" dirty="0" smtClean="0"/>
              <a:t>Bilimsel Yönetim: </a:t>
            </a:r>
            <a:r>
              <a:rPr lang="tr-TR" dirty="0" err="1" smtClean="0"/>
              <a:t>W.Taylor</a:t>
            </a:r>
            <a:endParaRPr lang="tr-TR" dirty="0" smtClean="0"/>
          </a:p>
          <a:p>
            <a:pPr marL="0" indent="0" algn="just">
              <a:buNone/>
            </a:pPr>
            <a:r>
              <a:rPr lang="tr-TR" b="1" dirty="0" smtClean="0"/>
              <a:t>Yönetim Süreci: </a:t>
            </a:r>
            <a:r>
              <a:rPr lang="tr-TR" dirty="0" err="1" smtClean="0"/>
              <a:t>Henri</a:t>
            </a:r>
            <a:r>
              <a:rPr lang="tr-TR" dirty="0" smtClean="0"/>
              <a:t> </a:t>
            </a:r>
            <a:r>
              <a:rPr lang="tr-TR" dirty="0" err="1" smtClean="0"/>
              <a:t>Fayol</a:t>
            </a:r>
            <a:endParaRPr lang="tr-TR" dirty="0" smtClean="0"/>
          </a:p>
          <a:p>
            <a:pPr marL="0" indent="0" algn="just">
              <a:buNone/>
            </a:pPr>
            <a:r>
              <a:rPr lang="tr-TR" b="1" dirty="0" smtClean="0"/>
              <a:t>Bürokrasi Yaklaşımı: </a:t>
            </a:r>
            <a:r>
              <a:rPr lang="tr-TR" dirty="0" err="1" smtClean="0"/>
              <a:t>Max</a:t>
            </a:r>
            <a:r>
              <a:rPr lang="tr-TR" dirty="0" smtClean="0"/>
              <a:t> </a:t>
            </a:r>
            <a:r>
              <a:rPr lang="tr-TR" dirty="0" err="1" smtClean="0"/>
              <a:t>Weber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52463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/>
              <a:t>Douglas </a:t>
            </a:r>
            <a:r>
              <a:rPr lang="tr-TR" dirty="0" err="1"/>
              <a:t>McGregor’un</a:t>
            </a:r>
            <a:r>
              <a:rPr lang="tr-TR" dirty="0"/>
              <a:t> X ve Y Tipi Yönetici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686537"/>
            <a:ext cx="3734314" cy="1896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0" indent="0">
              <a:buNone/>
            </a:pPr>
            <a:r>
              <a:rPr lang="tr-TR" dirty="0" smtClean="0"/>
              <a:t>X Kuramının özellikleri:</a:t>
            </a:r>
          </a:p>
          <a:p>
            <a:pPr marL="514350" lvl="1" indent="-285750"/>
            <a:r>
              <a:rPr lang="tr-TR" dirty="0" smtClean="0"/>
              <a:t>İnsan doğası gereği genellikle çalışmaktan hoşlanmaz ve elinden geldiğince çalışmaktan kaçınır.</a:t>
            </a:r>
          </a:p>
          <a:p>
            <a:pPr marL="514350" lvl="1" indent="-285750"/>
            <a:r>
              <a:rPr lang="tr-TR" dirty="0" smtClean="0"/>
              <a:t>İnsanların genellikle çalışmaya zorlanmaları, yönlendirilmeleri ve denetlenmeleri gerekmektedir.</a:t>
            </a:r>
          </a:p>
          <a:p>
            <a:pPr marL="514350" lvl="1" indent="-285750"/>
            <a:r>
              <a:rPr lang="tr-TR" dirty="0" smtClean="0"/>
              <a:t>İnsanlar genellikle yönetmekten çok yönetilmeyi tercih ederler.</a:t>
            </a:r>
          </a:p>
          <a:p>
            <a:pPr lvl="1">
              <a:buFont typeface="Arial"/>
              <a:buChar char="•"/>
            </a:pPr>
            <a:endParaRPr lang="tr-TR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95243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/>
              <a:t>Douglas </a:t>
            </a:r>
            <a:r>
              <a:rPr lang="tr-TR" dirty="0" err="1"/>
              <a:t>McGregor’un</a:t>
            </a:r>
            <a:r>
              <a:rPr lang="tr-TR" dirty="0"/>
              <a:t> X ve Y Tipi Yönetici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001172"/>
            <a:ext cx="3734314" cy="3267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marL="114300" indent="0">
              <a:buNone/>
            </a:pPr>
            <a:r>
              <a:rPr lang="tr-TR" dirty="0" smtClean="0"/>
              <a:t>Y Kuramının özellikleri;</a:t>
            </a:r>
          </a:p>
          <a:p>
            <a:pPr marL="685800" lvl="1"/>
            <a:r>
              <a:rPr lang="tr-TR" dirty="0" smtClean="0"/>
              <a:t>İnsanlar fiziksel ve düşünsel çabalarını çalışırken oynuyormuş ya da dinleniyormuş gibi gerçekleştirebilirler</a:t>
            </a:r>
          </a:p>
          <a:p>
            <a:pPr marL="685800" lvl="1"/>
            <a:r>
              <a:rPr lang="tr-TR" dirty="0" smtClean="0"/>
              <a:t>İnsan zaten sorumluluğunu üstlendiği amaçlar doğrultusunda çalışırken kendi kendini yönlendirebilir ve denetleyebilir. </a:t>
            </a:r>
          </a:p>
          <a:p>
            <a:pPr lvl="2"/>
            <a:endParaRPr lang="tr-TR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71970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/>
              <a:t>Douglas </a:t>
            </a:r>
            <a:r>
              <a:rPr lang="tr-TR" dirty="0" err="1"/>
              <a:t>McGregor’un</a:t>
            </a:r>
            <a:r>
              <a:rPr lang="tr-TR" dirty="0"/>
              <a:t> X ve Y Tipi Yönetici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289172"/>
            <a:ext cx="3734314" cy="2691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lvl="1">
              <a:buFont typeface="Arial"/>
              <a:buChar char="•"/>
            </a:pPr>
            <a:r>
              <a:rPr lang="tr-TR" dirty="0" smtClean="0"/>
              <a:t>İnsanı sorumluluk almaya güdüleyebilmek için önerilebilecek en iyi ödül, bireysel beklentilerin karşılanmasıdır.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İnsanlar örgütsel sorunların çözümüne yaratıcı katkılarda bulunabilirler.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İnsanlar genellikle mevcut yeteneklerini tam anlamıyla kullanmamaktadırlar.</a:t>
            </a:r>
          </a:p>
          <a:p>
            <a:pPr lvl="1">
              <a:buFont typeface="Arial"/>
              <a:buChar char="•"/>
            </a:pPr>
            <a:endParaRPr lang="tr-TR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46543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Rensis</a:t>
            </a:r>
            <a:r>
              <a:rPr lang="tr-TR" dirty="0" smtClean="0"/>
              <a:t> </a:t>
            </a:r>
            <a:r>
              <a:rPr lang="tr-TR" dirty="0" err="1" smtClean="0"/>
              <a:t>Likert’in</a:t>
            </a:r>
            <a:r>
              <a:rPr lang="tr-TR" dirty="0" smtClean="0"/>
              <a:t> Sistem 1-4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671434"/>
            <a:ext cx="3734314" cy="1927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92500" lnSpcReduction="10000"/>
          </a:bodyPr>
          <a:lstStyle/>
          <a:p>
            <a:pPr marL="457200"/>
            <a:r>
              <a:rPr lang="tr-TR" b="1" dirty="0" smtClean="0"/>
              <a:t>Sistem 1; </a:t>
            </a:r>
            <a:r>
              <a:rPr lang="tr-TR" dirty="0" smtClean="0"/>
              <a:t>çalışanları sömüren ve otoriter bir işletme yönetimini</a:t>
            </a:r>
          </a:p>
          <a:p>
            <a:pPr marL="457200"/>
            <a:r>
              <a:rPr lang="tr-TR" b="1" dirty="0" smtClean="0"/>
              <a:t>Sistem 2; </a:t>
            </a:r>
            <a:r>
              <a:rPr lang="tr-TR" dirty="0" smtClean="0"/>
              <a:t>iyilikçi ve otoriter bir işletme yönetimini</a:t>
            </a:r>
          </a:p>
          <a:p>
            <a:pPr marL="457200"/>
            <a:r>
              <a:rPr lang="tr-TR" b="1" dirty="0" smtClean="0"/>
              <a:t>Sistem 3; </a:t>
            </a:r>
            <a:r>
              <a:rPr lang="tr-TR" dirty="0" smtClean="0"/>
              <a:t>çalışanlarına danışmaya önem veren bir işletme yönetimini</a:t>
            </a:r>
          </a:p>
          <a:p>
            <a:pPr marL="457200"/>
            <a:r>
              <a:rPr lang="tr-TR" b="1" dirty="0" smtClean="0"/>
              <a:t>Sistem 4; </a:t>
            </a:r>
            <a:r>
              <a:rPr lang="tr-TR" dirty="0" smtClean="0"/>
              <a:t>verilen kararlara katılmayı öngören grup yönetim biçimine dayanan bir işletmeyi tanımlamaktadır.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7946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Chris</a:t>
            </a:r>
            <a:r>
              <a:rPr lang="tr-TR" dirty="0" smtClean="0"/>
              <a:t> </a:t>
            </a:r>
            <a:r>
              <a:rPr lang="tr-TR" dirty="0" err="1" smtClean="0"/>
              <a:t>Argyris’in</a:t>
            </a:r>
            <a:r>
              <a:rPr lang="tr-TR" dirty="0" smtClean="0"/>
              <a:t> Olgunlaşma Modeli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798894"/>
            <a:ext cx="3734314" cy="1672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dirty="0" smtClean="0"/>
              <a:t>«Olgunlaşma Modeli» doğrultusunda, örgüt çalışanlarının çocuksu davranışlar gösterdiklerini ve erişkin bir birey gibi davranmadıklarını söylemekte ve bunda asıl suçlunun, pasif ve kendilerine mutlak bağımlı </a:t>
            </a:r>
            <a:r>
              <a:rPr lang="tr-TR" dirty="0" err="1" smtClean="0"/>
              <a:t>ast’lar</a:t>
            </a:r>
            <a:r>
              <a:rPr lang="tr-TR" dirty="0" smtClean="0"/>
              <a:t> isteyen yöneticiler olduğunu söylemektedir. Diğer bir ifade ile </a:t>
            </a:r>
            <a:r>
              <a:rPr lang="tr-TR" dirty="0" err="1" smtClean="0"/>
              <a:t>ast’lar</a:t>
            </a:r>
            <a:r>
              <a:rPr lang="tr-TR" dirty="0" smtClean="0"/>
              <a:t> olgunlaşmamış bir birey olarak kalmaya yöneticiler tarafından zorlanmaktadır.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23492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Frederick</a:t>
            </a:r>
            <a:r>
              <a:rPr lang="tr-TR" dirty="0" smtClean="0"/>
              <a:t> </a:t>
            </a:r>
            <a:r>
              <a:rPr lang="tr-TR" dirty="0" err="1" smtClean="0"/>
              <a:t>Herzberg’in</a:t>
            </a:r>
            <a:r>
              <a:rPr lang="tr-TR" dirty="0" smtClean="0"/>
              <a:t> Hijyen Modeli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795" y="1707269"/>
            <a:ext cx="3212775" cy="3855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Çalışma yaşamında iş tatminini sağlayan unsurların;</a:t>
            </a:r>
          </a:p>
          <a:p>
            <a:pPr marL="514350" lvl="1" indent="-285750"/>
            <a:r>
              <a:rPr lang="tr-TR" dirty="0" smtClean="0"/>
              <a:t>Başarı</a:t>
            </a:r>
          </a:p>
          <a:p>
            <a:pPr marL="514350" lvl="1" indent="-285750"/>
            <a:r>
              <a:rPr lang="tr-TR" dirty="0" smtClean="0"/>
              <a:t>Tanınma</a:t>
            </a:r>
          </a:p>
          <a:p>
            <a:pPr marL="514350" lvl="1" indent="-285750"/>
            <a:r>
              <a:rPr lang="tr-TR" dirty="0" smtClean="0"/>
              <a:t>İşin içeriği</a:t>
            </a:r>
          </a:p>
          <a:p>
            <a:pPr marL="514350" lvl="1" indent="-285750"/>
            <a:r>
              <a:rPr lang="tr-TR" dirty="0" smtClean="0"/>
              <a:t>Sorumluluk </a:t>
            </a:r>
          </a:p>
          <a:p>
            <a:pPr marL="514350" lvl="1" indent="-285750"/>
            <a:r>
              <a:rPr lang="tr-TR" dirty="0" smtClean="0"/>
              <a:t>Yükselme</a:t>
            </a:r>
          </a:p>
          <a:p>
            <a:pPr marL="228600" lvl="1" indent="0">
              <a:buNone/>
            </a:pPr>
            <a:r>
              <a:rPr lang="tr-TR" dirty="0" smtClean="0"/>
              <a:t>Faktörlerine bağlı olmadığı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7587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Frederick</a:t>
            </a:r>
            <a:r>
              <a:rPr lang="tr-TR" dirty="0"/>
              <a:t> </a:t>
            </a:r>
            <a:r>
              <a:rPr lang="tr-TR" dirty="0" err="1"/>
              <a:t>Herzberg’in</a:t>
            </a:r>
            <a:r>
              <a:rPr lang="tr-TR" dirty="0"/>
              <a:t> Hijyen Modeli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1828800"/>
            <a:ext cx="3734314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smtClean="0"/>
              <a:t>İş tatminsizliğinin </a:t>
            </a:r>
          </a:p>
          <a:p>
            <a:pPr marL="514350" lvl="1" indent="-285750"/>
            <a:r>
              <a:rPr lang="tr-TR" dirty="0" smtClean="0"/>
              <a:t>İş güvencesi</a:t>
            </a:r>
          </a:p>
          <a:p>
            <a:pPr marL="514350" lvl="1" indent="-285750"/>
            <a:r>
              <a:rPr lang="tr-TR" dirty="0" smtClean="0"/>
              <a:t>Adil ücret sistemi</a:t>
            </a:r>
          </a:p>
          <a:p>
            <a:pPr marL="514350" lvl="1" indent="-285750"/>
            <a:r>
              <a:rPr lang="tr-TR" dirty="0" smtClean="0"/>
              <a:t>Uygun çalışma koşulları</a:t>
            </a:r>
          </a:p>
          <a:p>
            <a:pPr marL="514350" lvl="1" indent="-285750"/>
            <a:r>
              <a:rPr lang="tr-TR" dirty="0" smtClean="0"/>
              <a:t>Alt-üst arasındaki ilişkiler</a:t>
            </a:r>
          </a:p>
          <a:p>
            <a:pPr marL="228600" lvl="1" indent="0">
              <a:buNone/>
            </a:pPr>
            <a:r>
              <a:rPr lang="tr-TR" dirty="0" smtClean="0"/>
              <a:t>Gibi faktörlerin ortaya çıkarabileceğini saptayarak, bu nedenleri </a:t>
            </a:r>
            <a:r>
              <a:rPr lang="tr-TR" dirty="0" err="1" smtClean="0"/>
              <a:t>Herzberg</a:t>
            </a:r>
            <a:r>
              <a:rPr lang="tr-TR" dirty="0" smtClean="0"/>
              <a:t> «Hijyen nedenler» olarak tanımlamıştır.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477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Frederick</a:t>
            </a:r>
            <a:r>
              <a:rPr lang="tr-TR" dirty="0"/>
              <a:t> </a:t>
            </a:r>
            <a:r>
              <a:rPr lang="tr-TR" dirty="0" err="1"/>
              <a:t>Herzberg’in</a:t>
            </a:r>
            <a:r>
              <a:rPr lang="tr-TR" dirty="0"/>
              <a:t> Hijyen Modeli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026" y="2133600"/>
            <a:ext cx="3734314" cy="2198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dirty="0" err="1" smtClean="0"/>
              <a:t>Herzberg</a:t>
            </a:r>
            <a:r>
              <a:rPr lang="tr-TR" dirty="0" smtClean="0"/>
              <a:t> iş tatmininin sağlanabilmesi için işin içeriğinin zenginleştirilmesini önermekte ve bu uygulamayı; yetkinin, sorumluluğun, kendini kanıtlamanın, sürekli öğrenmenin ve sürekli gelişmenin işin içine çekilerek çalışana işinde başarılı olabilme fırsatının verilmesi olarak tanımlamaktadır.</a:t>
            </a:r>
            <a:endParaRPr lang="en-US" dirty="0" smtClean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24461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Klasik Yönetim Kuramı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219200"/>
            <a:ext cx="3581400" cy="3962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tr-TR" b="1" dirty="0" smtClean="0"/>
              <a:t>Taylor: </a:t>
            </a:r>
            <a:r>
              <a:rPr lang="tr-TR" dirty="0" smtClean="0"/>
              <a:t>İşçilerin verimliliğinin ve etkinliğinin nasıl artırabileceğini</a:t>
            </a:r>
          </a:p>
          <a:p>
            <a:pPr>
              <a:buFont typeface="Arial"/>
              <a:buChar char="•"/>
            </a:pPr>
            <a:r>
              <a:rPr lang="tr-TR" b="1" dirty="0" err="1" smtClean="0"/>
              <a:t>Fayol</a:t>
            </a:r>
            <a:r>
              <a:rPr lang="tr-TR" b="1" dirty="0" smtClean="0"/>
              <a:t>: </a:t>
            </a:r>
            <a:r>
              <a:rPr lang="tr-TR" dirty="0" smtClean="0"/>
              <a:t>İşletmedeki faaliyetlerin sınıflandırılması (işletme  fonksiyonları) ve yönetsel faaliyetlerin sınıflandırılması (yönetimin fonksiyonları) yapılarak yönetimin ilkeleri sıralanmaktadır.</a:t>
            </a:r>
          </a:p>
          <a:p>
            <a:pPr>
              <a:buFont typeface="Arial"/>
              <a:buChar char="•"/>
            </a:pPr>
            <a:r>
              <a:rPr lang="tr-TR" b="1" dirty="0" err="1" smtClean="0"/>
              <a:t>Weber</a:t>
            </a:r>
            <a:r>
              <a:rPr lang="tr-TR" b="1" dirty="0" smtClean="0"/>
              <a:t>: </a:t>
            </a:r>
            <a:r>
              <a:rPr lang="tr-TR" dirty="0" smtClean="0"/>
              <a:t>Otorite türleri, örgüt türleri ve bürokratik örgüt yapısı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095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Klasik Yönetim Kuramı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937" y="978568"/>
            <a:ext cx="3453063" cy="3453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tr-TR" dirty="0" smtClean="0"/>
              <a:t>Her üç yaklaşımın temelinde </a:t>
            </a:r>
          </a:p>
          <a:p>
            <a:pPr marL="0" indent="0" algn="just">
              <a:buNone/>
            </a:pPr>
            <a:r>
              <a:rPr lang="tr-TR" dirty="0" smtClean="0"/>
              <a:t>«kurumsal performansın nasıl daha fazla yükseltilebileceği sorusuna cevap arayışı» bulunmaktadır. 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Klasik Yönetim Kuramı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1" y="1219200"/>
            <a:ext cx="3145424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tr-TR" dirty="0" smtClean="0"/>
              <a:t>Kurumsal performans ve kar arasındaki doğrusal ilişki</a:t>
            </a:r>
          </a:p>
          <a:p>
            <a:pPr>
              <a:buFont typeface="Arial"/>
              <a:buChar char="•"/>
            </a:pPr>
            <a:r>
              <a:rPr lang="tr-TR" dirty="0" smtClean="0"/>
              <a:t>Kurallar ve davranış standartları doğrultusunda çalışanları zorlayarak üretimin arttırılabileceğine inanmaktadırlar</a:t>
            </a:r>
          </a:p>
          <a:p>
            <a:pPr>
              <a:buFont typeface="Arial"/>
              <a:buChar char="•"/>
            </a:pPr>
            <a:r>
              <a:rPr lang="tr-TR" dirty="0" smtClean="0"/>
              <a:t>Otoriter ve merkeziyetçi bir örgüt yapısının gerekli olduğunu düşünmektedirler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Klasik Yönetim Kuramı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838200"/>
            <a:ext cx="3523082" cy="441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tr-TR" dirty="0" smtClean="0"/>
              <a:t>İletişimin yukarıdan aşağıya doğru tek yönlü olması gerektiğini savunmaktadırlar</a:t>
            </a:r>
          </a:p>
          <a:p>
            <a:pPr>
              <a:buFont typeface="Arial"/>
              <a:buChar char="•"/>
            </a:pPr>
            <a:r>
              <a:rPr lang="tr-TR" dirty="0" smtClean="0"/>
              <a:t>Çalışanların genelde akılcı davrandıkları ve ücretle çalışmaya motive edebileceklerini öngörmektedirler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Klasik Yönetim Kuramı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914400"/>
            <a:ext cx="3886200" cy="4511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tr-TR" dirty="0" smtClean="0"/>
              <a:t>Örgüt ve çevresi arasında önemli bir etkileşimin olmadığını düşünmektedir.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tr-TR" dirty="0"/>
              <a:t>Çalışanların kişisel sorunlarının işyerindeki verimlilikleri ve etkinlikleri üzerinde önemli olmadığına inanmaktadır</a:t>
            </a:r>
            <a:endParaRPr lang="en-US" dirty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 smtClean="0"/>
              <a:t>Bilimsel Yönetim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343" y="1533364"/>
            <a:ext cx="3624114" cy="3724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tr-TR" dirty="0" smtClean="0"/>
              <a:t>İşin nasıl yapılacağının bilimsel yöntemler kullanılarak belirlenmesi</a:t>
            </a:r>
          </a:p>
          <a:p>
            <a:pPr>
              <a:buFont typeface="Arial"/>
              <a:buChar char="•"/>
            </a:pPr>
            <a:r>
              <a:rPr lang="tr-TR" dirty="0" smtClean="0"/>
              <a:t>İşçilerin bilimsel yöntemlerle seçilmesi ve sürekli eğitilmesi </a:t>
            </a:r>
          </a:p>
          <a:p>
            <a:pPr>
              <a:buFont typeface="Arial"/>
              <a:buChar char="•"/>
            </a:pPr>
            <a:r>
              <a:rPr lang="tr-TR" dirty="0" smtClean="0"/>
              <a:t>İşçilere yüksek ücret ödenmesi</a:t>
            </a:r>
          </a:p>
          <a:p>
            <a:pPr>
              <a:buFont typeface="Arial"/>
              <a:buChar char="•"/>
            </a:pPr>
            <a:r>
              <a:rPr lang="tr-TR" dirty="0" smtClean="0"/>
              <a:t>İşletme yönetimi ve işçiler arasında karşılıklı dostluğa dayanan bir işbirliğinin kurulması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4648200" cy="914400"/>
          </a:xfrm>
        </p:spPr>
        <p:txBody>
          <a:bodyPr>
            <a:normAutofit/>
          </a:bodyPr>
          <a:lstStyle/>
          <a:p>
            <a:r>
              <a:rPr lang="tr-TR" dirty="0"/>
              <a:t>Bilimsel Yönetim Yaklaşımı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1" y="1697441"/>
            <a:ext cx="4038600" cy="3712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4648200" cy="42973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tr-TR" dirty="0" smtClean="0"/>
              <a:t>Temsilcileri:</a:t>
            </a:r>
          </a:p>
          <a:p>
            <a:pPr lvl="1">
              <a:buFont typeface="Arial"/>
              <a:buChar char="•"/>
            </a:pPr>
            <a:r>
              <a:rPr lang="tr-TR" dirty="0" smtClean="0"/>
              <a:t>Frank ve </a:t>
            </a:r>
            <a:r>
              <a:rPr lang="tr-TR" dirty="0" err="1" smtClean="0"/>
              <a:t>Lillian</a:t>
            </a:r>
            <a:r>
              <a:rPr lang="tr-TR" dirty="0" smtClean="0"/>
              <a:t> </a:t>
            </a:r>
            <a:r>
              <a:rPr lang="tr-TR" dirty="0" err="1" smtClean="0"/>
              <a:t>Gilbert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smtClean="0"/>
              <a:t>Henry L. </a:t>
            </a:r>
            <a:r>
              <a:rPr lang="tr-TR" dirty="0" err="1" smtClean="0"/>
              <a:t>Gantt</a:t>
            </a:r>
            <a:endParaRPr lang="tr-TR" dirty="0"/>
          </a:p>
          <a:p>
            <a:pPr lvl="1">
              <a:buFont typeface="Arial"/>
              <a:buChar char="•"/>
            </a:pPr>
            <a:r>
              <a:rPr lang="tr-TR" dirty="0" err="1" smtClean="0"/>
              <a:t>Alfred</a:t>
            </a:r>
            <a:r>
              <a:rPr lang="tr-TR" dirty="0" smtClean="0"/>
              <a:t> P. </a:t>
            </a:r>
            <a:r>
              <a:rPr lang="tr-TR" dirty="0" err="1" smtClean="0"/>
              <a:t>Sloan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smtClean="0"/>
              <a:t>Peter F. </a:t>
            </a:r>
            <a:r>
              <a:rPr lang="tr-TR" dirty="0" err="1" smtClean="0"/>
              <a:t>Drucker</a:t>
            </a:r>
            <a:endParaRPr lang="tr-TR" dirty="0" smtClean="0"/>
          </a:p>
          <a:p>
            <a:pPr lvl="1">
              <a:buFont typeface="Arial"/>
              <a:buChar char="•"/>
            </a:pPr>
            <a:r>
              <a:rPr lang="tr-TR" dirty="0" err="1" smtClean="0"/>
              <a:t>Geoffrey</a:t>
            </a:r>
            <a:r>
              <a:rPr lang="tr-TR" dirty="0" smtClean="0"/>
              <a:t> </a:t>
            </a:r>
            <a:r>
              <a:rPr lang="tr-TR" dirty="0" err="1" smtClean="0"/>
              <a:t>Vickers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5314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Report.potx</Template>
  <TotalTime>0</TotalTime>
  <Words>2382</Words>
  <Application>Microsoft Office PowerPoint</Application>
  <PresentationFormat>Ekran Gösterisi (4:3)</PresentationFormat>
  <Paragraphs>426</Paragraphs>
  <Slides>27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Project Status Report</vt:lpstr>
      <vt:lpstr>İçerik</vt:lpstr>
      <vt:lpstr>Klasik Yönetim Kuramı</vt:lpstr>
      <vt:lpstr>Klasik Yönetim Kuramı</vt:lpstr>
      <vt:lpstr>Klasik Yönetim Kuramı </vt:lpstr>
      <vt:lpstr>Klasik Yönetim Kuramı</vt:lpstr>
      <vt:lpstr>Klasik Yönetim Kuramı </vt:lpstr>
      <vt:lpstr>Klasik Yönetim Kuramı</vt:lpstr>
      <vt:lpstr>Bilimsel Yönetim Yaklaşımı</vt:lpstr>
      <vt:lpstr>Bilimsel Yönetim Yaklaşımı</vt:lpstr>
      <vt:lpstr>Yönetim Süreci Yaklaşımı</vt:lpstr>
      <vt:lpstr>Yönetim Süreci Yaklaşımı</vt:lpstr>
      <vt:lpstr>Yönetim Süreci Yaklaşımı</vt:lpstr>
      <vt:lpstr>Yönetim Süreci Yaklaşımı</vt:lpstr>
      <vt:lpstr>Yönetim Süreci Yaklaşımı</vt:lpstr>
      <vt:lpstr>Bürokrasi Yaklaşımı</vt:lpstr>
      <vt:lpstr>Neo-Klasik Yönetim Kuramı</vt:lpstr>
      <vt:lpstr>Elton Mayo ve Hawthorne Araştırmaları</vt:lpstr>
      <vt:lpstr>Elton Mayo ve Hawthorne Araştırmaları</vt:lpstr>
      <vt:lpstr>Douglas McGregor’un X ve Y Tipi Yönetici Modeli</vt:lpstr>
      <vt:lpstr>Douglas McGregor’un X ve Y Tipi Yönetici Modeli</vt:lpstr>
      <vt:lpstr>Douglas McGregor’un X ve Y Tipi Yönetici Modeli</vt:lpstr>
      <vt:lpstr>Douglas McGregor’un X ve Y Tipi Yönetici Modeli</vt:lpstr>
      <vt:lpstr>Rensis Likert’in Sistem 1-4 Modeli</vt:lpstr>
      <vt:lpstr>Chris Argyris’in Olgunlaşma Modeli</vt:lpstr>
      <vt:lpstr>Frederick Herzberg’in Hijyen Modeli </vt:lpstr>
      <vt:lpstr>Frederick Herzberg’in Hijyen Modeli </vt:lpstr>
      <vt:lpstr>Frederick Herzberg’in Hijyen Modeli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2010-02-01T21:08:06Z</dcterms:created>
  <dcterms:modified xsi:type="dcterms:W3CDTF">2019-11-27T10:09:31Z</dcterms:modified>
</cp:coreProperties>
</file>