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308" r:id="rId8"/>
    <p:sldId id="307" r:id="rId9"/>
    <p:sldId id="262" r:id="rId10"/>
    <p:sldId id="263" r:id="rId11"/>
    <p:sldId id="309" r:id="rId12"/>
    <p:sldId id="264" r:id="rId13"/>
    <p:sldId id="265" r:id="rId14"/>
    <p:sldId id="266" r:id="rId15"/>
    <p:sldId id="310" r:id="rId16"/>
    <p:sldId id="311" r:id="rId17"/>
    <p:sldId id="312" r:id="rId18"/>
    <p:sldId id="313" r:id="rId19"/>
    <p:sldId id="314" r:id="rId20"/>
    <p:sldId id="315" r:id="rId21"/>
    <p:sldId id="317" r:id="rId22"/>
    <p:sldId id="318" r:id="rId23"/>
    <p:sldId id="316" r:id="rId24"/>
    <p:sldId id="319" r:id="rId25"/>
    <p:sldId id="320" r:id="rId26"/>
    <p:sldId id="321" r:id="rId27"/>
    <p:sldId id="322" r:id="rId28"/>
    <p:sldId id="298" r:id="rId29"/>
    <p:sldId id="270" r:id="rId30"/>
    <p:sldId id="288" r:id="rId31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4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1A0ACA-5038-425E-953E-50F2C1D60644}" type="doc">
      <dgm:prSet loTypeId="urn:microsoft.com/office/officeart/2005/8/layout/radial3" loCatId="relationship" qsTypeId="urn:microsoft.com/office/officeart/2005/8/quickstyle/3d1" qsCatId="3D" csTypeId="urn:microsoft.com/office/officeart/2005/8/colors/colorful3" csCatId="colorful" phldr="1"/>
      <dgm:spPr/>
    </dgm:pt>
    <dgm:pt modelId="{72DB6F04-5893-4905-AACB-42535AA16692}">
      <dgm:prSet phldrT="[Metin]"/>
      <dgm:spPr/>
      <dgm:t>
        <a:bodyPr/>
        <a:lstStyle/>
        <a:p>
          <a:r>
            <a:rPr lang="tr-TR" b="1" dirty="0">
              <a:latin typeface="Times New Roman" panose="02020603050405020304" pitchFamily="18" charset="0"/>
              <a:cs typeface="Times New Roman" panose="02020603050405020304" pitchFamily="18" charset="0"/>
            </a:rPr>
            <a:t>Zarflar</a:t>
          </a:r>
        </a:p>
      </dgm:t>
    </dgm:pt>
    <dgm:pt modelId="{88906586-7919-4BEB-BE0A-E3E01EB3547D}" type="parTrans" cxnId="{3BD0736E-32FB-444A-860C-2770D2204573}">
      <dgm:prSet/>
      <dgm:spPr/>
      <dgm:t>
        <a:bodyPr/>
        <a:lstStyle/>
        <a:p>
          <a:endParaRPr lang="tr-TR"/>
        </a:p>
      </dgm:t>
    </dgm:pt>
    <dgm:pt modelId="{B8CADC8C-59CC-48F3-8FC9-A064554043C6}" type="sibTrans" cxnId="{3BD0736E-32FB-444A-860C-2770D2204573}">
      <dgm:prSet/>
      <dgm:spPr/>
      <dgm:t>
        <a:bodyPr/>
        <a:lstStyle/>
        <a:p>
          <a:endParaRPr lang="tr-TR"/>
        </a:p>
      </dgm:t>
    </dgm:pt>
    <dgm:pt modelId="{650581D6-027F-470B-86FB-85314CA2B3E3}">
      <dgm:prSet phldrT="[Metin]"/>
      <dgm:spPr/>
      <dgm:t>
        <a:bodyPr/>
        <a:lstStyle/>
        <a:p>
          <a:r>
            <a:rPr lang="tr-TR" b="1" dirty="0">
              <a:latin typeface="Times New Roman" panose="02020603050405020304" pitchFamily="18" charset="0"/>
              <a:cs typeface="Times New Roman" panose="02020603050405020304" pitchFamily="18" charset="0"/>
            </a:rPr>
            <a:t>Zaman Zarfı</a:t>
          </a:r>
        </a:p>
      </dgm:t>
    </dgm:pt>
    <dgm:pt modelId="{445F6315-084F-46E4-8A18-BDFA2B9BD825}" type="sibTrans" cxnId="{FEB709C6-38A1-4868-B222-40E5216FCB97}">
      <dgm:prSet/>
      <dgm:spPr/>
      <dgm:t>
        <a:bodyPr/>
        <a:lstStyle/>
        <a:p>
          <a:endParaRPr lang="tr-TR"/>
        </a:p>
      </dgm:t>
    </dgm:pt>
    <dgm:pt modelId="{93990DEA-990B-4CE5-AEEA-CD0B8FF7B97C}" type="parTrans" cxnId="{FEB709C6-38A1-4868-B222-40E5216FCB97}">
      <dgm:prSet/>
      <dgm:spPr/>
      <dgm:t>
        <a:bodyPr/>
        <a:lstStyle/>
        <a:p>
          <a:endParaRPr lang="tr-TR"/>
        </a:p>
      </dgm:t>
    </dgm:pt>
    <dgm:pt modelId="{254B1828-1090-433F-8327-81818F498185}">
      <dgm:prSet phldrT="[Metin]" custT="1"/>
      <dgm:spPr/>
      <dgm:t>
        <a:bodyPr/>
        <a:lstStyle/>
        <a:p>
          <a:r>
            <a:rPr lang="tr-TR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Yer – Yön Zarfı</a:t>
          </a:r>
          <a:endParaRPr lang="tr-TR" sz="3600" b="1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F704358-DE91-4935-A331-AA92BFFA0EBF}" type="sibTrans" cxnId="{49C21B02-86A1-4172-BFBD-3A4CBE287BF5}">
      <dgm:prSet/>
      <dgm:spPr/>
      <dgm:t>
        <a:bodyPr/>
        <a:lstStyle/>
        <a:p>
          <a:endParaRPr lang="tr-TR"/>
        </a:p>
      </dgm:t>
    </dgm:pt>
    <dgm:pt modelId="{DE2C78B1-8F3F-4B15-92A5-D9A982D42491}" type="parTrans" cxnId="{49C21B02-86A1-4172-BFBD-3A4CBE287BF5}">
      <dgm:prSet/>
      <dgm:spPr/>
      <dgm:t>
        <a:bodyPr/>
        <a:lstStyle/>
        <a:p>
          <a:endParaRPr lang="tr-TR"/>
        </a:p>
      </dgm:t>
    </dgm:pt>
    <dgm:pt modelId="{92412A90-D443-4941-AB30-98211C03A013}">
      <dgm:prSet phldrT="[Metin]" custT="1"/>
      <dgm:spPr/>
      <dgm:t>
        <a:bodyPr/>
        <a:lstStyle/>
        <a:p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Miktar Zarfı</a:t>
          </a:r>
        </a:p>
      </dgm:t>
    </dgm:pt>
    <dgm:pt modelId="{8CEBC01C-E679-408C-B382-7F5529460F93}" type="sibTrans" cxnId="{BA4B6C9D-2C16-4667-B5C4-4367D520F29E}">
      <dgm:prSet/>
      <dgm:spPr/>
      <dgm:t>
        <a:bodyPr/>
        <a:lstStyle/>
        <a:p>
          <a:endParaRPr lang="tr-TR"/>
        </a:p>
      </dgm:t>
    </dgm:pt>
    <dgm:pt modelId="{CB313465-40F9-4A9B-8584-61561335F3C7}" type="parTrans" cxnId="{BA4B6C9D-2C16-4667-B5C4-4367D520F29E}">
      <dgm:prSet/>
      <dgm:spPr/>
      <dgm:t>
        <a:bodyPr/>
        <a:lstStyle/>
        <a:p>
          <a:endParaRPr lang="tr-TR"/>
        </a:p>
      </dgm:t>
    </dgm:pt>
    <dgm:pt modelId="{2C6848AA-C1F6-453D-A44F-74203634D5F9}">
      <dgm:prSet phldrT="[Metin]" custT="1"/>
      <dgm:spPr/>
      <dgm:t>
        <a:bodyPr/>
        <a:lstStyle/>
        <a:p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Soru Zarfı</a:t>
          </a:r>
        </a:p>
      </dgm:t>
    </dgm:pt>
    <dgm:pt modelId="{81376CE9-BADE-4426-9607-08ABB84D54BF}" type="sibTrans" cxnId="{E1D370E6-527F-44B6-9C24-300072A05490}">
      <dgm:prSet/>
      <dgm:spPr/>
      <dgm:t>
        <a:bodyPr/>
        <a:lstStyle/>
        <a:p>
          <a:endParaRPr lang="tr-TR"/>
        </a:p>
      </dgm:t>
    </dgm:pt>
    <dgm:pt modelId="{093A485F-F867-457C-A9AD-6895F747ED2C}" type="parTrans" cxnId="{E1D370E6-527F-44B6-9C24-300072A05490}">
      <dgm:prSet/>
      <dgm:spPr/>
      <dgm:t>
        <a:bodyPr/>
        <a:lstStyle/>
        <a:p>
          <a:endParaRPr lang="tr-TR"/>
        </a:p>
      </dgm:t>
    </dgm:pt>
    <dgm:pt modelId="{43D11083-C2AB-48A6-82E8-7797D589F399}">
      <dgm:prSet phldrT="[Metin]"/>
      <dgm:spPr/>
      <dgm:t>
        <a:bodyPr/>
        <a:lstStyle/>
        <a:p>
          <a:r>
            <a:rPr lang="tr-TR" b="1" dirty="0">
              <a:latin typeface="Times New Roman" panose="02020603050405020304" pitchFamily="18" charset="0"/>
              <a:cs typeface="Times New Roman" panose="02020603050405020304" pitchFamily="18" charset="0"/>
            </a:rPr>
            <a:t>Durum Zarfı</a:t>
          </a:r>
        </a:p>
      </dgm:t>
    </dgm:pt>
    <dgm:pt modelId="{9CFAB70C-E910-4E49-AAB7-FF1B5AF93753}" type="parTrans" cxnId="{21C77158-A782-4642-90A0-D07201A40A20}">
      <dgm:prSet/>
      <dgm:spPr/>
      <dgm:t>
        <a:bodyPr/>
        <a:lstStyle/>
        <a:p>
          <a:endParaRPr lang="tr-TR"/>
        </a:p>
      </dgm:t>
    </dgm:pt>
    <dgm:pt modelId="{C8636EF2-7C55-47C2-8686-C934A38CDE34}" type="sibTrans" cxnId="{21C77158-A782-4642-90A0-D07201A40A20}">
      <dgm:prSet/>
      <dgm:spPr/>
      <dgm:t>
        <a:bodyPr/>
        <a:lstStyle/>
        <a:p>
          <a:endParaRPr lang="tr-TR"/>
        </a:p>
      </dgm:t>
    </dgm:pt>
    <dgm:pt modelId="{F0FA8D9E-57E5-4D70-9800-FC5C58AEC78D}" type="pres">
      <dgm:prSet presAssocID="{0A1A0ACA-5038-425E-953E-50F2C1D60644}" presName="composite" presStyleCnt="0">
        <dgm:presLayoutVars>
          <dgm:chMax val="1"/>
          <dgm:dir/>
          <dgm:resizeHandles val="exact"/>
        </dgm:presLayoutVars>
      </dgm:prSet>
      <dgm:spPr/>
    </dgm:pt>
    <dgm:pt modelId="{B35BC636-DA36-4DE8-9FD1-2E148FDFF85A}" type="pres">
      <dgm:prSet presAssocID="{0A1A0ACA-5038-425E-953E-50F2C1D60644}" presName="radial" presStyleCnt="0">
        <dgm:presLayoutVars>
          <dgm:animLvl val="ctr"/>
        </dgm:presLayoutVars>
      </dgm:prSet>
      <dgm:spPr/>
    </dgm:pt>
    <dgm:pt modelId="{05567E65-91D8-42BE-81C9-0C51196C4590}" type="pres">
      <dgm:prSet presAssocID="{72DB6F04-5893-4905-AACB-42535AA16692}" presName="centerShape" presStyleLbl="vennNode1" presStyleIdx="0" presStyleCnt="6"/>
      <dgm:spPr/>
      <dgm:t>
        <a:bodyPr/>
        <a:lstStyle/>
        <a:p>
          <a:endParaRPr lang="tr-TR"/>
        </a:p>
      </dgm:t>
    </dgm:pt>
    <dgm:pt modelId="{66E214BB-68BA-4313-AE10-5D683C410F5E}" type="pres">
      <dgm:prSet presAssocID="{43D11083-C2AB-48A6-82E8-7797D589F399}" presName="node" presStyleLbl="vennNode1" presStyleIdx="1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80D2A90D-0561-4AB2-BAFD-C9701FBB3FDB}" type="pres">
      <dgm:prSet presAssocID="{650581D6-027F-470B-86FB-85314CA2B3E3}" presName="node" presStyleLbl="vennNode1" presStyleIdx="2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19D0E541-62FA-47CD-B76D-170216548B44}" type="pres">
      <dgm:prSet presAssocID="{254B1828-1090-433F-8327-81818F498185}" presName="node" presStyleLbl="vennNode1" presStyleIdx="3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C9F1443F-984C-41D1-84DB-485B21B387EE}" type="pres">
      <dgm:prSet presAssocID="{92412A90-D443-4941-AB30-98211C03A013}" presName="node" presStyleLbl="vennNode1" presStyleIdx="4" presStyleCnt="6" custScaleX="112397" custScaleY="10800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BC98ED27-4A52-4C9B-9179-A64BBA3A5AD5}" type="pres">
      <dgm:prSet presAssocID="{2C6848AA-C1F6-453D-A44F-74203634D5F9}" presName="node" presStyleLbl="vennNode1" presStyleIdx="5" presStyleCnt="6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0FD62108-F4D6-4DFF-B68F-0A28F036F3A9}" type="presOf" srcId="{92412A90-D443-4941-AB30-98211C03A013}" destId="{C9F1443F-984C-41D1-84DB-485B21B387EE}" srcOrd="0" destOrd="0" presId="urn:microsoft.com/office/officeart/2005/8/layout/radial3"/>
    <dgm:cxn modelId="{21C77158-A782-4642-90A0-D07201A40A20}" srcId="{72DB6F04-5893-4905-AACB-42535AA16692}" destId="{43D11083-C2AB-48A6-82E8-7797D589F399}" srcOrd="0" destOrd="0" parTransId="{9CFAB70C-E910-4E49-AAB7-FF1B5AF93753}" sibTransId="{C8636EF2-7C55-47C2-8686-C934A38CDE34}"/>
    <dgm:cxn modelId="{13823153-B4BE-46AD-B9FE-F39E922EBEC6}" type="presOf" srcId="{43D11083-C2AB-48A6-82E8-7797D589F399}" destId="{66E214BB-68BA-4313-AE10-5D683C410F5E}" srcOrd="0" destOrd="0" presId="urn:microsoft.com/office/officeart/2005/8/layout/radial3"/>
    <dgm:cxn modelId="{49C21B02-86A1-4172-BFBD-3A4CBE287BF5}" srcId="{72DB6F04-5893-4905-AACB-42535AA16692}" destId="{254B1828-1090-433F-8327-81818F498185}" srcOrd="2" destOrd="0" parTransId="{DE2C78B1-8F3F-4B15-92A5-D9A982D42491}" sibTransId="{3F704358-DE91-4935-A331-AA92BFFA0EBF}"/>
    <dgm:cxn modelId="{E1D370E6-527F-44B6-9C24-300072A05490}" srcId="{72DB6F04-5893-4905-AACB-42535AA16692}" destId="{2C6848AA-C1F6-453D-A44F-74203634D5F9}" srcOrd="4" destOrd="0" parTransId="{093A485F-F867-457C-A9AD-6895F747ED2C}" sibTransId="{81376CE9-BADE-4426-9607-08ABB84D54BF}"/>
    <dgm:cxn modelId="{4E1F50D5-E0CF-4962-87A5-217FCCF6933E}" type="presOf" srcId="{254B1828-1090-433F-8327-81818F498185}" destId="{19D0E541-62FA-47CD-B76D-170216548B44}" srcOrd="0" destOrd="0" presId="urn:microsoft.com/office/officeart/2005/8/layout/radial3"/>
    <dgm:cxn modelId="{3BD0736E-32FB-444A-860C-2770D2204573}" srcId="{0A1A0ACA-5038-425E-953E-50F2C1D60644}" destId="{72DB6F04-5893-4905-AACB-42535AA16692}" srcOrd="0" destOrd="0" parTransId="{88906586-7919-4BEB-BE0A-E3E01EB3547D}" sibTransId="{B8CADC8C-59CC-48F3-8FC9-A064554043C6}"/>
    <dgm:cxn modelId="{1452F5E5-A34C-4C83-A1B3-7A9A18B81A29}" type="presOf" srcId="{72DB6F04-5893-4905-AACB-42535AA16692}" destId="{05567E65-91D8-42BE-81C9-0C51196C4590}" srcOrd="0" destOrd="0" presId="urn:microsoft.com/office/officeart/2005/8/layout/radial3"/>
    <dgm:cxn modelId="{01FF8700-19DF-4AD5-A6ED-CC04756B5F28}" type="presOf" srcId="{0A1A0ACA-5038-425E-953E-50F2C1D60644}" destId="{F0FA8D9E-57E5-4D70-9800-FC5C58AEC78D}" srcOrd="0" destOrd="0" presId="urn:microsoft.com/office/officeart/2005/8/layout/radial3"/>
    <dgm:cxn modelId="{FEB709C6-38A1-4868-B222-40E5216FCB97}" srcId="{72DB6F04-5893-4905-AACB-42535AA16692}" destId="{650581D6-027F-470B-86FB-85314CA2B3E3}" srcOrd="1" destOrd="0" parTransId="{93990DEA-990B-4CE5-AEEA-CD0B8FF7B97C}" sibTransId="{445F6315-084F-46E4-8A18-BDFA2B9BD825}"/>
    <dgm:cxn modelId="{BA4B6C9D-2C16-4667-B5C4-4367D520F29E}" srcId="{72DB6F04-5893-4905-AACB-42535AA16692}" destId="{92412A90-D443-4941-AB30-98211C03A013}" srcOrd="3" destOrd="0" parTransId="{CB313465-40F9-4A9B-8584-61561335F3C7}" sibTransId="{8CEBC01C-E679-408C-B382-7F5529460F93}"/>
    <dgm:cxn modelId="{917AFC47-6D49-412C-8FC5-D8747E3F3856}" type="presOf" srcId="{2C6848AA-C1F6-453D-A44F-74203634D5F9}" destId="{BC98ED27-4A52-4C9B-9179-A64BBA3A5AD5}" srcOrd="0" destOrd="0" presId="urn:microsoft.com/office/officeart/2005/8/layout/radial3"/>
    <dgm:cxn modelId="{6973868F-6E74-46D6-81A1-9165B7DA47A6}" type="presOf" srcId="{650581D6-027F-470B-86FB-85314CA2B3E3}" destId="{80D2A90D-0561-4AB2-BAFD-C9701FBB3FDB}" srcOrd="0" destOrd="0" presId="urn:microsoft.com/office/officeart/2005/8/layout/radial3"/>
    <dgm:cxn modelId="{DC193BFC-E8C6-431D-819B-F64C893DD8A5}" type="presParOf" srcId="{F0FA8D9E-57E5-4D70-9800-FC5C58AEC78D}" destId="{B35BC636-DA36-4DE8-9FD1-2E148FDFF85A}" srcOrd="0" destOrd="0" presId="urn:microsoft.com/office/officeart/2005/8/layout/radial3"/>
    <dgm:cxn modelId="{93C0876D-9C5D-4D34-8297-DCDC70006F34}" type="presParOf" srcId="{B35BC636-DA36-4DE8-9FD1-2E148FDFF85A}" destId="{05567E65-91D8-42BE-81C9-0C51196C4590}" srcOrd="0" destOrd="0" presId="urn:microsoft.com/office/officeart/2005/8/layout/radial3"/>
    <dgm:cxn modelId="{80A4CF45-C671-4653-ADA1-20E5999ADD84}" type="presParOf" srcId="{B35BC636-DA36-4DE8-9FD1-2E148FDFF85A}" destId="{66E214BB-68BA-4313-AE10-5D683C410F5E}" srcOrd="1" destOrd="0" presId="urn:microsoft.com/office/officeart/2005/8/layout/radial3"/>
    <dgm:cxn modelId="{F5423084-ED09-4454-8E46-3E0093B8EF28}" type="presParOf" srcId="{B35BC636-DA36-4DE8-9FD1-2E148FDFF85A}" destId="{80D2A90D-0561-4AB2-BAFD-C9701FBB3FDB}" srcOrd="2" destOrd="0" presId="urn:microsoft.com/office/officeart/2005/8/layout/radial3"/>
    <dgm:cxn modelId="{D0C6851C-2D50-4B50-B2F0-24B1BA84A1E4}" type="presParOf" srcId="{B35BC636-DA36-4DE8-9FD1-2E148FDFF85A}" destId="{19D0E541-62FA-47CD-B76D-170216548B44}" srcOrd="3" destOrd="0" presId="urn:microsoft.com/office/officeart/2005/8/layout/radial3"/>
    <dgm:cxn modelId="{6A6B47E2-07CA-4454-BAFF-A5D66D8397B7}" type="presParOf" srcId="{B35BC636-DA36-4DE8-9FD1-2E148FDFF85A}" destId="{C9F1443F-984C-41D1-84DB-485B21B387EE}" srcOrd="4" destOrd="0" presId="urn:microsoft.com/office/officeart/2005/8/layout/radial3"/>
    <dgm:cxn modelId="{35204007-C9EF-409A-812A-0259BCE795F6}" type="presParOf" srcId="{B35BC636-DA36-4DE8-9FD1-2E148FDFF85A}" destId="{BC98ED27-4A52-4C9B-9179-A64BBA3A5AD5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5567E65-91D8-42BE-81C9-0C51196C4590}">
      <dsp:nvSpPr>
        <dsp:cNvPr id="0" name=""/>
        <dsp:cNvSpPr/>
      </dsp:nvSpPr>
      <dsp:spPr>
        <a:xfrm>
          <a:off x="3447524" y="1590640"/>
          <a:ext cx="3774772" cy="377477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6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Zarflar</a:t>
          </a:r>
        </a:p>
      </dsp:txBody>
      <dsp:txXfrm>
        <a:off x="3447524" y="1590640"/>
        <a:ext cx="3774772" cy="3774772"/>
      </dsp:txXfrm>
    </dsp:sp>
    <dsp:sp modelId="{66E214BB-68BA-4313-AE10-5D683C410F5E}">
      <dsp:nvSpPr>
        <dsp:cNvPr id="0" name=""/>
        <dsp:cNvSpPr/>
      </dsp:nvSpPr>
      <dsp:spPr>
        <a:xfrm>
          <a:off x="4391217" y="78698"/>
          <a:ext cx="1887386" cy="1887386"/>
        </a:xfrm>
        <a:prstGeom prst="ellipse">
          <a:avLst/>
        </a:prstGeom>
        <a:solidFill>
          <a:schemeClr val="accent3">
            <a:alpha val="50000"/>
            <a:hueOff val="1971081"/>
            <a:satOff val="-10656"/>
            <a:lumOff val="-39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Durum Zarfı</a:t>
          </a:r>
        </a:p>
      </dsp:txBody>
      <dsp:txXfrm>
        <a:off x="4391217" y="78698"/>
        <a:ext cx="1887386" cy="1887386"/>
      </dsp:txXfrm>
    </dsp:sp>
    <dsp:sp modelId="{80D2A90D-0561-4AB2-BAFD-C9701FBB3FDB}">
      <dsp:nvSpPr>
        <dsp:cNvPr id="0" name=""/>
        <dsp:cNvSpPr/>
      </dsp:nvSpPr>
      <dsp:spPr>
        <a:xfrm>
          <a:off x="6726664" y="1775500"/>
          <a:ext cx="1887386" cy="1887386"/>
        </a:xfrm>
        <a:prstGeom prst="ellipse">
          <a:avLst/>
        </a:prstGeom>
        <a:solidFill>
          <a:schemeClr val="accent3">
            <a:alpha val="50000"/>
            <a:hueOff val="3942162"/>
            <a:satOff val="-21311"/>
            <a:lumOff val="-784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Zaman Zarfı</a:t>
          </a:r>
        </a:p>
      </dsp:txBody>
      <dsp:txXfrm>
        <a:off x="6726664" y="1775500"/>
        <a:ext cx="1887386" cy="1887386"/>
      </dsp:txXfrm>
    </dsp:sp>
    <dsp:sp modelId="{19D0E541-62FA-47CD-B76D-170216548B44}">
      <dsp:nvSpPr>
        <dsp:cNvPr id="0" name=""/>
        <dsp:cNvSpPr/>
      </dsp:nvSpPr>
      <dsp:spPr>
        <a:xfrm>
          <a:off x="5834603" y="4520983"/>
          <a:ext cx="1887386" cy="1887386"/>
        </a:xfrm>
        <a:prstGeom prst="ellipse">
          <a:avLst/>
        </a:prstGeom>
        <a:solidFill>
          <a:schemeClr val="accent3">
            <a:alpha val="50000"/>
            <a:hueOff val="5913244"/>
            <a:satOff val="-31967"/>
            <a:lumOff val="-117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Yer – Yön Zarfı</a:t>
          </a:r>
          <a:endParaRPr lang="tr-TR" sz="3600" b="1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834603" y="4520983"/>
        <a:ext cx="1887386" cy="1887386"/>
      </dsp:txXfrm>
    </dsp:sp>
    <dsp:sp modelId="{C9F1443F-984C-41D1-84DB-485B21B387EE}">
      <dsp:nvSpPr>
        <dsp:cNvPr id="0" name=""/>
        <dsp:cNvSpPr/>
      </dsp:nvSpPr>
      <dsp:spPr>
        <a:xfrm>
          <a:off x="2830842" y="4445459"/>
          <a:ext cx="2121365" cy="2038433"/>
        </a:xfrm>
        <a:prstGeom prst="ellipse">
          <a:avLst/>
        </a:prstGeom>
        <a:solidFill>
          <a:schemeClr val="accent3">
            <a:alpha val="50000"/>
            <a:hueOff val="7884325"/>
            <a:satOff val="-42622"/>
            <a:lumOff val="-156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Miktar Zarfı</a:t>
          </a:r>
        </a:p>
      </dsp:txBody>
      <dsp:txXfrm>
        <a:off x="2830842" y="4445459"/>
        <a:ext cx="2121365" cy="2038433"/>
      </dsp:txXfrm>
    </dsp:sp>
    <dsp:sp modelId="{BC98ED27-4A52-4C9B-9179-A64BBA3A5AD5}">
      <dsp:nvSpPr>
        <dsp:cNvPr id="0" name=""/>
        <dsp:cNvSpPr/>
      </dsp:nvSpPr>
      <dsp:spPr>
        <a:xfrm>
          <a:off x="2055770" y="1775500"/>
          <a:ext cx="1887386" cy="1887386"/>
        </a:xfrm>
        <a:prstGeom prst="ellipse">
          <a:avLst/>
        </a:prstGeom>
        <a:solidFill>
          <a:schemeClr val="accent3">
            <a:alpha val="50000"/>
            <a:hueOff val="9855406"/>
            <a:satOff val="-53278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Soru Zarfı</a:t>
          </a:r>
        </a:p>
      </dsp:txBody>
      <dsp:txXfrm>
        <a:off x="2055770" y="1775500"/>
        <a:ext cx="1887386" cy="1887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Asıl metin stillerini düzenlemek için tıklayın</a:t>
            </a:r>
          </a:p>
          <a:p>
            <a:pPr lvl="1" rtl="0"/>
            <a:r>
              <a:t>İkinci düzey</a:t>
            </a:r>
          </a:p>
          <a:p>
            <a:pPr lvl="2" rtl="0"/>
            <a:r>
              <a:t>Üçüncü düzey</a:t>
            </a:r>
          </a:p>
          <a:p>
            <a:pPr lvl="3" rtl="0"/>
            <a:r>
              <a:t>Dördüncü düzey</a:t>
            </a:r>
          </a:p>
          <a:p>
            <a:pPr lvl="4" rtl="0"/>
            <a:r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pPr rtl="0"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tr-TR"/>
              <a:t>Asıl alt başlık stilini düzenlemek için tıklayın</a:t>
            </a:r>
            <a:endParaRPr/>
          </a:p>
        </p:txBody>
      </p:sp>
      <p:sp>
        <p:nvSpPr>
          <p:cNvPr id="8" name="Tarih Yer Tutucus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Alt Bilgi Yer Tutucusu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7" name="Tarih Yer Tutucus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ih Yer Tutucus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esim Yazılı Resim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8" name="Yuvarlatılmış Dikdörtgen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Resim Yer Tutucusu 2" descr="Resim eklemek için boş yer tutucu. Yer tutucuya tıklayın ve eklemek istediğiniz resmi seçin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tr-TR"/>
              <a:t>Resim eklemek için simgeye tıklayın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tr"/>
              <a:t>Asıl başlık stili için tıklatın</a:t>
            </a:r>
            <a:endParaRPr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"/>
              <a:t>Asıl metin stillerini düzenlemek için tıklayın</a:t>
            </a:r>
          </a:p>
          <a:p>
            <a:pPr lvl="1" rtl="0"/>
            <a:r>
              <a:rPr lang="tr"/>
              <a:t>İkinci düzey</a:t>
            </a:r>
          </a:p>
          <a:p>
            <a:pPr lvl="2" rtl="0"/>
            <a:r>
              <a:rPr lang="tr"/>
              <a:t>Üçüncü düzey</a:t>
            </a:r>
          </a:p>
          <a:p>
            <a:pPr lvl="3" rtl="0"/>
            <a:r>
              <a:rPr lang="tr"/>
              <a:t>Dördüncü düzey</a:t>
            </a:r>
          </a:p>
          <a:p>
            <a:pPr lvl="4" rtl="0"/>
            <a:r>
              <a:rPr lang="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2148288" y="1973801"/>
            <a:ext cx="7199898" cy="2136559"/>
          </a:xfrm>
        </p:spPr>
        <p:txBody>
          <a:bodyPr rtlCol="0"/>
          <a:lstStyle/>
          <a:p>
            <a:pPr algn="ctr" rtl="0"/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Zarf</a:t>
            </a:r>
            <a:b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(Belirteç)</a:t>
            </a:r>
            <a:endParaRPr lang="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Metin kutusu 13">
            <a:extLst>
              <a:ext uri="{FF2B5EF4-FFF2-40B4-BE49-F238E27FC236}">
                <a16:creationId xmlns="" xmlns:a16="http://schemas.microsoft.com/office/drawing/2014/main" id="{D97A9F3F-4FC2-488C-8305-9CBEFA623AED}"/>
              </a:ext>
            </a:extLst>
          </p:cNvPr>
          <p:cNvSpPr txBox="1"/>
          <p:nvPr/>
        </p:nvSpPr>
        <p:spPr>
          <a:xfrm>
            <a:off x="3643790" y="584057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=""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=""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fiilin yapılma zamanını gösteren zarflara </a:t>
            </a:r>
            <a:r>
              <a:rPr lang="tr-TR" sz="2400" b="1" i="1" dirty="0">
                <a:solidFill>
                  <a:srgbClr val="FF0000"/>
                </a:solidFill>
              </a:rPr>
              <a:t>zaman zarfı </a:t>
            </a:r>
            <a:r>
              <a:rPr lang="tr-TR" sz="2400" dirty="0"/>
              <a:t>denir.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sorulan </a:t>
            </a:r>
            <a:r>
              <a:rPr lang="tr-TR" sz="2400" b="1" i="1" dirty="0">
                <a:solidFill>
                  <a:srgbClr val="FF0000"/>
                </a:solidFill>
              </a:rPr>
              <a:t>“Ne zaman?”</a:t>
            </a:r>
            <a:r>
              <a:rPr lang="tr-TR" sz="2400" dirty="0"/>
              <a:t> sorusunun cevabıdır.</a:t>
            </a:r>
          </a:p>
        </p:txBody>
      </p:sp>
    </p:spTree>
    <p:extLst>
      <p:ext uri="{BB962C8B-B14F-4D97-AF65-F5344CB8AC3E}">
        <p14:creationId xmlns="" xmlns:p14="http://schemas.microsoft.com/office/powerpoint/2010/main" val="18484763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İlkbaharda tabiat yeşile bürünür.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/>
          <p:nvPr/>
        </p:nvCxnSpPr>
        <p:spPr>
          <a:xfrm>
            <a:off x="5122941" y="1704482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5240912" y="179816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142643" y="2193715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zaman bürünür?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64311" y="1318334"/>
            <a:ext cx="1500326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Sabahları tüm kuşlar birden ötmeye başlar.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8913181" y="4027529"/>
            <a:ext cx="882534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8913181" y="4093631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7981941" y="4458072"/>
            <a:ext cx="274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zaman başlar?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753569" y="3652423"/>
            <a:ext cx="1487343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9640649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u="sng" dirty="0"/>
              <a:t>Yazın</a:t>
            </a:r>
            <a:r>
              <a:rPr lang="es-ES" sz="2400" dirty="0"/>
              <a:t> biz de köye gidelim.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=""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u="sng" dirty="0"/>
              <a:t>Babam gelince</a:t>
            </a:r>
            <a:r>
              <a:rPr lang="pt-BR" sz="2400" dirty="0"/>
              <a:t> koşup boynuna sarılırım.</a:t>
            </a:r>
            <a:endParaRPr lang="tr-TR" sz="24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=""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Çiçekler açmadan</a:t>
            </a:r>
            <a:r>
              <a:rPr lang="tr-TR" sz="2400" dirty="0"/>
              <a:t> bahar geldi diyemem.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Yüzüme bakınca</a:t>
            </a:r>
            <a:r>
              <a:rPr lang="tr-TR" sz="2400" dirty="0"/>
              <a:t> utancımdan kıpkırmızı oldum.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Okullar kapandığında</a:t>
            </a:r>
            <a:r>
              <a:rPr lang="tr-TR" sz="2400" dirty="0"/>
              <a:t> tatile gideriz.</a:t>
            </a:r>
          </a:p>
        </p:txBody>
      </p:sp>
    </p:spTree>
    <p:extLst>
      <p:ext uri="{BB962C8B-B14F-4D97-AF65-F5344CB8AC3E}">
        <p14:creationId xmlns="" xmlns:p14="http://schemas.microsoft.com/office/powerpoint/2010/main" val="104188869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=""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114" y="1307238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Yer – Yön Zarfı</a:t>
            </a:r>
          </a:p>
        </p:txBody>
      </p:sp>
    </p:spTree>
    <p:extLst>
      <p:ext uri="{BB962C8B-B14F-4D97-AF65-F5344CB8AC3E}">
        <p14:creationId xmlns="" xmlns:p14="http://schemas.microsoft.com/office/powerpoint/2010/main" val="36474280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6.25E-7 7.40741E-7 L 6.25E-7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=""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Yer – Yön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98990" y="1726707"/>
            <a:ext cx="10466773" cy="95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fiilin yapıldığı yeri veya yönü gösteren zarflara </a:t>
            </a:r>
            <a:r>
              <a:rPr lang="tr-TR" sz="2400" b="1" i="1" dirty="0">
                <a:solidFill>
                  <a:srgbClr val="FF0000"/>
                </a:solidFill>
              </a:rPr>
              <a:t>yer – yön zarfı </a:t>
            </a:r>
            <a:r>
              <a:rPr lang="tr-TR" sz="2400" dirty="0"/>
              <a:t>denir.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98990" y="3199710"/>
            <a:ext cx="10362567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sorulan </a:t>
            </a:r>
            <a:r>
              <a:rPr lang="tr-TR" sz="2400" b="1" i="1" dirty="0">
                <a:solidFill>
                  <a:srgbClr val="FF0000"/>
                </a:solidFill>
              </a:rPr>
              <a:t>“Nereye, ne yöne?” </a:t>
            </a:r>
            <a:r>
              <a:rPr lang="tr-TR" sz="2400" dirty="0"/>
              <a:t>sorusunun cevabıdır.</a:t>
            </a:r>
          </a:p>
        </p:txBody>
      </p:sp>
    </p:spTree>
    <p:extLst>
      <p:ext uri="{BB962C8B-B14F-4D97-AF65-F5344CB8AC3E}">
        <p14:creationId xmlns="" xmlns:p14="http://schemas.microsoft.com/office/powerpoint/2010/main" val="40032177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=""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2883" y="361090"/>
            <a:ext cx="2186233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DİKKAT!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98989" y="2006353"/>
            <a:ext cx="10466773" cy="95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Yer – yön zarfları hiçbir çekim eki almamalıdır. 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98990" y="3240349"/>
            <a:ext cx="10466773" cy="1100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yüzden yer – yön zarfları az sayıdadır: içeri, dışarı, aşağı, yukarı, ileri, geri, öte, beri…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="" xmlns:a16="http://schemas.microsoft.com/office/drawing/2014/main" id="{E1F3A35D-EAB4-40FA-A3E2-0B0963DACDE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76801">
            <a:off x="10039998" y="51772"/>
            <a:ext cx="1440413" cy="1440413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="" xmlns:a16="http://schemas.microsoft.com/office/drawing/2014/main" id="{900736DA-9F52-4A35-ABED-D878000D68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803247">
            <a:off x="740430" y="80613"/>
            <a:ext cx="1440413" cy="14404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0388020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Asansörle yukarı çıktık.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>
            <a:off x="4332829" y="1731084"/>
            <a:ext cx="78070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4332829" y="1789703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3459651" y="2183068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Nereye çıktık?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3258631" y="1335210"/>
            <a:ext cx="1002651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İçeri girip herkese tek tek baktı.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4456590" y="4038571"/>
            <a:ext cx="656948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4465468" y="4120264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3534228" y="4484705"/>
            <a:ext cx="274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Nereye girip?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753569" y="3652423"/>
            <a:ext cx="703021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5745910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Aşağı</a:t>
            </a:r>
            <a:r>
              <a:rPr lang="tr-TR" sz="2400" dirty="0"/>
              <a:t> in de oyun oynayalım.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=""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20463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Aşağıya</a:t>
            </a:r>
            <a:r>
              <a:rPr lang="tr-TR" sz="2400" dirty="0"/>
              <a:t> in de oyun oynayalım.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=""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2" y="3165784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Beri</a:t>
            </a:r>
            <a:r>
              <a:rPr lang="tr-TR" sz="2400" dirty="0"/>
              <a:t> gel de sesini duyabileyim.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392926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Beriye</a:t>
            </a:r>
            <a:r>
              <a:rPr lang="tr-TR" sz="2400" dirty="0"/>
              <a:t> gel de sesini duyabileyim.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="" xmlns:a16="http://schemas.microsoft.com/office/drawing/2014/main" id="{A49979C5-6DB6-40C8-B5D2-6594412E2A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57" y="1942214"/>
            <a:ext cx="952500" cy="87630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="" xmlns:a16="http://schemas.microsoft.com/office/drawing/2014/main" id="{0665575D-EF07-4CC3-94E0-F2DF2E46B8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57" y="1042051"/>
            <a:ext cx="900163" cy="900163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="" xmlns:a16="http://schemas.microsoft.com/office/drawing/2014/main" id="{AF57CB7C-2DA6-4F99-9659-B41FE4429D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8" y="3790569"/>
            <a:ext cx="952500" cy="8763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="" xmlns:a16="http://schemas.microsoft.com/office/drawing/2014/main" id="{4BBF05FF-9AE2-4235-8EE3-D5F8CCF66A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8" y="2890406"/>
            <a:ext cx="900163" cy="9001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249362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=""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071" y="1085296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Miktar Zarfı</a:t>
            </a:r>
          </a:p>
        </p:txBody>
      </p:sp>
    </p:spTree>
    <p:extLst>
      <p:ext uri="{BB962C8B-B14F-4D97-AF65-F5344CB8AC3E}">
        <p14:creationId xmlns="" xmlns:p14="http://schemas.microsoft.com/office/powerpoint/2010/main" val="13458377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=""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Miktar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>
                <a:solidFill>
                  <a:srgbClr val="7030A0"/>
                </a:solidFill>
              </a:rPr>
              <a:t>Fiillerden</a:t>
            </a:r>
            <a:r>
              <a:rPr lang="tr-TR" sz="2400" dirty="0"/>
              <a:t>, </a:t>
            </a:r>
            <a:r>
              <a:rPr lang="tr-TR" sz="2400" dirty="0">
                <a:solidFill>
                  <a:srgbClr val="C00000"/>
                </a:solidFill>
              </a:rPr>
              <a:t>sıfatlardan</a:t>
            </a:r>
            <a:r>
              <a:rPr lang="tr-TR" sz="2400" dirty="0"/>
              <a:t> veya </a:t>
            </a:r>
            <a:r>
              <a:rPr lang="tr-TR" sz="2400" dirty="0">
                <a:solidFill>
                  <a:srgbClr val="00B050"/>
                </a:solidFill>
              </a:rPr>
              <a:t>diğer zarflardan </a:t>
            </a:r>
            <a:r>
              <a:rPr lang="tr-TR" sz="2400" dirty="0"/>
              <a:t>önce gelerek onların miktarını gösteren zarflara </a:t>
            </a:r>
            <a:r>
              <a:rPr lang="tr-TR" sz="2400" b="1" i="1" dirty="0">
                <a:solidFill>
                  <a:srgbClr val="FF0000"/>
                </a:solidFill>
              </a:rPr>
              <a:t>miktar zarfı </a:t>
            </a:r>
            <a:r>
              <a:rPr lang="tr-TR" sz="2400" dirty="0"/>
              <a:t>denir.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Fiillere, sıfatlara veya zarflara sorulan </a:t>
            </a:r>
            <a:r>
              <a:rPr lang="tr-TR" sz="2400" b="1" i="1" dirty="0">
                <a:solidFill>
                  <a:srgbClr val="FF0000"/>
                </a:solidFill>
              </a:rPr>
              <a:t>“Ne kadar?” </a:t>
            </a:r>
            <a:r>
              <a:rPr lang="tr-TR" sz="2400" dirty="0"/>
              <a:t>sorusunun cevabıdır.</a:t>
            </a:r>
          </a:p>
        </p:txBody>
      </p:sp>
    </p:spTree>
    <p:extLst>
      <p:ext uri="{BB962C8B-B14F-4D97-AF65-F5344CB8AC3E}">
        <p14:creationId xmlns="" xmlns:p14="http://schemas.microsoft.com/office/powerpoint/2010/main" val="29273790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FB0E93F9-7D2D-4212-93E5-379F7773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207" y="410142"/>
            <a:ext cx="9372600" cy="71510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Zarf Nedir?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="" xmlns:a16="http://schemas.microsoft.com/office/drawing/2014/main" id="{04266B06-F6D1-4F0C-B713-292B0B3C0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214" y="1371600"/>
            <a:ext cx="10555549" cy="874450"/>
          </a:xfrm>
        </p:spPr>
        <p:txBody>
          <a:bodyPr>
            <a:normAutofit/>
          </a:bodyPr>
          <a:lstStyle/>
          <a:p>
            <a:r>
              <a:rPr lang="tr-TR" sz="2400" dirty="0"/>
              <a:t>Genellikle fiillerden, sıfatlardan ve diğer zarflardan önce gelerek onları çeşitli yönlerden etkileyen sözcüklere </a:t>
            </a:r>
            <a:r>
              <a:rPr lang="tr-TR" sz="2400" b="1" i="1" dirty="0">
                <a:solidFill>
                  <a:srgbClr val="FF0000"/>
                </a:solidFill>
              </a:rPr>
              <a:t>zarf (belirteç) </a:t>
            </a:r>
            <a:r>
              <a:rPr lang="tr-TR" sz="2400" dirty="0"/>
              <a:t>denir. </a:t>
            </a:r>
          </a:p>
        </p:txBody>
      </p:sp>
      <p:sp>
        <p:nvSpPr>
          <p:cNvPr id="4" name="İçerik Yer Tutucusu 2">
            <a:extLst>
              <a:ext uri="{FF2B5EF4-FFF2-40B4-BE49-F238E27FC236}">
                <a16:creationId xmlns="" xmlns:a16="http://schemas.microsoft.com/office/drawing/2014/main" id="{10209A54-78D8-4857-86B4-F79BA9F6BBD2}"/>
              </a:ext>
            </a:extLst>
          </p:cNvPr>
          <p:cNvSpPr txBox="1">
            <a:spLocks/>
          </p:cNvSpPr>
          <p:nvPr/>
        </p:nvSpPr>
        <p:spPr>
          <a:xfrm>
            <a:off x="71021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Zarfları beş alt başlıkta ele alabiliriz:</a:t>
            </a:r>
          </a:p>
        </p:txBody>
      </p:sp>
    </p:spTree>
    <p:extLst>
      <p:ext uri="{BB962C8B-B14F-4D97-AF65-F5344CB8AC3E}">
        <p14:creationId xmlns="" xmlns:p14="http://schemas.microsoft.com/office/powerpoint/2010/main" val="36457563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Takıma seçilebilmek için çok çalışmış.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 flipV="1">
            <a:off x="5992953" y="1704482"/>
            <a:ext cx="993773" cy="8847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6002490" y="1793752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852857" y="2185092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çalışmış?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5265644" y="1327181"/>
            <a:ext cx="638006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Otobüsün gelmesini epey bekledik.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7466121" y="4093631"/>
            <a:ext cx="1127463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7786177" y="4168831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6986725" y="4564108"/>
            <a:ext cx="2876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bekledik?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6640496" y="3691233"/>
            <a:ext cx="73552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1325623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Çok hızlı yürüdük.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 flipV="1">
            <a:off x="2494625" y="1739839"/>
            <a:ext cx="559293" cy="1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2451160" y="1865014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1531715" y="2185092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hızlı?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56619" y="1331589"/>
            <a:ext cx="638006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Biraz yavaş yürür müsün?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4552924" y="4030500"/>
            <a:ext cx="87133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4552924" y="411969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3755253" y="4439768"/>
            <a:ext cx="2876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yavaş?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817397" y="3644352"/>
            <a:ext cx="73552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7036713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Oldukça büyük bir evde oturuyorlar.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 flipV="1">
            <a:off x="3089429" y="1687796"/>
            <a:ext cx="896645" cy="1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3089429" y="1781443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2242820" y="2173677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büyük?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92130" y="1323139"/>
            <a:ext cx="1197299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Çok güzel bir arabası var.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4552924" y="4030500"/>
            <a:ext cx="64051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4552924" y="411969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3755253" y="4439768"/>
            <a:ext cx="2876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güzel?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817397" y="3644352"/>
            <a:ext cx="640511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29586017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u="sng" dirty="0"/>
              <a:t>Biraz</a:t>
            </a:r>
            <a:r>
              <a:rPr lang="nl-NL" sz="2400" dirty="0"/>
              <a:t> bekle de ben de geleyim. 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=""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Biraz</a:t>
            </a:r>
            <a:r>
              <a:rPr lang="tr-TR" sz="2400" dirty="0"/>
              <a:t> şımarık bir çocuk olduğumu biliyorum. </a:t>
            </a:r>
            <a:endParaRPr lang="tr-TR" sz="28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=""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Seni görmeyeli </a:t>
            </a:r>
            <a:r>
              <a:rPr lang="tr-TR" sz="2400" u="sng" dirty="0"/>
              <a:t>epey</a:t>
            </a:r>
            <a:r>
              <a:rPr lang="tr-TR" sz="2400" dirty="0"/>
              <a:t> olmuş.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Çok</a:t>
            </a:r>
            <a:r>
              <a:rPr lang="tr-TR" sz="2400" dirty="0"/>
              <a:t> güzel bir kitap aldım.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Öğretmen derste </a:t>
            </a:r>
            <a:r>
              <a:rPr lang="tr-TR" sz="2400" u="sng" dirty="0"/>
              <a:t>çok</a:t>
            </a:r>
            <a:r>
              <a:rPr lang="tr-TR" sz="2400" dirty="0"/>
              <a:t> hızlı konuşuyor.</a:t>
            </a:r>
          </a:p>
        </p:txBody>
      </p:sp>
    </p:spTree>
    <p:extLst>
      <p:ext uri="{BB962C8B-B14F-4D97-AF65-F5344CB8AC3E}">
        <p14:creationId xmlns="" xmlns:p14="http://schemas.microsoft.com/office/powerpoint/2010/main" val="94005279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=""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071" y="1085296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Soru Zarfı</a:t>
            </a:r>
          </a:p>
        </p:txBody>
      </p:sp>
    </p:spTree>
    <p:extLst>
      <p:ext uri="{BB962C8B-B14F-4D97-AF65-F5344CB8AC3E}">
        <p14:creationId xmlns="" xmlns:p14="http://schemas.microsoft.com/office/powerpoint/2010/main" val="19306269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=""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Soru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onları soru yoluyla etkileyen zarflara </a:t>
            </a:r>
            <a:r>
              <a:rPr lang="tr-TR" sz="2400" b="1" i="1" dirty="0">
                <a:solidFill>
                  <a:srgbClr val="FF0000"/>
                </a:solidFill>
              </a:rPr>
              <a:t>soru zarfı </a:t>
            </a:r>
            <a:r>
              <a:rPr lang="tr-TR" sz="2400" dirty="0"/>
              <a:t>denir.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Soru zarfları mutlaka bir fiile sorulmalıdır ve verilen cevap mutlaka bir zarf olmalıdır. </a:t>
            </a:r>
          </a:p>
        </p:txBody>
      </p:sp>
    </p:spTree>
    <p:extLst>
      <p:ext uri="{BB962C8B-B14F-4D97-AF65-F5344CB8AC3E}">
        <p14:creationId xmlns="" xmlns:p14="http://schemas.microsoft.com/office/powerpoint/2010/main" val="295917738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Buraya kadar nasıl geldin?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>
            <a:off x="4572000" y="1704482"/>
            <a:ext cx="98542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4663864" y="181662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199138" y="2196526"/>
            <a:ext cx="1672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Koşarak…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3826276" y="1318334"/>
            <a:ext cx="745724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52423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Açık oturum ne zaman başlayacak?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7044764" y="4093631"/>
            <a:ext cx="1646475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7624326" y="4207726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6934376" y="4641898"/>
            <a:ext cx="274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Birazdan…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5557421" y="3652423"/>
            <a:ext cx="1487343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822035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/>
              <a:t>Beni </a:t>
            </a:r>
            <a:r>
              <a:rPr lang="es-ES" sz="2400" u="sng" dirty="0"/>
              <a:t>ne kadar</a:t>
            </a:r>
            <a:r>
              <a:rPr lang="es-ES" sz="2400" dirty="0"/>
              <a:t> özledin? 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=""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/>
              <a:t>Geldiğini </a:t>
            </a:r>
            <a:r>
              <a:rPr lang="pt-BR" sz="2400" u="sng" dirty="0"/>
              <a:t>niçin</a:t>
            </a:r>
            <a:r>
              <a:rPr lang="pt-BR" sz="2400" dirty="0"/>
              <a:t> söylemedin? </a:t>
            </a:r>
            <a:endParaRPr lang="tr-TR" sz="24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=""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Ne biçim</a:t>
            </a:r>
            <a:r>
              <a:rPr lang="tr-TR" sz="2400" dirty="0"/>
              <a:t> konuşuyorsun öyle?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Neden</a:t>
            </a:r>
            <a:r>
              <a:rPr lang="tr-TR" sz="2400" dirty="0"/>
              <a:t> gözlüklerini takmadın?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İhtiyacın olduğunu </a:t>
            </a:r>
            <a:r>
              <a:rPr lang="tr-TR" sz="2400" u="sng" dirty="0"/>
              <a:t>niye</a:t>
            </a:r>
            <a:r>
              <a:rPr lang="tr-TR" sz="2400" dirty="0"/>
              <a:t> söylemiyorsun?</a:t>
            </a:r>
          </a:p>
        </p:txBody>
      </p:sp>
    </p:spTree>
    <p:extLst>
      <p:ext uri="{BB962C8B-B14F-4D97-AF65-F5344CB8AC3E}">
        <p14:creationId xmlns="" xmlns:p14="http://schemas.microsoft.com/office/powerpoint/2010/main" val="22471773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="" xmlns:a16="http://schemas.microsoft.com/office/drawing/2014/main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954" y="85264"/>
            <a:ext cx="4133529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ZARFLAR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="" xmlns:a16="http://schemas.microsoft.com/office/drawing/2014/main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="" xmlns:a16="http://schemas.microsoft.com/office/drawing/2014/main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  <p:sp>
        <p:nvSpPr>
          <p:cNvPr id="15" name="Metin Yer Tutucusu 14">
            <a:extLst>
              <a:ext uri="{FF2B5EF4-FFF2-40B4-BE49-F238E27FC236}">
                <a16:creationId xmlns="" xmlns:a16="http://schemas.microsoft.com/office/drawing/2014/main" id="{5F7A64E3-A82C-4A79-9F20-7A793D7B0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3" name="İçerik Yer Tutucusu 2">
            <a:hlinkClick r:id="rId4" action="ppaction://hlinksldjump"/>
            <a:extLst>
              <a:ext uri="{FF2B5EF4-FFF2-40B4-BE49-F238E27FC236}">
                <a16:creationId xmlns="" xmlns:a16="http://schemas.microsoft.com/office/drawing/2014/main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</p:spTree>
    <p:extLst>
      <p:ext uri="{BB962C8B-B14F-4D97-AF65-F5344CB8AC3E}">
        <p14:creationId xmlns="" xmlns:p14="http://schemas.microsoft.com/office/powerpoint/2010/main" val="4147400024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5" y="292962"/>
            <a:ext cx="10406956" cy="608571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zarfları bulup çeşitlerine ayıralım.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Öğrenciler konuyu dikkatle dinliyordu.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=""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Eve gelince ödevlerimi yapmaya başladım.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=""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Çok büyük bir oyun oynuyorsun.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Kendini nasıl hissediyorsun?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Kış gelmeden havalar soğudu.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="" xmlns:a16="http://schemas.microsoft.com/office/drawing/2014/main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Yere dökülenleri güzelce temizledik.</a:t>
            </a:r>
          </a:p>
        </p:txBody>
      </p:sp>
      <p:sp>
        <p:nvSpPr>
          <p:cNvPr id="12" name="İçerik Yer Tutucusu 2">
            <a:extLst>
              <a:ext uri="{FF2B5EF4-FFF2-40B4-BE49-F238E27FC236}">
                <a16:creationId xmlns="" xmlns:a16="http://schemas.microsoft.com/office/drawing/2014/main" id="{87170A64-D563-4E52-8618-619580338A80}"/>
              </a:ext>
            </a:extLst>
          </p:cNvPr>
          <p:cNvSpPr txBox="1">
            <a:spLocks/>
          </p:cNvSpPr>
          <p:nvPr/>
        </p:nvSpPr>
        <p:spPr>
          <a:xfrm>
            <a:off x="7547720" y="1287261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Durum Zarfı</a:t>
            </a:r>
          </a:p>
        </p:txBody>
      </p:sp>
      <p:sp>
        <p:nvSpPr>
          <p:cNvPr id="13" name="İçerik Yer Tutucusu 2">
            <a:extLst>
              <a:ext uri="{FF2B5EF4-FFF2-40B4-BE49-F238E27FC236}">
                <a16:creationId xmlns="" xmlns:a16="http://schemas.microsoft.com/office/drawing/2014/main" id="{F13F71A4-9AFF-44FD-A6F3-8810696CE50F}"/>
              </a:ext>
            </a:extLst>
          </p:cNvPr>
          <p:cNvSpPr txBox="1">
            <a:spLocks/>
          </p:cNvSpPr>
          <p:nvPr/>
        </p:nvSpPr>
        <p:spPr>
          <a:xfrm>
            <a:off x="7547720" y="185780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Zaman Zarfı</a:t>
            </a:r>
          </a:p>
        </p:txBody>
      </p:sp>
      <p:sp>
        <p:nvSpPr>
          <p:cNvPr id="14" name="İçerik Yer Tutucusu 2">
            <a:extLst>
              <a:ext uri="{FF2B5EF4-FFF2-40B4-BE49-F238E27FC236}">
                <a16:creationId xmlns="" xmlns:a16="http://schemas.microsoft.com/office/drawing/2014/main" id="{3653EEBA-94D0-4D48-92D8-52BE4653F09A}"/>
              </a:ext>
            </a:extLst>
          </p:cNvPr>
          <p:cNvSpPr txBox="1">
            <a:spLocks/>
          </p:cNvSpPr>
          <p:nvPr/>
        </p:nvSpPr>
        <p:spPr>
          <a:xfrm>
            <a:off x="7547720" y="2399795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Miktar Zarfı</a:t>
            </a:r>
          </a:p>
        </p:txBody>
      </p:sp>
      <p:sp>
        <p:nvSpPr>
          <p:cNvPr id="15" name="İçerik Yer Tutucusu 2">
            <a:extLst>
              <a:ext uri="{FF2B5EF4-FFF2-40B4-BE49-F238E27FC236}">
                <a16:creationId xmlns="" xmlns:a16="http://schemas.microsoft.com/office/drawing/2014/main" id="{D4A64733-DDD8-4701-8DD0-EAF14C7A265A}"/>
              </a:ext>
            </a:extLst>
          </p:cNvPr>
          <p:cNvSpPr txBox="1">
            <a:spLocks/>
          </p:cNvSpPr>
          <p:nvPr/>
        </p:nvSpPr>
        <p:spPr>
          <a:xfrm>
            <a:off x="7586284" y="298491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70C0"/>
                </a:solidFill>
              </a:rPr>
              <a:t>Soru Zarfı</a:t>
            </a:r>
          </a:p>
        </p:txBody>
      </p:sp>
      <p:sp>
        <p:nvSpPr>
          <p:cNvPr id="16" name="İçerik Yer Tutucusu 2">
            <a:extLst>
              <a:ext uri="{FF2B5EF4-FFF2-40B4-BE49-F238E27FC236}">
                <a16:creationId xmlns="" xmlns:a16="http://schemas.microsoft.com/office/drawing/2014/main" id="{57576592-4EA7-462B-9966-C648BF138188}"/>
              </a:ext>
            </a:extLst>
          </p:cNvPr>
          <p:cNvSpPr txBox="1">
            <a:spLocks/>
          </p:cNvSpPr>
          <p:nvPr/>
        </p:nvSpPr>
        <p:spPr>
          <a:xfrm>
            <a:off x="7586284" y="356308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Zaman Zarfı</a:t>
            </a:r>
          </a:p>
        </p:txBody>
      </p:sp>
      <p:sp>
        <p:nvSpPr>
          <p:cNvPr id="17" name="İçerik Yer Tutucusu 2">
            <a:extLst>
              <a:ext uri="{FF2B5EF4-FFF2-40B4-BE49-F238E27FC236}">
                <a16:creationId xmlns="" xmlns:a16="http://schemas.microsoft.com/office/drawing/2014/main" id="{C2708709-7438-4041-A76C-9EC7FB90FFC6}"/>
              </a:ext>
            </a:extLst>
          </p:cNvPr>
          <p:cNvSpPr txBox="1">
            <a:spLocks/>
          </p:cNvSpPr>
          <p:nvPr/>
        </p:nvSpPr>
        <p:spPr>
          <a:xfrm>
            <a:off x="7586284" y="410217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Durum Zarfı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="" xmlns:a16="http://schemas.microsoft.com/office/drawing/2014/main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cxnSp>
        <p:nvCxnSpPr>
          <p:cNvPr id="11" name="Düz Bağlayıcı 10">
            <a:extLst>
              <a:ext uri="{FF2B5EF4-FFF2-40B4-BE49-F238E27FC236}">
                <a16:creationId xmlns="" xmlns:a16="http://schemas.microsoft.com/office/drawing/2014/main" id="{3D6E6D8B-5E92-4394-9212-32A65E720D0C}"/>
              </a:ext>
            </a:extLst>
          </p:cNvPr>
          <p:cNvCxnSpPr>
            <a:cxnSpLocks/>
          </p:cNvCxnSpPr>
          <p:nvPr/>
        </p:nvCxnSpPr>
        <p:spPr>
          <a:xfrm>
            <a:off x="4030462" y="1633491"/>
            <a:ext cx="99282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00BCD367-E067-4E43-B8F7-5080343944E3}"/>
              </a:ext>
            </a:extLst>
          </p:cNvPr>
          <p:cNvCxnSpPr>
            <a:cxnSpLocks/>
          </p:cNvCxnSpPr>
          <p:nvPr/>
        </p:nvCxnSpPr>
        <p:spPr>
          <a:xfrm>
            <a:off x="1410366" y="2232931"/>
            <a:ext cx="151038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="" xmlns:a16="http://schemas.microsoft.com/office/drawing/2014/main" id="{4F26BE66-F7A7-4DF3-B2E8-10361493CFF7}"/>
              </a:ext>
            </a:extLst>
          </p:cNvPr>
          <p:cNvCxnSpPr>
            <a:cxnSpLocks/>
          </p:cNvCxnSpPr>
          <p:nvPr/>
        </p:nvCxnSpPr>
        <p:spPr>
          <a:xfrm>
            <a:off x="1410366" y="2838092"/>
            <a:ext cx="5782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="" xmlns:a16="http://schemas.microsoft.com/office/drawing/2014/main" id="{324D9D5D-B266-4007-B9E3-5DF664BEDDA9}"/>
              </a:ext>
            </a:extLst>
          </p:cNvPr>
          <p:cNvCxnSpPr>
            <a:cxnSpLocks/>
          </p:cNvCxnSpPr>
          <p:nvPr/>
        </p:nvCxnSpPr>
        <p:spPr>
          <a:xfrm>
            <a:off x="2525158" y="3359847"/>
            <a:ext cx="63529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="" xmlns:a16="http://schemas.microsoft.com/office/drawing/2014/main" id="{6C7D245A-E0AF-4640-A78A-B261B0C38179}"/>
              </a:ext>
            </a:extLst>
          </p:cNvPr>
          <p:cNvCxnSpPr>
            <a:cxnSpLocks/>
          </p:cNvCxnSpPr>
          <p:nvPr/>
        </p:nvCxnSpPr>
        <p:spPr>
          <a:xfrm>
            <a:off x="1410366" y="3943165"/>
            <a:ext cx="186549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="" xmlns:a16="http://schemas.microsoft.com/office/drawing/2014/main" id="{7793D7A3-DD6C-4506-BA62-22695115E965}"/>
              </a:ext>
            </a:extLst>
          </p:cNvPr>
          <p:cNvCxnSpPr>
            <a:cxnSpLocks/>
          </p:cNvCxnSpPr>
          <p:nvPr/>
        </p:nvCxnSpPr>
        <p:spPr>
          <a:xfrm>
            <a:off x="3760388" y="4517450"/>
            <a:ext cx="102487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81720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yagram 6">
            <a:extLst>
              <a:ext uri="{FF2B5EF4-FFF2-40B4-BE49-F238E27FC236}">
                <a16:creationId xmlns="" xmlns:a16="http://schemas.microsoft.com/office/drawing/2014/main" id="{9C533E39-2751-4064-AD43-820B302EE0BA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537164014"/>
              </p:ext>
            </p:extLst>
          </p:nvPr>
        </p:nvGraphicFramePr>
        <p:xfrm>
          <a:off x="560432" y="147704"/>
          <a:ext cx="10669821" cy="656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54100126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="" xmlns:a16="http://schemas.microsoft.com/office/drawing/2014/main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2297" y="1757778"/>
            <a:ext cx="7091361" cy="1500725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="" xmlns:a16="http://schemas.microsoft.com/office/drawing/2014/main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2297" y="3349101"/>
            <a:ext cx="7086600" cy="914400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="" xmlns:a16="http://schemas.microsoft.com/office/drawing/2014/main" id="{215ACEB8-B9C1-402D-BDA2-7EC7B99FE64D}"/>
              </a:ext>
            </a:extLst>
          </p:cNvPr>
          <p:cNvSpPr txBox="1"/>
          <p:nvPr/>
        </p:nvSpPr>
        <p:spPr>
          <a:xfrm>
            <a:off x="3324194" y="586720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="" xmlns:p14="http://schemas.microsoft.com/office/powerpoint/2010/main" val="18100183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=""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396" y="1040907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Durum Zarfı</a:t>
            </a:r>
          </a:p>
        </p:txBody>
      </p:sp>
    </p:spTree>
    <p:extLst>
      <p:ext uri="{BB962C8B-B14F-4D97-AF65-F5344CB8AC3E}">
        <p14:creationId xmlns="" xmlns:p14="http://schemas.microsoft.com/office/powerpoint/2010/main" val="4345684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45833E-6 -1.85185E-6 L 1.45833E-6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=""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Durum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23846" y="1535988"/>
            <a:ext cx="10744308" cy="883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onların durumunu gösteren zarflara </a:t>
            </a:r>
            <a:r>
              <a:rPr lang="tr-TR" sz="2400" b="1" i="1" dirty="0">
                <a:solidFill>
                  <a:srgbClr val="FF0000"/>
                </a:solidFill>
              </a:rPr>
              <a:t>durum zarfı </a:t>
            </a:r>
            <a:r>
              <a:rPr lang="tr-TR" sz="2400" dirty="0"/>
              <a:t>denir.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="" xmlns:a16="http://schemas.microsoft.com/office/drawing/2014/main" id="{FFBCAC25-887A-4D3F-B688-4534EDCCE986}"/>
              </a:ext>
            </a:extLst>
          </p:cNvPr>
          <p:cNvSpPr txBox="1">
            <a:spLocks/>
          </p:cNvSpPr>
          <p:nvPr/>
        </p:nvSpPr>
        <p:spPr>
          <a:xfrm>
            <a:off x="723846" y="3165926"/>
            <a:ext cx="10524162" cy="52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sorulan </a:t>
            </a:r>
            <a:r>
              <a:rPr lang="tr-TR" sz="2400" b="1" i="1" dirty="0">
                <a:solidFill>
                  <a:srgbClr val="FF0000"/>
                </a:solidFill>
              </a:rPr>
              <a:t>“Nasıl?” </a:t>
            </a:r>
            <a:r>
              <a:rPr lang="tr-TR" sz="2400" dirty="0"/>
              <a:t>veya </a:t>
            </a:r>
            <a:r>
              <a:rPr lang="tr-TR" sz="2400" b="1" i="1" dirty="0"/>
              <a:t>“</a:t>
            </a:r>
            <a:r>
              <a:rPr lang="tr-TR" sz="2400" b="1" i="1" dirty="0">
                <a:solidFill>
                  <a:srgbClr val="FF0000"/>
                </a:solidFill>
              </a:rPr>
              <a:t>Neden, Niye, Niçin?” </a:t>
            </a:r>
            <a:r>
              <a:rPr lang="tr-TR" sz="2400" dirty="0"/>
              <a:t>sorusunun cevabıdır. </a:t>
            </a:r>
          </a:p>
        </p:txBody>
      </p:sp>
    </p:spTree>
    <p:extLst>
      <p:ext uri="{BB962C8B-B14F-4D97-AF65-F5344CB8AC3E}">
        <p14:creationId xmlns="" xmlns:p14="http://schemas.microsoft.com/office/powerpoint/2010/main" val="29398147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Osman Bey tane tane konuşur.</a:t>
            </a:r>
            <a:endParaRPr lang="tr-TR" sz="2400" dirty="0"/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/>
          <p:nvPr/>
        </p:nvCxnSpPr>
        <p:spPr>
          <a:xfrm>
            <a:off x="4953740" y="1704513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5240912" y="179816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142643" y="2193715"/>
            <a:ext cx="2196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Nasıl konuşur?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3524435" y="1318334"/>
            <a:ext cx="1429305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Misafirleri sıcak karşıladı.</a:t>
            </a:r>
            <a:endParaRPr lang="tr-TR" sz="240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/>
          <p:nvPr/>
        </p:nvCxnSpPr>
        <p:spPr>
          <a:xfrm>
            <a:off x="6040460" y="4027529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6277786" y="412433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5421027" y="4522699"/>
            <a:ext cx="235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Nasıl karşıladı?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5223572" y="3641381"/>
            <a:ext cx="77814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12437692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Arkadaşlarına küstüğünden sokağa çıkmıyor.</a:t>
            </a:r>
            <a:endParaRPr lang="tr-TR" sz="2400" dirty="0"/>
          </a:p>
        </p:txBody>
      </p:sp>
      <p:cxnSp>
        <p:nvCxnSpPr>
          <p:cNvPr id="4" name="Düz Bağlayıcı 3">
            <a:extLst>
              <a:ext uri="{FF2B5EF4-FFF2-40B4-BE49-F238E27FC236}">
                <a16:creationId xmlns="" xmlns:a16="http://schemas.microsoft.com/office/drawing/2014/main" id="{2F7CCB76-4122-43C3-B9D4-3201446D97ED}"/>
              </a:ext>
            </a:extLst>
          </p:cNvPr>
          <p:cNvCxnSpPr/>
          <p:nvPr/>
        </p:nvCxnSpPr>
        <p:spPr>
          <a:xfrm>
            <a:off x="6765135" y="1731115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=""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7013026" y="1809407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=""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5107584" y="2226285"/>
            <a:ext cx="429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Neden/Niye/Niçin çıkmıyor?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=""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64311" y="1318334"/>
            <a:ext cx="378188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=""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Eski bina bakımsızlıktan yıkılmış.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=""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7223111" y="4027529"/>
            <a:ext cx="988734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=""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7572652" y="4135585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=""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5421026" y="4522699"/>
            <a:ext cx="3984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Neden/Niye/Niçin yıkılmış?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=""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5107584" y="3641381"/>
            <a:ext cx="1967919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="" xmlns:p14="http://schemas.microsoft.com/office/powerpoint/2010/main" val="308782275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=""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=""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76103" y="1478132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Fıkraya </a:t>
            </a:r>
            <a:r>
              <a:rPr lang="nn-NO" sz="2400" u="sng" dirty="0"/>
              <a:t>katıla katıla</a:t>
            </a:r>
            <a:r>
              <a:rPr lang="nn-NO" sz="2400" dirty="0"/>
              <a:t> güldük.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=""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576103" y="2163076"/>
            <a:ext cx="11482949" cy="555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Öfkeyle</a:t>
            </a:r>
            <a:r>
              <a:rPr lang="tr-TR" sz="2400" dirty="0"/>
              <a:t> kalkan </a:t>
            </a:r>
            <a:r>
              <a:rPr lang="tr-TR" sz="2400" u="sng" dirty="0"/>
              <a:t>zararla</a:t>
            </a:r>
            <a:r>
              <a:rPr lang="tr-TR" sz="2400" dirty="0"/>
              <a:t> oturur.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=""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576103" y="2741610"/>
            <a:ext cx="1129651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Koşarak</a:t>
            </a:r>
            <a:r>
              <a:rPr lang="tr-TR" sz="2400" dirty="0"/>
              <a:t> kapıdan içeriye girdi.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=""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576103" y="3429000"/>
            <a:ext cx="11189987" cy="830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Yaşadıklarını </a:t>
            </a:r>
            <a:r>
              <a:rPr lang="tr-TR" sz="2400" u="sng" dirty="0"/>
              <a:t>hiç durmadan</a:t>
            </a:r>
            <a:r>
              <a:rPr lang="tr-TR" sz="2400" dirty="0"/>
              <a:t> anlatıyordu.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=""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576103" y="4113944"/>
            <a:ext cx="6942337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Eşyalar </a:t>
            </a:r>
            <a:r>
              <a:rPr lang="tr-TR" sz="2400" u="sng" dirty="0"/>
              <a:t>tozdan</a:t>
            </a:r>
            <a:r>
              <a:rPr lang="tr-TR" sz="2400" dirty="0"/>
              <a:t> gözükmüyordu.</a:t>
            </a:r>
          </a:p>
        </p:txBody>
      </p:sp>
    </p:spTree>
    <p:extLst>
      <p:ext uri="{BB962C8B-B14F-4D97-AF65-F5344CB8AC3E}">
        <p14:creationId xmlns="" xmlns:p14="http://schemas.microsoft.com/office/powerpoint/2010/main" val="32172716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=""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071" y="1085296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Zarfı</a:t>
            </a:r>
          </a:p>
        </p:txBody>
      </p:sp>
    </p:spTree>
    <p:extLst>
      <p:ext uri="{BB962C8B-B14F-4D97-AF65-F5344CB8AC3E}">
        <p14:creationId xmlns="" xmlns:p14="http://schemas.microsoft.com/office/powerpoint/2010/main" val="3525421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ynayan Çocuklar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Oynayan çocuklar eğitim sunusu tasarımı (çizgi karakterler, geniş ekran)</Template>
  <TotalTime>237</TotalTime>
  <Words>615</Words>
  <PresentationFormat>Özel</PresentationFormat>
  <Paragraphs>126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Oynayan Çocuklar 16x9</vt:lpstr>
      <vt:lpstr>Zarf (Belirteç)</vt:lpstr>
      <vt:lpstr>Zarf Nedir?</vt:lpstr>
      <vt:lpstr>Slayt 3</vt:lpstr>
      <vt:lpstr>Durum Zarfı</vt:lpstr>
      <vt:lpstr>Durum Zarfı</vt:lpstr>
      <vt:lpstr>Örnek:</vt:lpstr>
      <vt:lpstr>Örnek:</vt:lpstr>
      <vt:lpstr>Örnek:</vt:lpstr>
      <vt:lpstr>Zaman Zarfı</vt:lpstr>
      <vt:lpstr>Zaman Zarfı</vt:lpstr>
      <vt:lpstr>Örnek:</vt:lpstr>
      <vt:lpstr>Örnek:</vt:lpstr>
      <vt:lpstr>Yer – Yön Zarfı</vt:lpstr>
      <vt:lpstr>Yer – Yön Zarfı</vt:lpstr>
      <vt:lpstr>DİKKAT!</vt:lpstr>
      <vt:lpstr>Örnek:</vt:lpstr>
      <vt:lpstr>Örnek:</vt:lpstr>
      <vt:lpstr>Miktar Zarfı</vt:lpstr>
      <vt:lpstr>Miktar Zarfı</vt:lpstr>
      <vt:lpstr>Örnek:</vt:lpstr>
      <vt:lpstr>Örnek:</vt:lpstr>
      <vt:lpstr>Örnek:</vt:lpstr>
      <vt:lpstr>Örnek:</vt:lpstr>
      <vt:lpstr>Soru Zarfı</vt:lpstr>
      <vt:lpstr>Soru Zarfı</vt:lpstr>
      <vt:lpstr>Örnek:</vt:lpstr>
      <vt:lpstr>Örnek:</vt:lpstr>
      <vt:lpstr>ZARFLAR BİTTİ. </vt:lpstr>
      <vt:lpstr>Verilen cümlelerdeki zarfları bulup çeşitlerine ayıralım.</vt:lpstr>
      <vt:lpstr>TEBRİK EDERİM.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2020-06-07T09:39:41Z</dcterms:created>
  <dcterms:modified xsi:type="dcterms:W3CDTF">2020-12-17T07:06:20Z</dcterms:modified>
  <cp:category>https://www.sorubak.com</cp:category>
</cp:coreProperties>
</file>