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0" r:id="rId5"/>
    <p:sldId id="307" r:id="rId6"/>
    <p:sldId id="323" r:id="rId7"/>
    <p:sldId id="324" r:id="rId8"/>
    <p:sldId id="325" r:id="rId9"/>
    <p:sldId id="263" r:id="rId10"/>
    <p:sldId id="264" r:id="rId11"/>
    <p:sldId id="298" r:id="rId12"/>
    <p:sldId id="270" r:id="rId13"/>
    <p:sldId id="327" r:id="rId14"/>
    <p:sldId id="288" r:id="rId15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Özgür Kaya" initials="ÖK" lastIdx="1" clrIdx="0">
    <p:extLst>
      <p:ext uri="{19B8F6BF-5375-455C-9EA6-DF929625EA0E}">
        <p15:presenceInfo xmlns:p15="http://schemas.microsoft.com/office/powerpoint/2012/main" userId="3577801a634a02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8ADAE-BD7E-45DE-8D74-DC6F3A5A4672}" type="doc">
      <dgm:prSet loTypeId="urn:microsoft.com/office/officeart/2005/8/layout/arrow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r-TR"/>
        </a:p>
      </dgm:t>
    </dgm:pt>
    <dgm:pt modelId="{4B98F78B-1D11-410F-9B62-EF2623CE4548}">
      <dgm:prSet phldrT="[Metin]"/>
      <dgm:spPr/>
      <dgm:t>
        <a:bodyPr/>
        <a:lstStyle/>
        <a:p>
          <a:r>
            <a:rPr lang="tr-TR" b="1" dirty="0">
              <a:solidFill>
                <a:srgbClr val="FF0000"/>
              </a:solidFill>
            </a:rPr>
            <a:t>İsim soylu sözcüklere gelerek yüklem yapmak</a:t>
          </a:r>
        </a:p>
      </dgm:t>
    </dgm:pt>
    <dgm:pt modelId="{9554C556-C386-4E16-BBF4-4159E644D3FE}" type="parTrans" cxnId="{295EA0E4-B24C-4D57-8507-CA4BBDBDCD68}">
      <dgm:prSet/>
      <dgm:spPr/>
      <dgm:t>
        <a:bodyPr/>
        <a:lstStyle/>
        <a:p>
          <a:endParaRPr lang="tr-TR"/>
        </a:p>
      </dgm:t>
    </dgm:pt>
    <dgm:pt modelId="{9F969166-1CA9-4A7C-9749-9FCF123DBBCE}" type="sibTrans" cxnId="{295EA0E4-B24C-4D57-8507-CA4BBDBDCD68}">
      <dgm:prSet/>
      <dgm:spPr/>
      <dgm:t>
        <a:bodyPr/>
        <a:lstStyle/>
        <a:p>
          <a:endParaRPr lang="tr-TR"/>
        </a:p>
      </dgm:t>
    </dgm:pt>
    <dgm:pt modelId="{DE1459D1-86F3-47E4-BBDE-EEDDF11BAA3B}">
      <dgm:prSet phldrT="[Metin]"/>
      <dgm:spPr/>
      <dgm:t>
        <a:bodyPr/>
        <a:lstStyle/>
        <a:p>
          <a:r>
            <a:rPr lang="tr-TR" b="1" dirty="0">
              <a:solidFill>
                <a:srgbClr val="FFC000"/>
              </a:solidFill>
            </a:rPr>
            <a:t>Fiillere gelerek birleşik zamanlı fiil yapmak</a:t>
          </a:r>
        </a:p>
      </dgm:t>
    </dgm:pt>
    <dgm:pt modelId="{970F7C35-C379-49D1-9789-D7778AA746A8}" type="parTrans" cxnId="{28A05BD1-A731-4558-8993-AE8B501D39F7}">
      <dgm:prSet/>
      <dgm:spPr/>
      <dgm:t>
        <a:bodyPr/>
        <a:lstStyle/>
        <a:p>
          <a:endParaRPr lang="tr-TR"/>
        </a:p>
      </dgm:t>
    </dgm:pt>
    <dgm:pt modelId="{6E1A8E9A-DF20-4D34-8C2D-64F13CD14909}" type="sibTrans" cxnId="{28A05BD1-A731-4558-8993-AE8B501D39F7}">
      <dgm:prSet/>
      <dgm:spPr/>
      <dgm:t>
        <a:bodyPr/>
        <a:lstStyle/>
        <a:p>
          <a:endParaRPr lang="tr-TR"/>
        </a:p>
      </dgm:t>
    </dgm:pt>
    <dgm:pt modelId="{299012B4-55F2-4E54-85C5-3118DA4BEDC0}" type="pres">
      <dgm:prSet presAssocID="{B038ADAE-BD7E-45DE-8D74-DC6F3A5A4672}" presName="compositeShape" presStyleCnt="0">
        <dgm:presLayoutVars>
          <dgm:chMax val="2"/>
          <dgm:dir/>
          <dgm:resizeHandles val="exact"/>
        </dgm:presLayoutVars>
      </dgm:prSet>
      <dgm:spPr/>
    </dgm:pt>
    <dgm:pt modelId="{9FDB1089-F187-45E8-9224-E0356ACBAE70}" type="pres">
      <dgm:prSet presAssocID="{4B98F78B-1D11-410F-9B62-EF2623CE4548}" presName="upArrow" presStyleLbl="node1" presStyleIdx="0" presStyleCnt="2"/>
      <dgm:spPr/>
    </dgm:pt>
    <dgm:pt modelId="{6DAFD79A-6DF9-465D-9AC3-1C4A16144A47}" type="pres">
      <dgm:prSet presAssocID="{4B98F78B-1D11-410F-9B62-EF2623CE4548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0243DD4F-A0F9-44D7-8880-13A009B7E87E}" type="pres">
      <dgm:prSet presAssocID="{DE1459D1-86F3-47E4-BBDE-EEDDF11BAA3B}" presName="downArrow" presStyleLbl="node1" presStyleIdx="1" presStyleCnt="2"/>
      <dgm:spPr/>
    </dgm:pt>
    <dgm:pt modelId="{8828C02B-D605-4296-9975-8091594519E4}" type="pres">
      <dgm:prSet presAssocID="{DE1459D1-86F3-47E4-BBDE-EEDDF11BAA3B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3C4F2719-945B-4E42-82F4-85B030D59270}" type="presOf" srcId="{4B98F78B-1D11-410F-9B62-EF2623CE4548}" destId="{6DAFD79A-6DF9-465D-9AC3-1C4A16144A47}" srcOrd="0" destOrd="0" presId="urn:microsoft.com/office/officeart/2005/8/layout/arrow4"/>
    <dgm:cxn modelId="{C6C27427-D61D-4927-BB58-63EB00FA2FDD}" type="presOf" srcId="{B038ADAE-BD7E-45DE-8D74-DC6F3A5A4672}" destId="{299012B4-55F2-4E54-85C5-3118DA4BEDC0}" srcOrd="0" destOrd="0" presId="urn:microsoft.com/office/officeart/2005/8/layout/arrow4"/>
    <dgm:cxn modelId="{547A6350-F71E-4D39-B591-C5AD92C6A78E}" type="presOf" srcId="{DE1459D1-86F3-47E4-BBDE-EEDDF11BAA3B}" destId="{8828C02B-D605-4296-9975-8091594519E4}" srcOrd="0" destOrd="0" presId="urn:microsoft.com/office/officeart/2005/8/layout/arrow4"/>
    <dgm:cxn modelId="{28A05BD1-A731-4558-8993-AE8B501D39F7}" srcId="{B038ADAE-BD7E-45DE-8D74-DC6F3A5A4672}" destId="{DE1459D1-86F3-47E4-BBDE-EEDDF11BAA3B}" srcOrd="1" destOrd="0" parTransId="{970F7C35-C379-49D1-9789-D7778AA746A8}" sibTransId="{6E1A8E9A-DF20-4D34-8C2D-64F13CD14909}"/>
    <dgm:cxn modelId="{295EA0E4-B24C-4D57-8507-CA4BBDBDCD68}" srcId="{B038ADAE-BD7E-45DE-8D74-DC6F3A5A4672}" destId="{4B98F78B-1D11-410F-9B62-EF2623CE4548}" srcOrd="0" destOrd="0" parTransId="{9554C556-C386-4E16-BBF4-4159E644D3FE}" sibTransId="{9F969166-1CA9-4A7C-9749-9FCF123DBBCE}"/>
    <dgm:cxn modelId="{5E3F4218-CF6C-48E0-858F-E725022D1C35}" type="presParOf" srcId="{299012B4-55F2-4E54-85C5-3118DA4BEDC0}" destId="{9FDB1089-F187-45E8-9224-E0356ACBAE70}" srcOrd="0" destOrd="0" presId="urn:microsoft.com/office/officeart/2005/8/layout/arrow4"/>
    <dgm:cxn modelId="{EF7BF573-2801-4139-B506-3196DCB90DC9}" type="presParOf" srcId="{299012B4-55F2-4E54-85C5-3118DA4BEDC0}" destId="{6DAFD79A-6DF9-465D-9AC3-1C4A16144A47}" srcOrd="1" destOrd="0" presId="urn:microsoft.com/office/officeart/2005/8/layout/arrow4"/>
    <dgm:cxn modelId="{58A2CA64-F678-433E-BE00-6CB4A127F059}" type="presParOf" srcId="{299012B4-55F2-4E54-85C5-3118DA4BEDC0}" destId="{0243DD4F-A0F9-44D7-8880-13A009B7E87E}" srcOrd="2" destOrd="0" presId="urn:microsoft.com/office/officeart/2005/8/layout/arrow4"/>
    <dgm:cxn modelId="{158C1392-5471-41E9-A653-396A8851647E}" type="presParOf" srcId="{299012B4-55F2-4E54-85C5-3118DA4BEDC0}" destId="{8828C02B-D605-4296-9975-8091594519E4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B1089-F187-45E8-9224-E0356ACBAE70}">
      <dsp:nvSpPr>
        <dsp:cNvPr id="0" name=""/>
        <dsp:cNvSpPr/>
      </dsp:nvSpPr>
      <dsp:spPr>
        <a:xfrm>
          <a:off x="4470" y="0"/>
          <a:ext cx="2682240" cy="2600960"/>
        </a:xfrm>
        <a:prstGeom prst="up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AFD79A-6DF9-465D-9AC3-1C4A16144A47}">
      <dsp:nvSpPr>
        <dsp:cNvPr id="0" name=""/>
        <dsp:cNvSpPr/>
      </dsp:nvSpPr>
      <dsp:spPr>
        <a:xfrm>
          <a:off x="2767177" y="0"/>
          <a:ext cx="4551680" cy="2600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0" rIns="270256" bIns="270256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800" b="1" kern="1200" dirty="0">
              <a:solidFill>
                <a:srgbClr val="FF0000"/>
              </a:solidFill>
            </a:rPr>
            <a:t>İsim soylu sözcüklere gelerek yüklem yapmak</a:t>
          </a:r>
        </a:p>
      </dsp:txBody>
      <dsp:txXfrm>
        <a:off x="2767177" y="0"/>
        <a:ext cx="4551680" cy="2600960"/>
      </dsp:txXfrm>
    </dsp:sp>
    <dsp:sp modelId="{0243DD4F-A0F9-44D7-8880-13A009B7E87E}">
      <dsp:nvSpPr>
        <dsp:cNvPr id="0" name=""/>
        <dsp:cNvSpPr/>
      </dsp:nvSpPr>
      <dsp:spPr>
        <a:xfrm>
          <a:off x="809142" y="2817706"/>
          <a:ext cx="2682240" cy="2600960"/>
        </a:xfrm>
        <a:prstGeom prst="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28C02B-D605-4296-9975-8091594519E4}">
      <dsp:nvSpPr>
        <dsp:cNvPr id="0" name=""/>
        <dsp:cNvSpPr/>
      </dsp:nvSpPr>
      <dsp:spPr>
        <a:xfrm>
          <a:off x="3571849" y="2817706"/>
          <a:ext cx="4551680" cy="2600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0" rIns="270256" bIns="270256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800" b="1" kern="1200" dirty="0">
              <a:solidFill>
                <a:srgbClr val="FFC000"/>
              </a:solidFill>
            </a:rPr>
            <a:t>Fiillere gelerek birleşik zamanlı fiil yapmak</a:t>
          </a:r>
        </a:p>
      </dsp:txBody>
      <dsp:txXfrm>
        <a:off x="3571849" y="2817706"/>
        <a:ext cx="4551680" cy="2600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Asıl metin stillerini düzenlemek için tıklayın</a:t>
            </a:r>
          </a:p>
          <a:p>
            <a:pPr lvl="1" rtl="0"/>
            <a:r>
              <a:t>İkinci düzey</a:t>
            </a:r>
          </a:p>
          <a:p>
            <a:pPr lvl="2" rtl="0"/>
            <a:r>
              <a:t>Üçüncü düzey</a:t>
            </a:r>
          </a:p>
          <a:p>
            <a:pPr lvl="3" rtl="0"/>
            <a:r>
              <a:t>Dördüncü düzey</a:t>
            </a:r>
          </a:p>
          <a:p>
            <a:pPr lvl="4" rtl="0"/>
            <a:r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tr-TR"/>
              <a:t>Asıl alt başlık stilini düzenlemek için tıklayın</a:t>
            </a:r>
            <a:endParaRPr/>
          </a:p>
        </p:txBody>
      </p:sp>
      <p:sp>
        <p:nvSpPr>
          <p:cNvPr id="8" name="Tarih Yer Tutucusu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Alt Bilgi Yer Tutucusu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Slayt Numarası Yer Tutucusu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7" name="Tarih Yer Tutucus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ih Yer Tutucus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Resim Yazılı İçeri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esim Yazılı Resim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8" name="Yuvarlatılmış Dikdörtgen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Resim Yer Tutucusu 2" descr="Resim eklemek için boş yer tutucu. Yer tutucuya tıklayın ve eklemek istediğiniz resmi seçin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tr-TR"/>
              <a:t>Resim eklemek için simgeye tıklayın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tr"/>
              <a:t>Asıl başlık stili için tıklatın</a:t>
            </a:r>
            <a:endParaRPr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r"/>
              <a:t>Asıl metin stillerini düzenlemek için tıklayın</a:t>
            </a:r>
          </a:p>
          <a:p>
            <a:pPr lvl="1" rtl="0"/>
            <a:r>
              <a:rPr lang="tr"/>
              <a:t>İkinci düzey</a:t>
            </a:r>
          </a:p>
          <a:p>
            <a:pPr lvl="2" rtl="0"/>
            <a:r>
              <a:rPr lang="tr"/>
              <a:t>Üçüncü düzey</a:t>
            </a:r>
          </a:p>
          <a:p>
            <a:pPr lvl="3" rtl="0"/>
            <a:r>
              <a:rPr lang="tr"/>
              <a:t>Dördüncü düzey</a:t>
            </a:r>
          </a:p>
          <a:p>
            <a:pPr lvl="4" rtl="0"/>
            <a:r>
              <a:rPr lang="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2148288" y="1973801"/>
            <a:ext cx="7199898" cy="2136559"/>
          </a:xfrm>
        </p:spPr>
        <p:txBody>
          <a:bodyPr rtlCol="0"/>
          <a:lstStyle/>
          <a:p>
            <a:pPr algn="ctr" rtl="0"/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 FİİL</a:t>
            </a:r>
            <a:b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(EK EYLEM)</a:t>
            </a:r>
            <a:endParaRPr lang="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D97A9F3F-4FC2-488C-8305-9CBEFA623AED}"/>
              </a:ext>
            </a:extLst>
          </p:cNvPr>
          <p:cNvSpPr txBox="1"/>
          <p:nvPr/>
        </p:nvSpPr>
        <p:spPr>
          <a:xfrm>
            <a:off x="3643790" y="584057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2BA4BFF8-6BBA-47CD-A0EA-C28518CB60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3232727" cy="3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/>
              <a:t>Akşamları daima süt içer</a:t>
            </a:r>
            <a:r>
              <a:rPr lang="es-ES" sz="2400" b="1" dirty="0">
                <a:solidFill>
                  <a:srgbClr val="FF0000"/>
                </a:solidFill>
              </a:rPr>
              <a:t>di</a:t>
            </a:r>
            <a:r>
              <a:rPr lang="es-ES" sz="2400" dirty="0"/>
              <a:t>. (Terk edilmiş alışkanlık)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470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/>
              <a:t>Akşam olduğuna göre eve varmış</a:t>
            </a:r>
            <a:r>
              <a:rPr lang="pt-BR" sz="2400" b="1" dirty="0">
                <a:solidFill>
                  <a:srgbClr val="FF0000"/>
                </a:solidFill>
              </a:rPr>
              <a:t>tır</a:t>
            </a:r>
            <a:r>
              <a:rPr lang="pt-BR" sz="2400" dirty="0"/>
              <a:t>. (İhtimal)</a:t>
            </a:r>
            <a:endParaRPr lang="tr-TR" sz="240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Amcamlar yazın bize gelecek</a:t>
            </a:r>
            <a:r>
              <a:rPr lang="tr-TR" sz="2400" b="1" dirty="0">
                <a:solidFill>
                  <a:srgbClr val="FF0000"/>
                </a:solidFill>
              </a:rPr>
              <a:t>ti</a:t>
            </a:r>
            <a:r>
              <a:rPr lang="tr-TR" sz="2400" dirty="0"/>
              <a:t>. (Gerçekleşmemiş niyet)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İyi not almak için daha çok çalışmalıy</a:t>
            </a:r>
            <a:r>
              <a:rPr lang="tr-TR" sz="2400" b="1" dirty="0">
                <a:solidFill>
                  <a:srgbClr val="FF0000"/>
                </a:solidFill>
              </a:rPr>
              <a:t>dı</a:t>
            </a:r>
            <a:r>
              <a:rPr lang="tr-TR" sz="2400" dirty="0"/>
              <a:t>n. (Gerçekleşmemiş gereklilik)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En güzel resmi o yapmış</a:t>
            </a:r>
            <a:r>
              <a:rPr lang="tr-TR" sz="2400" b="1" dirty="0">
                <a:solidFill>
                  <a:srgbClr val="FF0000"/>
                </a:solidFill>
              </a:rPr>
              <a:t>mış</a:t>
            </a:r>
            <a:r>
              <a:rPr lang="tr-TR" sz="2400" dirty="0"/>
              <a:t>. (Küçümseme)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id="{28BC53A2-558A-4FDB-BA82-E4B42EE92FAD}"/>
              </a:ext>
            </a:extLst>
          </p:cNvPr>
          <p:cNvSpPr txBox="1">
            <a:spLocks/>
          </p:cNvSpPr>
          <p:nvPr/>
        </p:nvSpPr>
        <p:spPr>
          <a:xfrm>
            <a:off x="1043441" y="4085966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Şiiri ezberler</a:t>
            </a:r>
            <a:r>
              <a:rPr lang="tr-TR" sz="2400" b="1" dirty="0">
                <a:solidFill>
                  <a:srgbClr val="FF0000"/>
                </a:solidFill>
              </a:rPr>
              <a:t>se</a:t>
            </a:r>
            <a:r>
              <a:rPr lang="tr-TR" sz="2400" dirty="0"/>
              <a:t> daha güzel okur. (Şart)</a:t>
            </a:r>
          </a:p>
        </p:txBody>
      </p:sp>
    </p:spTree>
    <p:extLst>
      <p:ext uri="{BB962C8B-B14F-4D97-AF65-F5344CB8AC3E}">
        <p14:creationId xmlns:p14="http://schemas.microsoft.com/office/powerpoint/2010/main" val="1041888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>
            <a:extLst>
              <a:ext uri="{FF2B5EF4-FFF2-40B4-BE49-F238E27FC236}">
                <a16:creationId xmlns:a16="http://schemas.microsoft.com/office/drawing/2014/main" id="{7BCACB49-4C24-4F92-AB10-17921F0A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954" y="85264"/>
            <a:ext cx="4133529" cy="120041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 FİİLLER BİTTİ. </a:t>
            </a:r>
          </a:p>
        </p:txBody>
      </p:sp>
      <p:sp>
        <p:nvSpPr>
          <p:cNvPr id="14" name="Metin Yer Tutucusu 13">
            <a:extLst>
              <a:ext uri="{FF2B5EF4-FFF2-40B4-BE49-F238E27FC236}">
                <a16:creationId xmlns:a16="http://schemas.microsoft.com/office/drawing/2014/main" id="{590F70AC-8E75-401A-83EE-00D09E381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262" y="1496922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ETKİNLİĞE GEÇELİM.</a:t>
            </a:r>
          </a:p>
        </p:txBody>
      </p:sp>
      <p:pic>
        <p:nvPicPr>
          <p:cNvPr id="11" name="Resim Yer Tutucusu 10">
            <a:hlinkClick r:id="rId2" action="ppaction://hlinksldjump"/>
            <a:extLst>
              <a:ext uri="{FF2B5EF4-FFF2-40B4-BE49-F238E27FC236}">
                <a16:creationId xmlns:a16="http://schemas.microsoft.com/office/drawing/2014/main" id="{EADC7046-7BA3-44DD-82F6-1A61C63C00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51822" y="2274853"/>
            <a:ext cx="3233807" cy="3233807"/>
          </a:xfrm>
        </p:spPr>
      </p:pic>
      <p:sp>
        <p:nvSpPr>
          <p:cNvPr id="15" name="Metin Yer Tutucusu 14">
            <a:extLst>
              <a:ext uri="{FF2B5EF4-FFF2-40B4-BE49-F238E27FC236}">
                <a16:creationId xmlns:a16="http://schemas.microsoft.com/office/drawing/2014/main" id="{5F7A64E3-A82C-4A79-9F20-7A793D7B0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1719" y="1450941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KONUYU TEKRAR EDELİM.</a:t>
            </a:r>
          </a:p>
        </p:txBody>
      </p:sp>
      <p:pic>
        <p:nvPicPr>
          <p:cNvPr id="3" name="İçerik Yer Tutucusu 2">
            <a:hlinkClick r:id="rId4" action="ppaction://hlinksldjump"/>
            <a:extLst>
              <a:ext uri="{FF2B5EF4-FFF2-40B4-BE49-F238E27FC236}">
                <a16:creationId xmlns:a16="http://schemas.microsoft.com/office/drawing/2014/main" id="{E51DDD13-6C49-4944-A44A-66CA42B48F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94" y="2224974"/>
            <a:ext cx="3229650" cy="3333564"/>
          </a:xfrm>
        </p:spPr>
      </p:pic>
    </p:spTree>
    <p:extLst>
      <p:ext uri="{BB962C8B-B14F-4D97-AF65-F5344CB8AC3E}">
        <p14:creationId xmlns:p14="http://schemas.microsoft.com/office/powerpoint/2010/main" val="414740002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4" y="292962"/>
            <a:ext cx="10897025" cy="60857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cümlelerdeki ek fiil almış isimleri bulalım.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Gittim ama kapı kapalıydı.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En sevdiği renk açık maviymiş.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En sevdiğim oyun saklambaç.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Atatürk, büyük bir devlet adamıydı.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Ekmekler tazeyse iki tane alalım mı?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İzmir, Ege’nin incisidir.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:a16="http://schemas.microsoft.com/office/drawing/2014/main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6E6D8B-5E92-4394-9212-32A65E720D0C}"/>
              </a:ext>
            </a:extLst>
          </p:cNvPr>
          <p:cNvCxnSpPr>
            <a:cxnSpLocks/>
          </p:cNvCxnSpPr>
          <p:nvPr/>
        </p:nvCxnSpPr>
        <p:spPr>
          <a:xfrm>
            <a:off x="3760388" y="1704512"/>
            <a:ext cx="118447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00BCD367-E067-4E43-B8F7-5080343944E3}"/>
              </a:ext>
            </a:extLst>
          </p:cNvPr>
          <p:cNvCxnSpPr>
            <a:cxnSpLocks/>
          </p:cNvCxnSpPr>
          <p:nvPr/>
        </p:nvCxnSpPr>
        <p:spPr>
          <a:xfrm>
            <a:off x="3541006" y="2215176"/>
            <a:ext cx="19098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4F26BE66-F7A7-4DF3-B2E8-10361493CFF7}"/>
              </a:ext>
            </a:extLst>
          </p:cNvPr>
          <p:cNvCxnSpPr>
            <a:cxnSpLocks/>
          </p:cNvCxnSpPr>
          <p:nvPr/>
        </p:nvCxnSpPr>
        <p:spPr>
          <a:xfrm>
            <a:off x="3875798" y="2802581"/>
            <a:ext cx="147743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324D9D5D-B266-4007-B9E3-5DF664BEDDA9}"/>
              </a:ext>
            </a:extLst>
          </p:cNvPr>
          <p:cNvCxnSpPr>
            <a:cxnSpLocks/>
          </p:cNvCxnSpPr>
          <p:nvPr/>
        </p:nvCxnSpPr>
        <p:spPr>
          <a:xfrm>
            <a:off x="3875798" y="3329419"/>
            <a:ext cx="222020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6C7D245A-E0AF-4640-A78A-B261B0C38179}"/>
              </a:ext>
            </a:extLst>
          </p:cNvPr>
          <p:cNvCxnSpPr>
            <a:cxnSpLocks/>
          </p:cNvCxnSpPr>
          <p:nvPr/>
        </p:nvCxnSpPr>
        <p:spPr>
          <a:xfrm>
            <a:off x="2778711" y="3907654"/>
            <a:ext cx="98167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793D7A3-DD6C-4506-BA62-22695115E965}"/>
              </a:ext>
            </a:extLst>
          </p:cNvPr>
          <p:cNvCxnSpPr>
            <a:cxnSpLocks/>
          </p:cNvCxnSpPr>
          <p:nvPr/>
        </p:nvCxnSpPr>
        <p:spPr>
          <a:xfrm>
            <a:off x="2281561" y="4526328"/>
            <a:ext cx="209513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E0CC1982-CDF7-464C-875E-A82A0EDA863D}"/>
              </a:ext>
            </a:extLst>
          </p:cNvPr>
          <p:cNvSpPr txBox="1"/>
          <p:nvPr/>
        </p:nvSpPr>
        <p:spPr>
          <a:xfrm>
            <a:off x="5398473" y="2320676"/>
            <a:ext cx="697527" cy="510778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tır.</a:t>
            </a:r>
          </a:p>
        </p:txBody>
      </p:sp>
      <p:sp>
        <p:nvSpPr>
          <p:cNvPr id="32" name="Ok: Sağ 31">
            <a:hlinkClick r:id="rId2" action="ppaction://hlinksldjump"/>
            <a:extLst>
              <a:ext uri="{FF2B5EF4-FFF2-40B4-BE49-F238E27FC236}">
                <a16:creationId xmlns:a16="http://schemas.microsoft.com/office/drawing/2014/main" id="{54E2B4D2-BBA0-420A-B6DF-8D9D78609A1E}"/>
              </a:ext>
            </a:extLst>
          </p:cNvPr>
          <p:cNvSpPr/>
          <p:nvPr/>
        </p:nvSpPr>
        <p:spPr>
          <a:xfrm>
            <a:off x="4928295" y="4850572"/>
            <a:ext cx="3127316" cy="1429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Sonraki Etkinliğe Geçelim</a:t>
            </a:r>
          </a:p>
        </p:txBody>
      </p:sp>
    </p:spTree>
    <p:extLst>
      <p:ext uri="{BB962C8B-B14F-4D97-AF65-F5344CB8AC3E}">
        <p14:creationId xmlns:p14="http://schemas.microsoft.com/office/powerpoint/2010/main" val="408172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8" grpId="0" animBg="1"/>
      <p:bldP spid="18" grpId="1" animBg="1"/>
      <p:bldP spid="30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5" y="292962"/>
            <a:ext cx="10406956" cy="60857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cümlelerdeki birleşik zamanlı fiilleri bulalım.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Çocukken hiç ıspanak yemiyordu.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Oyuna başladığına göre canı sıkılmıştır.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Hafta sonu pikniğe gidecektik.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Güzel yazmak için biraz uğraşmalıydın.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Bütün soruları bilmişmiş.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Şemsiyesini açarsa ıslanmaz.</a:t>
            </a:r>
          </a:p>
        </p:txBody>
      </p:sp>
      <p:sp>
        <p:nvSpPr>
          <p:cNvPr id="12" name="İçerik Yer Tutucusu 2">
            <a:extLst>
              <a:ext uri="{FF2B5EF4-FFF2-40B4-BE49-F238E27FC236}">
                <a16:creationId xmlns:a16="http://schemas.microsoft.com/office/drawing/2014/main" id="{87170A64-D563-4E52-8618-619580338A80}"/>
              </a:ext>
            </a:extLst>
          </p:cNvPr>
          <p:cNvSpPr txBox="1">
            <a:spLocks/>
          </p:cNvSpPr>
          <p:nvPr/>
        </p:nvSpPr>
        <p:spPr>
          <a:xfrm>
            <a:off x="7547720" y="1287261"/>
            <a:ext cx="373579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Terk edilmiş alışkanlık</a:t>
            </a:r>
          </a:p>
        </p:txBody>
      </p:sp>
      <p:sp>
        <p:nvSpPr>
          <p:cNvPr id="13" name="İçerik Yer Tutucusu 2">
            <a:extLst>
              <a:ext uri="{FF2B5EF4-FFF2-40B4-BE49-F238E27FC236}">
                <a16:creationId xmlns:a16="http://schemas.microsoft.com/office/drawing/2014/main" id="{F13F71A4-9AFF-44FD-A6F3-8810696CE50F}"/>
              </a:ext>
            </a:extLst>
          </p:cNvPr>
          <p:cNvSpPr txBox="1">
            <a:spLocks/>
          </p:cNvSpPr>
          <p:nvPr/>
        </p:nvSpPr>
        <p:spPr>
          <a:xfrm>
            <a:off x="7547720" y="185780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İhtimal </a:t>
            </a:r>
          </a:p>
        </p:txBody>
      </p:sp>
      <p:sp>
        <p:nvSpPr>
          <p:cNvPr id="14" name="İçerik Yer Tutucusu 2">
            <a:extLst>
              <a:ext uri="{FF2B5EF4-FFF2-40B4-BE49-F238E27FC236}">
                <a16:creationId xmlns:a16="http://schemas.microsoft.com/office/drawing/2014/main" id="{3653EEBA-94D0-4D48-92D8-52BE4653F09A}"/>
              </a:ext>
            </a:extLst>
          </p:cNvPr>
          <p:cNvSpPr txBox="1">
            <a:spLocks/>
          </p:cNvSpPr>
          <p:nvPr/>
        </p:nvSpPr>
        <p:spPr>
          <a:xfrm>
            <a:off x="7547719" y="2399795"/>
            <a:ext cx="3664777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0000"/>
                </a:solidFill>
              </a:rPr>
              <a:t>Gerçekleşmemiş niyet</a:t>
            </a:r>
          </a:p>
        </p:txBody>
      </p:sp>
      <p:sp>
        <p:nvSpPr>
          <p:cNvPr id="15" name="İçerik Yer Tutucusu 2">
            <a:extLst>
              <a:ext uri="{FF2B5EF4-FFF2-40B4-BE49-F238E27FC236}">
                <a16:creationId xmlns:a16="http://schemas.microsoft.com/office/drawing/2014/main" id="{D4A64733-DDD8-4701-8DD0-EAF14C7A265A}"/>
              </a:ext>
            </a:extLst>
          </p:cNvPr>
          <p:cNvSpPr txBox="1">
            <a:spLocks/>
          </p:cNvSpPr>
          <p:nvPr/>
        </p:nvSpPr>
        <p:spPr>
          <a:xfrm>
            <a:off x="7586283" y="2984916"/>
            <a:ext cx="4274283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70C0"/>
                </a:solidFill>
              </a:rPr>
              <a:t>Gerçekleşmemiş gereklilik</a:t>
            </a:r>
          </a:p>
        </p:txBody>
      </p:sp>
      <p:sp>
        <p:nvSpPr>
          <p:cNvPr id="16" name="İçerik Yer Tutucusu 2">
            <a:extLst>
              <a:ext uri="{FF2B5EF4-FFF2-40B4-BE49-F238E27FC236}">
                <a16:creationId xmlns:a16="http://schemas.microsoft.com/office/drawing/2014/main" id="{57576592-4EA7-462B-9966-C648BF138188}"/>
              </a:ext>
            </a:extLst>
          </p:cNvPr>
          <p:cNvSpPr txBox="1">
            <a:spLocks/>
          </p:cNvSpPr>
          <p:nvPr/>
        </p:nvSpPr>
        <p:spPr>
          <a:xfrm>
            <a:off x="7586284" y="356308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Küçümseme </a:t>
            </a:r>
          </a:p>
        </p:txBody>
      </p:sp>
      <p:sp>
        <p:nvSpPr>
          <p:cNvPr id="17" name="İçerik Yer Tutucusu 2">
            <a:extLst>
              <a:ext uri="{FF2B5EF4-FFF2-40B4-BE49-F238E27FC236}">
                <a16:creationId xmlns:a16="http://schemas.microsoft.com/office/drawing/2014/main" id="{C2708709-7438-4041-A76C-9EC7FB90FFC6}"/>
              </a:ext>
            </a:extLst>
          </p:cNvPr>
          <p:cNvSpPr txBox="1">
            <a:spLocks/>
          </p:cNvSpPr>
          <p:nvPr/>
        </p:nvSpPr>
        <p:spPr>
          <a:xfrm>
            <a:off x="7586284" y="410217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Koşul 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:a16="http://schemas.microsoft.com/office/drawing/2014/main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6E6D8B-5E92-4394-9212-32A65E720D0C}"/>
              </a:ext>
            </a:extLst>
          </p:cNvPr>
          <p:cNvCxnSpPr>
            <a:cxnSpLocks/>
          </p:cNvCxnSpPr>
          <p:nvPr/>
        </p:nvCxnSpPr>
        <p:spPr>
          <a:xfrm>
            <a:off x="4518733" y="1686757"/>
            <a:ext cx="1438183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00BCD367-E067-4E43-B8F7-5080343944E3}"/>
              </a:ext>
            </a:extLst>
          </p:cNvPr>
          <p:cNvCxnSpPr>
            <a:cxnSpLocks/>
          </p:cNvCxnSpPr>
          <p:nvPr/>
        </p:nvCxnSpPr>
        <p:spPr>
          <a:xfrm>
            <a:off x="4785266" y="2232931"/>
            <a:ext cx="198839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4F26BE66-F7A7-4DF3-B2E8-10361493CFF7}"/>
              </a:ext>
            </a:extLst>
          </p:cNvPr>
          <p:cNvCxnSpPr>
            <a:cxnSpLocks/>
          </p:cNvCxnSpPr>
          <p:nvPr/>
        </p:nvCxnSpPr>
        <p:spPr>
          <a:xfrm>
            <a:off x="4056705" y="2811459"/>
            <a:ext cx="145712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324D9D5D-B266-4007-B9E3-5DF664BEDDA9}"/>
              </a:ext>
            </a:extLst>
          </p:cNvPr>
          <p:cNvCxnSpPr>
            <a:cxnSpLocks/>
          </p:cNvCxnSpPr>
          <p:nvPr/>
        </p:nvCxnSpPr>
        <p:spPr>
          <a:xfrm>
            <a:off x="4721844" y="3347175"/>
            <a:ext cx="198967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6C7D245A-E0AF-4640-A78A-B261B0C38179}"/>
              </a:ext>
            </a:extLst>
          </p:cNvPr>
          <p:cNvCxnSpPr>
            <a:cxnSpLocks/>
          </p:cNvCxnSpPr>
          <p:nvPr/>
        </p:nvCxnSpPr>
        <p:spPr>
          <a:xfrm>
            <a:off x="3426391" y="3898776"/>
            <a:ext cx="1358875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793D7A3-DD6C-4506-BA62-22695115E965}"/>
              </a:ext>
            </a:extLst>
          </p:cNvPr>
          <p:cNvCxnSpPr>
            <a:cxnSpLocks/>
          </p:cNvCxnSpPr>
          <p:nvPr/>
        </p:nvCxnSpPr>
        <p:spPr>
          <a:xfrm>
            <a:off x="3031827" y="4490817"/>
            <a:ext cx="102487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58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id="{BD153177-D692-4716-8559-791954069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730" y="770578"/>
            <a:ext cx="7091361" cy="1500725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TEBRİK EDERİM.</a:t>
            </a:r>
          </a:p>
        </p:txBody>
      </p:sp>
      <p:sp>
        <p:nvSpPr>
          <p:cNvPr id="4" name="Alt Başlık 3">
            <a:extLst>
              <a:ext uri="{FF2B5EF4-FFF2-40B4-BE49-F238E27FC236}">
                <a16:creationId xmlns:a16="http://schemas.microsoft.com/office/drawing/2014/main" id="{797EB014-D9D5-40B1-B249-3008D1262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7264" y="2271303"/>
            <a:ext cx="7086600" cy="914400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BURAYA KADAR BAŞARIYLA GELDİYSEN KONUYU ANLADIN DEMEKTİR.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215ACEB8-B9C1-402D-BDA2-7EC7B99FE64D}"/>
              </a:ext>
            </a:extLst>
          </p:cNvPr>
          <p:cNvSpPr txBox="1"/>
          <p:nvPr/>
        </p:nvSpPr>
        <p:spPr>
          <a:xfrm>
            <a:off x="4136994" y="550662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EB197E38-12A6-489B-B707-648899A270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67" y="3595800"/>
            <a:ext cx="3232727" cy="3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01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B0E93F9-7D2D-4212-93E5-379F7773A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207" y="410142"/>
            <a:ext cx="9372600" cy="715103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Ek Fiil Nedir?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4266B06-F6D1-4F0C-B713-292B0B3C0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214" y="1371600"/>
            <a:ext cx="10555549" cy="874450"/>
          </a:xfrm>
        </p:spPr>
        <p:txBody>
          <a:bodyPr>
            <a:normAutofit/>
          </a:bodyPr>
          <a:lstStyle/>
          <a:p>
            <a:r>
              <a:rPr lang="tr-TR" sz="2400" dirty="0"/>
              <a:t>Ek fiil, mastar hâliyle anlamı olmayan </a:t>
            </a:r>
            <a:r>
              <a:rPr lang="tr-TR" sz="2400" b="1" dirty="0">
                <a:solidFill>
                  <a:srgbClr val="FF0000"/>
                </a:solidFill>
              </a:rPr>
              <a:t>“i-“ </a:t>
            </a:r>
            <a:r>
              <a:rPr lang="tr-TR" sz="2400" dirty="0"/>
              <a:t>fiilidir. </a:t>
            </a:r>
          </a:p>
        </p:txBody>
      </p: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id="{10209A54-78D8-4857-86B4-F79BA9F6BBD2}"/>
              </a:ext>
            </a:extLst>
          </p:cNvPr>
          <p:cNvSpPr txBox="1">
            <a:spLocks/>
          </p:cNvSpPr>
          <p:nvPr/>
        </p:nvSpPr>
        <p:spPr>
          <a:xfrm>
            <a:off x="71021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400" dirty="0"/>
              <a:t>Ek fiilin iki görevi vardır:</a:t>
            </a:r>
            <a:endParaRPr lang="tr-TR" sz="2400" dirty="0"/>
          </a:p>
        </p:txBody>
      </p:sp>
      <p:cxnSp>
        <p:nvCxnSpPr>
          <p:cNvPr id="6" name="Bağlayıcı: Dirsek 5">
            <a:extLst>
              <a:ext uri="{FF2B5EF4-FFF2-40B4-BE49-F238E27FC236}">
                <a16:creationId xmlns:a16="http://schemas.microsoft.com/office/drawing/2014/main" id="{EAEFD12B-50F8-4B9E-91DA-4EDADCF386B1}"/>
              </a:ext>
            </a:extLst>
          </p:cNvPr>
          <p:cNvCxnSpPr>
            <a:cxnSpLocks/>
          </p:cNvCxnSpPr>
          <p:nvPr/>
        </p:nvCxnSpPr>
        <p:spPr>
          <a:xfrm rot="16200000" flipH="1">
            <a:off x="6525087" y="1882065"/>
            <a:ext cx="1127465" cy="10919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Metin kutusu 8">
            <a:extLst>
              <a:ext uri="{FF2B5EF4-FFF2-40B4-BE49-F238E27FC236}">
                <a16:creationId xmlns:a16="http://schemas.microsoft.com/office/drawing/2014/main" id="{E50605EF-DA4F-4564-8FF9-DCA0DE0EB27B}"/>
              </a:ext>
            </a:extLst>
          </p:cNvPr>
          <p:cNvSpPr txBox="1"/>
          <p:nvPr/>
        </p:nvSpPr>
        <p:spPr>
          <a:xfrm>
            <a:off x="7088819" y="3169328"/>
            <a:ext cx="17355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i-di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i-</a:t>
            </a:r>
            <a:r>
              <a:rPr lang="tr-TR" sz="2400" b="1" dirty="0" err="1"/>
              <a:t>miş</a:t>
            </a:r>
            <a:endParaRPr lang="tr-T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i-se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400" b="1" dirty="0"/>
              <a:t>i-</a:t>
            </a:r>
            <a:r>
              <a:rPr lang="tr-TR" sz="2400" b="1" dirty="0" err="1"/>
              <a:t>dir</a:t>
            </a:r>
            <a:endParaRPr lang="tr-TR" sz="2400" b="1" dirty="0"/>
          </a:p>
        </p:txBody>
      </p:sp>
      <p:sp>
        <p:nvSpPr>
          <p:cNvPr id="10" name="Sağ Ayraç 9">
            <a:extLst>
              <a:ext uri="{FF2B5EF4-FFF2-40B4-BE49-F238E27FC236}">
                <a16:creationId xmlns:a16="http://schemas.microsoft.com/office/drawing/2014/main" id="{6F64DEBA-B0F5-42E2-82FC-AAD3BBDD9A70}"/>
              </a:ext>
            </a:extLst>
          </p:cNvPr>
          <p:cNvSpPr/>
          <p:nvPr/>
        </p:nvSpPr>
        <p:spPr>
          <a:xfrm>
            <a:off x="8096435" y="3232847"/>
            <a:ext cx="399495" cy="1442622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AD4E97DB-DC9A-452A-92DE-199E045054AD}"/>
              </a:ext>
            </a:extLst>
          </p:cNvPr>
          <p:cNvSpPr txBox="1"/>
          <p:nvPr/>
        </p:nvSpPr>
        <p:spPr>
          <a:xfrm>
            <a:off x="8785619" y="3169328"/>
            <a:ext cx="20684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Daha önce kip ekleri olarak görmüştük.</a:t>
            </a:r>
          </a:p>
        </p:txBody>
      </p:sp>
    </p:spTree>
    <p:extLst>
      <p:ext uri="{BB962C8B-B14F-4D97-AF65-F5344CB8AC3E}">
        <p14:creationId xmlns:p14="http://schemas.microsoft.com/office/powerpoint/2010/main" val="3645756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9" grpId="0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yagram 1">
            <a:extLst>
              <a:ext uri="{FF2B5EF4-FFF2-40B4-BE49-F238E27FC236}">
                <a16:creationId xmlns:a16="http://schemas.microsoft.com/office/drawing/2014/main" id="{919D68FB-5EC4-4D49-8C0F-76F9D50739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206918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1001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FDB1089-F187-45E8-9224-E0356ACBAE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">
                                            <p:graphicEl>
                                              <a:dgm id="{9FDB1089-F187-45E8-9224-E0356ACBAE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DAFD79A-6DF9-465D-9AC3-1C4A16144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2">
                                            <p:graphicEl>
                                              <a:dgm id="{6DAFD79A-6DF9-465D-9AC3-1C4A16144A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243DD4F-A0F9-44D7-8880-13A009B7E8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2">
                                            <p:graphicEl>
                                              <a:dgm id="{0243DD4F-A0F9-44D7-8880-13A009B7E8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828C02B-D605-4296-9975-8091594519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2">
                                            <p:graphicEl>
                                              <a:dgm id="{8828C02B-D605-4296-9975-8091594519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21" y="506025"/>
            <a:ext cx="10564958" cy="72398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İsim soylu sözcüklere gelerek onları yüklem yapar.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23846" y="1535988"/>
            <a:ext cx="10744308" cy="1091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İsim ve isim soylu sözcükler, ek fiilin </a:t>
            </a:r>
            <a:r>
              <a:rPr lang="tr-TR" sz="2400" b="1" dirty="0">
                <a:solidFill>
                  <a:srgbClr val="FF0000"/>
                </a:solidFill>
              </a:rPr>
              <a:t>“idi, imiş, ise, </a:t>
            </a:r>
            <a:r>
              <a:rPr lang="tr-TR" sz="2400" b="1" dirty="0" err="1">
                <a:solidFill>
                  <a:srgbClr val="FF0000"/>
                </a:solidFill>
              </a:rPr>
              <a:t>idir</a:t>
            </a:r>
            <a:r>
              <a:rPr lang="tr-TR" sz="2400" b="1" dirty="0">
                <a:solidFill>
                  <a:srgbClr val="FF0000"/>
                </a:solidFill>
              </a:rPr>
              <a:t>” </a:t>
            </a:r>
            <a:r>
              <a:rPr lang="tr-TR" sz="2400" dirty="0"/>
              <a:t>çekimlerinden birini alarak cümlede yargı bildirir duruma gelir. 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id="{FFBCAC25-887A-4D3F-B688-4534EDCCE986}"/>
              </a:ext>
            </a:extLst>
          </p:cNvPr>
          <p:cNvSpPr txBox="1">
            <a:spLocks/>
          </p:cNvSpPr>
          <p:nvPr/>
        </p:nvSpPr>
        <p:spPr>
          <a:xfrm>
            <a:off x="723846" y="2933772"/>
            <a:ext cx="10939834" cy="593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Yukarıdaki ekleri daha önce fiillere getirerek kip eki olarak adlandırmıştık.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62C53918-FCB5-47DE-AB0D-43952C12D526}"/>
              </a:ext>
            </a:extLst>
          </p:cNvPr>
          <p:cNvSpPr txBox="1">
            <a:spLocks/>
          </p:cNvSpPr>
          <p:nvPr/>
        </p:nvSpPr>
        <p:spPr>
          <a:xfrm>
            <a:off x="723846" y="4031052"/>
            <a:ext cx="10939834" cy="593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 kez isim soylu sözcüklere getirerek ek fiil olarak adlandıracağız. </a:t>
            </a:r>
          </a:p>
        </p:txBody>
      </p:sp>
    </p:spTree>
    <p:extLst>
      <p:ext uri="{BB962C8B-B14F-4D97-AF65-F5344CB8AC3E}">
        <p14:creationId xmlns:p14="http://schemas.microsoft.com/office/powerpoint/2010/main" val="2939814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76103" y="1478132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Dün sabahki kahvaltı çok güzel</a:t>
            </a:r>
            <a:r>
              <a:rPr lang="nn-NO" sz="2400" b="1" dirty="0">
                <a:solidFill>
                  <a:srgbClr val="FF0000"/>
                </a:solidFill>
              </a:rPr>
              <a:t>di</a:t>
            </a:r>
            <a:r>
              <a:rPr lang="nn-NO" sz="2400" dirty="0"/>
              <a:t>.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576103" y="2163076"/>
            <a:ext cx="11482949" cy="555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En sevdiğim arkadaşım Ayşe’y</a:t>
            </a:r>
            <a:r>
              <a:rPr lang="tr-TR" sz="2400" b="1" dirty="0">
                <a:solidFill>
                  <a:srgbClr val="FF0000"/>
                </a:solidFill>
              </a:rPr>
              <a:t>di</a:t>
            </a:r>
            <a:r>
              <a:rPr lang="tr-TR" sz="2400" dirty="0"/>
              <a:t>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576103" y="2848020"/>
            <a:ext cx="1129651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Babam ilkokuldayken çok çalışkan bir öğrenciy</a:t>
            </a:r>
            <a:r>
              <a:rPr lang="tr-TR" sz="2400" b="1" dirty="0">
                <a:solidFill>
                  <a:srgbClr val="FF0000"/>
                </a:solidFill>
              </a:rPr>
              <a:t>miş</a:t>
            </a:r>
            <a:r>
              <a:rPr lang="tr-TR" sz="2400" dirty="0"/>
              <a:t>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576103" y="3532964"/>
            <a:ext cx="11189987" cy="830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Okulun ilk günü çok heyecanlıy</a:t>
            </a:r>
            <a:r>
              <a:rPr lang="tr-TR" sz="2400" b="1" dirty="0">
                <a:solidFill>
                  <a:srgbClr val="FF0000"/>
                </a:solidFill>
              </a:rPr>
              <a:t>mış</a:t>
            </a:r>
            <a:r>
              <a:rPr lang="tr-T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7271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76103" y="1478132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Hava soğuk</a:t>
            </a:r>
            <a:r>
              <a:rPr lang="nn-NO" sz="2400" b="1" dirty="0">
                <a:solidFill>
                  <a:srgbClr val="FF0000"/>
                </a:solidFill>
              </a:rPr>
              <a:t>sa</a:t>
            </a:r>
            <a:r>
              <a:rPr lang="nn-NO" sz="2400" dirty="0"/>
              <a:t> kalın giyinmelisiniz.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576103" y="2163076"/>
            <a:ext cx="11482949" cy="555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Durumu iyiy</a:t>
            </a:r>
            <a:r>
              <a:rPr lang="tr-TR" sz="2400" b="1" dirty="0">
                <a:solidFill>
                  <a:srgbClr val="FF0000"/>
                </a:solidFill>
              </a:rPr>
              <a:t>se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/>
              <a:t>eve götürebiliriz.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576103" y="2848020"/>
            <a:ext cx="1129651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Yazın İç Anadolu Bölgesi kurak</a:t>
            </a:r>
            <a:r>
              <a:rPr lang="tr-TR" sz="2400" b="1" dirty="0">
                <a:solidFill>
                  <a:srgbClr val="FF0000"/>
                </a:solidFill>
              </a:rPr>
              <a:t>tır</a:t>
            </a:r>
            <a:r>
              <a:rPr lang="tr-TR" sz="2400" dirty="0"/>
              <a:t>. 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576103" y="3532964"/>
            <a:ext cx="11189987" cy="830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En iyi dost kitaplar.</a:t>
            </a:r>
          </a:p>
        </p:txBody>
      </p:sp>
      <p:cxnSp>
        <p:nvCxnSpPr>
          <p:cNvPr id="4" name="Düz Ok Bağlayıcısı 3">
            <a:extLst>
              <a:ext uri="{FF2B5EF4-FFF2-40B4-BE49-F238E27FC236}">
                <a16:creationId xmlns:a16="http://schemas.microsoft.com/office/drawing/2014/main" id="{33231350-C9F8-4F41-AA52-80EC9DBB2223}"/>
              </a:ext>
            </a:extLst>
          </p:cNvPr>
          <p:cNvCxnSpPr/>
          <p:nvPr/>
        </p:nvCxnSpPr>
        <p:spPr>
          <a:xfrm>
            <a:off x="4696288" y="3737209"/>
            <a:ext cx="949910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Metin kutusu 8">
            <a:extLst>
              <a:ext uri="{FF2B5EF4-FFF2-40B4-BE49-F238E27FC236}">
                <a16:creationId xmlns:a16="http://schemas.microsoft.com/office/drawing/2014/main" id="{15337E9F-3434-413F-A200-763E8725E28B}"/>
              </a:ext>
            </a:extLst>
          </p:cNvPr>
          <p:cNvSpPr txBox="1"/>
          <p:nvPr/>
        </p:nvSpPr>
        <p:spPr>
          <a:xfrm>
            <a:off x="5787026" y="3284206"/>
            <a:ext cx="5008803" cy="1328023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tr-TR" sz="2400" dirty="0"/>
              <a:t>«</a:t>
            </a:r>
            <a:r>
              <a:rPr lang="tr-TR" sz="2400" dirty="0" err="1"/>
              <a:t>idir</a:t>
            </a:r>
            <a:r>
              <a:rPr lang="tr-TR" sz="2400" dirty="0"/>
              <a:t>» ek fiili bazen yazılmayabilir fakat biz cümlenin anlamından varlığını anlayabiliriz.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E2A7BF6-8BC4-4DE7-8B71-1FA2B75FE8B5}"/>
              </a:ext>
            </a:extLst>
          </p:cNvPr>
          <p:cNvSpPr txBox="1"/>
          <p:nvPr/>
        </p:nvSpPr>
        <p:spPr>
          <a:xfrm>
            <a:off x="1762217" y="3950698"/>
            <a:ext cx="3409026" cy="510778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chemeClr val="tx1"/>
                </a:solidFill>
              </a:rPr>
              <a:t>En iyi dost kitaplar</a:t>
            </a:r>
            <a:r>
              <a:rPr lang="tr-TR" sz="2400" dirty="0"/>
              <a:t>dır.</a:t>
            </a:r>
          </a:p>
        </p:txBody>
      </p:sp>
    </p:spTree>
    <p:extLst>
      <p:ext uri="{BB962C8B-B14F-4D97-AF65-F5344CB8AC3E}">
        <p14:creationId xmlns:p14="http://schemas.microsoft.com/office/powerpoint/2010/main" val="20789060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21" y="506025"/>
            <a:ext cx="10564958" cy="723981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İsim soylu sözcüklere gelerek onları yüklem yapar.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23846" y="2135428"/>
            <a:ext cx="10744308" cy="593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Not: </a:t>
            </a:r>
            <a:r>
              <a:rPr lang="tr-TR" sz="2400" dirty="0"/>
              <a:t>Ek fiilin bu görevinde olumsuzluk </a:t>
            </a:r>
            <a:r>
              <a:rPr lang="tr-TR" sz="2400" b="1" dirty="0">
                <a:solidFill>
                  <a:srgbClr val="FF0000"/>
                </a:solidFill>
              </a:rPr>
              <a:t>“değil” </a:t>
            </a:r>
            <a:r>
              <a:rPr lang="tr-TR" sz="2400" dirty="0"/>
              <a:t>sözcüğüyle sağlanır. </a:t>
            </a:r>
          </a:p>
        </p:txBody>
      </p:sp>
    </p:spTree>
    <p:extLst>
      <p:ext uri="{BB962C8B-B14F-4D97-AF65-F5344CB8AC3E}">
        <p14:creationId xmlns:p14="http://schemas.microsoft.com/office/powerpoint/2010/main" val="1555726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76103" y="1478132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Bayramda yollar kapalı değil</a:t>
            </a:r>
            <a:r>
              <a:rPr lang="nn-NO" sz="2400" b="1" dirty="0">
                <a:solidFill>
                  <a:srgbClr val="FF0000"/>
                </a:solidFill>
              </a:rPr>
              <a:t>miş</a:t>
            </a:r>
            <a:r>
              <a:rPr lang="nn-NO" sz="2400" dirty="0"/>
              <a:t>.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576103" y="2163076"/>
            <a:ext cx="11482949" cy="555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Evimiz çok uzakta değil</a:t>
            </a:r>
            <a:r>
              <a:rPr lang="tr-TR" sz="2400" b="1" dirty="0">
                <a:solidFill>
                  <a:srgbClr val="FF0000"/>
                </a:solidFill>
              </a:rPr>
              <a:t>dir.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576103" y="2848020"/>
            <a:ext cx="1129651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Ankara, en sevdiğim şehir değil</a:t>
            </a:r>
            <a:r>
              <a:rPr lang="tr-TR" sz="2400" b="1" dirty="0">
                <a:solidFill>
                  <a:srgbClr val="FF0000"/>
                </a:solidFill>
              </a:rPr>
              <a:t>di</a:t>
            </a:r>
            <a:r>
              <a:rPr lang="tr-TR" sz="2400" dirty="0"/>
              <a:t>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576103" y="3532964"/>
            <a:ext cx="11189987" cy="830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Sorular zor değil</a:t>
            </a:r>
            <a:r>
              <a:rPr lang="tr-TR" sz="2400" b="1" dirty="0">
                <a:solidFill>
                  <a:srgbClr val="FF0000"/>
                </a:solidFill>
              </a:rPr>
              <a:t>se</a:t>
            </a:r>
            <a:r>
              <a:rPr lang="tr-TR" sz="2400" dirty="0"/>
              <a:t> daha çabuk bitirebilirsin.</a:t>
            </a:r>
          </a:p>
        </p:txBody>
      </p:sp>
    </p:spTree>
    <p:extLst>
      <p:ext uri="{BB962C8B-B14F-4D97-AF65-F5344CB8AC3E}">
        <p14:creationId xmlns:p14="http://schemas.microsoft.com/office/powerpoint/2010/main" val="3722492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628" y="379272"/>
            <a:ext cx="11097581" cy="723981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Basit zamanlı fiillere gelerek onları birleşik zamanlı fiil yapar.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45724" y="1371600"/>
            <a:ext cx="10857391" cy="1158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Basit zamanlı </a:t>
            </a:r>
            <a:r>
              <a:rPr lang="tr-TR" sz="2400" i="1" dirty="0"/>
              <a:t>(bir tane kip eki almış) </a:t>
            </a:r>
            <a:r>
              <a:rPr lang="tr-TR" sz="2400" dirty="0"/>
              <a:t>fiiller, ek fiilin </a:t>
            </a:r>
            <a:r>
              <a:rPr lang="tr-TR" sz="2400" b="1" dirty="0">
                <a:solidFill>
                  <a:srgbClr val="FF0000"/>
                </a:solidFill>
              </a:rPr>
              <a:t>“idi, imiş, ise, </a:t>
            </a:r>
            <a:r>
              <a:rPr lang="tr-TR" sz="2400" b="1" dirty="0" err="1">
                <a:solidFill>
                  <a:srgbClr val="FF0000"/>
                </a:solidFill>
              </a:rPr>
              <a:t>idir</a:t>
            </a:r>
            <a:r>
              <a:rPr lang="tr-TR" sz="2400" b="1" dirty="0">
                <a:solidFill>
                  <a:srgbClr val="FF0000"/>
                </a:solidFill>
              </a:rPr>
              <a:t>” </a:t>
            </a:r>
            <a:r>
              <a:rPr lang="tr-TR" sz="2400" dirty="0"/>
              <a:t>çekimlerinden birini alarak birleşik zamanlı </a:t>
            </a:r>
            <a:r>
              <a:rPr lang="tr-TR" sz="2400" i="1" dirty="0"/>
              <a:t>(iki tane kip eki almış) </a:t>
            </a:r>
            <a:r>
              <a:rPr lang="tr-TR" sz="2400" dirty="0"/>
              <a:t>fiil olurlar.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45724" y="284682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Birleşik zamanlı fiillerde ikinci kip eki, daima ek fiildir. 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1A038DCB-488E-4B26-AA6A-016EBA0A0670}"/>
              </a:ext>
            </a:extLst>
          </p:cNvPr>
          <p:cNvSpPr txBox="1">
            <a:spLocks/>
          </p:cNvSpPr>
          <p:nvPr/>
        </p:nvSpPr>
        <p:spPr>
          <a:xfrm>
            <a:off x="745724" y="3721272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Ek fiilin bu görevinde cümleye kattığı anlamlar kalıplaşmış isimlerle anılır. </a:t>
            </a:r>
          </a:p>
        </p:txBody>
      </p:sp>
    </p:spTree>
    <p:extLst>
      <p:ext uri="{BB962C8B-B14F-4D97-AF65-F5344CB8AC3E}">
        <p14:creationId xmlns:p14="http://schemas.microsoft.com/office/powerpoint/2010/main" val="1848476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5" grpId="0"/>
    </p:bldLst>
  </p:timing>
</p:sld>
</file>

<file path=ppt/theme/theme1.xml><?xml version="1.0" encoding="utf-8"?>
<a:theme xmlns:a="http://schemas.openxmlformats.org/drawingml/2006/main" name="Oynayan Çocuklar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Oynayan çocuklar eğitim sunusu tasarımı (çizgi karakterler, geniş ekran)</Template>
  <TotalTime>286</TotalTime>
  <Words>492</Words>
  <Application>Microsoft Office PowerPoint</Application>
  <PresentationFormat>Geniş ekran</PresentationFormat>
  <Paragraphs>79</Paragraphs>
  <Slides>14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9" baseType="lpstr">
      <vt:lpstr>Arial</vt:lpstr>
      <vt:lpstr>Euphemia</vt:lpstr>
      <vt:lpstr>Times New Roman</vt:lpstr>
      <vt:lpstr>Wingdings</vt:lpstr>
      <vt:lpstr>Oynayan Çocuklar 16x9</vt:lpstr>
      <vt:lpstr>EK FİİL (EK EYLEM)</vt:lpstr>
      <vt:lpstr>Ek Fiil Nedir?</vt:lpstr>
      <vt:lpstr>PowerPoint Sunusu</vt:lpstr>
      <vt:lpstr>1. İsim soylu sözcüklere gelerek onları yüklem yapar.</vt:lpstr>
      <vt:lpstr>Örnek:</vt:lpstr>
      <vt:lpstr>Örnek:</vt:lpstr>
      <vt:lpstr>1. İsim soylu sözcüklere gelerek onları yüklem yapar.</vt:lpstr>
      <vt:lpstr>Örnek:</vt:lpstr>
      <vt:lpstr>2. Basit zamanlı fiillere gelerek onları birleşik zamanlı fiil yapar.</vt:lpstr>
      <vt:lpstr>Örnek:</vt:lpstr>
      <vt:lpstr>EK FİİLLER BİTTİ. </vt:lpstr>
      <vt:lpstr>Verilen cümlelerdeki ek fiil almış isimleri bulalım.</vt:lpstr>
      <vt:lpstr>Verilen cümlelerdeki birleşik zamanlı fiilleri bulalım.</vt:lpstr>
      <vt:lpstr>TEBRİK EDERİM.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https://www.sorubak.com/</dc:title>
  <dc:creator>Özgür Kaya</dc:creator>
  <cp:keywords>https:/www.sorubak.com</cp:keywords>
  <cp:lastModifiedBy>Özgür Kaya</cp:lastModifiedBy>
  <cp:revision>39</cp:revision>
  <dcterms:created xsi:type="dcterms:W3CDTF">2020-06-07T09:39:41Z</dcterms:created>
  <dcterms:modified xsi:type="dcterms:W3CDTF">2021-01-03T13:41:29Z</dcterms:modified>
</cp:coreProperties>
</file>