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88163" cy="100203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94A9B8-F178-44FB-9BB1-767514B72B50}" type="doc">
      <dgm:prSet loTypeId="urn:microsoft.com/office/officeart/2005/8/layout/cycle6" loCatId="cycl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tr-TR"/>
        </a:p>
      </dgm:t>
    </dgm:pt>
    <dgm:pt modelId="{B2637BDF-61D2-4543-823D-1FAB5877EC70}">
      <dgm:prSet phldrT="[Metin]"/>
      <dgm:spPr>
        <a:ln>
          <a:solidFill>
            <a:srgbClr val="FF0066"/>
          </a:solidFill>
        </a:ln>
      </dgm:spPr>
      <dgm:t>
        <a:bodyPr/>
        <a:lstStyle/>
        <a:p>
          <a:r>
            <a:rPr lang="tr-TR" b="1"/>
            <a:t>Bükme</a:t>
          </a:r>
        </a:p>
      </dgm:t>
    </dgm:pt>
    <dgm:pt modelId="{253A88BB-8478-4211-BE3D-1CBA7EA53CA5}" type="parTrans" cxnId="{8B12A5F9-A5FF-4CC5-A1D9-B6244846FA0B}">
      <dgm:prSet/>
      <dgm:spPr/>
      <dgm:t>
        <a:bodyPr/>
        <a:lstStyle/>
        <a:p>
          <a:endParaRPr lang="tr-TR"/>
        </a:p>
      </dgm:t>
    </dgm:pt>
    <dgm:pt modelId="{3BA43CE4-82FB-4A52-8912-BBBB0B4CE0BB}" type="sibTrans" cxnId="{8B12A5F9-A5FF-4CC5-A1D9-B6244846FA0B}">
      <dgm:prSet/>
      <dgm:spPr>
        <a:ln>
          <a:solidFill>
            <a:srgbClr val="FF0066"/>
          </a:solidFill>
        </a:ln>
      </dgm:spPr>
      <dgm:t>
        <a:bodyPr/>
        <a:lstStyle/>
        <a:p>
          <a:endParaRPr lang="tr-TR"/>
        </a:p>
      </dgm:t>
    </dgm:pt>
    <dgm:pt modelId="{45D85740-1FFC-495C-90D2-68A19EEE2C1A}">
      <dgm:prSet phldrT="[Metin]"/>
      <dgm:spPr>
        <a:ln>
          <a:solidFill>
            <a:srgbClr val="006600"/>
          </a:solidFill>
        </a:ln>
      </dgm:spPr>
      <dgm:t>
        <a:bodyPr/>
        <a:lstStyle/>
        <a:p>
          <a:r>
            <a:rPr lang="tr-TR" b="1"/>
            <a:t>Sıkma</a:t>
          </a:r>
        </a:p>
      </dgm:t>
    </dgm:pt>
    <dgm:pt modelId="{C934524D-FD98-40CA-A697-63A1DAFD8171}" type="parTrans" cxnId="{277B3739-F668-44FA-9FA5-FF20B6AD18E4}">
      <dgm:prSet/>
      <dgm:spPr/>
      <dgm:t>
        <a:bodyPr/>
        <a:lstStyle/>
        <a:p>
          <a:endParaRPr lang="tr-TR"/>
        </a:p>
      </dgm:t>
    </dgm:pt>
    <dgm:pt modelId="{4CE0CD9A-C8BA-464B-B19D-FCFF148A0E4F}" type="sibTrans" cxnId="{277B3739-F668-44FA-9FA5-FF20B6AD18E4}">
      <dgm:prSet/>
      <dgm:spPr>
        <a:ln>
          <a:solidFill>
            <a:srgbClr val="006600"/>
          </a:solidFill>
        </a:ln>
      </dgm:spPr>
      <dgm:t>
        <a:bodyPr/>
        <a:lstStyle/>
        <a:p>
          <a:endParaRPr lang="tr-TR"/>
        </a:p>
      </dgm:t>
    </dgm:pt>
    <dgm:pt modelId="{973F7F3F-DBDA-4353-BF77-87FAC3EF76F0}">
      <dgm:prSet phldrT="[Metin]"/>
      <dgm:spPr/>
      <dgm:t>
        <a:bodyPr/>
        <a:lstStyle/>
        <a:p>
          <a:r>
            <a:rPr lang="tr-TR" b="1"/>
            <a:t>Vurma yoluyla </a:t>
          </a:r>
        </a:p>
      </dgm:t>
    </dgm:pt>
    <dgm:pt modelId="{ACDDBF71-C6B2-451C-971A-CB2EFC75023F}" type="parTrans" cxnId="{34A2438D-A28B-4ABB-9DA6-C53DECBC3F34}">
      <dgm:prSet/>
      <dgm:spPr/>
      <dgm:t>
        <a:bodyPr/>
        <a:lstStyle/>
        <a:p>
          <a:endParaRPr lang="tr-TR"/>
        </a:p>
      </dgm:t>
    </dgm:pt>
    <dgm:pt modelId="{CEADAE6F-9771-4907-8BB7-C53B5326958A}" type="sibTrans" cxnId="{34A2438D-A28B-4ABB-9DA6-C53DECBC3F34}">
      <dgm:prSet/>
      <dgm:spPr/>
      <dgm:t>
        <a:bodyPr/>
        <a:lstStyle/>
        <a:p>
          <a:endParaRPr lang="tr-TR"/>
        </a:p>
      </dgm:t>
    </dgm:pt>
    <dgm:pt modelId="{0379480C-A173-47F0-91B1-826D77EC5F7C}">
      <dgm:prSet phldrT="[Metin]"/>
      <dgm:spPr>
        <a:ln>
          <a:solidFill>
            <a:srgbClr val="0033CC"/>
          </a:solidFill>
        </a:ln>
      </dgm:spPr>
      <dgm:t>
        <a:bodyPr/>
        <a:lstStyle/>
        <a:p>
          <a:r>
            <a:rPr lang="tr-TR" b="1"/>
            <a:t>Germe</a:t>
          </a:r>
        </a:p>
      </dgm:t>
    </dgm:pt>
    <dgm:pt modelId="{0D17C812-E8EA-450E-BD01-D49A31273527}" type="parTrans" cxnId="{2B7E493F-D1B6-400B-89E6-3E8DB6757F9D}">
      <dgm:prSet/>
      <dgm:spPr/>
      <dgm:t>
        <a:bodyPr/>
        <a:lstStyle/>
        <a:p>
          <a:endParaRPr lang="tr-TR"/>
        </a:p>
      </dgm:t>
    </dgm:pt>
    <dgm:pt modelId="{5B59DB78-813E-4415-8638-A3D308756A09}" type="sibTrans" cxnId="{2B7E493F-D1B6-400B-89E6-3E8DB6757F9D}">
      <dgm:prSet/>
      <dgm:spPr>
        <a:solidFill>
          <a:schemeClr val="lt1">
            <a:hueOff val="0"/>
            <a:satOff val="0"/>
            <a:lumOff val="0"/>
          </a:schemeClr>
        </a:solidFill>
        <a:ln>
          <a:solidFill>
            <a:srgbClr val="0033CC"/>
          </a:solidFill>
        </a:ln>
      </dgm:spPr>
      <dgm:t>
        <a:bodyPr/>
        <a:lstStyle/>
        <a:p>
          <a:endParaRPr lang="tr-TR"/>
        </a:p>
      </dgm:t>
    </dgm:pt>
    <dgm:pt modelId="{642A1EEB-1522-4319-8241-3568AAB76444}" type="pres">
      <dgm:prSet presAssocID="{4294A9B8-F178-44FB-9BB1-767514B72B5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4611A150-F060-4E99-B2D9-8C1285C53A9E}" type="pres">
      <dgm:prSet presAssocID="{B2637BDF-61D2-4543-823D-1FAB5877EC7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219C0183-F31B-4C12-A450-82C28E2288D5}" type="pres">
      <dgm:prSet presAssocID="{B2637BDF-61D2-4543-823D-1FAB5877EC70}" presName="spNode" presStyleCnt="0"/>
      <dgm:spPr/>
      <dgm:t>
        <a:bodyPr/>
        <a:lstStyle/>
        <a:p>
          <a:endParaRPr lang="tr-TR"/>
        </a:p>
      </dgm:t>
    </dgm:pt>
    <dgm:pt modelId="{C20ECFDE-42D2-4F04-963E-2D4EED63F518}" type="pres">
      <dgm:prSet presAssocID="{3BA43CE4-82FB-4A52-8912-BBBB0B4CE0BB}" presName="sibTrans" presStyleLbl="sibTrans1D1" presStyleIdx="0" presStyleCnt="4"/>
      <dgm:spPr/>
      <dgm:t>
        <a:bodyPr/>
        <a:lstStyle/>
        <a:p>
          <a:endParaRPr lang="tr-TR"/>
        </a:p>
      </dgm:t>
    </dgm:pt>
    <dgm:pt modelId="{C2E2DF38-7C73-4903-909B-7563B07A0EE4}" type="pres">
      <dgm:prSet presAssocID="{45D85740-1FFC-495C-90D2-68A19EEE2C1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B6D882B4-FA16-4574-A000-4E7CECC4A0A1}" type="pres">
      <dgm:prSet presAssocID="{45D85740-1FFC-495C-90D2-68A19EEE2C1A}" presName="spNode" presStyleCnt="0"/>
      <dgm:spPr/>
      <dgm:t>
        <a:bodyPr/>
        <a:lstStyle/>
        <a:p>
          <a:endParaRPr lang="tr-TR"/>
        </a:p>
      </dgm:t>
    </dgm:pt>
    <dgm:pt modelId="{93DD8063-2315-4E03-8E86-C2069E0D9F5B}" type="pres">
      <dgm:prSet presAssocID="{4CE0CD9A-C8BA-464B-B19D-FCFF148A0E4F}" presName="sibTrans" presStyleLbl="sibTrans1D1" presStyleIdx="1" presStyleCnt="4"/>
      <dgm:spPr/>
      <dgm:t>
        <a:bodyPr/>
        <a:lstStyle/>
        <a:p>
          <a:endParaRPr lang="tr-TR"/>
        </a:p>
      </dgm:t>
    </dgm:pt>
    <dgm:pt modelId="{5B8E5E0F-4CAF-40BE-98B2-734865994D26}" type="pres">
      <dgm:prSet presAssocID="{973F7F3F-DBDA-4353-BF77-87FAC3EF76F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0F74306-0E75-49C6-AC42-84005F1D5DB5}" type="pres">
      <dgm:prSet presAssocID="{973F7F3F-DBDA-4353-BF77-87FAC3EF76F0}" presName="spNode" presStyleCnt="0"/>
      <dgm:spPr/>
      <dgm:t>
        <a:bodyPr/>
        <a:lstStyle/>
        <a:p>
          <a:endParaRPr lang="tr-TR"/>
        </a:p>
      </dgm:t>
    </dgm:pt>
    <dgm:pt modelId="{B3550417-249B-4926-A355-6D2DE5BCC3F2}" type="pres">
      <dgm:prSet presAssocID="{CEADAE6F-9771-4907-8BB7-C53B5326958A}" presName="sibTrans" presStyleLbl="sibTrans1D1" presStyleIdx="2" presStyleCnt="4"/>
      <dgm:spPr/>
      <dgm:t>
        <a:bodyPr/>
        <a:lstStyle/>
        <a:p>
          <a:endParaRPr lang="tr-TR"/>
        </a:p>
      </dgm:t>
    </dgm:pt>
    <dgm:pt modelId="{C8A2D072-BD6B-49B0-B944-42767BB94E21}" type="pres">
      <dgm:prSet presAssocID="{0379480C-A173-47F0-91B1-826D77EC5F7C}" presName="node" presStyleLbl="node1" presStyleIdx="3" presStyleCnt="4" custRadScaleRad="101691" custRadScaleInc="4800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DF049277-311A-4A6E-B9DD-E9CD1169564F}" type="pres">
      <dgm:prSet presAssocID="{0379480C-A173-47F0-91B1-826D77EC5F7C}" presName="spNode" presStyleCnt="0"/>
      <dgm:spPr/>
      <dgm:t>
        <a:bodyPr/>
        <a:lstStyle/>
        <a:p>
          <a:endParaRPr lang="tr-TR"/>
        </a:p>
      </dgm:t>
    </dgm:pt>
    <dgm:pt modelId="{D01C1D5E-F83B-49D7-9E35-583332EF632C}" type="pres">
      <dgm:prSet presAssocID="{5B59DB78-813E-4415-8638-A3D308756A09}" presName="sibTrans" presStyleLbl="sibTrans1D1" presStyleIdx="3" presStyleCnt="4"/>
      <dgm:spPr/>
      <dgm:t>
        <a:bodyPr/>
        <a:lstStyle/>
        <a:p>
          <a:endParaRPr lang="tr-TR"/>
        </a:p>
      </dgm:t>
    </dgm:pt>
  </dgm:ptLst>
  <dgm:cxnLst>
    <dgm:cxn modelId="{C95E03BB-A425-4492-B868-51A70CA405C8}" type="presOf" srcId="{973F7F3F-DBDA-4353-BF77-87FAC3EF76F0}" destId="{5B8E5E0F-4CAF-40BE-98B2-734865994D26}" srcOrd="0" destOrd="0" presId="urn:microsoft.com/office/officeart/2005/8/layout/cycle6"/>
    <dgm:cxn modelId="{677D57EA-2C64-4CFA-BE93-F08154B05731}" type="presOf" srcId="{B2637BDF-61D2-4543-823D-1FAB5877EC70}" destId="{4611A150-F060-4E99-B2D9-8C1285C53A9E}" srcOrd="0" destOrd="0" presId="urn:microsoft.com/office/officeart/2005/8/layout/cycle6"/>
    <dgm:cxn modelId="{277B3739-F668-44FA-9FA5-FF20B6AD18E4}" srcId="{4294A9B8-F178-44FB-9BB1-767514B72B50}" destId="{45D85740-1FFC-495C-90D2-68A19EEE2C1A}" srcOrd="1" destOrd="0" parTransId="{C934524D-FD98-40CA-A697-63A1DAFD8171}" sibTransId="{4CE0CD9A-C8BA-464B-B19D-FCFF148A0E4F}"/>
    <dgm:cxn modelId="{173A7F98-8055-4811-B513-175634EA2495}" type="presOf" srcId="{5B59DB78-813E-4415-8638-A3D308756A09}" destId="{D01C1D5E-F83B-49D7-9E35-583332EF632C}" srcOrd="0" destOrd="0" presId="urn:microsoft.com/office/officeart/2005/8/layout/cycle6"/>
    <dgm:cxn modelId="{34A2438D-A28B-4ABB-9DA6-C53DECBC3F34}" srcId="{4294A9B8-F178-44FB-9BB1-767514B72B50}" destId="{973F7F3F-DBDA-4353-BF77-87FAC3EF76F0}" srcOrd="2" destOrd="0" parTransId="{ACDDBF71-C6B2-451C-971A-CB2EFC75023F}" sibTransId="{CEADAE6F-9771-4907-8BB7-C53B5326958A}"/>
    <dgm:cxn modelId="{CC2ADA08-76DC-4ECD-A369-112DBD35EB32}" type="presOf" srcId="{3BA43CE4-82FB-4A52-8912-BBBB0B4CE0BB}" destId="{C20ECFDE-42D2-4F04-963E-2D4EED63F518}" srcOrd="0" destOrd="0" presId="urn:microsoft.com/office/officeart/2005/8/layout/cycle6"/>
    <dgm:cxn modelId="{2B7E493F-D1B6-400B-89E6-3E8DB6757F9D}" srcId="{4294A9B8-F178-44FB-9BB1-767514B72B50}" destId="{0379480C-A173-47F0-91B1-826D77EC5F7C}" srcOrd="3" destOrd="0" parTransId="{0D17C812-E8EA-450E-BD01-D49A31273527}" sibTransId="{5B59DB78-813E-4415-8638-A3D308756A09}"/>
    <dgm:cxn modelId="{8B12A5F9-A5FF-4CC5-A1D9-B6244846FA0B}" srcId="{4294A9B8-F178-44FB-9BB1-767514B72B50}" destId="{B2637BDF-61D2-4543-823D-1FAB5877EC70}" srcOrd="0" destOrd="0" parTransId="{253A88BB-8478-4211-BE3D-1CBA7EA53CA5}" sibTransId="{3BA43CE4-82FB-4A52-8912-BBBB0B4CE0BB}"/>
    <dgm:cxn modelId="{D9DB9910-6774-4248-AAA3-3A81A2A1DA7D}" type="presOf" srcId="{4CE0CD9A-C8BA-464B-B19D-FCFF148A0E4F}" destId="{93DD8063-2315-4E03-8E86-C2069E0D9F5B}" srcOrd="0" destOrd="0" presId="urn:microsoft.com/office/officeart/2005/8/layout/cycle6"/>
    <dgm:cxn modelId="{AEDC0BDF-3CF3-408D-AE24-687E1DC64228}" type="presOf" srcId="{CEADAE6F-9771-4907-8BB7-C53B5326958A}" destId="{B3550417-249B-4926-A355-6D2DE5BCC3F2}" srcOrd="0" destOrd="0" presId="urn:microsoft.com/office/officeart/2005/8/layout/cycle6"/>
    <dgm:cxn modelId="{6A0D9E7D-70E4-4741-B62D-35627D2FD39A}" type="presOf" srcId="{0379480C-A173-47F0-91B1-826D77EC5F7C}" destId="{C8A2D072-BD6B-49B0-B944-42767BB94E21}" srcOrd="0" destOrd="0" presId="urn:microsoft.com/office/officeart/2005/8/layout/cycle6"/>
    <dgm:cxn modelId="{73C6199E-06EC-4F53-9CF1-2BECAE07C496}" type="presOf" srcId="{45D85740-1FFC-495C-90D2-68A19EEE2C1A}" destId="{C2E2DF38-7C73-4903-909B-7563B07A0EE4}" srcOrd="0" destOrd="0" presId="urn:microsoft.com/office/officeart/2005/8/layout/cycle6"/>
    <dgm:cxn modelId="{AA9B0E54-506D-408A-A1D0-9A22054608EE}" type="presOf" srcId="{4294A9B8-F178-44FB-9BB1-767514B72B50}" destId="{642A1EEB-1522-4319-8241-3568AAB76444}" srcOrd="0" destOrd="0" presId="urn:microsoft.com/office/officeart/2005/8/layout/cycle6"/>
    <dgm:cxn modelId="{02E4EB9A-B3DE-44E3-A855-0F12BA793624}" type="presParOf" srcId="{642A1EEB-1522-4319-8241-3568AAB76444}" destId="{4611A150-F060-4E99-B2D9-8C1285C53A9E}" srcOrd="0" destOrd="0" presId="urn:microsoft.com/office/officeart/2005/8/layout/cycle6"/>
    <dgm:cxn modelId="{5AE489AF-336C-4BB8-B526-B7C85C7A1A43}" type="presParOf" srcId="{642A1EEB-1522-4319-8241-3568AAB76444}" destId="{219C0183-F31B-4C12-A450-82C28E2288D5}" srcOrd="1" destOrd="0" presId="urn:microsoft.com/office/officeart/2005/8/layout/cycle6"/>
    <dgm:cxn modelId="{D2067AC5-C217-4FE2-B403-579B51603611}" type="presParOf" srcId="{642A1EEB-1522-4319-8241-3568AAB76444}" destId="{C20ECFDE-42D2-4F04-963E-2D4EED63F518}" srcOrd="2" destOrd="0" presId="urn:microsoft.com/office/officeart/2005/8/layout/cycle6"/>
    <dgm:cxn modelId="{D2B6512F-8621-4D2E-A67E-D46274F8DC3C}" type="presParOf" srcId="{642A1EEB-1522-4319-8241-3568AAB76444}" destId="{C2E2DF38-7C73-4903-909B-7563B07A0EE4}" srcOrd="3" destOrd="0" presId="urn:microsoft.com/office/officeart/2005/8/layout/cycle6"/>
    <dgm:cxn modelId="{C0846B9E-65DC-4257-925E-36FD2D15DC9D}" type="presParOf" srcId="{642A1EEB-1522-4319-8241-3568AAB76444}" destId="{B6D882B4-FA16-4574-A000-4E7CECC4A0A1}" srcOrd="4" destOrd="0" presId="urn:microsoft.com/office/officeart/2005/8/layout/cycle6"/>
    <dgm:cxn modelId="{95AFDAA8-AD40-412C-9AC8-75D4290E9075}" type="presParOf" srcId="{642A1EEB-1522-4319-8241-3568AAB76444}" destId="{93DD8063-2315-4E03-8E86-C2069E0D9F5B}" srcOrd="5" destOrd="0" presId="urn:microsoft.com/office/officeart/2005/8/layout/cycle6"/>
    <dgm:cxn modelId="{E217221C-B91D-417E-82B8-1D6BC4A05497}" type="presParOf" srcId="{642A1EEB-1522-4319-8241-3568AAB76444}" destId="{5B8E5E0F-4CAF-40BE-98B2-734865994D26}" srcOrd="6" destOrd="0" presId="urn:microsoft.com/office/officeart/2005/8/layout/cycle6"/>
    <dgm:cxn modelId="{01F504AC-959E-4967-9197-B34C95B2D007}" type="presParOf" srcId="{642A1EEB-1522-4319-8241-3568AAB76444}" destId="{40F74306-0E75-49C6-AC42-84005F1D5DB5}" srcOrd="7" destOrd="0" presId="urn:microsoft.com/office/officeart/2005/8/layout/cycle6"/>
    <dgm:cxn modelId="{2DAF0BFA-27F1-45EF-818F-0F631913E03E}" type="presParOf" srcId="{642A1EEB-1522-4319-8241-3568AAB76444}" destId="{B3550417-249B-4926-A355-6D2DE5BCC3F2}" srcOrd="8" destOrd="0" presId="urn:microsoft.com/office/officeart/2005/8/layout/cycle6"/>
    <dgm:cxn modelId="{8AA2474E-104B-4B99-8EAA-6AAE9A1233E5}" type="presParOf" srcId="{642A1EEB-1522-4319-8241-3568AAB76444}" destId="{C8A2D072-BD6B-49B0-B944-42767BB94E21}" srcOrd="9" destOrd="0" presId="urn:microsoft.com/office/officeart/2005/8/layout/cycle6"/>
    <dgm:cxn modelId="{C2CD4FD3-18CF-4EDB-A703-7613255735FF}" type="presParOf" srcId="{642A1EEB-1522-4319-8241-3568AAB76444}" destId="{DF049277-311A-4A6E-B9DD-E9CD1169564F}" srcOrd="10" destOrd="0" presId="urn:microsoft.com/office/officeart/2005/8/layout/cycle6"/>
    <dgm:cxn modelId="{F15B9CC0-3EEA-4966-8F6F-A91A6D17AB73}" type="presParOf" srcId="{642A1EEB-1522-4319-8241-3568AAB76444}" destId="{D01C1D5E-F83B-49D7-9E35-583332EF632C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11A150-F060-4E99-B2D9-8C1285C53A9E}">
      <dsp:nvSpPr>
        <dsp:cNvPr id="0" name=""/>
        <dsp:cNvSpPr/>
      </dsp:nvSpPr>
      <dsp:spPr>
        <a:xfrm>
          <a:off x="2440185" y="990"/>
          <a:ext cx="1312317" cy="85300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006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100" b="1" kern="1200"/>
            <a:t>Bükme</a:t>
          </a:r>
        </a:p>
      </dsp:txBody>
      <dsp:txXfrm>
        <a:off x="2440185" y="990"/>
        <a:ext cx="1312317" cy="853006"/>
      </dsp:txXfrm>
    </dsp:sp>
    <dsp:sp modelId="{C20ECFDE-42D2-4F04-963E-2D4EED63F518}">
      <dsp:nvSpPr>
        <dsp:cNvPr id="0" name=""/>
        <dsp:cNvSpPr/>
      </dsp:nvSpPr>
      <dsp:spPr>
        <a:xfrm>
          <a:off x="1687633" y="427493"/>
          <a:ext cx="2817420" cy="2817420"/>
        </a:xfrm>
        <a:custGeom>
          <a:avLst/>
          <a:gdLst/>
          <a:ahLst/>
          <a:cxnLst/>
          <a:rect l="0" t="0" r="0" b="0"/>
          <a:pathLst>
            <a:path>
              <a:moveTo>
                <a:pt x="2074313" y="167164"/>
              </a:moveTo>
              <a:arcTo wR="1408710" hR="1408710" stAng="17891768" swAng="2624721"/>
            </a:path>
          </a:pathLst>
        </a:custGeom>
        <a:noFill/>
        <a:ln w="9525" cap="flat" cmpd="sng" algn="ctr">
          <a:solidFill>
            <a:srgbClr val="FF0066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E2DF38-7C73-4903-909B-7563B07A0EE4}">
      <dsp:nvSpPr>
        <dsp:cNvPr id="0" name=""/>
        <dsp:cNvSpPr/>
      </dsp:nvSpPr>
      <dsp:spPr>
        <a:xfrm>
          <a:off x="3848895" y="1409700"/>
          <a:ext cx="1312317" cy="85300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100" b="1" kern="1200"/>
            <a:t>Sıkma</a:t>
          </a:r>
        </a:p>
      </dsp:txBody>
      <dsp:txXfrm>
        <a:off x="3848895" y="1409700"/>
        <a:ext cx="1312317" cy="853006"/>
      </dsp:txXfrm>
    </dsp:sp>
    <dsp:sp modelId="{93DD8063-2315-4E03-8E86-C2069E0D9F5B}">
      <dsp:nvSpPr>
        <dsp:cNvPr id="0" name=""/>
        <dsp:cNvSpPr/>
      </dsp:nvSpPr>
      <dsp:spPr>
        <a:xfrm>
          <a:off x="1687633" y="427493"/>
          <a:ext cx="2817420" cy="2817420"/>
        </a:xfrm>
        <a:custGeom>
          <a:avLst/>
          <a:gdLst/>
          <a:ahLst/>
          <a:cxnLst/>
          <a:rect l="0" t="0" r="0" b="0"/>
          <a:pathLst>
            <a:path>
              <a:moveTo>
                <a:pt x="2748027" y="1845393"/>
              </a:moveTo>
              <a:arcTo wR="1408710" hR="1408710" stAng="1083511" swAng="2624721"/>
            </a:path>
          </a:pathLst>
        </a:custGeom>
        <a:noFill/>
        <a:ln w="9525" cap="flat" cmpd="sng" algn="ctr">
          <a:solidFill>
            <a:srgbClr val="006600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8E5E0F-4CAF-40BE-98B2-734865994D26}">
      <dsp:nvSpPr>
        <dsp:cNvPr id="0" name=""/>
        <dsp:cNvSpPr/>
      </dsp:nvSpPr>
      <dsp:spPr>
        <a:xfrm>
          <a:off x="2440185" y="2818410"/>
          <a:ext cx="1312317" cy="85300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100" b="1" kern="1200"/>
            <a:t>Vurma yoluyla </a:t>
          </a:r>
        </a:p>
      </dsp:txBody>
      <dsp:txXfrm>
        <a:off x="2440185" y="2818410"/>
        <a:ext cx="1312317" cy="853006"/>
      </dsp:txXfrm>
    </dsp:sp>
    <dsp:sp modelId="{B3550417-249B-4926-A355-6D2DE5BCC3F2}">
      <dsp:nvSpPr>
        <dsp:cNvPr id="0" name=""/>
        <dsp:cNvSpPr/>
      </dsp:nvSpPr>
      <dsp:spPr>
        <a:xfrm>
          <a:off x="1658462" y="412569"/>
          <a:ext cx="2817420" cy="2817420"/>
        </a:xfrm>
        <a:custGeom>
          <a:avLst/>
          <a:gdLst/>
          <a:ahLst/>
          <a:cxnLst/>
          <a:rect l="0" t="0" r="0" b="0"/>
          <a:pathLst>
            <a:path>
              <a:moveTo>
                <a:pt x="771713" y="2665172"/>
              </a:moveTo>
              <a:arcTo wR="1408710" hR="1408710" stAng="7013036" swAng="2756053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A2D072-BD6B-49B0-B944-42767BB94E21}">
      <dsp:nvSpPr>
        <dsp:cNvPr id="0" name=""/>
        <dsp:cNvSpPr/>
      </dsp:nvSpPr>
      <dsp:spPr>
        <a:xfrm>
          <a:off x="1008106" y="1373701"/>
          <a:ext cx="1312317" cy="85300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100" b="1" kern="1200"/>
            <a:t>Germe</a:t>
          </a:r>
        </a:p>
      </dsp:txBody>
      <dsp:txXfrm>
        <a:off x="1008106" y="1373701"/>
        <a:ext cx="1312317" cy="853006"/>
      </dsp:txXfrm>
    </dsp:sp>
    <dsp:sp modelId="{D01C1D5E-F83B-49D7-9E35-583332EF632C}">
      <dsp:nvSpPr>
        <dsp:cNvPr id="0" name=""/>
        <dsp:cNvSpPr/>
      </dsp:nvSpPr>
      <dsp:spPr>
        <a:xfrm>
          <a:off x="1656874" y="443206"/>
          <a:ext cx="2817420" cy="2817420"/>
        </a:xfrm>
        <a:custGeom>
          <a:avLst/>
          <a:gdLst/>
          <a:ahLst/>
          <a:cxnLst/>
          <a:rect l="0" t="0" r="0" b="0"/>
          <a:pathLst>
            <a:path>
              <a:moveTo>
                <a:pt x="87258" y="920623"/>
              </a:moveTo>
              <a:arcTo wR="1408710" hR="1408710" stAng="12016321" swAng="2576658"/>
            </a:path>
          </a:pathLst>
        </a:custGeom>
        <a:noFill/>
        <a:ln w="9525" cap="flat" cmpd="sng" algn="ctr">
          <a:solidFill>
            <a:srgbClr val="0033CC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13/12/2020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emf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24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3253025" y="0"/>
            <a:ext cx="2340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>
                <a:solidFill>
                  <a:srgbClr val="C00000"/>
                </a:solidFill>
              </a:rPr>
              <a:t>KUVVET</a:t>
            </a:r>
            <a:endParaRPr lang="tr-TR" sz="3600" b="1" dirty="0">
              <a:solidFill>
                <a:srgbClr val="C00000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161510" y="476672"/>
            <a:ext cx="88749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smtClean="0"/>
              <a:t>   Duran bir cismi hareket ettiren, hareket eden bir cismi durduran, cismin hızında ,yönünde ve şeklinde değişiklik yapan etkiye </a:t>
            </a:r>
            <a:r>
              <a:rPr lang="tr-TR" sz="2800" b="1" i="1" dirty="0" smtClean="0">
                <a:solidFill>
                  <a:srgbClr val="0070C0"/>
                </a:solidFill>
              </a:rPr>
              <a:t>kuvvet</a:t>
            </a:r>
            <a:r>
              <a:rPr lang="tr-TR" sz="2800" dirty="0" smtClean="0"/>
              <a:t> denir.</a:t>
            </a:r>
            <a:endParaRPr lang="tr-TR" sz="2800" dirty="0"/>
          </a:p>
        </p:txBody>
      </p:sp>
      <p:sp>
        <p:nvSpPr>
          <p:cNvPr id="6" name="Metin kutusu 5"/>
          <p:cNvSpPr txBox="1"/>
          <p:nvPr/>
        </p:nvSpPr>
        <p:spPr>
          <a:xfrm>
            <a:off x="611560" y="2060848"/>
            <a:ext cx="66729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tr-TR" sz="2800" dirty="0" smtClean="0"/>
              <a:t>Cisimlere </a:t>
            </a:r>
            <a:r>
              <a:rPr lang="tr-TR" sz="2800" dirty="0" smtClean="0">
                <a:solidFill>
                  <a:srgbClr val="C00000"/>
                </a:solidFill>
              </a:rPr>
              <a:t>itme</a:t>
            </a:r>
            <a:r>
              <a:rPr lang="tr-TR" sz="2800" dirty="0" smtClean="0"/>
              <a:t> ve </a:t>
            </a:r>
            <a:r>
              <a:rPr lang="tr-TR" sz="2800" dirty="0" smtClean="0">
                <a:solidFill>
                  <a:srgbClr val="0070C0"/>
                </a:solidFill>
              </a:rPr>
              <a:t>çekme</a:t>
            </a:r>
            <a:r>
              <a:rPr lang="tr-TR" sz="2800" dirty="0" smtClean="0"/>
              <a:t> kuvveti uygulanır.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tr-TR" sz="2800" dirty="0" smtClean="0"/>
              <a:t>İtme ve çekme birer kuvvettir.</a:t>
            </a:r>
            <a:endParaRPr lang="tr-TR" sz="2800" dirty="0"/>
          </a:p>
        </p:txBody>
      </p:sp>
      <p:pic>
        <p:nvPicPr>
          <p:cNvPr id="1026" name="Picture 2" descr="3. Sınıf Cisimleri Hareket Ettirme ve Durdurma Konu Anlatımı | İlkokul  Dokümanları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56992"/>
            <a:ext cx="6824720" cy="29523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28818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323528" y="404664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tr-TR" sz="2400" dirty="0"/>
              <a:t>Kuvvetin etkisiyle şekil değiştiren cisimlerden bazıları, kuvvetin etkisi ortadan kalktı­ğında eski şekline geri döner. Böyle cisimlere </a:t>
            </a:r>
            <a:r>
              <a:rPr lang="tr-TR" sz="2400" b="1" i="1" dirty="0">
                <a:solidFill>
                  <a:srgbClr val="00B050"/>
                </a:solidFill>
              </a:rPr>
              <a:t>esnek cisim </a:t>
            </a:r>
            <a:r>
              <a:rPr lang="tr-TR" sz="2400" dirty="0"/>
              <a:t>denir. </a:t>
            </a:r>
            <a:endParaRPr lang="tr-TR" sz="2400" dirty="0" smtClean="0"/>
          </a:p>
        </p:txBody>
      </p:sp>
      <p:sp>
        <p:nvSpPr>
          <p:cNvPr id="5" name="Dikdörtgen 4"/>
          <p:cNvSpPr/>
          <p:nvPr/>
        </p:nvSpPr>
        <p:spPr>
          <a:xfrm>
            <a:off x="323528" y="4238061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tr-TR" sz="2400" dirty="0"/>
              <a:t>Kuvvetin etkisi ortadan kalktığında bazı cisimler eski şekline dönmez. Böyle cisim­lere de </a:t>
            </a:r>
            <a:r>
              <a:rPr lang="tr-TR" sz="2400" b="1" i="1" dirty="0">
                <a:solidFill>
                  <a:srgbClr val="FF0000"/>
                </a:solidFill>
              </a:rPr>
              <a:t>esnek olmayan cisimler </a:t>
            </a:r>
            <a:r>
              <a:rPr lang="tr-TR" sz="2400" dirty="0"/>
              <a:t>denir.</a:t>
            </a:r>
          </a:p>
        </p:txBody>
      </p:sp>
      <p:pic>
        <p:nvPicPr>
          <p:cNvPr id="6" name="Resim 5" descr="C:\Users\TOSHIBA\Desktop\paket_lastig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639904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Resim 6" descr="C:\Users\TOSHIBA\Desktop\ucan-balon-helyum-balonu-50-adet-30-cm-106-700x7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832330"/>
            <a:ext cx="2016224" cy="1861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Resim 7" descr="C:\Users\TOSHIBA\Desktop\sekil-degistirme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061842"/>
            <a:ext cx="2592288" cy="1799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Resim 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5229200"/>
            <a:ext cx="1656184" cy="1512168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9218" name="Picture 2" descr="İnternete bağlanabilen akıllı tahta! [Video] - LO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201957"/>
            <a:ext cx="2787037" cy="15666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Temperli Cam – Merve Cam Balko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590" y="5201957"/>
            <a:ext cx="2174834" cy="14217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77097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50" y="1159761"/>
            <a:ext cx="3528392" cy="494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611560" y="16969"/>
            <a:ext cx="2520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smtClean="0"/>
              <a:t>Isaac NEWTON </a:t>
            </a:r>
          </a:p>
          <a:p>
            <a:r>
              <a:rPr lang="tr-TR" sz="2800" dirty="0" smtClean="0"/>
              <a:t>(1643-1727)</a:t>
            </a:r>
            <a:endParaRPr lang="tr-TR" sz="2800" dirty="0"/>
          </a:p>
        </p:txBody>
      </p:sp>
      <p:sp>
        <p:nvSpPr>
          <p:cNvPr id="5" name="Dikdörtgen 4"/>
          <p:cNvSpPr/>
          <p:nvPr/>
        </p:nvSpPr>
        <p:spPr>
          <a:xfrm>
            <a:off x="3879742" y="555577"/>
            <a:ext cx="52642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tr-TR" sz="2400" i="1" dirty="0">
                <a:solidFill>
                  <a:srgbClr val="FF0000"/>
                </a:solidFill>
              </a:rPr>
              <a:t>Isaac Newton, 4 Ocak 1643 yılında İngiltere'de doğmuştur.</a:t>
            </a:r>
          </a:p>
        </p:txBody>
      </p:sp>
      <p:sp>
        <p:nvSpPr>
          <p:cNvPr id="6" name="Dikdörtgen 5"/>
          <p:cNvSpPr/>
          <p:nvPr/>
        </p:nvSpPr>
        <p:spPr>
          <a:xfrm>
            <a:off x="3879742" y="1581137"/>
            <a:ext cx="5400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tr-TR" sz="2400" i="1" dirty="0">
                <a:solidFill>
                  <a:srgbClr val="0070C0"/>
                </a:solidFill>
              </a:rPr>
              <a:t>Newton fizikçi, mucit, filozof, ilahiyatçı, matematikçidir.</a:t>
            </a:r>
          </a:p>
        </p:txBody>
      </p:sp>
      <p:sp>
        <p:nvSpPr>
          <p:cNvPr id="7" name="Dikdörtgen 6"/>
          <p:cNvSpPr/>
          <p:nvPr/>
        </p:nvSpPr>
        <p:spPr>
          <a:xfrm>
            <a:off x="4067944" y="4161368"/>
            <a:ext cx="4689361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tr-TR" sz="2400" i="1" dirty="0"/>
              <a:t>Newton, keşfettiği </a:t>
            </a:r>
            <a:r>
              <a:rPr lang="tr-TR" sz="2400" i="1" dirty="0" smtClean="0"/>
              <a:t>kütle </a:t>
            </a:r>
            <a:r>
              <a:rPr lang="tr-TR" sz="2400" i="1" dirty="0"/>
              <a:t>çekim </a:t>
            </a:r>
            <a:endParaRPr lang="tr-TR" sz="2400" i="1" dirty="0" smtClean="0"/>
          </a:p>
          <a:p>
            <a:r>
              <a:rPr lang="tr-TR" sz="2400" i="1" dirty="0" smtClean="0"/>
              <a:t>kanunu </a:t>
            </a:r>
            <a:r>
              <a:rPr lang="tr-TR" sz="2400" i="1" dirty="0"/>
              <a:t>ile </a:t>
            </a:r>
            <a:r>
              <a:rPr lang="tr-TR" sz="2400" i="1" dirty="0" smtClean="0"/>
              <a:t>dünyadaki nesnelerin </a:t>
            </a:r>
          </a:p>
          <a:p>
            <a:r>
              <a:rPr lang="tr-TR" sz="2400" i="1" dirty="0" smtClean="0"/>
              <a:t>yaptıkları </a:t>
            </a:r>
            <a:r>
              <a:rPr lang="tr-TR" sz="2400" i="1" dirty="0"/>
              <a:t>hareketleri, gökyüzündeki </a:t>
            </a:r>
            <a:endParaRPr lang="tr-TR" sz="2400" i="1" dirty="0" smtClean="0"/>
          </a:p>
          <a:p>
            <a:r>
              <a:rPr lang="tr-TR" sz="2400" i="1" dirty="0"/>
              <a:t>nesnelerin yaptıkları h</a:t>
            </a:r>
            <a:r>
              <a:rPr lang="tr-TR" sz="2400" i="1" dirty="0" smtClean="0"/>
              <a:t>areketler </a:t>
            </a:r>
            <a:r>
              <a:rPr lang="tr-TR" sz="2400" i="1" dirty="0"/>
              <a:t>ile </a:t>
            </a:r>
            <a:endParaRPr lang="tr-TR" sz="2400" i="1" dirty="0" smtClean="0"/>
          </a:p>
          <a:p>
            <a:r>
              <a:rPr lang="tr-TR" sz="2400" i="1" dirty="0" smtClean="0"/>
              <a:t>ilişkilendirmiştir</a:t>
            </a:r>
            <a:r>
              <a:rPr lang="tr-TR" sz="2400" i="1" dirty="0"/>
              <a:t>.</a:t>
            </a:r>
          </a:p>
        </p:txBody>
      </p:sp>
      <p:sp>
        <p:nvSpPr>
          <p:cNvPr id="9" name="Dikdörtgen 8"/>
          <p:cNvSpPr/>
          <p:nvPr/>
        </p:nvSpPr>
        <p:spPr>
          <a:xfrm>
            <a:off x="3879742" y="2801936"/>
            <a:ext cx="53446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tr-TR" sz="2400" i="1" dirty="0" smtClean="0">
                <a:solidFill>
                  <a:srgbClr val="7030A0"/>
                </a:solidFill>
              </a:rPr>
              <a:t>Kütle </a:t>
            </a:r>
            <a:r>
              <a:rPr lang="tr-TR" sz="2400" i="1" dirty="0">
                <a:solidFill>
                  <a:srgbClr val="7030A0"/>
                </a:solidFill>
              </a:rPr>
              <a:t>çekim kuvvetini ortaya </a:t>
            </a:r>
            <a:r>
              <a:rPr lang="tr-TR" sz="2400" i="1" dirty="0" smtClean="0">
                <a:solidFill>
                  <a:srgbClr val="7030A0"/>
                </a:solidFill>
              </a:rPr>
              <a:t>koyan </a:t>
            </a:r>
            <a:r>
              <a:rPr lang="tr-TR" sz="2400" i="1" dirty="0">
                <a:solidFill>
                  <a:srgbClr val="7030A0"/>
                </a:solidFill>
              </a:rPr>
              <a:t>bir kitap yazmıştır. </a:t>
            </a:r>
          </a:p>
        </p:txBody>
      </p:sp>
    </p:spTree>
    <p:extLst>
      <p:ext uri="{BB962C8B-B14F-4D97-AF65-F5344CB8AC3E}">
        <p14:creationId xmlns="" xmlns:p14="http://schemas.microsoft.com/office/powerpoint/2010/main" val="1231268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2483768" y="0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0070C0"/>
                </a:solidFill>
              </a:rPr>
              <a:t>İTME VE ÇEKME</a:t>
            </a:r>
            <a:endParaRPr lang="tr-TR" sz="4000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İtme Ve Çekme Kuvveti Hakkında Bilgi - Kısaca Ödev Hakkında Bilgi - Kısaca  Ödev Hakkında Bilg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07886"/>
            <a:ext cx="2603859" cy="26764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AutoShape 4" descr="Kuvveti Tanıyalım • Varlıkların Hareket Özellikleri • Hareket Çeşitleri •  Cisimleri Hareket Ettirme ve Durdurm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054" name="Picture 6" descr="Kuvveti Tanıyalım • Varlıkların Hareket Özellikleri • Hareket Çeşitleri •  Cisimleri Hareket Ettirme ve Durdurm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729" y="707886"/>
            <a:ext cx="2592288" cy="25595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8" descr="Kuvveti Tanıyalım • Varlıkların Hareket Özellikleri • Hareket Çeşitleri •  Cisimleri Hareket Ettirme ve Durdurm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058" name="Picture 10" descr="Kuvveti Tanıyalım • Varlıkların Hareket Özellikleri • Hareket Çeşitleri •  Cisimleri Hareket Ettirme ve Durdurm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93" y="3928459"/>
            <a:ext cx="2603859" cy="2592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Windows 10\Desktop\indi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460" y="3928459"/>
            <a:ext cx="2790825" cy="25922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Bir cismi hareket ettirmek için uygulanan kuvvetin uygulama biçimleri  nelerdir? | CevapBizd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3" y="646583"/>
            <a:ext cx="2624923" cy="27377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 descr="Kuvveti Tanıyalım • Varlıkların Hareket Özellikleri • Hareket Çeşitleri •  Cisimleri Hareket Ettirme ve Durdurm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859916"/>
            <a:ext cx="2729373" cy="272937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4248428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o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50277626"/>
              </p:ext>
            </p:extLst>
          </p:nvPr>
        </p:nvGraphicFramePr>
        <p:xfrm>
          <a:off x="251520" y="548640"/>
          <a:ext cx="8640960" cy="6240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3175"/>
                <a:gridCol w="1787785"/>
              </a:tblGrid>
              <a:tr h="6320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Duvara çivi çakmak</a:t>
                      </a:r>
                    </a:p>
                    <a:p>
                      <a:endParaRPr lang="tr-T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20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Televizyonun açma düğmesine basma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7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Ağaçtan elma koparmak</a:t>
                      </a:r>
                    </a:p>
                    <a:p>
                      <a:endParaRPr lang="tr-T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20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Çantadan kitap almak</a:t>
                      </a:r>
                    </a:p>
                    <a:p>
                      <a:endParaRPr lang="tr-T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20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Kapıyı kapatmak</a:t>
                      </a:r>
                    </a:p>
                    <a:p>
                      <a:endParaRPr lang="tr-T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20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Salıncakta birini </a:t>
                      </a:r>
                      <a:r>
                        <a:rPr lang="tr-TR" sz="20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sallmak</a:t>
                      </a:r>
                      <a:endParaRPr lang="tr-TR" sz="20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tr-T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20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Buzdolabının kapağını açmak</a:t>
                      </a:r>
                    </a:p>
                    <a:p>
                      <a:endParaRPr lang="tr-T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20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Halat çekme oyunu</a:t>
                      </a:r>
                    </a:p>
                    <a:p>
                      <a:endParaRPr lang="tr-T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20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Oku atmak için yayı çekmek</a:t>
                      </a:r>
                    </a:p>
                    <a:p>
                      <a:endParaRPr lang="tr-T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Metin kutusu 4"/>
          <p:cNvSpPr txBox="1"/>
          <p:nvPr/>
        </p:nvSpPr>
        <p:spPr>
          <a:xfrm>
            <a:off x="2627784" y="29546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smtClean="0">
                <a:solidFill>
                  <a:srgbClr val="FF0000"/>
                </a:solidFill>
              </a:rPr>
              <a:t>İTME VE ÇEKME KUVVETİ</a:t>
            </a:r>
            <a:endParaRPr lang="tr-TR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42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6-Nokta Yıldız 14"/>
          <p:cNvSpPr/>
          <p:nvPr/>
        </p:nvSpPr>
        <p:spPr>
          <a:xfrm>
            <a:off x="3121619" y="2644382"/>
            <a:ext cx="2890541" cy="2080762"/>
          </a:xfrm>
          <a:prstGeom prst="star16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Metin kutusu 3"/>
          <p:cNvSpPr txBox="1"/>
          <p:nvPr/>
        </p:nvSpPr>
        <p:spPr>
          <a:xfrm>
            <a:off x="2191149" y="-4549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>
                <a:solidFill>
                  <a:srgbClr val="C00000"/>
                </a:solidFill>
              </a:rPr>
              <a:t>KUVVETİN CİSİMLER ÜZERİNDEKİ ETKİSİ</a:t>
            </a:r>
            <a:endParaRPr lang="tr-TR" sz="2400" b="1" dirty="0">
              <a:solidFill>
                <a:srgbClr val="C00000"/>
              </a:solidFill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3614192" y="2893761"/>
            <a:ext cx="2232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smtClean="0"/>
              <a:t>    Kuvvet cisimlere etki ederek onları</a:t>
            </a:r>
            <a:endParaRPr lang="tr-TR" sz="2800" dirty="0"/>
          </a:p>
        </p:txBody>
      </p:sp>
      <p:sp>
        <p:nvSpPr>
          <p:cNvPr id="8" name="Metin kutusu 7"/>
          <p:cNvSpPr txBox="1"/>
          <p:nvPr/>
        </p:nvSpPr>
        <p:spPr>
          <a:xfrm>
            <a:off x="866949" y="3341609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>
                <a:solidFill>
                  <a:srgbClr val="7030A0"/>
                </a:solidFill>
              </a:rPr>
              <a:t>Durdurur.</a:t>
            </a:r>
            <a:endParaRPr lang="tr-TR" sz="2400" b="1" dirty="0">
              <a:solidFill>
                <a:srgbClr val="7030A0"/>
              </a:solidFill>
            </a:endParaRPr>
          </a:p>
        </p:txBody>
      </p:sp>
      <p:sp>
        <p:nvSpPr>
          <p:cNvPr id="9" name="Metin kutusu 8"/>
          <p:cNvSpPr txBox="1"/>
          <p:nvPr/>
        </p:nvSpPr>
        <p:spPr>
          <a:xfrm>
            <a:off x="6588224" y="2228884"/>
            <a:ext cx="2555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>
                <a:solidFill>
                  <a:srgbClr val="C00000"/>
                </a:solidFill>
              </a:rPr>
              <a:t>Hareket ettirir.</a:t>
            </a:r>
            <a:endParaRPr lang="tr-TR" sz="2400" dirty="0">
              <a:solidFill>
                <a:srgbClr val="C00000"/>
              </a:solidFill>
            </a:endParaRPr>
          </a:p>
        </p:txBody>
      </p:sp>
      <p:sp>
        <p:nvSpPr>
          <p:cNvPr id="10" name="Metin kutusu 9"/>
          <p:cNvSpPr txBox="1"/>
          <p:nvPr/>
        </p:nvSpPr>
        <p:spPr>
          <a:xfrm>
            <a:off x="4158208" y="1161421"/>
            <a:ext cx="16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>
                <a:solidFill>
                  <a:srgbClr val="00B0F0"/>
                </a:solidFill>
              </a:rPr>
              <a:t>Hızlandırır.</a:t>
            </a:r>
            <a:endParaRPr lang="tr-TR" sz="2400" b="1" dirty="0">
              <a:solidFill>
                <a:srgbClr val="00B0F0"/>
              </a:solidFill>
            </a:endParaRPr>
          </a:p>
        </p:txBody>
      </p:sp>
      <p:sp>
        <p:nvSpPr>
          <p:cNvPr id="11" name="Metin kutusu 10"/>
          <p:cNvSpPr txBox="1"/>
          <p:nvPr/>
        </p:nvSpPr>
        <p:spPr>
          <a:xfrm>
            <a:off x="1270257" y="1534541"/>
            <a:ext cx="1470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>
                <a:solidFill>
                  <a:srgbClr val="00B050"/>
                </a:solidFill>
              </a:rPr>
              <a:t>Yavaşlatır.</a:t>
            </a:r>
            <a:endParaRPr lang="tr-TR" sz="2400" b="1" dirty="0">
              <a:solidFill>
                <a:srgbClr val="00B050"/>
              </a:solidFill>
            </a:endParaRPr>
          </a:p>
        </p:txBody>
      </p:sp>
      <p:sp>
        <p:nvSpPr>
          <p:cNvPr id="12" name="Metin kutusu 11"/>
          <p:cNvSpPr txBox="1"/>
          <p:nvPr/>
        </p:nvSpPr>
        <p:spPr>
          <a:xfrm>
            <a:off x="443698" y="4936039"/>
            <a:ext cx="2537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>
                <a:solidFill>
                  <a:srgbClr val="FF0000"/>
                </a:solidFill>
              </a:rPr>
              <a:t>Şeklini değiştirir</a:t>
            </a:r>
            <a:endParaRPr lang="tr-TR" sz="2400" b="1" dirty="0">
              <a:solidFill>
                <a:srgbClr val="FF0000"/>
              </a:solidFill>
            </a:endParaRPr>
          </a:p>
        </p:txBody>
      </p:sp>
      <p:sp>
        <p:nvSpPr>
          <p:cNvPr id="13" name="Metin kutusu 12"/>
          <p:cNvSpPr txBox="1"/>
          <p:nvPr/>
        </p:nvSpPr>
        <p:spPr>
          <a:xfrm>
            <a:off x="3614192" y="5695897"/>
            <a:ext cx="2613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>
                <a:solidFill>
                  <a:schemeClr val="accent2">
                    <a:lumMod val="75000"/>
                  </a:schemeClr>
                </a:solidFill>
              </a:rPr>
              <a:t>Yönünü değiştirir.</a:t>
            </a:r>
            <a:endParaRPr lang="tr-TR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Metin kutusu 13"/>
          <p:cNvSpPr txBox="1"/>
          <p:nvPr/>
        </p:nvSpPr>
        <p:spPr>
          <a:xfrm>
            <a:off x="7020272" y="4509370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/>
              <a:t>Döndürür.</a:t>
            </a:r>
            <a:endParaRPr lang="tr-TR" sz="2400" b="1" dirty="0"/>
          </a:p>
        </p:txBody>
      </p:sp>
      <p:sp>
        <p:nvSpPr>
          <p:cNvPr id="17" name="Yukarı Ok 16"/>
          <p:cNvSpPr/>
          <p:nvPr/>
        </p:nvSpPr>
        <p:spPr>
          <a:xfrm>
            <a:off x="4412336" y="1996206"/>
            <a:ext cx="635959" cy="465356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Yukarı Ok 18"/>
          <p:cNvSpPr/>
          <p:nvPr/>
        </p:nvSpPr>
        <p:spPr>
          <a:xfrm rot="3090010">
            <a:off x="5908503" y="2824392"/>
            <a:ext cx="635959" cy="465356"/>
          </a:xfrm>
          <a:prstGeom prst="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Yukarı Ok 19"/>
          <p:cNvSpPr/>
          <p:nvPr/>
        </p:nvSpPr>
        <p:spPr>
          <a:xfrm rot="6426964">
            <a:off x="5844418" y="4135150"/>
            <a:ext cx="635959" cy="465356"/>
          </a:xfrm>
          <a:prstGeom prst="up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Yukarı Ok 20"/>
          <p:cNvSpPr/>
          <p:nvPr/>
        </p:nvSpPr>
        <p:spPr>
          <a:xfrm rot="19228969">
            <a:off x="2961048" y="2381284"/>
            <a:ext cx="635959" cy="465356"/>
          </a:xfrm>
          <a:prstGeom prst="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Yukarı Ok 21"/>
          <p:cNvSpPr/>
          <p:nvPr/>
        </p:nvSpPr>
        <p:spPr>
          <a:xfrm rot="16200000">
            <a:off x="2335015" y="3353579"/>
            <a:ext cx="635959" cy="465356"/>
          </a:xfrm>
          <a:prstGeom prst="up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Yukarı Ok 22"/>
          <p:cNvSpPr/>
          <p:nvPr/>
        </p:nvSpPr>
        <p:spPr>
          <a:xfrm rot="10800000">
            <a:off x="4287251" y="5024558"/>
            <a:ext cx="635959" cy="465356"/>
          </a:xfrm>
          <a:prstGeom prst="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Yukarı Ok 23"/>
          <p:cNvSpPr/>
          <p:nvPr/>
        </p:nvSpPr>
        <p:spPr>
          <a:xfrm rot="13875522">
            <a:off x="2803639" y="4566597"/>
            <a:ext cx="635959" cy="465356"/>
          </a:xfrm>
          <a:prstGeom prst="up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88937"/>
            <a:ext cx="1080120" cy="1676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29" y="2613895"/>
            <a:ext cx="737320" cy="1594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59" y="4799275"/>
            <a:ext cx="1060321" cy="1848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794" y="688744"/>
            <a:ext cx="1097142" cy="1549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088" y="5314274"/>
            <a:ext cx="915952" cy="15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 descr="Cartoon basketball player spinning Royalty Free Vector Imag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818036"/>
            <a:ext cx="1086749" cy="16766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70821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tin kutusu 4"/>
          <p:cNvSpPr txBox="1"/>
          <p:nvPr/>
        </p:nvSpPr>
        <p:spPr>
          <a:xfrm>
            <a:off x="1367136" y="0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i="1" dirty="0" smtClean="0"/>
              <a:t>KUVVETİN CİSİMLERİN HAREKETİNE ETKİSİ</a:t>
            </a:r>
            <a:endParaRPr lang="tr-TR" sz="2800" b="1" i="1" dirty="0"/>
          </a:p>
        </p:txBody>
      </p:sp>
      <p:sp>
        <p:nvSpPr>
          <p:cNvPr id="6" name="Metin kutusu 5"/>
          <p:cNvSpPr txBox="1"/>
          <p:nvPr/>
        </p:nvSpPr>
        <p:spPr>
          <a:xfrm>
            <a:off x="251520" y="703782"/>
            <a:ext cx="46085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tr-TR" sz="2800" dirty="0" smtClean="0">
                <a:solidFill>
                  <a:srgbClr val="C00000"/>
                </a:solidFill>
              </a:rPr>
              <a:t>Hızlandırma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tr-TR" sz="2800" dirty="0" smtClean="0">
                <a:solidFill>
                  <a:srgbClr val="00B050"/>
                </a:solidFill>
              </a:rPr>
              <a:t>Yavaşlatma ve durdurma</a:t>
            </a:r>
          </a:p>
          <a:p>
            <a:endParaRPr lang="tr-TR" sz="2800" dirty="0"/>
          </a:p>
        </p:txBody>
      </p:sp>
      <p:sp>
        <p:nvSpPr>
          <p:cNvPr id="7" name="Metin kutusu 6"/>
          <p:cNvSpPr txBox="1"/>
          <p:nvPr/>
        </p:nvSpPr>
        <p:spPr>
          <a:xfrm>
            <a:off x="5292080" y="714289"/>
            <a:ext cx="46085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tr-TR" sz="2800" dirty="0" smtClean="0">
                <a:solidFill>
                  <a:srgbClr val="0070C0"/>
                </a:solidFill>
              </a:rPr>
              <a:t>Yön değiştirme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tr-TR" sz="2800" dirty="0" smtClean="0"/>
              <a:t>Döndürme</a:t>
            </a:r>
            <a:endParaRPr lang="tr-TR" sz="2800" dirty="0"/>
          </a:p>
        </p:txBody>
      </p:sp>
      <p:sp>
        <p:nvSpPr>
          <p:cNvPr id="8" name="Metin kutusu 7"/>
          <p:cNvSpPr txBox="1"/>
          <p:nvPr/>
        </p:nvSpPr>
        <p:spPr>
          <a:xfrm>
            <a:off x="158935" y="2083908"/>
            <a:ext cx="896448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smtClean="0">
                <a:solidFill>
                  <a:srgbClr val="C00000"/>
                </a:solidFill>
              </a:rPr>
              <a:t>1.Hızlandırma Etkisi: </a:t>
            </a:r>
            <a:r>
              <a:rPr lang="tr-TR" sz="2400" dirty="0" smtClean="0"/>
              <a:t>Kuvvet uygulayarak hareket halindeki bir cismin hareketini hızlandırır.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dirty="0" smtClean="0"/>
              <a:t>Cisme </a:t>
            </a:r>
            <a:r>
              <a:rPr lang="tr-TR" sz="2400" b="1" i="1" dirty="0" smtClean="0">
                <a:solidFill>
                  <a:srgbClr val="7030A0"/>
                </a:solidFill>
              </a:rPr>
              <a:t>hareket yönünde </a:t>
            </a:r>
            <a:r>
              <a:rPr lang="tr-TR" sz="2400" dirty="0" smtClean="0"/>
              <a:t>kuvvet uygulanır.</a:t>
            </a:r>
            <a:endParaRPr lang="tr-TR" sz="2400" dirty="0"/>
          </a:p>
        </p:txBody>
      </p:sp>
      <p:pic>
        <p:nvPicPr>
          <p:cNvPr id="4098" name="Picture 2" descr="Advantages of using Aluminium Foam in Making Cars | News For Publi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35" y="3789040"/>
            <a:ext cx="5904654" cy="29523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47868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323528" y="188640"/>
            <a:ext cx="842493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B050"/>
                </a:solidFill>
              </a:rPr>
              <a:t>2.</a:t>
            </a:r>
            <a:r>
              <a:rPr lang="tr-TR" sz="2800" b="1" dirty="0">
                <a:solidFill>
                  <a:srgbClr val="00B050"/>
                </a:solidFill>
              </a:rPr>
              <a:t> Yavaşlatma ve </a:t>
            </a:r>
            <a:r>
              <a:rPr lang="tr-TR" sz="2800" b="1" dirty="0" smtClean="0">
                <a:solidFill>
                  <a:srgbClr val="00B050"/>
                </a:solidFill>
              </a:rPr>
              <a:t>durdurma: </a:t>
            </a:r>
            <a:r>
              <a:rPr lang="tr-TR" sz="2400" dirty="0" smtClean="0"/>
              <a:t>Hareket halindeki bir cismin hareket yönüne zıt yönde kuvvet uygularsa cisimler </a:t>
            </a:r>
            <a:r>
              <a:rPr lang="tr-TR" sz="2400" b="1" i="1" dirty="0" smtClean="0">
                <a:solidFill>
                  <a:srgbClr val="C00000"/>
                </a:solidFill>
              </a:rPr>
              <a:t>yavaşlar</a:t>
            </a:r>
            <a:r>
              <a:rPr lang="tr-TR" sz="2400" dirty="0" smtClean="0"/>
              <a:t> hatta </a:t>
            </a:r>
            <a:r>
              <a:rPr lang="tr-TR" sz="2400" b="1" i="1" dirty="0" smtClean="0">
                <a:solidFill>
                  <a:srgbClr val="C00000"/>
                </a:solidFill>
              </a:rPr>
              <a:t>durur</a:t>
            </a:r>
            <a:r>
              <a:rPr lang="tr-TR" sz="2400" dirty="0" smtClean="0"/>
              <a:t>.</a:t>
            </a:r>
            <a:endParaRPr lang="tr-TR" sz="2400" dirty="0"/>
          </a:p>
        </p:txBody>
      </p:sp>
      <p:pic>
        <p:nvPicPr>
          <p:cNvPr id="5122" name="Picture 2" descr="Owl Blue Cartoon Clipart | +1,566,198 clip art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0" y="1772816"/>
            <a:ext cx="4104456" cy="20698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Football goalie clipart. Free download transparent .PNG | Creazil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143" y="3545632"/>
            <a:ext cx="3312368" cy="33123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36214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79512" y="188640"/>
            <a:ext cx="986509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dirty="0" smtClean="0">
                <a:solidFill>
                  <a:srgbClr val="0070C0"/>
                </a:solidFill>
              </a:rPr>
              <a:t>3.Yön değiştirme Etkisi: </a:t>
            </a:r>
            <a:r>
              <a:rPr lang="tr-TR" sz="2400" dirty="0" smtClean="0"/>
              <a:t>Hareket eden bir cisme hareket yönünden </a:t>
            </a:r>
          </a:p>
          <a:p>
            <a:r>
              <a:rPr lang="tr-TR" sz="2400" dirty="0" smtClean="0"/>
              <a:t>farklı bir </a:t>
            </a:r>
            <a:r>
              <a:rPr lang="tr-TR" sz="2400" dirty="0" err="1" smtClean="0"/>
              <a:t>yönde,hareketine</a:t>
            </a:r>
            <a:r>
              <a:rPr lang="tr-TR" sz="2400" dirty="0" smtClean="0"/>
              <a:t> neden olan kuvvet uygulanırsa </a:t>
            </a:r>
            <a:r>
              <a:rPr lang="tr-TR" sz="2400" dirty="0" smtClean="0">
                <a:solidFill>
                  <a:srgbClr val="C00000"/>
                </a:solidFill>
              </a:rPr>
              <a:t>hareket yönü değişir.</a:t>
            </a:r>
            <a:endParaRPr lang="tr-TR" sz="2400" dirty="0">
              <a:solidFill>
                <a:srgbClr val="C00000"/>
              </a:solidFill>
            </a:endParaRPr>
          </a:p>
        </p:txBody>
      </p:sp>
      <p:pic>
        <p:nvPicPr>
          <p:cNvPr id="6146" name="Picture 2" descr="kuvvetin yön değiştirme etkisi açıklayınız - Eodev.c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29" y="1628800"/>
            <a:ext cx="4325979" cy="28083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Kuvveti Tanıyalım • Varlıkların Hareket Özellikleri • Hareket Çeşitleri •  Cisimleri Hareket Ettirme ve Durdurm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645024"/>
            <a:ext cx="2880320" cy="28675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90777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51520" y="378242"/>
            <a:ext cx="8808502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dirty="0" smtClean="0"/>
              <a:t>4.Döndürme </a:t>
            </a:r>
            <a:r>
              <a:rPr lang="tr-TR" sz="2800" dirty="0" err="1" smtClean="0"/>
              <a:t>Etkisi</a:t>
            </a:r>
            <a:r>
              <a:rPr lang="tr-TR" sz="2400" dirty="0" err="1" smtClean="0"/>
              <a:t>:</a:t>
            </a:r>
            <a:r>
              <a:rPr lang="tr-TR" sz="2400" dirty="0" err="1"/>
              <a:t>Kuvvet</a:t>
            </a:r>
            <a:r>
              <a:rPr lang="tr-TR" sz="2400" dirty="0"/>
              <a:t> uygulanan cisim hareketini dairesel </a:t>
            </a:r>
            <a:r>
              <a:rPr lang="tr-TR" sz="2400" dirty="0" smtClean="0"/>
              <a:t>bir</a:t>
            </a:r>
          </a:p>
          <a:p>
            <a:r>
              <a:rPr lang="tr-TR" sz="2400" dirty="0" smtClean="0"/>
              <a:t> </a:t>
            </a:r>
            <a:r>
              <a:rPr lang="tr-TR" sz="2400" dirty="0"/>
              <a:t>yörünge etrafında yapar.</a:t>
            </a:r>
          </a:p>
          <a:p>
            <a:endParaRPr lang="tr-TR" sz="2400" dirty="0"/>
          </a:p>
        </p:txBody>
      </p:sp>
      <p:sp>
        <p:nvSpPr>
          <p:cNvPr id="5" name="Dikdörtgen 4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r-TR" b="1" dirty="0" smtClean="0"/>
              <a:t>:</a:t>
            </a:r>
            <a:endParaRPr lang="tr-TR" dirty="0"/>
          </a:p>
        </p:txBody>
      </p:sp>
      <p:pic>
        <p:nvPicPr>
          <p:cNvPr id="7170" name="Picture 2" descr="1. FASİKÜL Yer Kabuğu ve Dünya mızın Hareketleri - PDF Free Downlo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53482"/>
            <a:ext cx="3096344" cy="30844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dönen topaç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220" y="3573016"/>
            <a:ext cx="3971808" cy="2880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37926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547664" y="136483"/>
            <a:ext cx="6095347" cy="880418"/>
          </a:xfrm>
          <a:prstGeom prst="rect">
            <a:avLst/>
          </a:prstGeom>
          <a:solidFill>
            <a:srgbClr val="FFFFFF"/>
          </a:solidFill>
          <a:ln w="12700">
            <a:noFill/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cs typeface="Arial" pitchFamily="34" charset="0"/>
              </a:rPr>
              <a:t>KUVVETİN CİSİMLERİN  ŞEKLİNE  ETKİSİ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2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238853" y="692695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dirty="0" smtClean="0"/>
              <a:t> Cisimlerin </a:t>
            </a:r>
            <a:r>
              <a:rPr lang="tr-TR" sz="2400" dirty="0"/>
              <a:t>şekillerini değiştirmek için kuvvet uygularız. Örneğin oyun hamuru, poğaça, kurabiye, börek ve seramik hamuruna kuvvet uyguladığımız zaman hamura istediğimiz şekli verebiliriz.</a:t>
            </a:r>
          </a:p>
        </p:txBody>
      </p:sp>
      <p:graphicFrame>
        <p:nvGraphicFramePr>
          <p:cNvPr id="6" name="Diyagram 5"/>
          <p:cNvGraphicFramePr/>
          <p:nvPr>
            <p:extLst>
              <p:ext uri="{D42A27DB-BD31-4B8C-83A1-F6EECF244321}">
                <p14:modId xmlns="" xmlns:p14="http://schemas.microsoft.com/office/powerpoint/2010/main" val="3408882485"/>
              </p:ext>
            </p:extLst>
          </p:nvPr>
        </p:nvGraphicFramePr>
        <p:xfrm>
          <a:off x="1331640" y="2168860"/>
          <a:ext cx="6192688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Resim 6" descr="C:\Users\TOSHIBA\Desktop\362549289_tn30_0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1893024"/>
            <a:ext cx="1179195" cy="1179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Resim 7" descr="C:\Users\TOSHIBA\Desktop\2-14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3573016"/>
            <a:ext cx="1303797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Resim 8" descr="C:\Users\TOSHIBA\AppData\Local\Microsoft\Windows\INetCache\Content.Word\depositphotos_164410676-stock-photo-man-cracking-hazelnuts-in-the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17936" y="5503394"/>
            <a:ext cx="1530856" cy="1145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Resim 9" descr="C:\Users\TOSHIBA\Desktop\El_Ex5_2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9552" y="2482621"/>
            <a:ext cx="127838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06520748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316</Words>
  <PresentationFormat>Ekran Gösterisi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2" baseType="lpstr">
      <vt:lpstr>Ofis Teması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</vt:vector>
  </TitlesOfParts>
  <Manager>https://www.sorubak.com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cp:lastPrinted>2020-11-23T15:43:16Z</cp:lastPrinted>
  <dcterms:created xsi:type="dcterms:W3CDTF">2020-11-19T15:42:09Z</dcterms:created>
  <dcterms:modified xsi:type="dcterms:W3CDTF">2020-12-13T10:15:37Z</dcterms:modified>
  <cp:category>https://www.sorubak.com</cp:category>
</cp:coreProperties>
</file>