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3E6"/>
    <a:srgbClr val="CC9900"/>
    <a:srgbClr val="0594FF"/>
    <a:srgbClr val="FFE697"/>
    <a:srgbClr val="FFD85B"/>
    <a:srgbClr val="FFEFBD"/>
    <a:srgbClr val="D783AD"/>
    <a:srgbClr val="CE689B"/>
    <a:srgbClr val="EECADC"/>
    <a:srgbClr val="9933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5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İSLAM’IN ŞARTLARI</a:t>
            </a:r>
            <a:endParaRPr lang="tr-TR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85740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İslam, sözlükte kurtuluşa erme, güven, barış ve emniyette olma </a:t>
            </a:r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anlamlarına gelir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Dinî 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kavram olarak ise İslam; Allah (</a:t>
            </a:r>
            <a:r>
              <a:rPr lang="tr-TR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c.c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tarafından peygamberlerin sonuncusu Hz. Muhammed’e (</a:t>
            </a:r>
            <a:r>
              <a:rPr lang="tr-TR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s.a.v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bildirilerek bütün insanlığa gönderilen </a:t>
            </a:r>
            <a:r>
              <a:rPr lang="tr-T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ilahi dindir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İslam dinini kabul eden kişiye </a:t>
            </a:r>
            <a:r>
              <a:rPr lang="tr-T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Müslüman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denir.</a:t>
            </a:r>
          </a:p>
        </p:txBody>
      </p:sp>
    </p:spTree>
    <p:extLst>
      <p:ext uri="{BB962C8B-B14F-4D97-AF65-F5344CB8AC3E}">
        <p14:creationId xmlns="" xmlns:p14="http://schemas.microsoft.com/office/powerpoint/2010/main" val="3928639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  <a:alpha val="3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Oruç Tutmak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511256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Oruç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ibadet niyetiyle tan yerinin ağarmasından güneşin batışına kadar yeme</a:t>
            </a:r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içme 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 orucu bozan her türlü davranıştan kişinin kendisini alıkoymasıdır. </a:t>
            </a:r>
            <a:endParaRPr lang="tr-TR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tr-TR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Akıllı ve sorumluluk yaşına gelmiş</a:t>
            </a:r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sağlıklı 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 yolcu olmayan Müslümanların Ramazan ayında oruç tutması </a:t>
            </a:r>
            <a:r>
              <a:rPr lang="tr-TR" sz="3600" b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farzdır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3739753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4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b="1" dirty="0" smtClean="0">
                <a:solidFill>
                  <a:srgbClr val="FFE6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Oruç Tutmak</a:t>
            </a:r>
            <a:endParaRPr lang="tr-TR" sz="4800" b="1" dirty="0">
              <a:solidFill>
                <a:srgbClr val="FFE6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18457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Oruç tutan kimse daha sabırlı olur ve iradesine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hakim 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olmayı öğrenir. </a:t>
            </a:r>
            <a:endParaRPr lang="tr-T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Bu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konuyla ilgili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Hz. Muhammed (</a:t>
            </a:r>
            <a:r>
              <a:rPr lang="tr-TR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s.a.v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“Oruç bir kalkandır; sakın bir kimse oruçluyken cahillik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edip de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kötü söz söylemesin. Birisi sataşır veya kötü söz söyleyecek olursa ‘</a:t>
            </a:r>
            <a:r>
              <a:rPr lang="tr-TR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 oruçluyum, </a:t>
            </a:r>
            <a:r>
              <a:rPr lang="tr-T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 oruçluyum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 desin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 buyurarak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oruçlu olan Müslümanlara tavsiyelerde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bulunmuştur.</a:t>
            </a: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17454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4800" dirty="0" smtClean="0"/>
              <a:t/>
            </a:r>
            <a:br>
              <a:rPr lang="tr-TR" sz="4800" dirty="0" smtClean="0"/>
            </a:br>
            <a:r>
              <a:rPr lang="tr-TR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Hacca </a:t>
            </a:r>
            <a:r>
              <a:rPr lang="tr-TR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Gitmek</a:t>
            </a:r>
            <a:br>
              <a:rPr lang="tr-TR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tr-TR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Yılın belli günlerinde Mekke’de bulunan Kâbe’yi ve etrafındaki mübarek </a:t>
            </a:r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yerleri ibadet 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amacıyla ziyaret etmektir. Akıllı, sorumluluk çağına gelmiş, sağlıklı ve maddi durumu iyi olan Müslümanların ömründe bir kez hacca gitmesi emredilmiştir. </a:t>
            </a:r>
          </a:p>
        </p:txBody>
      </p:sp>
    </p:spTree>
    <p:extLst>
      <p:ext uri="{BB962C8B-B14F-4D97-AF65-F5344CB8AC3E}">
        <p14:creationId xmlns="" xmlns:p14="http://schemas.microsoft.com/office/powerpoint/2010/main" val="27620941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Hacca Gitmek</a:t>
            </a:r>
            <a:endParaRPr lang="tr-TR" sz="4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 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ibadet ülkeleri, dilleri ve ırkları ayrı olan Müslümanları aynı amaç için bir araya 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getirir. Müslümanların 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birlikteliğini ve gücünü ifade eder, kardeşlik duygusunu artırır. </a:t>
            </a:r>
          </a:p>
        </p:txBody>
      </p:sp>
    </p:spTree>
    <p:extLst>
      <p:ext uri="{BB962C8B-B14F-4D97-AF65-F5344CB8AC3E}">
        <p14:creationId xmlns="" xmlns:p14="http://schemas.microsoft.com/office/powerpoint/2010/main" val="2181872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5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980728"/>
            <a:ext cx="86409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4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Farz: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İslam dininde yapılması kesinlikle istenen davranışlardır. </a:t>
            </a:r>
            <a:endParaRPr lang="tr-T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tr-T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tr-TR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Örneğin</a:t>
            </a:r>
            <a:r>
              <a:rPr lang="tr-TR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günde beş 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vakit namaz 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kılmak, Ramazan ayında oruç tutmak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zekât 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vermek, hacca 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gitmek </a:t>
            </a:r>
            <a:endParaRPr lang="tr-T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09247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59532" y="1052736"/>
            <a:ext cx="842493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>
                  <a:gradFill>
                    <a:gsLst>
                      <a:gs pos="0">
                        <a:srgbClr val="FFC000"/>
                      </a:gs>
                      <a:gs pos="100000">
                        <a:srgbClr val="FFC000"/>
                      </a:gs>
                      <a:gs pos="35000">
                        <a:srgbClr val="FFC000"/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11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rgbClr val="FFC000"/>
                    </a:gs>
                  </a:gsLst>
                  <a:lin ang="5400000"/>
                </a:gradFill>
                <a:effectLst>
                  <a:glow rad="127000">
                    <a:srgbClr val="FF0000"/>
                  </a:glow>
                  <a:outerShdw blurRad="50800" dist="39000" dir="5460000" algn="tl">
                    <a:srgbClr val="FF0000">
                      <a:alpha val="38000"/>
                    </a:srgbClr>
                  </a:outerShdw>
                </a:effectLst>
              </a:rPr>
              <a:t>ÇAMLI ŞEHİT YAŞAR SOYLU İLKOKULU</a:t>
            </a:r>
          </a:p>
          <a:p>
            <a:pPr algn="ctr"/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27000">
                  <a:srgbClr val="FF0000"/>
                </a:glow>
                <a:outerShdw blurRad="50800" dist="39000" dir="5460000" algn="tl">
                  <a:srgbClr val="FF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400" b="1" dirty="0" smtClean="0">
                <a:ln w="11430">
                  <a:gradFill>
                    <a:gsLst>
                      <a:gs pos="0">
                        <a:srgbClr val="FFFF00"/>
                      </a:gs>
                      <a:gs pos="0">
                        <a:srgbClr val="FFFF00"/>
                      </a:gs>
                      <a:gs pos="24000">
                        <a:srgbClr val="FFFF00"/>
                      </a:gs>
                      <a:gs pos="100000">
                        <a:srgbClr val="FFFF00"/>
                      </a:gs>
                    </a:gsLst>
                    <a:lin ang="5400000" scaled="0"/>
                  </a:gradFill>
                </a:ln>
                <a:gradFill>
                  <a:gsLst>
                    <a:gs pos="73000">
                      <a:srgbClr val="FFFF00"/>
                    </a:gs>
                    <a:gs pos="0">
                      <a:srgbClr val="00B0F0"/>
                    </a:gs>
                    <a:gs pos="99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27000">
                    <a:schemeClr val="tx2">
                      <a:lumMod val="90000"/>
                    </a:schemeClr>
                  </a:glow>
                  <a:outerShdw blurRad="50800" dist="39000" dir="5460000" algn="tl">
                    <a:schemeClr val="tx2">
                      <a:lumMod val="90000"/>
                      <a:alpha val="38000"/>
                    </a:schemeClr>
                  </a:outerShdw>
                </a:effectLst>
              </a:rPr>
              <a:t>RAMAZAN YİĞİT</a:t>
            </a:r>
          </a:p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28000">
                      <a:srgbClr val="CC66FF"/>
                    </a:gs>
                    <a:gs pos="96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27000">
                    <a:schemeClr val="tx2">
                      <a:lumMod val="75000"/>
                    </a:schemeClr>
                  </a:glow>
                  <a:outerShdw blurRad="50800" dist="39000" dir="5460000" algn="tl">
                    <a:schemeClr val="tx2">
                      <a:lumMod val="75000"/>
                      <a:alpha val="38000"/>
                    </a:schemeClr>
                  </a:outerShdw>
                </a:effectLst>
              </a:rPr>
              <a:t>4/A SINIF ÖĞRETMENİ</a:t>
            </a:r>
            <a:endParaRPr lang="tr-TR" sz="5400" b="1" cap="none" spc="0" dirty="0">
              <a:ln w="11430"/>
              <a:gradFill>
                <a:gsLst>
                  <a:gs pos="28000">
                    <a:srgbClr val="CC66FF"/>
                  </a:gs>
                  <a:gs pos="96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27000">
                  <a:schemeClr val="tx2">
                    <a:lumMod val="75000"/>
                  </a:schemeClr>
                </a:glow>
                <a:outerShdw blurRad="50800" dist="39000" dir="5460000" algn="tl">
                  <a:schemeClr val="tx2">
                    <a:lumMod val="75000"/>
                    <a:alpha val="38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0739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6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DF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İslam’ın Şartları</a:t>
            </a:r>
            <a:endParaRPr lang="tr-TR" sz="5400" b="1" dirty="0">
              <a:solidFill>
                <a:srgbClr val="FFDF7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tr-T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İslam dininin beş temel şartı vardır. Müslüman olan biri İslam’ın temel şartlarını yerine getirir, Kur’an-ı 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Kerim’de bildirilenlere </a:t>
            </a:r>
            <a:r>
              <a:rPr lang="tr-T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inanır ve ona göre yaşamaya çalışır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 algn="just">
              <a:buNone/>
            </a:pP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194855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İslam’ın Şartları</a:t>
            </a:r>
          </a:p>
        </p:txBody>
      </p:sp>
      <p:sp>
        <p:nvSpPr>
          <p:cNvPr id="5" name="Yuvarlatılmış Dikdörtgen 4"/>
          <p:cNvSpPr/>
          <p:nvPr/>
        </p:nvSpPr>
        <p:spPr>
          <a:xfrm>
            <a:off x="179512" y="3864616"/>
            <a:ext cx="1332148" cy="18002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Yuvarlatılmış Dikdörtgen 8"/>
          <p:cNvSpPr/>
          <p:nvPr/>
        </p:nvSpPr>
        <p:spPr>
          <a:xfrm>
            <a:off x="1979712" y="3885340"/>
            <a:ext cx="1332148" cy="18002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Yuvarlatılmış Dikdörtgen 9"/>
          <p:cNvSpPr/>
          <p:nvPr/>
        </p:nvSpPr>
        <p:spPr>
          <a:xfrm>
            <a:off x="7452320" y="3775751"/>
            <a:ext cx="1332148" cy="18002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Yuvarlatılmış Dikdörtgen 10"/>
          <p:cNvSpPr/>
          <p:nvPr/>
        </p:nvSpPr>
        <p:spPr>
          <a:xfrm>
            <a:off x="5580112" y="3829356"/>
            <a:ext cx="1332148" cy="18002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Yuvarlatılmış Dikdörtgen 11"/>
          <p:cNvSpPr/>
          <p:nvPr/>
        </p:nvSpPr>
        <p:spPr>
          <a:xfrm>
            <a:off x="3779912" y="3864616"/>
            <a:ext cx="1332148" cy="18002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Metin kutusu 12"/>
          <p:cNvSpPr txBox="1"/>
          <p:nvPr/>
        </p:nvSpPr>
        <p:spPr>
          <a:xfrm>
            <a:off x="194970" y="4185275"/>
            <a:ext cx="14581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Kelime-i Şehadet Getirmek</a:t>
            </a: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1997714" y="4287662"/>
            <a:ext cx="13141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Namaz Kılmak</a:t>
            </a:r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3782647" y="4278457"/>
            <a:ext cx="13471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Zekat Vermek</a:t>
            </a:r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5580112" y="4308386"/>
            <a:ext cx="13471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Oruç Tutmak</a:t>
            </a:r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7437327" y="4308386"/>
            <a:ext cx="13471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Hacca Gitmek</a:t>
            </a:r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 flipH="1">
            <a:off x="924052" y="1236486"/>
            <a:ext cx="3671571" cy="2539265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H="1">
            <a:off x="2645786" y="1236486"/>
            <a:ext cx="1949837" cy="259287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>
            <a:endCxn id="12" idx="0"/>
          </p:cNvCxnSpPr>
          <p:nvPr/>
        </p:nvCxnSpPr>
        <p:spPr>
          <a:xfrm flipH="1">
            <a:off x="4445986" y="1236486"/>
            <a:ext cx="149637" cy="262813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>
            <a:endCxn id="11" idx="0"/>
          </p:cNvCxnSpPr>
          <p:nvPr/>
        </p:nvCxnSpPr>
        <p:spPr>
          <a:xfrm>
            <a:off x="4595623" y="1236486"/>
            <a:ext cx="1650563" cy="259287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Düz Ok Bağlayıcısı 30"/>
          <p:cNvCxnSpPr>
            <a:endCxn id="10" idx="0"/>
          </p:cNvCxnSpPr>
          <p:nvPr/>
        </p:nvCxnSpPr>
        <p:spPr>
          <a:xfrm>
            <a:off x="4595623" y="1236486"/>
            <a:ext cx="3522771" cy="2539265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401913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33">
            <a:alpha val="2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Kelime-i Şehadet Getirmek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600200"/>
            <a:ext cx="8712968" cy="4525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Kelime-i Şehadet : </a:t>
            </a:r>
            <a:r>
              <a:rPr lang="tr-TR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“Eşhedü en lâ </a:t>
            </a:r>
            <a:r>
              <a:rPr lang="tr-TR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ilâhe illallah </a:t>
            </a:r>
            <a:r>
              <a:rPr lang="tr-TR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 eşhedü enne </a:t>
            </a:r>
            <a:r>
              <a:rPr lang="tr-TR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Muhammeden abduhû </a:t>
            </a:r>
            <a:r>
              <a:rPr lang="tr-TR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 </a:t>
            </a:r>
            <a:r>
              <a:rPr lang="tr-TR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rasûluh.” </a:t>
            </a:r>
          </a:p>
          <a:p>
            <a:pPr marL="0" indent="0" algn="just">
              <a:buNone/>
            </a:pPr>
            <a:r>
              <a:rPr lang="tr-TR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Anlamı:</a:t>
            </a:r>
            <a:r>
              <a:rPr lang="tr-TR" dirty="0" smtClean="0"/>
              <a:t>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“Ben kabul ederim ki Allah’tan başka</a:t>
            </a:r>
          </a:p>
          <a:p>
            <a:pPr marL="0" indent="0" algn="just">
              <a:buNone/>
            </a:pP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ilâh yoktur. Yine kabul ederim ki Hz. Muhammed (</a:t>
            </a:r>
            <a:r>
              <a:rPr lang="tr-TR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s.a.v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Allah’ın kulu ve resulüdür.”</a:t>
            </a:r>
          </a:p>
          <a:p>
            <a:pPr marL="0" indent="0" algn="just">
              <a:buNone/>
            </a:pP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tr-T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Kelime-i Şehadet getirmek 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Müslümanlığın </a:t>
            </a:r>
            <a:r>
              <a:rPr lang="tr-TR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ilk şartıdır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 sözleri 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gönülden söyleyen kişi </a:t>
            </a:r>
            <a:r>
              <a:rPr lang="tr-T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Müslüman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olur. </a:t>
            </a:r>
          </a:p>
        </p:txBody>
      </p:sp>
    </p:spTree>
    <p:extLst>
      <p:ext uri="{BB962C8B-B14F-4D97-AF65-F5344CB8AC3E}">
        <p14:creationId xmlns="" xmlns:p14="http://schemas.microsoft.com/office/powerpoint/2010/main" val="1748571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1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Kelime-i Tevhid</a:t>
            </a:r>
            <a:endParaRPr lang="tr-TR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600200"/>
            <a:ext cx="8784976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36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Kelime-i Tevhid: 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tr-TR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Lâilâhe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illallah </a:t>
            </a:r>
            <a:r>
              <a:rPr lang="tr-TR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Muhammedün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Resulullah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 cümlesidir. </a:t>
            </a:r>
            <a:endParaRPr lang="tr-TR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Anlamı:</a:t>
            </a:r>
            <a:r>
              <a:rPr lang="tr-TR" dirty="0" smtClean="0"/>
              <a:t> </a:t>
            </a:r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Allah’tan başka ilah yoktur, </a:t>
            </a:r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Hz.Muhammed 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Allah’ın elçisidir.” şeklindedir.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 algn="just">
              <a:buNone/>
            </a:pPr>
            <a:r>
              <a:rPr lang="tr-TR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Kelime-i </a:t>
            </a:r>
            <a:r>
              <a:rPr lang="tr-TR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Tevhit ve Kelime-i Şehadet İslam dininin özüdür. </a:t>
            </a:r>
          </a:p>
        </p:txBody>
      </p:sp>
    </p:spTree>
    <p:extLst>
      <p:ext uri="{BB962C8B-B14F-4D97-AF65-F5344CB8AC3E}">
        <p14:creationId xmlns="" xmlns:p14="http://schemas.microsoft.com/office/powerpoint/2010/main" val="1579178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6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Namaz Kılmak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Namaz, günde beş vakit yerine getirilen bir ibadettir. </a:t>
            </a:r>
            <a:endParaRPr lang="tr-TR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tr-T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Sabah Namazı</a:t>
            </a:r>
          </a:p>
          <a:p>
            <a:pPr marL="0" indent="0" algn="ctr">
              <a:buNone/>
            </a:pPr>
            <a:r>
              <a:rPr lang="tr-T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Öğle Namazı</a:t>
            </a:r>
          </a:p>
          <a:p>
            <a:pPr marL="0" indent="0" algn="ctr">
              <a:buNone/>
            </a:pPr>
            <a:r>
              <a:rPr lang="tr-T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İkindi Namazı</a:t>
            </a:r>
          </a:p>
          <a:p>
            <a:pPr marL="0" indent="0" algn="ctr">
              <a:buNone/>
            </a:pPr>
            <a:r>
              <a:rPr lang="tr-T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Akşam Namazı</a:t>
            </a:r>
          </a:p>
          <a:p>
            <a:pPr marL="0" indent="0" algn="ctr">
              <a:buNone/>
            </a:pPr>
            <a:r>
              <a:rPr lang="tr-T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Yatsı Namazı</a:t>
            </a:r>
            <a:endParaRPr lang="tr-TR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906242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BD">
            <a:alpha val="4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b="1" dirty="0" smtClean="0">
                <a:solidFill>
                  <a:srgbClr val="FFF8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Namaz Kılmak</a:t>
            </a:r>
            <a:endParaRPr lang="tr-TR" sz="4800" b="1" dirty="0">
              <a:solidFill>
                <a:srgbClr val="FFF8E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556792"/>
            <a:ext cx="8784976" cy="4525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Akıllı ve sorumluluk yaşına girmiş her Müslümanın namaz kılması gerektiği 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“…</a:t>
            </a:r>
            <a:r>
              <a:rPr lang="tr-TR" sz="4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Namazı dosdoğru kılın; </a:t>
            </a:r>
            <a:r>
              <a:rPr lang="tr-TR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çünkü namaz </a:t>
            </a:r>
            <a:r>
              <a:rPr lang="tr-TR" sz="4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müminler üzerine vakitleri belli bir farzdır</a:t>
            </a:r>
            <a:r>
              <a:rPr lang="tr-TR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.”(</a:t>
            </a:r>
            <a:r>
              <a:rPr lang="tr-TR" sz="4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Nisâ suresi, 103. </a:t>
            </a:r>
            <a:r>
              <a:rPr lang="tr-TR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ayet)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Namaz </a:t>
            </a:r>
            <a:r>
              <a:rPr lang="tr-TR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insanı </a:t>
            </a:r>
            <a:r>
              <a:rPr lang="tr-TR" sz="4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güzel davranışlara </a:t>
            </a:r>
            <a:r>
              <a:rPr lang="tr-TR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yönlendirir ve kötü duygulardan arındırır.</a:t>
            </a:r>
          </a:p>
        </p:txBody>
      </p:sp>
    </p:spTree>
    <p:extLst>
      <p:ext uri="{BB962C8B-B14F-4D97-AF65-F5344CB8AC3E}">
        <p14:creationId xmlns="" xmlns:p14="http://schemas.microsoft.com/office/powerpoint/2010/main" val="181125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>
            <a:alpha val="57647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Zekât Vermek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628800"/>
            <a:ext cx="8856984" cy="4525963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Zekât, dinimizce zengin 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sayılan bir 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üslümanın 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 yıl malının 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belli bir 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miktarını ibadet niyetiyle 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ihtiyaç sahiplerine 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vermesidir. </a:t>
            </a:r>
            <a:endParaRPr lang="tr-T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Kur’an-ı Kerim’de Yüce 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Allah:</a:t>
            </a:r>
          </a:p>
          <a:p>
            <a:pPr marL="0" indent="0" algn="just">
              <a:buNone/>
            </a:pP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“Namazı kılın</a:t>
            </a:r>
            <a:r>
              <a:rPr lang="tr-TR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zekâtı </a:t>
            </a:r>
            <a:r>
              <a:rPr lang="tr-TR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verin</a:t>
            </a:r>
            <a:r>
              <a:rPr lang="tr-TR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</a:t>
            </a:r>
            <a:r>
              <a:rPr lang="tr-TR" sz="4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tr-TR" sz="43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Bakara suresi, 43. ayet</a:t>
            </a:r>
            <a:r>
              <a:rPr lang="tr-TR" sz="43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</a:t>
            </a:r>
            <a:endParaRPr lang="tr-TR" sz="65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buyurarak zekât verilmesini 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emretmiştir.</a:t>
            </a:r>
          </a:p>
        </p:txBody>
      </p:sp>
    </p:spTree>
    <p:extLst>
      <p:ext uri="{BB962C8B-B14F-4D97-AF65-F5344CB8AC3E}">
        <p14:creationId xmlns="" xmlns:p14="http://schemas.microsoft.com/office/powerpoint/2010/main" val="27843741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3366">
            <a:alpha val="5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b="1" dirty="0" smtClean="0">
                <a:solidFill>
                  <a:srgbClr val="D783A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Zekat Vermek</a:t>
            </a:r>
            <a:endParaRPr lang="tr-TR" sz="4800" b="1" dirty="0">
              <a:solidFill>
                <a:srgbClr val="D783A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Toplumda 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huzurlu yaşanabilmesi ve ekonomik dengenin sağlanabilmesi için Yüce Allah bazı ibadetlerle yardımlaşmayı zorunlu tutar. Müslümanlar zekât vererek hem cimrilik, bencillik gibi kötü duygu </a:t>
            </a:r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 düşüncelerden 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arınır hem de Allah’a (</a:t>
            </a:r>
            <a:r>
              <a:rPr lang="tr-TR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c.c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karşı kulluk görevini yerine getirir.</a:t>
            </a:r>
          </a:p>
        </p:txBody>
      </p:sp>
    </p:spTree>
    <p:extLst>
      <p:ext uri="{BB962C8B-B14F-4D97-AF65-F5344CB8AC3E}">
        <p14:creationId xmlns="" xmlns:p14="http://schemas.microsoft.com/office/powerpoint/2010/main" val="2952954000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555</Words>
  <PresentationFormat>Ekran Gösterisi (4:3)</PresentationFormat>
  <Paragraphs>59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İSLAM’IN ŞARTLARI</vt:lpstr>
      <vt:lpstr>İslam’ın Şartları</vt:lpstr>
      <vt:lpstr>Slayt 3</vt:lpstr>
      <vt:lpstr>Kelime-i Şehadet Getirmek</vt:lpstr>
      <vt:lpstr>Kelime-i Tevhid</vt:lpstr>
      <vt:lpstr>Namaz Kılmak</vt:lpstr>
      <vt:lpstr>Namaz Kılmak</vt:lpstr>
      <vt:lpstr>Zekât Vermek</vt:lpstr>
      <vt:lpstr>Zekat Vermek</vt:lpstr>
      <vt:lpstr>Oruç Tutmak</vt:lpstr>
      <vt:lpstr>Oruç Tutmak</vt:lpstr>
      <vt:lpstr> Hacca Gitmek </vt:lpstr>
      <vt:lpstr>Hacca Gitmek</vt:lpstr>
      <vt:lpstr>Slayt 14</vt:lpstr>
      <vt:lpstr>Slayt 15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2020-12-20T23:29:55Z</dcterms:created>
  <dcterms:modified xsi:type="dcterms:W3CDTF">2020-12-22T08:24:52Z</dcterms:modified>
  <cp:category>https://www.sorubak.com</cp:category>
</cp:coreProperties>
</file>