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olkan Kıvrak" initials="VK" lastIdx="2" clrIdx="0">
    <p:extLst>
      <p:ext uri="{19B8F6BF-5375-455C-9EA6-DF929625EA0E}">
        <p15:presenceInfo xmlns="" xmlns:p15="http://schemas.microsoft.com/office/powerpoint/2012/main" userId="Volkan Kıvra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16AE"/>
    <a:srgbClr val="9C34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65" autoAdjust="0"/>
    <p:restoredTop sz="95501" autoAdjust="0"/>
  </p:normalViewPr>
  <p:slideViewPr>
    <p:cSldViewPr snapToGrid="0">
      <p:cViewPr varScale="1">
        <p:scale>
          <a:sx n="86" d="100"/>
          <a:sy n="86" d="100"/>
        </p:scale>
        <p:origin x="-72" y="-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6T22:14:06.425" idx="2">
    <p:pos x="7008" y="1176"/>
    <p:text/>
    <p:extLst>
      <p:ext uri="{C676402C-5697-4E1C-873F-D02D1690AC5C}">
        <p15:threadingInfo xmlns="" xmlns:p15="http://schemas.microsoft.com/office/powerpoint/2012/main" timeZoneBias="-18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4E1160-E250-4442-9D32-5B2048BDAB1D}" type="doc">
      <dgm:prSet loTypeId="urn:microsoft.com/office/officeart/2005/8/layout/matrix3" loCatId="matrix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967E1FD9-A298-4E72-A4E6-A2C2CB33794E}">
      <dgm:prSet phldrT="[Metin]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tr-TR" dirty="0"/>
            <a:t>Basınç,</a:t>
          </a:r>
        </a:p>
      </dgm:t>
    </dgm:pt>
    <dgm:pt modelId="{569E34F7-94DA-4EFD-9A05-3ACBE7C0E108}" type="parTrans" cxnId="{EDBC8572-DE52-444F-A0B8-462FD3AA11D4}">
      <dgm:prSet/>
      <dgm:spPr/>
      <dgm:t>
        <a:bodyPr/>
        <a:lstStyle/>
        <a:p>
          <a:endParaRPr lang="tr-TR"/>
        </a:p>
      </dgm:t>
    </dgm:pt>
    <dgm:pt modelId="{F8EC5882-E165-4DAD-A48C-A63EDB457F6B}" type="sibTrans" cxnId="{EDBC8572-DE52-444F-A0B8-462FD3AA11D4}">
      <dgm:prSet/>
      <dgm:spPr/>
      <dgm:t>
        <a:bodyPr/>
        <a:lstStyle/>
        <a:p>
          <a:endParaRPr lang="tr-TR"/>
        </a:p>
      </dgm:t>
    </dgm:pt>
    <dgm:pt modelId="{255AD34C-CBD2-42B1-BCCE-8B28D61A9140}">
      <dgm:prSet phldrT="[Metin]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tr-TR" dirty="0"/>
            <a:t>Yağış,</a:t>
          </a:r>
        </a:p>
      </dgm:t>
    </dgm:pt>
    <dgm:pt modelId="{F8C136BC-1DC6-459A-91B7-EE3BF358CF14}" type="parTrans" cxnId="{5105C27B-F804-43B3-A519-2C1BFE3EA0C6}">
      <dgm:prSet/>
      <dgm:spPr/>
      <dgm:t>
        <a:bodyPr/>
        <a:lstStyle/>
        <a:p>
          <a:endParaRPr lang="tr-TR"/>
        </a:p>
      </dgm:t>
    </dgm:pt>
    <dgm:pt modelId="{A658EC39-5AE5-4EBB-9D9E-C304A9440B33}" type="sibTrans" cxnId="{5105C27B-F804-43B3-A519-2C1BFE3EA0C6}">
      <dgm:prSet/>
      <dgm:spPr/>
      <dgm:t>
        <a:bodyPr/>
        <a:lstStyle/>
        <a:p>
          <a:endParaRPr lang="tr-TR"/>
        </a:p>
      </dgm:t>
    </dgm:pt>
    <dgm:pt modelId="{2AEBF125-12A4-4F0A-8408-2AC381A8F28D}">
      <dgm:prSet phldrT="[Metin]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tr-TR" dirty="0"/>
            <a:t>Yükselti,</a:t>
          </a:r>
        </a:p>
      </dgm:t>
    </dgm:pt>
    <dgm:pt modelId="{9A609BD5-C83C-454F-9E5B-F6B093260B0E}" type="parTrans" cxnId="{91D6F825-F00F-4249-B75B-537ED795CD77}">
      <dgm:prSet/>
      <dgm:spPr/>
      <dgm:t>
        <a:bodyPr/>
        <a:lstStyle/>
        <a:p>
          <a:endParaRPr lang="tr-TR"/>
        </a:p>
      </dgm:t>
    </dgm:pt>
    <dgm:pt modelId="{EC032E7F-A093-49C9-8108-BC615F456341}" type="sibTrans" cxnId="{91D6F825-F00F-4249-B75B-537ED795CD77}">
      <dgm:prSet/>
      <dgm:spPr/>
      <dgm:t>
        <a:bodyPr/>
        <a:lstStyle/>
        <a:p>
          <a:endParaRPr lang="tr-TR"/>
        </a:p>
      </dgm:t>
    </dgm:pt>
    <dgm:pt modelId="{14D616EF-7282-407E-B595-C1BD1C2F8F78}">
      <dgm:prSet phldrT="[Metin]"/>
      <dgm:spPr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endParaRPr lang="tr-TR" dirty="0"/>
        </a:p>
      </dgm:t>
    </dgm:pt>
    <dgm:pt modelId="{7607A210-3651-463A-8C79-C4392F9D74D7}" type="parTrans" cxnId="{384243E4-8A7E-4A58-BF33-13CAFE789EA9}">
      <dgm:prSet/>
      <dgm:spPr/>
      <dgm:t>
        <a:bodyPr/>
        <a:lstStyle/>
        <a:p>
          <a:endParaRPr lang="tr-TR"/>
        </a:p>
      </dgm:t>
    </dgm:pt>
    <dgm:pt modelId="{9129AF93-03A9-40B9-9036-B5808A5159E6}" type="sibTrans" cxnId="{384243E4-8A7E-4A58-BF33-13CAFE789EA9}">
      <dgm:prSet/>
      <dgm:spPr/>
      <dgm:t>
        <a:bodyPr/>
        <a:lstStyle/>
        <a:p>
          <a:endParaRPr lang="tr-TR"/>
        </a:p>
      </dgm:t>
    </dgm:pt>
    <dgm:pt modelId="{01E323EF-50DC-47B0-8893-81A9D86CE95C}" type="pres">
      <dgm:prSet presAssocID="{104E1160-E250-4442-9D32-5B2048BDAB1D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9C17DF0C-4000-4755-BAD1-3C3597E4F40B}" type="pres">
      <dgm:prSet presAssocID="{104E1160-E250-4442-9D32-5B2048BDAB1D}" presName="diamond" presStyleLbl="bgShp" presStyleIdx="0" presStyleCnt="1" custScaleY="83119" custLinFactNeighborX="-58804" custLinFactNeighborY="11460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prstGeom prst="cloud">
          <a:avLst/>
        </a:prstGeom>
        <a:effectLst>
          <a:glow rad="228600">
            <a:schemeClr val="accent5">
              <a:satMod val="175000"/>
              <a:alpha val="40000"/>
            </a:schemeClr>
          </a:glow>
        </a:effectLst>
      </dgm:spPr>
    </dgm:pt>
    <dgm:pt modelId="{737E6F1B-0688-4517-93D1-BEF8D38A6E68}" type="pres">
      <dgm:prSet presAssocID="{104E1160-E250-4442-9D32-5B2048BDAB1D}" presName="quad1" presStyleLbl="node1" presStyleIdx="0" presStyleCnt="4" custScaleY="99488" custLinFactX="100000" custLinFactNeighborX="115770" custLinFactNeighborY="4102">
        <dgm:presLayoutVars>
          <dgm:chMax val="0"/>
          <dgm:chPref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tr-TR"/>
        </a:p>
      </dgm:t>
    </dgm:pt>
    <dgm:pt modelId="{9197F802-04AC-44A4-98BD-21D64B8B07E5}" type="pres">
      <dgm:prSet presAssocID="{104E1160-E250-4442-9D32-5B2048BDAB1D}" presName="quad2" presStyleLbl="node1" presStyleIdx="1" presStyleCnt="4" custScaleX="98114" custLinFactNeighborX="9291" custLinFactNeighborY="3846">
        <dgm:presLayoutVars>
          <dgm:chMax val="0"/>
          <dgm:chPref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tr-TR"/>
        </a:p>
      </dgm:t>
    </dgm:pt>
    <dgm:pt modelId="{6D6536AB-F492-4060-811E-7AF4A4D1D6CB}" type="pres">
      <dgm:prSet presAssocID="{104E1160-E250-4442-9D32-5B2048BDAB1D}" presName="quad3" presStyleLbl="node1" presStyleIdx="2" presStyleCnt="4" custLinFactX="17124" custLinFactNeighborX="100000" custLinFactNeighborY="-3846">
        <dgm:presLayoutVars>
          <dgm:chMax val="0"/>
          <dgm:chPref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tr-TR"/>
        </a:p>
      </dgm:t>
    </dgm:pt>
    <dgm:pt modelId="{9D28602B-AD55-441B-9E45-85E1971A9014}" type="pres">
      <dgm:prSet presAssocID="{104E1160-E250-4442-9D32-5B2048BDAB1D}" presName="quad4" presStyleLbl="node1" presStyleIdx="3" presStyleCnt="4" custLinFactX="8799" custLinFactNeighborX="100000" custLinFactNeighborY="-3846">
        <dgm:presLayoutVars>
          <dgm:chMax val="0"/>
          <dgm:chPref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tr-TR"/>
        </a:p>
      </dgm:t>
    </dgm:pt>
  </dgm:ptLst>
  <dgm:cxnLst>
    <dgm:cxn modelId="{91D6F825-F00F-4249-B75B-537ED795CD77}" srcId="{104E1160-E250-4442-9D32-5B2048BDAB1D}" destId="{2AEBF125-12A4-4F0A-8408-2AC381A8F28D}" srcOrd="2" destOrd="0" parTransId="{9A609BD5-C83C-454F-9E5B-F6B093260B0E}" sibTransId="{EC032E7F-A093-49C9-8108-BC615F456341}"/>
    <dgm:cxn modelId="{228723A0-5D4A-4EA7-B9D8-E938A3A51903}" type="presOf" srcId="{2AEBF125-12A4-4F0A-8408-2AC381A8F28D}" destId="{6D6536AB-F492-4060-811E-7AF4A4D1D6CB}" srcOrd="0" destOrd="0" presId="urn:microsoft.com/office/officeart/2005/8/layout/matrix3"/>
    <dgm:cxn modelId="{F43706A4-990C-4E37-977F-D7896EBBB1D1}" type="presOf" srcId="{255AD34C-CBD2-42B1-BCCE-8B28D61A9140}" destId="{9197F802-04AC-44A4-98BD-21D64B8B07E5}" srcOrd="0" destOrd="0" presId="urn:microsoft.com/office/officeart/2005/8/layout/matrix3"/>
    <dgm:cxn modelId="{EDBC8572-DE52-444F-A0B8-462FD3AA11D4}" srcId="{104E1160-E250-4442-9D32-5B2048BDAB1D}" destId="{967E1FD9-A298-4E72-A4E6-A2C2CB33794E}" srcOrd="0" destOrd="0" parTransId="{569E34F7-94DA-4EFD-9A05-3ACBE7C0E108}" sibTransId="{F8EC5882-E165-4DAD-A48C-A63EDB457F6B}"/>
    <dgm:cxn modelId="{C38C1BCC-2637-4191-8EEF-3FDE17EF649E}" type="presOf" srcId="{104E1160-E250-4442-9D32-5B2048BDAB1D}" destId="{01E323EF-50DC-47B0-8893-81A9D86CE95C}" srcOrd="0" destOrd="0" presId="urn:microsoft.com/office/officeart/2005/8/layout/matrix3"/>
    <dgm:cxn modelId="{BF6270FD-79E6-4EA5-B5BA-A083A7D5D998}" type="presOf" srcId="{14D616EF-7282-407E-B595-C1BD1C2F8F78}" destId="{9D28602B-AD55-441B-9E45-85E1971A9014}" srcOrd="0" destOrd="0" presId="urn:microsoft.com/office/officeart/2005/8/layout/matrix3"/>
    <dgm:cxn modelId="{384243E4-8A7E-4A58-BF33-13CAFE789EA9}" srcId="{104E1160-E250-4442-9D32-5B2048BDAB1D}" destId="{14D616EF-7282-407E-B595-C1BD1C2F8F78}" srcOrd="3" destOrd="0" parTransId="{7607A210-3651-463A-8C79-C4392F9D74D7}" sibTransId="{9129AF93-03A9-40B9-9036-B5808A5159E6}"/>
    <dgm:cxn modelId="{25ED8B3C-1270-46EC-BE5B-76C72FB50F53}" type="presOf" srcId="{967E1FD9-A298-4E72-A4E6-A2C2CB33794E}" destId="{737E6F1B-0688-4517-93D1-BEF8D38A6E68}" srcOrd="0" destOrd="0" presId="urn:microsoft.com/office/officeart/2005/8/layout/matrix3"/>
    <dgm:cxn modelId="{5105C27B-F804-43B3-A519-2C1BFE3EA0C6}" srcId="{104E1160-E250-4442-9D32-5B2048BDAB1D}" destId="{255AD34C-CBD2-42B1-BCCE-8B28D61A9140}" srcOrd="1" destOrd="0" parTransId="{F8C136BC-1DC6-459A-91B7-EE3BF358CF14}" sibTransId="{A658EC39-5AE5-4EBB-9D9E-C304A9440B33}"/>
    <dgm:cxn modelId="{C2B6F2B9-F6F6-4582-A546-B9D65AA4A1AD}" type="presParOf" srcId="{01E323EF-50DC-47B0-8893-81A9D86CE95C}" destId="{9C17DF0C-4000-4755-BAD1-3C3597E4F40B}" srcOrd="0" destOrd="0" presId="urn:microsoft.com/office/officeart/2005/8/layout/matrix3"/>
    <dgm:cxn modelId="{D5A68CCA-32C7-4E0C-B8B8-79EBD84D8C82}" type="presParOf" srcId="{01E323EF-50DC-47B0-8893-81A9D86CE95C}" destId="{737E6F1B-0688-4517-93D1-BEF8D38A6E68}" srcOrd="1" destOrd="0" presId="urn:microsoft.com/office/officeart/2005/8/layout/matrix3"/>
    <dgm:cxn modelId="{C3344FC6-DB67-43E0-AFF6-B22025E7D99A}" type="presParOf" srcId="{01E323EF-50DC-47B0-8893-81A9D86CE95C}" destId="{9197F802-04AC-44A4-98BD-21D64B8B07E5}" srcOrd="2" destOrd="0" presId="urn:microsoft.com/office/officeart/2005/8/layout/matrix3"/>
    <dgm:cxn modelId="{45C136C6-B003-42CF-B38E-CA79786ACAE8}" type="presParOf" srcId="{01E323EF-50DC-47B0-8893-81A9D86CE95C}" destId="{6D6536AB-F492-4060-811E-7AF4A4D1D6CB}" srcOrd="3" destOrd="0" presId="urn:microsoft.com/office/officeart/2005/8/layout/matrix3"/>
    <dgm:cxn modelId="{42623A0B-C9F4-4FFB-ABCC-6955B238C75E}" type="presParOf" srcId="{01E323EF-50DC-47B0-8893-81A9D86CE95C}" destId="{9D28602B-AD55-441B-9E45-85E1971A9014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17DF0C-4000-4755-BAD1-3C3597E4F40B}">
      <dsp:nvSpPr>
        <dsp:cNvPr id="0" name=""/>
        <dsp:cNvSpPr/>
      </dsp:nvSpPr>
      <dsp:spPr>
        <a:xfrm>
          <a:off x="897172" y="800098"/>
          <a:ext cx="4739640" cy="3939541"/>
        </a:xfrm>
        <a:prstGeom prst="cloud">
          <a:avLst/>
        </a:prstGeom>
        <a:gradFill rotWithShape="1">
          <a:gsLst>
            <a:gs pos="0">
              <a:schemeClr val="accent5">
                <a:tint val="64000"/>
                <a:lumMod val="118000"/>
              </a:schemeClr>
            </a:gs>
            <a:gs pos="100000">
              <a:schemeClr val="accent5">
                <a:tint val="92000"/>
                <a:alpha val="100000"/>
                <a:lumMod val="110000"/>
              </a:schemeClr>
            </a:gs>
          </a:gsLst>
          <a:lin ang="5400000" scaled="0"/>
        </a:gradFill>
        <a:ln w="9525" cap="rnd" cmpd="sng" algn="ctr">
          <a:solidFill>
            <a:schemeClr val="accent5"/>
          </a:solidFill>
          <a:prstDash val="solid"/>
        </a:ln>
        <a:effectLst>
          <a:glow rad="228600">
            <a:schemeClr val="accent5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737E6F1B-0688-4517-93D1-BEF8D38A6E68}">
      <dsp:nvSpPr>
        <dsp:cNvPr id="0" name=""/>
        <dsp:cNvSpPr/>
      </dsp:nvSpPr>
      <dsp:spPr>
        <a:xfrm>
          <a:off x="8122957" y="530821"/>
          <a:ext cx="1848459" cy="1838995"/>
        </a:xfrm>
        <a:prstGeom prst="bevel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228600">
            <a:schemeClr val="accent6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500" kern="1200" dirty="0"/>
            <a:t>Basınç,</a:t>
          </a:r>
        </a:p>
      </dsp:txBody>
      <dsp:txXfrm>
        <a:off x="8352831" y="760695"/>
        <a:ext cx="1388711" cy="1379247"/>
      </dsp:txXfrm>
    </dsp:sp>
    <dsp:sp modelId="{9197F802-04AC-44A4-98BD-21D64B8B07E5}">
      <dsp:nvSpPr>
        <dsp:cNvPr id="0" name=""/>
        <dsp:cNvSpPr/>
      </dsp:nvSpPr>
      <dsp:spPr>
        <a:xfrm>
          <a:off x="6314355" y="521357"/>
          <a:ext cx="1813597" cy="1848459"/>
        </a:xfrm>
        <a:prstGeom prst="bevel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228600">
            <a:schemeClr val="accent6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500" kern="1200" dirty="0"/>
            <a:t>Yağış,</a:t>
          </a:r>
        </a:p>
      </dsp:txBody>
      <dsp:txXfrm>
        <a:off x="6541055" y="748057"/>
        <a:ext cx="1360197" cy="1395059"/>
      </dsp:txXfrm>
    </dsp:sp>
    <dsp:sp modelId="{6D6536AB-F492-4060-811E-7AF4A4D1D6CB}">
      <dsp:nvSpPr>
        <dsp:cNvPr id="0" name=""/>
        <dsp:cNvSpPr/>
      </dsp:nvSpPr>
      <dsp:spPr>
        <a:xfrm>
          <a:off x="6299525" y="2369822"/>
          <a:ext cx="1848459" cy="1848459"/>
        </a:xfrm>
        <a:prstGeom prst="bevel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228600">
            <a:schemeClr val="accent6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500" kern="1200" dirty="0"/>
            <a:t>Yükselti,</a:t>
          </a:r>
        </a:p>
      </dsp:txBody>
      <dsp:txXfrm>
        <a:off x="6530582" y="2600879"/>
        <a:ext cx="1386345" cy="1386345"/>
      </dsp:txXfrm>
    </dsp:sp>
    <dsp:sp modelId="{9D28602B-AD55-441B-9E45-85E1971A9014}">
      <dsp:nvSpPr>
        <dsp:cNvPr id="0" name=""/>
        <dsp:cNvSpPr/>
      </dsp:nvSpPr>
      <dsp:spPr>
        <a:xfrm>
          <a:off x="8136290" y="2369822"/>
          <a:ext cx="1848459" cy="1848459"/>
        </a:xfrm>
        <a:prstGeom prst="bevel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228600">
            <a:schemeClr val="accent6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2500" kern="1200" dirty="0"/>
        </a:p>
      </dsp:txBody>
      <dsp:txXfrm>
        <a:off x="8367347" y="2600879"/>
        <a:ext cx="1386345" cy="13863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DACA7-E3A0-4F83-8B7E-C70664A96A6D}" type="datetimeFigureOut">
              <a:rPr lang="tr-TR" smtClean="0"/>
              <a:pPr/>
              <a:t>07.12.2021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582B5-9216-4335-A970-2E4F4220FBBC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03280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582B5-9216-4335-A970-2E4F4220FBBC}" type="slidenum">
              <a:rPr lang="tr-TR" smtClean="0"/>
              <a:pPr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9968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582B5-9216-4335-A970-2E4F4220FBBC}" type="slidenum">
              <a:rPr lang="tr-TR" smtClean="0"/>
              <a:pPr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11554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582B5-9216-4335-A970-2E4F4220FBBC}" type="slidenum">
              <a:rPr lang="tr-TR" smtClean="0"/>
              <a:pPr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2485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582B5-9216-4335-A970-2E4F4220FBBC}" type="slidenum">
              <a:rPr lang="tr-TR" smtClean="0"/>
              <a:pPr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08519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582B5-9216-4335-A970-2E4F4220FBBC}" type="slidenum">
              <a:rPr lang="tr-TR" smtClean="0"/>
              <a:pPr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1195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582B5-9216-4335-A970-2E4F4220FBBC}" type="slidenum">
              <a:rPr lang="tr-TR" smtClean="0"/>
              <a:pPr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93234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1339D1C6-6064-4A94-A741-FC6636DF74B2}" type="datetimeFigureOut">
              <a:rPr lang="tr-TR" smtClean="0"/>
              <a:pPr/>
              <a:t>07.12.2021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B299BF1E-02EC-421B-A18C-7977993B8D7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5975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9D1C6-6064-4A94-A741-FC6636DF74B2}" type="datetimeFigureOut">
              <a:rPr lang="tr-TR" smtClean="0"/>
              <a:pPr/>
              <a:t>07.12.2021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BF1E-02EC-421B-A18C-7977993B8D7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66804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9D1C6-6064-4A94-A741-FC6636DF74B2}" type="datetimeFigureOut">
              <a:rPr lang="tr-TR" smtClean="0"/>
              <a:pPr/>
              <a:t>07.12.2021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BF1E-02EC-421B-A18C-7977993B8D7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498386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9D1C6-6064-4A94-A741-FC6636DF74B2}" type="datetimeFigureOut">
              <a:rPr lang="tr-TR" smtClean="0"/>
              <a:pPr/>
              <a:t>07.12.2021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BF1E-02EC-421B-A18C-7977993B8D7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79092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9D1C6-6064-4A94-A741-FC6636DF74B2}" type="datetimeFigureOut">
              <a:rPr lang="tr-TR" smtClean="0"/>
              <a:pPr/>
              <a:t>07.12.2021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BF1E-02EC-421B-A18C-7977993B8D7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61654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9D1C6-6064-4A94-A741-FC6636DF74B2}" type="datetimeFigureOut">
              <a:rPr lang="tr-TR" smtClean="0"/>
              <a:pPr/>
              <a:t>07.12.2021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BF1E-02EC-421B-A18C-7977993B8D7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668688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9D1C6-6064-4A94-A741-FC6636DF74B2}" type="datetimeFigureOut">
              <a:rPr lang="tr-TR" smtClean="0"/>
              <a:pPr/>
              <a:t>07.12.2021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BF1E-02EC-421B-A18C-7977993B8D7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296873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1339D1C6-6064-4A94-A741-FC6636DF74B2}" type="datetimeFigureOut">
              <a:rPr lang="tr-TR" smtClean="0"/>
              <a:pPr/>
              <a:t>07.12.2021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BF1E-02EC-421B-A18C-7977993B8D7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2395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1339D1C6-6064-4A94-A741-FC6636DF74B2}" type="datetimeFigureOut">
              <a:rPr lang="tr-TR" smtClean="0"/>
              <a:pPr/>
              <a:t>07.12.2021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BF1E-02EC-421B-A18C-7977993B8D7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5026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9D1C6-6064-4A94-A741-FC6636DF74B2}" type="datetimeFigureOut">
              <a:rPr lang="tr-TR" smtClean="0"/>
              <a:pPr/>
              <a:t>07.12.2021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BF1E-02EC-421B-A18C-7977993B8D7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3370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9D1C6-6064-4A94-A741-FC6636DF74B2}" type="datetimeFigureOut">
              <a:rPr lang="tr-TR" smtClean="0"/>
              <a:pPr/>
              <a:t>07.12.2021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BF1E-02EC-421B-A18C-7977993B8D7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98785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9D1C6-6064-4A94-A741-FC6636DF74B2}" type="datetimeFigureOut">
              <a:rPr lang="tr-TR" smtClean="0"/>
              <a:pPr/>
              <a:t>07.12.2021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BF1E-02EC-421B-A18C-7977993B8D7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1309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9D1C6-6064-4A94-A741-FC6636DF74B2}" type="datetimeFigureOut">
              <a:rPr lang="tr-TR" smtClean="0"/>
              <a:pPr/>
              <a:t>07.12.2021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BF1E-02EC-421B-A18C-7977993B8D7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99493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9D1C6-6064-4A94-A741-FC6636DF74B2}" type="datetimeFigureOut">
              <a:rPr lang="tr-TR" smtClean="0"/>
              <a:pPr/>
              <a:t>07.12.2021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BF1E-02EC-421B-A18C-7977993B8D7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40675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9D1C6-6064-4A94-A741-FC6636DF74B2}" type="datetimeFigureOut">
              <a:rPr lang="tr-TR" smtClean="0"/>
              <a:pPr/>
              <a:t>07.12.2021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BF1E-02EC-421B-A18C-7977993B8D7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77331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9D1C6-6064-4A94-A741-FC6636DF74B2}" type="datetimeFigureOut">
              <a:rPr lang="tr-TR" smtClean="0"/>
              <a:pPr/>
              <a:t>07.12.2021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BF1E-02EC-421B-A18C-7977993B8D7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6208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9D1C6-6064-4A94-A741-FC6636DF74B2}" type="datetimeFigureOut">
              <a:rPr lang="tr-TR" smtClean="0"/>
              <a:pPr/>
              <a:t>07.12.2021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9BF1E-02EC-421B-A18C-7977993B8D7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37328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1339D1C6-6064-4A94-A741-FC6636DF74B2}" type="datetimeFigureOut">
              <a:rPr lang="tr-TR" smtClean="0"/>
              <a:pPr/>
              <a:t>07.12.2021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tr-TR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299BF1E-02EC-421B-A18C-7977993B8D7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29135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B020DF2D-F891-4880-86B2-CA3C661EAA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>
                <a:solidFill>
                  <a:srgbClr val="BA16AE"/>
                </a:solidFill>
              </a:rPr>
              <a:t> fen bilimleri</a:t>
            </a:r>
            <a:br>
              <a:rPr lang="tr-TR" dirty="0">
                <a:solidFill>
                  <a:srgbClr val="BA16AE"/>
                </a:solidFill>
              </a:rPr>
            </a:br>
            <a:r>
              <a:rPr lang="tr-TR" dirty="0">
                <a:solidFill>
                  <a:srgbClr val="BA16AE"/>
                </a:solidFill>
              </a:rPr>
              <a:t>konu: </a:t>
            </a:r>
            <a:r>
              <a:rPr lang="tr-TR" dirty="0">
                <a:solidFill>
                  <a:srgbClr val="00B0F0"/>
                </a:solidFill>
              </a:rPr>
              <a:t>hava olayları</a:t>
            </a:r>
            <a:endParaRPr lang="tr-TR" dirty="0">
              <a:solidFill>
                <a:srgbClr val="BA16AE"/>
              </a:solidFill>
            </a:endParaRP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21FE680A-AD82-446B-915C-A6771B93BC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tr-TR" dirty="0">
                <a:solidFill>
                  <a:schemeClr val="bg1"/>
                </a:solidFill>
              </a:rPr>
              <a:t>hazırlayan: Fatma naz kıvrak</a:t>
            </a:r>
          </a:p>
          <a:p>
            <a:r>
              <a:rPr lang="tr-TR" dirty="0">
                <a:solidFill>
                  <a:schemeClr val="bg1"/>
                </a:solidFill>
              </a:rPr>
              <a:t>Ülkü ilkokulu 4-d sınıfı</a:t>
            </a:r>
          </a:p>
          <a:p>
            <a:r>
              <a:rPr lang="tr-TR" dirty="0">
                <a:solidFill>
                  <a:schemeClr val="bg1"/>
                </a:solidFill>
              </a:rPr>
              <a:t>Nazik </a:t>
            </a:r>
            <a:r>
              <a:rPr lang="tr-TR" dirty="0" err="1">
                <a:solidFill>
                  <a:schemeClr val="bg1"/>
                </a:solidFill>
              </a:rPr>
              <a:t>demiroğlu</a:t>
            </a:r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4" name="Yıldız: 5 Nokta 3">
            <a:extLst>
              <a:ext uri="{FF2B5EF4-FFF2-40B4-BE49-F238E27FC236}">
                <a16:creationId xmlns:a16="http://schemas.microsoft.com/office/drawing/2014/main" xmlns="" id="{D92ABE66-1096-4AA1-B81F-87966C4BF659}"/>
              </a:ext>
            </a:extLst>
          </p:cNvPr>
          <p:cNvSpPr/>
          <p:nvPr/>
        </p:nvSpPr>
        <p:spPr>
          <a:xfrm>
            <a:off x="2308860" y="151638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Yıldız: 5 Nokta 4">
            <a:extLst>
              <a:ext uri="{FF2B5EF4-FFF2-40B4-BE49-F238E27FC236}">
                <a16:creationId xmlns:a16="http://schemas.microsoft.com/office/drawing/2014/main" xmlns="" id="{7DAF4AF8-F431-4D5A-8A99-AB0120E163C6}"/>
              </a:ext>
            </a:extLst>
          </p:cNvPr>
          <p:cNvSpPr/>
          <p:nvPr/>
        </p:nvSpPr>
        <p:spPr>
          <a:xfrm>
            <a:off x="9159240" y="166116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05947584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xmlns="" id="{7202BC5E-A6D9-48C7-9332-937AA4E6FD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" y="2209800"/>
            <a:ext cx="9302433" cy="3771900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r>
              <a:rPr lang="tr-TR" dirty="0"/>
              <a:t>Merhaba hava olaylarının bazıları şunlardır:</a:t>
            </a:r>
          </a:p>
          <a:p>
            <a:r>
              <a:rPr lang="tr-TR" dirty="0"/>
              <a:t>Rüzgar</a:t>
            </a:r>
          </a:p>
          <a:p>
            <a:r>
              <a:rPr lang="tr-TR" dirty="0"/>
              <a:t>Yağmur</a:t>
            </a:r>
          </a:p>
          <a:p>
            <a:r>
              <a:rPr lang="tr-TR" dirty="0"/>
              <a:t>Kar</a:t>
            </a:r>
          </a:p>
          <a:p>
            <a:r>
              <a:rPr lang="tr-TR" dirty="0"/>
              <a:t>Sis</a:t>
            </a:r>
          </a:p>
          <a:p>
            <a:r>
              <a:rPr lang="tr-TR" dirty="0"/>
              <a:t>Sıcaklık</a:t>
            </a:r>
          </a:p>
          <a:p>
            <a:r>
              <a:rPr lang="tr-TR" dirty="0"/>
              <a:t>Kırağı</a:t>
            </a:r>
          </a:p>
          <a:p>
            <a:r>
              <a:rPr lang="tr-TR" dirty="0"/>
              <a:t>Ve doludur.</a:t>
            </a:r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93006415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aşlık 10">
            <a:extLst>
              <a:ext uri="{FF2B5EF4-FFF2-40B4-BE49-F238E27FC236}">
                <a16:creationId xmlns:a16="http://schemas.microsoft.com/office/drawing/2014/main" xmlns="" id="{F91DF612-599A-49DA-BEBC-3BF0C3383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             İklimin özellikleri</a:t>
            </a:r>
          </a:p>
        </p:txBody>
      </p:sp>
      <p:graphicFrame>
        <p:nvGraphicFramePr>
          <p:cNvPr id="13" name="İçerik Yer Tutucusu 12">
            <a:extLst>
              <a:ext uri="{FF2B5EF4-FFF2-40B4-BE49-F238E27FC236}">
                <a16:creationId xmlns:a16="http://schemas.microsoft.com/office/drawing/2014/main" xmlns="" id="{8E8944EA-3C99-4A78-9186-6FB47AA839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3793434"/>
              </p:ext>
            </p:extLst>
          </p:nvPr>
        </p:nvGraphicFramePr>
        <p:xfrm>
          <a:off x="0" y="1866900"/>
          <a:ext cx="12108180" cy="4739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up 4">
            <a:extLst>
              <a:ext uri="{FF2B5EF4-FFF2-40B4-BE49-F238E27FC236}">
                <a16:creationId xmlns:a16="http://schemas.microsoft.com/office/drawing/2014/main" xmlns="" id="{A4C51DB2-1C2B-4938-AA5D-95B3B9F9FC90}"/>
              </a:ext>
            </a:extLst>
          </p:cNvPr>
          <p:cNvGrpSpPr/>
          <p:nvPr/>
        </p:nvGrpSpPr>
        <p:grpSpPr>
          <a:xfrm>
            <a:off x="1402080" y="2453640"/>
            <a:ext cx="3566160" cy="3566160"/>
            <a:chOff x="0" y="2217420"/>
            <a:chExt cx="3566160" cy="356616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Relaxed">
              <a:rot lat="19149996" lon="20104178" rev="1577324"/>
            </a:camera>
            <a:lightRig rig="sof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6" name="Elmas 5">
              <a:extLst>
                <a:ext uri="{FF2B5EF4-FFF2-40B4-BE49-F238E27FC236}">
                  <a16:creationId xmlns:a16="http://schemas.microsoft.com/office/drawing/2014/main" xmlns="" id="{357372CE-BD09-45AB-8EF5-38706F9CBE2D}"/>
                </a:ext>
              </a:extLst>
            </p:cNvPr>
            <p:cNvSpPr/>
            <p:nvPr/>
          </p:nvSpPr>
          <p:spPr>
            <a:xfrm>
              <a:off x="0" y="2217420"/>
              <a:ext cx="3566160" cy="3566160"/>
            </a:xfrm>
            <a:prstGeom prst="diamond">
              <a:avLst/>
            </a:prstGeom>
            <a:sp3d z="-227350" prstMaterial="matte"/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Serbest Form: Şekil 6">
              <a:extLst>
                <a:ext uri="{FF2B5EF4-FFF2-40B4-BE49-F238E27FC236}">
                  <a16:creationId xmlns:a16="http://schemas.microsoft.com/office/drawing/2014/main" xmlns="" id="{265E0F09-C569-4422-B0D0-145565F6535C}"/>
                </a:ext>
              </a:extLst>
            </p:cNvPr>
            <p:cNvSpPr/>
            <p:nvPr/>
          </p:nvSpPr>
          <p:spPr>
            <a:xfrm>
              <a:off x="342587" y="2451658"/>
              <a:ext cx="1390802" cy="1390802"/>
            </a:xfrm>
            <a:custGeom>
              <a:avLst/>
              <a:gdLst>
                <a:gd name="connsiteX0" fmla="*/ 0 w 1390802"/>
                <a:gd name="connsiteY0" fmla="*/ 231805 h 1390802"/>
                <a:gd name="connsiteX1" fmla="*/ 231805 w 1390802"/>
                <a:gd name="connsiteY1" fmla="*/ 0 h 1390802"/>
                <a:gd name="connsiteX2" fmla="*/ 1158997 w 1390802"/>
                <a:gd name="connsiteY2" fmla="*/ 0 h 1390802"/>
                <a:gd name="connsiteX3" fmla="*/ 1390802 w 1390802"/>
                <a:gd name="connsiteY3" fmla="*/ 231805 h 1390802"/>
                <a:gd name="connsiteX4" fmla="*/ 1390802 w 1390802"/>
                <a:gd name="connsiteY4" fmla="*/ 1158997 h 1390802"/>
                <a:gd name="connsiteX5" fmla="*/ 1158997 w 1390802"/>
                <a:gd name="connsiteY5" fmla="*/ 1390802 h 1390802"/>
                <a:gd name="connsiteX6" fmla="*/ 231805 w 1390802"/>
                <a:gd name="connsiteY6" fmla="*/ 1390802 h 1390802"/>
                <a:gd name="connsiteX7" fmla="*/ 0 w 1390802"/>
                <a:gd name="connsiteY7" fmla="*/ 1158997 h 1390802"/>
                <a:gd name="connsiteX8" fmla="*/ 0 w 1390802"/>
                <a:gd name="connsiteY8" fmla="*/ 231805 h 13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0802" h="1390802">
                  <a:moveTo>
                    <a:pt x="0" y="231805"/>
                  </a:moveTo>
                  <a:cubicBezTo>
                    <a:pt x="0" y="103783"/>
                    <a:pt x="103783" y="0"/>
                    <a:pt x="231805" y="0"/>
                  </a:cubicBezTo>
                  <a:lnTo>
                    <a:pt x="1158997" y="0"/>
                  </a:lnTo>
                  <a:cubicBezTo>
                    <a:pt x="1287019" y="0"/>
                    <a:pt x="1390802" y="103783"/>
                    <a:pt x="1390802" y="231805"/>
                  </a:cubicBezTo>
                  <a:lnTo>
                    <a:pt x="1390802" y="1158997"/>
                  </a:lnTo>
                  <a:cubicBezTo>
                    <a:pt x="1390802" y="1287019"/>
                    <a:pt x="1287019" y="1390802"/>
                    <a:pt x="1158997" y="1390802"/>
                  </a:cubicBezTo>
                  <a:lnTo>
                    <a:pt x="231805" y="1390802"/>
                  </a:lnTo>
                  <a:cubicBezTo>
                    <a:pt x="103783" y="1390802"/>
                    <a:pt x="0" y="1287019"/>
                    <a:pt x="0" y="1158997"/>
                  </a:cubicBezTo>
                  <a:lnTo>
                    <a:pt x="0" y="231805"/>
                  </a:lnTo>
                  <a:close/>
                </a:path>
              </a:pathLst>
            </a:custGeom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4093" tIns="144093" rIns="144093" bIns="144093" numCol="1" spcCol="1270" anchor="ctr" anchorCtr="0">
              <a:noAutofit/>
              <a:sp3d extrusionH="28000" prstMaterial="matte"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tr-TR" sz="2000" kern="1200" dirty="0"/>
                <a:t>İklimler şunlardır:</a:t>
              </a:r>
            </a:p>
          </p:txBody>
        </p:sp>
        <p:sp>
          <p:nvSpPr>
            <p:cNvPr id="8" name="Serbest Form: Şekil 7">
              <a:extLst>
                <a:ext uri="{FF2B5EF4-FFF2-40B4-BE49-F238E27FC236}">
                  <a16:creationId xmlns:a16="http://schemas.microsoft.com/office/drawing/2014/main" xmlns="" id="{3A9F8113-5A8D-4CCD-920E-C23062FFEB6C}"/>
                </a:ext>
              </a:extLst>
            </p:cNvPr>
            <p:cNvSpPr/>
            <p:nvPr/>
          </p:nvSpPr>
          <p:spPr>
            <a:xfrm>
              <a:off x="1760737" y="2504995"/>
              <a:ext cx="1390802" cy="1390802"/>
            </a:xfrm>
            <a:custGeom>
              <a:avLst/>
              <a:gdLst>
                <a:gd name="connsiteX0" fmla="*/ 0 w 1390802"/>
                <a:gd name="connsiteY0" fmla="*/ 231805 h 1390802"/>
                <a:gd name="connsiteX1" fmla="*/ 231805 w 1390802"/>
                <a:gd name="connsiteY1" fmla="*/ 0 h 1390802"/>
                <a:gd name="connsiteX2" fmla="*/ 1158997 w 1390802"/>
                <a:gd name="connsiteY2" fmla="*/ 0 h 1390802"/>
                <a:gd name="connsiteX3" fmla="*/ 1390802 w 1390802"/>
                <a:gd name="connsiteY3" fmla="*/ 231805 h 1390802"/>
                <a:gd name="connsiteX4" fmla="*/ 1390802 w 1390802"/>
                <a:gd name="connsiteY4" fmla="*/ 1158997 h 1390802"/>
                <a:gd name="connsiteX5" fmla="*/ 1158997 w 1390802"/>
                <a:gd name="connsiteY5" fmla="*/ 1390802 h 1390802"/>
                <a:gd name="connsiteX6" fmla="*/ 231805 w 1390802"/>
                <a:gd name="connsiteY6" fmla="*/ 1390802 h 1390802"/>
                <a:gd name="connsiteX7" fmla="*/ 0 w 1390802"/>
                <a:gd name="connsiteY7" fmla="*/ 1158997 h 1390802"/>
                <a:gd name="connsiteX8" fmla="*/ 0 w 1390802"/>
                <a:gd name="connsiteY8" fmla="*/ 231805 h 13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0802" h="1390802">
                  <a:moveTo>
                    <a:pt x="0" y="231805"/>
                  </a:moveTo>
                  <a:cubicBezTo>
                    <a:pt x="0" y="103783"/>
                    <a:pt x="103783" y="0"/>
                    <a:pt x="231805" y="0"/>
                  </a:cubicBezTo>
                  <a:lnTo>
                    <a:pt x="1158997" y="0"/>
                  </a:lnTo>
                  <a:cubicBezTo>
                    <a:pt x="1287019" y="0"/>
                    <a:pt x="1390802" y="103783"/>
                    <a:pt x="1390802" y="231805"/>
                  </a:cubicBezTo>
                  <a:lnTo>
                    <a:pt x="1390802" y="1158997"/>
                  </a:lnTo>
                  <a:cubicBezTo>
                    <a:pt x="1390802" y="1287019"/>
                    <a:pt x="1287019" y="1390802"/>
                    <a:pt x="1158997" y="1390802"/>
                  </a:cubicBezTo>
                  <a:lnTo>
                    <a:pt x="231805" y="1390802"/>
                  </a:lnTo>
                  <a:cubicBezTo>
                    <a:pt x="103783" y="1390802"/>
                    <a:pt x="0" y="1287019"/>
                    <a:pt x="0" y="1158997"/>
                  </a:cubicBezTo>
                  <a:lnTo>
                    <a:pt x="0" y="231805"/>
                  </a:lnTo>
                  <a:close/>
                </a:path>
              </a:pathLst>
            </a:custGeom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812808"/>
                <a:satOff val="-6481"/>
                <a:lumOff val="-4902"/>
                <a:alphaOff val="0"/>
              </a:schemeClr>
            </a:fillRef>
            <a:effectRef idx="2">
              <a:schemeClr val="accent5">
                <a:hueOff val="812808"/>
                <a:satOff val="-6481"/>
                <a:lumOff val="-490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4093" tIns="144093" rIns="144093" bIns="144093" numCol="1" spcCol="1270" anchor="ctr" anchorCtr="0">
              <a:noAutofit/>
              <a:sp3d extrusionH="28000" prstMaterial="matte"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tr-TR" sz="2000" kern="1200" dirty="0"/>
                <a:t>Rüzgar,</a:t>
              </a:r>
            </a:p>
          </p:txBody>
        </p:sp>
        <p:sp>
          <p:nvSpPr>
            <p:cNvPr id="9" name="Serbest Form: Şekil 8">
              <a:extLst>
                <a:ext uri="{FF2B5EF4-FFF2-40B4-BE49-F238E27FC236}">
                  <a16:creationId xmlns:a16="http://schemas.microsoft.com/office/drawing/2014/main" xmlns="" id="{250B3E66-E750-476A-8D17-181D714620D3}"/>
                </a:ext>
              </a:extLst>
            </p:cNvPr>
            <p:cNvSpPr/>
            <p:nvPr/>
          </p:nvSpPr>
          <p:spPr>
            <a:xfrm>
              <a:off x="327344" y="3848251"/>
              <a:ext cx="1390802" cy="1390802"/>
            </a:xfrm>
            <a:custGeom>
              <a:avLst/>
              <a:gdLst>
                <a:gd name="connsiteX0" fmla="*/ 0 w 1390802"/>
                <a:gd name="connsiteY0" fmla="*/ 231805 h 1390802"/>
                <a:gd name="connsiteX1" fmla="*/ 231805 w 1390802"/>
                <a:gd name="connsiteY1" fmla="*/ 0 h 1390802"/>
                <a:gd name="connsiteX2" fmla="*/ 1158997 w 1390802"/>
                <a:gd name="connsiteY2" fmla="*/ 0 h 1390802"/>
                <a:gd name="connsiteX3" fmla="*/ 1390802 w 1390802"/>
                <a:gd name="connsiteY3" fmla="*/ 231805 h 1390802"/>
                <a:gd name="connsiteX4" fmla="*/ 1390802 w 1390802"/>
                <a:gd name="connsiteY4" fmla="*/ 1158997 h 1390802"/>
                <a:gd name="connsiteX5" fmla="*/ 1158997 w 1390802"/>
                <a:gd name="connsiteY5" fmla="*/ 1390802 h 1390802"/>
                <a:gd name="connsiteX6" fmla="*/ 231805 w 1390802"/>
                <a:gd name="connsiteY6" fmla="*/ 1390802 h 1390802"/>
                <a:gd name="connsiteX7" fmla="*/ 0 w 1390802"/>
                <a:gd name="connsiteY7" fmla="*/ 1158997 h 1390802"/>
                <a:gd name="connsiteX8" fmla="*/ 0 w 1390802"/>
                <a:gd name="connsiteY8" fmla="*/ 231805 h 13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0802" h="1390802">
                  <a:moveTo>
                    <a:pt x="0" y="231805"/>
                  </a:moveTo>
                  <a:cubicBezTo>
                    <a:pt x="0" y="103783"/>
                    <a:pt x="103783" y="0"/>
                    <a:pt x="231805" y="0"/>
                  </a:cubicBezTo>
                  <a:lnTo>
                    <a:pt x="1158997" y="0"/>
                  </a:lnTo>
                  <a:cubicBezTo>
                    <a:pt x="1287019" y="0"/>
                    <a:pt x="1390802" y="103783"/>
                    <a:pt x="1390802" y="231805"/>
                  </a:cubicBezTo>
                  <a:lnTo>
                    <a:pt x="1390802" y="1158997"/>
                  </a:lnTo>
                  <a:cubicBezTo>
                    <a:pt x="1390802" y="1287019"/>
                    <a:pt x="1287019" y="1390802"/>
                    <a:pt x="1158997" y="1390802"/>
                  </a:cubicBezTo>
                  <a:lnTo>
                    <a:pt x="231805" y="1390802"/>
                  </a:lnTo>
                  <a:cubicBezTo>
                    <a:pt x="103783" y="1390802"/>
                    <a:pt x="0" y="1287019"/>
                    <a:pt x="0" y="1158997"/>
                  </a:cubicBezTo>
                  <a:lnTo>
                    <a:pt x="0" y="231805"/>
                  </a:lnTo>
                  <a:close/>
                </a:path>
              </a:pathLst>
            </a:custGeom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1625617"/>
                <a:satOff val="-12962"/>
                <a:lumOff val="-9803"/>
                <a:alphaOff val="0"/>
              </a:schemeClr>
            </a:fillRef>
            <a:effectRef idx="2">
              <a:schemeClr val="accent5">
                <a:hueOff val="1625617"/>
                <a:satOff val="-12962"/>
                <a:lumOff val="-980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4093" tIns="144093" rIns="144093" bIns="144093" numCol="1" spcCol="1270" anchor="ctr" anchorCtr="0">
              <a:noAutofit/>
              <a:sp3d extrusionH="28000" prstMaterial="matte"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tr-TR" sz="2000" kern="1200" dirty="0"/>
                <a:t>Nem,</a:t>
              </a:r>
            </a:p>
          </p:txBody>
        </p:sp>
        <p:sp>
          <p:nvSpPr>
            <p:cNvPr id="10" name="Serbest Form: Şekil 9">
              <a:extLst>
                <a:ext uri="{FF2B5EF4-FFF2-40B4-BE49-F238E27FC236}">
                  <a16:creationId xmlns:a16="http://schemas.microsoft.com/office/drawing/2014/main" xmlns="" id="{D994A20A-7FEB-4E56-BD59-FEB53C9B1967}"/>
                </a:ext>
              </a:extLst>
            </p:cNvPr>
            <p:cNvSpPr/>
            <p:nvPr/>
          </p:nvSpPr>
          <p:spPr>
            <a:xfrm>
              <a:off x="1733699" y="3848264"/>
              <a:ext cx="1390802" cy="1390802"/>
            </a:xfrm>
            <a:custGeom>
              <a:avLst/>
              <a:gdLst>
                <a:gd name="connsiteX0" fmla="*/ 0 w 1390802"/>
                <a:gd name="connsiteY0" fmla="*/ 231805 h 1390802"/>
                <a:gd name="connsiteX1" fmla="*/ 231805 w 1390802"/>
                <a:gd name="connsiteY1" fmla="*/ 0 h 1390802"/>
                <a:gd name="connsiteX2" fmla="*/ 1158997 w 1390802"/>
                <a:gd name="connsiteY2" fmla="*/ 0 h 1390802"/>
                <a:gd name="connsiteX3" fmla="*/ 1390802 w 1390802"/>
                <a:gd name="connsiteY3" fmla="*/ 231805 h 1390802"/>
                <a:gd name="connsiteX4" fmla="*/ 1390802 w 1390802"/>
                <a:gd name="connsiteY4" fmla="*/ 1158997 h 1390802"/>
                <a:gd name="connsiteX5" fmla="*/ 1158997 w 1390802"/>
                <a:gd name="connsiteY5" fmla="*/ 1390802 h 1390802"/>
                <a:gd name="connsiteX6" fmla="*/ 231805 w 1390802"/>
                <a:gd name="connsiteY6" fmla="*/ 1390802 h 1390802"/>
                <a:gd name="connsiteX7" fmla="*/ 0 w 1390802"/>
                <a:gd name="connsiteY7" fmla="*/ 1158997 h 1390802"/>
                <a:gd name="connsiteX8" fmla="*/ 0 w 1390802"/>
                <a:gd name="connsiteY8" fmla="*/ 231805 h 139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0802" h="1390802">
                  <a:moveTo>
                    <a:pt x="0" y="231805"/>
                  </a:moveTo>
                  <a:cubicBezTo>
                    <a:pt x="0" y="103783"/>
                    <a:pt x="103783" y="0"/>
                    <a:pt x="231805" y="0"/>
                  </a:cubicBezTo>
                  <a:lnTo>
                    <a:pt x="1158997" y="0"/>
                  </a:lnTo>
                  <a:cubicBezTo>
                    <a:pt x="1287019" y="0"/>
                    <a:pt x="1390802" y="103783"/>
                    <a:pt x="1390802" y="231805"/>
                  </a:cubicBezTo>
                  <a:lnTo>
                    <a:pt x="1390802" y="1158997"/>
                  </a:lnTo>
                  <a:cubicBezTo>
                    <a:pt x="1390802" y="1287019"/>
                    <a:pt x="1287019" y="1390802"/>
                    <a:pt x="1158997" y="1390802"/>
                  </a:cubicBezTo>
                  <a:lnTo>
                    <a:pt x="231805" y="1390802"/>
                  </a:lnTo>
                  <a:cubicBezTo>
                    <a:pt x="103783" y="1390802"/>
                    <a:pt x="0" y="1287019"/>
                    <a:pt x="0" y="1158997"/>
                  </a:cubicBezTo>
                  <a:lnTo>
                    <a:pt x="0" y="231805"/>
                  </a:lnTo>
                  <a:close/>
                </a:path>
              </a:pathLst>
            </a:custGeom>
            <a:sp3d extrusionH="152250" prstMaterial="matte">
              <a:bevelT w="165100" prst="coolSlan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2438425"/>
                <a:satOff val="-19443"/>
                <a:lumOff val="-14705"/>
                <a:alphaOff val="0"/>
              </a:schemeClr>
            </a:fillRef>
            <a:effectRef idx="2">
              <a:schemeClr val="accent5">
                <a:hueOff val="2438425"/>
                <a:satOff val="-19443"/>
                <a:lumOff val="-1470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4093" tIns="144093" rIns="144093" bIns="144093" numCol="1" spcCol="1270" anchor="ctr" anchorCtr="0">
              <a:noAutofit/>
              <a:sp3d extrusionH="28000" prstMaterial="matte"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tr-TR" sz="2000" kern="1200"/>
                <a:t>sıcaklık</a:t>
              </a:r>
              <a:endParaRPr lang="tr-TR" sz="2000" kern="1200" dirty="0"/>
            </a:p>
          </p:txBody>
        </p:sp>
      </p:grpSp>
      <p:sp>
        <p:nvSpPr>
          <p:cNvPr id="14" name="Gülen Yüz 13">
            <a:extLst>
              <a:ext uri="{FF2B5EF4-FFF2-40B4-BE49-F238E27FC236}">
                <a16:creationId xmlns:a16="http://schemas.microsoft.com/office/drawing/2014/main" xmlns="" id="{647E2495-F72C-42D9-9CD4-CB1F91A2497F}"/>
              </a:ext>
            </a:extLst>
          </p:cNvPr>
          <p:cNvSpPr/>
          <p:nvPr/>
        </p:nvSpPr>
        <p:spPr>
          <a:xfrm>
            <a:off x="1361233" y="964921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Gülen Yüz 14">
            <a:extLst>
              <a:ext uri="{FF2B5EF4-FFF2-40B4-BE49-F238E27FC236}">
                <a16:creationId xmlns:a16="http://schemas.microsoft.com/office/drawing/2014/main" xmlns="" id="{8D0F7922-3CC5-4BA4-9B2E-07AB9972BF11}"/>
              </a:ext>
            </a:extLst>
          </p:cNvPr>
          <p:cNvSpPr/>
          <p:nvPr/>
        </p:nvSpPr>
        <p:spPr>
          <a:xfrm>
            <a:off x="7010400" y="1089585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Kalp 15">
            <a:extLst>
              <a:ext uri="{FF2B5EF4-FFF2-40B4-BE49-F238E27FC236}">
                <a16:creationId xmlns:a16="http://schemas.microsoft.com/office/drawing/2014/main" xmlns="" id="{3D53F61C-ABE1-4E25-9F89-6C8E4C994F67}"/>
              </a:ext>
            </a:extLst>
          </p:cNvPr>
          <p:cNvSpPr/>
          <p:nvPr/>
        </p:nvSpPr>
        <p:spPr>
          <a:xfrm>
            <a:off x="8595360" y="4899660"/>
            <a:ext cx="914400" cy="914400"/>
          </a:xfrm>
          <a:prstGeom prst="hear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51569865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aşlık 8">
            <a:extLst>
              <a:ext uri="{FF2B5EF4-FFF2-40B4-BE49-F238E27FC236}">
                <a16:creationId xmlns:a16="http://schemas.microsoft.com/office/drawing/2014/main" xmlns="" id="{B17F23CD-4A7B-48E1-86E8-D5BB2AB09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8AB1B45A-16ED-4BEC-A5BE-C48BE1C8DE2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2112963"/>
            <a:ext cx="12252325" cy="4432300"/>
          </a:xfrm>
        </p:spPr>
        <p:txBody>
          <a:bodyPr/>
          <a:lstStyle/>
          <a:p>
            <a:r>
              <a:rPr lang="tr-TR" dirty="0">
                <a:solidFill>
                  <a:schemeClr val="tx1"/>
                </a:solidFill>
              </a:rPr>
              <a:t>Hava olaylarını sunan kişiye spiker denir.</a:t>
            </a:r>
          </a:p>
          <a:p>
            <a:r>
              <a:rPr lang="tr-TR" dirty="0">
                <a:solidFill>
                  <a:schemeClr val="tx1"/>
                </a:solidFill>
              </a:rPr>
              <a:t>Üstümüzü hava olaylarına göre giyinmeliyiz.</a:t>
            </a:r>
          </a:p>
          <a:p>
            <a:r>
              <a:rPr lang="tr-TR" dirty="0">
                <a:solidFill>
                  <a:schemeClr val="tx1"/>
                </a:solidFill>
              </a:rPr>
              <a:t>Örnek: efe yarın hava dolu olacak </a:t>
            </a:r>
          </a:p>
          <a:p>
            <a:r>
              <a:rPr lang="tr-TR" dirty="0">
                <a:solidFill>
                  <a:schemeClr val="tx1"/>
                </a:solidFill>
              </a:rPr>
              <a:t>Buna göre efe nasıl giyinmelidir?</a:t>
            </a:r>
          </a:p>
          <a:p>
            <a:endParaRPr lang="tr-TR" dirty="0">
              <a:solidFill>
                <a:schemeClr val="tx1"/>
              </a:solidFill>
            </a:endParaRPr>
          </a:p>
        </p:txBody>
      </p:sp>
      <p:sp>
        <p:nvSpPr>
          <p:cNvPr id="4" name="Gülen Yüz 3">
            <a:extLst>
              <a:ext uri="{FF2B5EF4-FFF2-40B4-BE49-F238E27FC236}">
                <a16:creationId xmlns:a16="http://schemas.microsoft.com/office/drawing/2014/main" xmlns="" id="{0FFFF919-E335-4631-9DD4-25E2C49BD460}"/>
              </a:ext>
            </a:extLst>
          </p:cNvPr>
          <p:cNvSpPr/>
          <p:nvPr/>
        </p:nvSpPr>
        <p:spPr>
          <a:xfrm>
            <a:off x="9916367" y="3871806"/>
            <a:ext cx="914400" cy="914400"/>
          </a:xfrm>
          <a:prstGeom prst="smileyFace">
            <a:avLst/>
          </a:prstGeom>
          <a:solidFill>
            <a:srgbClr val="FFFF00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Güneş 4">
            <a:extLst>
              <a:ext uri="{FF2B5EF4-FFF2-40B4-BE49-F238E27FC236}">
                <a16:creationId xmlns:a16="http://schemas.microsoft.com/office/drawing/2014/main" xmlns="" id="{CE35F67C-BE5A-4744-8E0B-FEE89E1658AA}"/>
              </a:ext>
            </a:extLst>
          </p:cNvPr>
          <p:cNvSpPr/>
          <p:nvPr/>
        </p:nvSpPr>
        <p:spPr>
          <a:xfrm>
            <a:off x="5902281" y="2232660"/>
            <a:ext cx="914400" cy="914400"/>
          </a:xfrm>
          <a:prstGeom prst="sun">
            <a:avLst/>
          </a:prstGeom>
          <a:solidFill>
            <a:srgbClr val="FFC000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Şimşek İşareti 5">
            <a:extLst>
              <a:ext uri="{FF2B5EF4-FFF2-40B4-BE49-F238E27FC236}">
                <a16:creationId xmlns:a16="http://schemas.microsoft.com/office/drawing/2014/main" xmlns="" id="{DE9985E0-3B2D-4EE8-8E2D-7835CD963C5B}"/>
              </a:ext>
            </a:extLst>
          </p:cNvPr>
          <p:cNvSpPr/>
          <p:nvPr/>
        </p:nvSpPr>
        <p:spPr>
          <a:xfrm>
            <a:off x="6222321" y="3474720"/>
            <a:ext cx="914400" cy="914400"/>
          </a:xfrm>
          <a:prstGeom prst="lightningBol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Blok Yay 6">
            <a:extLst>
              <a:ext uri="{FF2B5EF4-FFF2-40B4-BE49-F238E27FC236}">
                <a16:creationId xmlns:a16="http://schemas.microsoft.com/office/drawing/2014/main" xmlns="" id="{D90FE67C-A34E-4053-A550-DDFCC8D979A1}"/>
              </a:ext>
            </a:extLst>
          </p:cNvPr>
          <p:cNvSpPr/>
          <p:nvPr/>
        </p:nvSpPr>
        <p:spPr>
          <a:xfrm>
            <a:off x="4484961" y="3414606"/>
            <a:ext cx="914400" cy="914400"/>
          </a:xfrm>
          <a:prstGeom prst="blockArc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065583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xmlns="" id="{4BF27F0B-EAD9-4296-83CB-A4B29E54E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xmlns="" id="{E792FA9B-568A-4D3C-AA1D-1CFBCE546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734" y="2321560"/>
            <a:ext cx="8825659" cy="3416300"/>
          </a:xfrm>
        </p:spPr>
        <p:txBody>
          <a:bodyPr/>
          <a:lstStyle/>
          <a:p>
            <a:r>
              <a:rPr lang="tr-TR" dirty="0"/>
              <a:t>                                         meteoroloji     </a:t>
            </a:r>
          </a:p>
          <a:p>
            <a:r>
              <a:rPr lang="tr-TR" dirty="0"/>
              <a:t>Meteoroloji  kısaca  atmosfer bilimidir.  </a:t>
            </a:r>
          </a:p>
          <a:p>
            <a:r>
              <a:rPr lang="tr-TR" dirty="0"/>
              <a:t>Yunanca </a:t>
            </a:r>
            <a:r>
              <a:rPr lang="tr-TR" dirty="0" err="1"/>
              <a:t>meteoron</a:t>
            </a:r>
            <a:r>
              <a:rPr lang="tr-TR" dirty="0"/>
              <a:t> kelimesinden adı anılmıştır.     </a:t>
            </a:r>
          </a:p>
          <a:p>
            <a:r>
              <a:rPr lang="tr-TR" dirty="0"/>
              <a:t>Ve gökyüzünde olan olaylar anlamına gelmektedir.   </a:t>
            </a:r>
          </a:p>
          <a:p>
            <a:r>
              <a:rPr lang="tr-TR" dirty="0"/>
              <a:t>Hava durumu önemlidir. çünkü  hava çiftçilerin ürün yetiştirmesini </a:t>
            </a:r>
          </a:p>
          <a:p>
            <a:r>
              <a:rPr lang="tr-TR" dirty="0"/>
              <a:t>Denizcileri ve denizde </a:t>
            </a:r>
            <a:r>
              <a:rPr lang="tr-TR" dirty="0" err="1"/>
              <a:t>seyehat</a:t>
            </a:r>
            <a:r>
              <a:rPr lang="tr-TR" dirty="0"/>
              <a:t> edecekleri  de etkiliyordu.    </a:t>
            </a:r>
          </a:p>
        </p:txBody>
      </p:sp>
      <p:sp>
        <p:nvSpPr>
          <p:cNvPr id="5" name="Güneş 4">
            <a:extLst>
              <a:ext uri="{FF2B5EF4-FFF2-40B4-BE49-F238E27FC236}">
                <a16:creationId xmlns:a16="http://schemas.microsoft.com/office/drawing/2014/main" xmlns="" id="{13295797-734A-4603-8510-C4CC2D60F624}"/>
              </a:ext>
            </a:extLst>
          </p:cNvPr>
          <p:cNvSpPr/>
          <p:nvPr/>
        </p:nvSpPr>
        <p:spPr>
          <a:xfrm>
            <a:off x="5535660" y="2321560"/>
            <a:ext cx="914400" cy="914400"/>
          </a:xfrm>
          <a:prstGeom prst="sun">
            <a:avLst/>
          </a:prstGeom>
          <a:solidFill>
            <a:srgbClr val="FFFF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000544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42323950-D0E1-4FE6-AABC-FAFAE6EAB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C7F9C8A3-3D17-43F1-A9B0-6AEC3991C7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013460" y="-548640"/>
            <a:ext cx="14401800" cy="7406640"/>
          </a:xfrm>
          <a:solidFill>
            <a:schemeClr val="bg2">
              <a:lumMod val="10000"/>
            </a:schemeClr>
          </a:solidFill>
        </p:spPr>
        <p:txBody>
          <a:bodyPr/>
          <a:lstStyle/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r>
              <a:rPr lang="tr-TR" dirty="0"/>
              <a:t>                                               </a:t>
            </a:r>
            <a:r>
              <a:rPr lang="tr-TR" dirty="0">
                <a:solidFill>
                  <a:schemeClr val="bg1"/>
                </a:solidFill>
              </a:rPr>
              <a:t>                          izlediğiniz           </a:t>
            </a:r>
          </a:p>
          <a:p>
            <a:r>
              <a:rPr lang="tr-TR" dirty="0">
                <a:solidFill>
                  <a:schemeClr val="bg1"/>
                </a:solidFill>
              </a:rPr>
              <a:t>                                                                              ve</a:t>
            </a:r>
          </a:p>
          <a:p>
            <a:r>
              <a:rPr lang="tr-TR" dirty="0">
                <a:solidFill>
                  <a:schemeClr val="bg1"/>
                </a:solidFill>
              </a:rPr>
              <a:t>                                                                        dinlediğiniz </a:t>
            </a:r>
          </a:p>
          <a:p>
            <a:r>
              <a:rPr lang="tr-TR" dirty="0">
                <a:solidFill>
                  <a:schemeClr val="bg1"/>
                </a:solidFill>
              </a:rPr>
              <a:t>                                                                              için</a:t>
            </a:r>
          </a:p>
          <a:p>
            <a:r>
              <a:rPr lang="tr-TR" dirty="0">
                <a:solidFill>
                  <a:schemeClr val="bg1"/>
                </a:solidFill>
              </a:rPr>
              <a:t>                                                                 teşekkür ederim.  </a:t>
            </a:r>
            <a:endParaRPr lang="tr-TR" dirty="0"/>
          </a:p>
        </p:txBody>
      </p:sp>
      <p:sp>
        <p:nvSpPr>
          <p:cNvPr id="4" name="Gülen Yüz 3">
            <a:extLst>
              <a:ext uri="{FF2B5EF4-FFF2-40B4-BE49-F238E27FC236}">
                <a16:creationId xmlns:a16="http://schemas.microsoft.com/office/drawing/2014/main" xmlns="" id="{3054A206-F94E-4305-A51A-AD3E158C4981}"/>
              </a:ext>
            </a:extLst>
          </p:cNvPr>
          <p:cNvSpPr/>
          <p:nvPr/>
        </p:nvSpPr>
        <p:spPr>
          <a:xfrm>
            <a:off x="7284720" y="1593426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Gülen Yüz 4">
            <a:extLst>
              <a:ext uri="{FF2B5EF4-FFF2-40B4-BE49-F238E27FC236}">
                <a16:creationId xmlns:a16="http://schemas.microsoft.com/office/drawing/2014/main" xmlns="" id="{0CB92EE8-6ADA-4454-9184-AAD0FFE71F59}"/>
              </a:ext>
            </a:extLst>
          </p:cNvPr>
          <p:cNvSpPr/>
          <p:nvPr/>
        </p:nvSpPr>
        <p:spPr>
          <a:xfrm>
            <a:off x="796814" y="1327150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Kalp 6">
            <a:extLst>
              <a:ext uri="{FF2B5EF4-FFF2-40B4-BE49-F238E27FC236}">
                <a16:creationId xmlns:a16="http://schemas.microsoft.com/office/drawing/2014/main" xmlns="" id="{3C9503DD-5648-44BE-A3FB-E7AE0371F2AE}"/>
              </a:ext>
            </a:extLst>
          </p:cNvPr>
          <p:cNvSpPr/>
          <p:nvPr/>
        </p:nvSpPr>
        <p:spPr>
          <a:xfrm>
            <a:off x="4165179" y="29634"/>
            <a:ext cx="914400" cy="914400"/>
          </a:xfrm>
          <a:prstGeom prst="hear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Kalp 7">
            <a:extLst>
              <a:ext uri="{FF2B5EF4-FFF2-40B4-BE49-F238E27FC236}">
                <a16:creationId xmlns:a16="http://schemas.microsoft.com/office/drawing/2014/main" xmlns="" id="{321DFCF4-CCBD-470B-97D3-46D0ECA36783}"/>
              </a:ext>
            </a:extLst>
          </p:cNvPr>
          <p:cNvSpPr/>
          <p:nvPr/>
        </p:nvSpPr>
        <p:spPr>
          <a:xfrm>
            <a:off x="3947160" y="3556000"/>
            <a:ext cx="914400" cy="914400"/>
          </a:xfrm>
          <a:prstGeom prst="hear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Ok: Sola Bükülü 13">
            <a:extLst>
              <a:ext uri="{FF2B5EF4-FFF2-40B4-BE49-F238E27FC236}">
                <a16:creationId xmlns:a16="http://schemas.microsoft.com/office/drawing/2014/main" xmlns="" id="{9830F07D-547E-4626-AB4E-0022973EF1A0}"/>
              </a:ext>
            </a:extLst>
          </p:cNvPr>
          <p:cNvSpPr/>
          <p:nvPr/>
        </p:nvSpPr>
        <p:spPr>
          <a:xfrm>
            <a:off x="5867400" y="289051"/>
            <a:ext cx="731520" cy="1216152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5" name="Ok: Sağa Bükülü 14">
            <a:extLst>
              <a:ext uri="{FF2B5EF4-FFF2-40B4-BE49-F238E27FC236}">
                <a16:creationId xmlns:a16="http://schemas.microsoft.com/office/drawing/2014/main" xmlns="" id="{879244A9-2179-4F70-82B7-70D29B37D511}"/>
              </a:ext>
            </a:extLst>
          </p:cNvPr>
          <p:cNvSpPr/>
          <p:nvPr/>
        </p:nvSpPr>
        <p:spPr>
          <a:xfrm>
            <a:off x="2948940" y="205740"/>
            <a:ext cx="731520" cy="1216152"/>
          </a:xfrm>
          <a:prstGeom prst="curved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tx1"/>
              </a:solidFill>
            </a:endParaRPr>
          </a:p>
        </p:txBody>
      </p:sp>
      <p:sp>
        <p:nvSpPr>
          <p:cNvPr id="17" name="Yıldız: 4 Nokta 16">
            <a:extLst>
              <a:ext uri="{FF2B5EF4-FFF2-40B4-BE49-F238E27FC236}">
                <a16:creationId xmlns:a16="http://schemas.microsoft.com/office/drawing/2014/main" xmlns="" id="{9602D152-B3F0-470A-A7F1-234D39245F01}"/>
              </a:ext>
            </a:extLst>
          </p:cNvPr>
          <p:cNvSpPr/>
          <p:nvPr/>
        </p:nvSpPr>
        <p:spPr>
          <a:xfrm>
            <a:off x="2598420" y="341587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Yıldız: 4 Nokta 17">
            <a:extLst>
              <a:ext uri="{FF2B5EF4-FFF2-40B4-BE49-F238E27FC236}">
                <a16:creationId xmlns:a16="http://schemas.microsoft.com/office/drawing/2014/main" xmlns="" id="{27255DD1-CD87-477B-8A70-E1058594014B}"/>
              </a:ext>
            </a:extLst>
          </p:cNvPr>
          <p:cNvSpPr/>
          <p:nvPr/>
        </p:nvSpPr>
        <p:spPr>
          <a:xfrm>
            <a:off x="5730240" y="342900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46515710"/>
      </p:ext>
    </p:extLst>
  </p:cSld>
  <p:clrMapOvr>
    <a:masterClrMapping/>
  </p:clrMapOvr>
  <p:transition spd="slow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İyon Toplantı Odası">
  <a:themeElements>
    <a:clrScheme name="İyon Toplantı Odası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İyon Toplantı Odası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 Toplantı Odası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149</TotalTime>
  <Words>132</Words>
  <Application>Microsoft Office PowerPoint</Application>
  <PresentationFormat>Özel</PresentationFormat>
  <Paragraphs>50</Paragraphs>
  <Slides>6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7" baseType="lpstr">
      <vt:lpstr>İyon Toplantı Odası</vt:lpstr>
      <vt:lpstr> fen bilimleri konu: hava olayları</vt:lpstr>
      <vt:lpstr>PowerPoint Sunusu</vt:lpstr>
      <vt:lpstr>             İklimin özellikleri</vt:lpstr>
      <vt:lpstr>PowerPoint Sunusu</vt:lpstr>
      <vt:lpstr>PowerPoint Sunusu</vt:lpstr>
      <vt:lpstr>PowerPoint Sunusu</vt:lpstr>
    </vt:vector>
  </TitlesOfParts>
  <Manager>https://www.sorubak.com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cp:lastModifiedBy>Buro</cp:lastModifiedBy>
  <cp:revision>1</cp:revision>
  <dcterms:created xsi:type="dcterms:W3CDTF">2019-12-16T18:12:23Z</dcterms:created>
  <dcterms:modified xsi:type="dcterms:W3CDTF">2021-12-07T12:45:13Z</dcterms:modified>
  <cp:category>https://www.sorubak.com</cp:category>
</cp:coreProperties>
</file>