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79" r:id="rId6"/>
    <p:sldId id="266" r:id="rId7"/>
    <p:sldId id="267" r:id="rId8"/>
    <p:sldId id="268" r:id="rId9"/>
    <p:sldId id="269" r:id="rId10"/>
    <p:sldId id="278" r:id="rId11"/>
    <p:sldId id="270" r:id="rId12"/>
    <p:sldId id="271" r:id="rId13"/>
    <p:sldId id="273" r:id="rId14"/>
    <p:sldId id="280" r:id="rId15"/>
    <p:sldId id="272" r:id="rId16"/>
    <p:sldId id="274" r:id="rId17"/>
    <p:sldId id="275" r:id="rId18"/>
    <p:sldId id="281" r:id="rId19"/>
    <p:sldId id="283" r:id="rId20"/>
    <p:sldId id="282" r:id="rId21"/>
    <p:sldId id="28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20" y="-22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elsefehocasi.com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Bilgi</a:t>
            </a:r>
            <a:br>
              <a:rPr lang="tr-TR" dirty="0" smtClean="0"/>
            </a:br>
            <a:r>
              <a:rPr lang="tr-TR" dirty="0" smtClean="0"/>
              <a:t>felsefesi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tr-TR" dirty="0" smtClean="0"/>
          </a:p>
          <a:p>
            <a:r>
              <a:rPr lang="tr-TR" smtClean="0"/>
              <a:t>Bilgi</a:t>
            </a:r>
          </a:p>
          <a:p>
            <a:r>
              <a:rPr lang="tr-TR" smtClean="0"/>
              <a:t>Bilgi </a:t>
            </a:r>
            <a:r>
              <a:rPr lang="tr-TR" dirty="0" smtClean="0"/>
              <a:t>türleri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079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zgen\Desktop\bilgi-nedir-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26" y="285728"/>
            <a:ext cx="11001452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810512" y="457199"/>
            <a:ext cx="4143404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BİLİMSEL BİLGİ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Evreni, toplumu ve insanı araştırma konusu yapan, bu araştırma konuları üzerinde </a:t>
            </a:r>
            <a:r>
              <a:rPr lang="tr-TR" dirty="0" smtClean="0">
                <a:solidFill>
                  <a:srgbClr val="FF0000"/>
                </a:solidFill>
              </a:rPr>
              <a:t>gözleme, deneye</a:t>
            </a:r>
            <a:r>
              <a:rPr lang="tr-TR" dirty="0" smtClean="0">
                <a:solidFill>
                  <a:schemeClr val="tx1"/>
                </a:solidFill>
              </a:rPr>
              <a:t> ve </a:t>
            </a:r>
            <a:r>
              <a:rPr lang="tr-TR" dirty="0" smtClean="0">
                <a:solidFill>
                  <a:srgbClr val="FF0000"/>
                </a:solidFill>
              </a:rPr>
              <a:t>akla</a:t>
            </a:r>
            <a:r>
              <a:rPr lang="tr-TR" dirty="0" smtClean="0">
                <a:solidFill>
                  <a:schemeClr val="tx1"/>
                </a:solidFill>
              </a:rPr>
              <a:t> dayanarak yöntemli bir şekilde elde edilen </a:t>
            </a:r>
            <a:r>
              <a:rPr lang="tr-TR" dirty="0" smtClean="0">
                <a:solidFill>
                  <a:srgbClr val="FF0000"/>
                </a:solidFill>
              </a:rPr>
              <a:t>düzenli bilgi</a:t>
            </a:r>
            <a:r>
              <a:rPr lang="tr-TR" dirty="0" smtClean="0">
                <a:solidFill>
                  <a:schemeClr val="tx1"/>
                </a:solidFill>
              </a:rPr>
              <a:t>ye bilimsel bilgi denir.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 Alanı çok geniştir. Konularını sebeplilik ilişkisine göre araştırır. Konusu ve yöntemi bakımından üçe ayrılır: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1- </a:t>
            </a:r>
            <a:r>
              <a:rPr lang="tr-TR" dirty="0" err="1" smtClean="0">
                <a:solidFill>
                  <a:schemeClr val="tx1"/>
                </a:solidFill>
              </a:rPr>
              <a:t>Formal</a:t>
            </a:r>
            <a:r>
              <a:rPr lang="tr-TR" dirty="0" smtClean="0">
                <a:solidFill>
                  <a:schemeClr val="tx1"/>
                </a:solidFill>
              </a:rPr>
              <a:t> bilimler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2- Doğa bilimler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3- İnsani bilimler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14337" name="Picture 1" descr="C:\Users\Ozge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8" y="1928802"/>
            <a:ext cx="385765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161"/>
          </a:xfrm>
        </p:spPr>
        <p:txBody>
          <a:bodyPr>
            <a:normAutofit/>
          </a:bodyPr>
          <a:lstStyle/>
          <a:p>
            <a:pPr algn="ctr"/>
            <a:r>
              <a:rPr lang="tr-TR" sz="3200" dirty="0" smtClean="0"/>
              <a:t>BİLİMSEL BİLGİ</a:t>
            </a:r>
            <a:endParaRPr lang="tr-TR" sz="3200" dirty="0"/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1250950" y="928688"/>
          <a:ext cx="10179051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/>
                <a:gridCol w="3393017"/>
                <a:gridCol w="3393017"/>
              </a:tblGrid>
              <a:tr h="962902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pPr algn="ctr"/>
                      <a:r>
                        <a:rPr lang="tr-TR" sz="2400" dirty="0" smtClean="0">
                          <a:solidFill>
                            <a:schemeClr val="tx1"/>
                          </a:solidFill>
                        </a:rPr>
                        <a:t>FORMAL BİLİMLER</a:t>
                      </a:r>
                      <a:endParaRPr lang="tr-TR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DOĞA BİLİMLERİ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tr-TR" sz="20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tr-TR" sz="2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İNSAN BİLİMLERİ</a:t>
                      </a:r>
                      <a:endParaRPr lang="tr-TR" sz="2400" b="1" dirty="0"/>
                    </a:p>
                  </a:txBody>
                  <a:tcPr/>
                </a:tc>
              </a:tr>
              <a:tr h="460924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Doğada bulunmayan, duyularla algılanamayan, yalnızca düşüncede olan soyut objeleri konu alırlar.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Matematik ve mantık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formel (biçimsel) bilimlerdir.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 bilimlerin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konuları doğada yoktur.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 nedenle onları deney yöntemiyle incelemek mümkün değildir.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Kullandıkları yöntem </a:t>
                      </a:r>
                      <a:r>
                        <a:rPr lang="tr-TR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tümdengelim (dedüksiyon)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tr-TR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dir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Doğadaki olayları konu alan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fizik, kimya, jeoloji, astronomi ve biyoloji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gibi bilimlerdir.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Konularını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deney ve gözlemle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incelerler.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Tümevarım (endüksiyon)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yöntemini kullanarak yasalara ulaşırlar.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Temel özelliği olgusal oluşlarıdır. Bu durum, yargıların doğrudan ya da dolaylı gözlenebilen varlıklardan kaynaklandığını belirtir.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Doğa bilimlerinde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determinizm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(nedensellik, yani aynı nedenler aynı koşullarda aynı sonucu verir) anlayışı vardır.</a:t>
                      </a:r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 bilimler insanları değişik yönleriyle ele alan bilim dallarıdır.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Bunlara manevi bilimler de denir.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Tarih, sosyoloji, psikoloji,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antropoloji gibi bilimlerdir.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Konuları insanın varlığı, yapıp ettikleri, bilgisi ve iradesiyle meydana getirdiği olaylardır. </a:t>
                      </a:r>
                      <a:endParaRPr lang="tr-TR" sz="1800" b="0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İnsanın içinde</a:t>
                      </a:r>
                      <a:r>
                        <a:rPr lang="tr-TR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bulunduğu konumu </a:t>
                      </a:r>
                      <a:r>
                        <a:rPr lang="tr-TR" sz="18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anlama” 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ya</a:t>
                      </a:r>
                      <a:r>
                        <a:rPr lang="tr-TR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çalışır.</a:t>
                      </a: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tr-TR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Farklı</a:t>
                      </a:r>
                      <a:r>
                        <a:rPr lang="tr-TR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yöntemleri vardır.</a:t>
                      </a:r>
                      <a:endParaRPr lang="tr-TR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Bilimsel bilginin özellikleri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257300" y="1714488"/>
            <a:ext cx="4800600" cy="4191012"/>
          </a:xfrm>
        </p:spPr>
        <p:txBody>
          <a:bodyPr>
            <a:normAutofit fontScale="85000" lnSpcReduction="10000"/>
          </a:bodyPr>
          <a:lstStyle/>
          <a:p>
            <a:r>
              <a:rPr lang="tr-TR" sz="2400" b="1" dirty="0" smtClean="0">
                <a:solidFill>
                  <a:schemeClr val="tx1"/>
                </a:solidFill>
              </a:rPr>
              <a:t>– Varlığı parçalara ayırarak inceler.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Evrenseldir.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Nesneldir. (objektiftir.)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Kesindir, doğrulanabilme özelliği vardır.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Akıl ve mantık ilkelerini kullanır.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Sonuçları yaşama uygulanabilir.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Değişebilme ve kendini yenileme özelliğine sahiptir.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– Tekrarlanma özelliğine sahiptir.</a:t>
            </a:r>
          </a:p>
          <a:p>
            <a:endParaRPr lang="tr-TR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647796" y="1643050"/>
            <a:ext cx="4800600" cy="4262450"/>
          </a:xfrm>
        </p:spPr>
        <p:txBody>
          <a:bodyPr>
            <a:noAutofit/>
          </a:bodyPr>
          <a:lstStyle/>
          <a:p>
            <a:r>
              <a:rPr lang="tr-TR" b="1" dirty="0" smtClean="0">
                <a:solidFill>
                  <a:schemeClr val="tx1"/>
                </a:solidFill>
              </a:rPr>
              <a:t>İnsanlığın ortak etkinliğidir.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Doğruluğu ve yanlışlığı kanıtlanabilir.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Birikimli olarak ilerler. 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Olgusal bir bilgidir. ( insan zihninden bağımsızdır. Deney ve gözlem yapılabilir.)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Yasa ve genellemelere ulaşmaya çalışırlar.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Tutarlı bir bilgidir.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Eleştirel bir tavrın sonucudur.</a:t>
            </a:r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630800" cy="903475"/>
          </a:xfrm>
        </p:spPr>
        <p:txBody>
          <a:bodyPr/>
          <a:lstStyle/>
          <a:p>
            <a:r>
              <a:rPr lang="tr-TR" dirty="0" smtClean="0"/>
              <a:t>Bilimsel araştırmanın aşamaları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1809720" y="1571612"/>
            <a:ext cx="9286940" cy="42862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PROBLEMİN BELİRLENMESİ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1809720" y="2428868"/>
            <a:ext cx="928694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PROBLEME İLİŞKİN GÖZLEMLERİN YAPILMASI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809720" y="3286124"/>
            <a:ext cx="9286940" cy="42862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HİPOTEZ  ( VARSAYIM ) OLUŞTURMA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809720" y="4143380"/>
            <a:ext cx="9286940" cy="42862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HİPOTEZİ KONTROLLÜ DENEYLERLE TEST ETME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9" name="8 Yuvarlatılmış Dikdörtgen"/>
          <p:cNvSpPr/>
          <p:nvPr/>
        </p:nvSpPr>
        <p:spPr>
          <a:xfrm>
            <a:off x="1881158" y="5000636"/>
            <a:ext cx="3643338" cy="6429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HİPOTEZİN</a:t>
            </a:r>
          </a:p>
          <a:p>
            <a:pPr algn="ctr"/>
            <a:r>
              <a:rPr lang="tr-TR" b="1" dirty="0" smtClean="0">
                <a:solidFill>
                  <a:schemeClr val="tx1"/>
                </a:solidFill>
              </a:rPr>
              <a:t>DOĞRULANMASI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0" name="9 Yuvarlatılmış Dikdörtgen"/>
          <p:cNvSpPr/>
          <p:nvPr/>
        </p:nvSpPr>
        <p:spPr>
          <a:xfrm>
            <a:off x="1881158" y="6000768"/>
            <a:ext cx="3643338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KURAM YA DA BİLİMSEL</a:t>
            </a:r>
          </a:p>
          <a:p>
            <a:pPr algn="ctr"/>
            <a:r>
              <a:rPr lang="tr-TR" b="1" dirty="0" smtClean="0">
                <a:solidFill>
                  <a:schemeClr val="tx1"/>
                </a:solidFill>
              </a:rPr>
              <a:t>YASALARA ULAŞMA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1" name="10 Yuvarlatılmış Dikdörtgen"/>
          <p:cNvSpPr/>
          <p:nvPr/>
        </p:nvSpPr>
        <p:spPr>
          <a:xfrm>
            <a:off x="7310446" y="5000636"/>
            <a:ext cx="3643338" cy="6429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HİPOTEZİN</a:t>
            </a:r>
          </a:p>
          <a:p>
            <a:pPr algn="ctr"/>
            <a:r>
              <a:rPr lang="tr-TR" b="1" dirty="0" smtClean="0">
                <a:solidFill>
                  <a:schemeClr val="tx1"/>
                </a:solidFill>
              </a:rPr>
              <a:t>ÇÜRÜTÜLMESİ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2" name="11 Yuvarlatılmış Dikdörtgen"/>
          <p:cNvSpPr/>
          <p:nvPr/>
        </p:nvSpPr>
        <p:spPr>
          <a:xfrm>
            <a:off x="7310446" y="6000768"/>
            <a:ext cx="3643338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YENİ HİPOTEZ</a:t>
            </a:r>
          </a:p>
          <a:p>
            <a:pPr algn="ctr"/>
            <a:r>
              <a:rPr lang="tr-TR" b="1" dirty="0" smtClean="0">
                <a:solidFill>
                  <a:schemeClr val="tx1"/>
                </a:solidFill>
              </a:rPr>
              <a:t>OLUŞTURMA</a:t>
            </a:r>
            <a:endParaRPr lang="tr-TR" b="1" dirty="0">
              <a:solidFill>
                <a:schemeClr val="tx1"/>
              </a:solidFill>
            </a:endParaRPr>
          </a:p>
        </p:txBody>
      </p:sp>
      <p:cxnSp>
        <p:nvCxnSpPr>
          <p:cNvPr id="14" name="13 Düz Ok Bağlayıcısı"/>
          <p:cNvCxnSpPr/>
          <p:nvPr/>
        </p:nvCxnSpPr>
        <p:spPr>
          <a:xfrm rot="5400000">
            <a:off x="6025356" y="221376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 rot="5400000">
            <a:off x="6025356" y="299957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/>
          <p:nvPr/>
        </p:nvCxnSpPr>
        <p:spPr>
          <a:xfrm rot="5400000">
            <a:off x="6025356" y="3928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/>
          <p:nvPr/>
        </p:nvCxnSpPr>
        <p:spPr>
          <a:xfrm rot="10800000" flipV="1">
            <a:off x="5667372" y="4714884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6453190" y="4714884"/>
            <a:ext cx="64135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Düz Ok Bağlayıcısı"/>
          <p:cNvCxnSpPr/>
          <p:nvPr/>
        </p:nvCxnSpPr>
        <p:spPr>
          <a:xfrm rot="5400000">
            <a:off x="3453588" y="585709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 İçerik Yer Tutucusu"/>
          <p:cNvSpPr txBox="1">
            <a:spLocks/>
          </p:cNvSpPr>
          <p:nvPr/>
        </p:nvSpPr>
        <p:spPr>
          <a:xfrm>
            <a:off x="1404078" y="24384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tr-T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4" name="23 Düz Ok Bağlayıcısı"/>
          <p:cNvCxnSpPr/>
          <p:nvPr/>
        </p:nvCxnSpPr>
        <p:spPr>
          <a:xfrm rot="5400000">
            <a:off x="8954314" y="578566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881950" y="500042"/>
            <a:ext cx="3762363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Felsefi bilgi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tx1"/>
                </a:solidFill>
              </a:rPr>
              <a:t>Felsefe bilgisi, insanın, evrenin niteliği ve yapısı hakkında gözlemlerine dayanarak düşünmesi sonucu ortaya çıkmıştır.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Evreni parçalara ayırmadan, bir bütün olarak kavramaya yönelik kuramsal araştırmalarla başlamıştır.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12289" name="Picture 1" descr="C:\Users\Ozgen\Desktop\norofelsef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1950" y="1857364"/>
            <a:ext cx="3976678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03475"/>
          </a:xfrm>
        </p:spPr>
        <p:txBody>
          <a:bodyPr/>
          <a:lstStyle/>
          <a:p>
            <a:r>
              <a:rPr lang="tr-TR" dirty="0" smtClean="0"/>
              <a:t>Felsefi bilginin özellikleri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51678" y="1214422"/>
            <a:ext cx="10178322" cy="5286411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 smtClean="0">
                <a:solidFill>
                  <a:schemeClr val="tx1"/>
                </a:solidFill>
              </a:rPr>
              <a:t>– Felsefede filozofun kişiliği ve geçmiş yaşantısı önemli rol oynar.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Kapsamlı ve bütüncül bir bilgidir.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Genel geçer değildir; kendini daima yenileyebilir.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Mantık ilkelerinden yararlanır; sistemli ve tutarlı bir bilgidir.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Felsefe bilgisinin bilimlerdeki gibi öğrenilecek doğruları yoktur.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Eleştirel ve sorgulayıcıdır.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Olması gerekeni de belirler.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Yığılan (kümülatif) bir bilgidir. Bu nedenle tarihinden soyutlanamaz.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Olgulara dayanma zorunluluğu yoktur.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Çağının koşullarından etkilenir.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Bilimlerin doğuşuna kaynaklık etmiştir.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Evrensel bir bilgidir.</a:t>
            </a:r>
          </a:p>
          <a:p>
            <a:r>
              <a:rPr lang="tr-TR" b="1" dirty="0" smtClean="0">
                <a:solidFill>
                  <a:schemeClr val="tx1"/>
                </a:solidFill>
              </a:rPr>
              <a:t>– Teknolojisi yoktur.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52794" y="1285860"/>
            <a:ext cx="8187071" cy="4064627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Felsefenin Çeşitli Alanlarla İlişkisi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2728" y="381001"/>
            <a:ext cx="10172700" cy="833422"/>
          </a:xfrm>
        </p:spPr>
        <p:txBody>
          <a:bodyPr/>
          <a:lstStyle/>
          <a:p>
            <a:pPr algn="ctr"/>
            <a:r>
              <a:rPr lang="tr-TR" dirty="0" smtClean="0"/>
              <a:t>FELSEFE VE BİLİMİN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23821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ORTAK YANLARI</a:t>
            </a:r>
            <a:endParaRPr lang="tr-TR" sz="2800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1381092" y="2000240"/>
            <a:ext cx="3767130" cy="4572032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chemeClr val="tx1"/>
                </a:solidFill>
              </a:rPr>
              <a:t>Akla ve mantığa dayanır.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Evrenseldir.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Eleştireldir.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Düzenli ve sistemlidir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Tutarlıdır.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Merak ve şaşkınlığı giderme.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59606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FARKLARI</a:t>
            </a:r>
            <a:endParaRPr lang="tr-TR" sz="2800" dirty="0"/>
          </a:p>
        </p:txBody>
      </p:sp>
      <p:graphicFrame>
        <p:nvGraphicFramePr>
          <p:cNvPr id="7" name="6 İçerik Yer Tutucusu"/>
          <p:cNvGraphicFramePr>
            <a:graphicFrameLocks noGrp="1"/>
          </p:cNvGraphicFramePr>
          <p:nvPr>
            <p:ph sz="quarter" idx="4"/>
          </p:nvPr>
        </p:nvGraphicFramePr>
        <p:xfrm>
          <a:off x="5953125" y="1857373"/>
          <a:ext cx="5514976" cy="4845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/>
                <a:gridCol w="2757488"/>
              </a:tblGrid>
              <a:tr h="425711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/>
                        <a:t>FELSEFE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/>
                        <a:t>BİLİM</a:t>
                      </a:r>
                      <a:endParaRPr lang="tr-TR" sz="2000" dirty="0"/>
                    </a:p>
                  </a:txBody>
                  <a:tcPr/>
                </a:tc>
              </a:tr>
              <a:tr h="425711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Özneldir</a:t>
                      </a:r>
                      <a:r>
                        <a:rPr lang="tr-TR" sz="2000" baseline="0" dirty="0" smtClean="0"/>
                        <a:t> 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Nesneldir </a:t>
                      </a:r>
                      <a:endParaRPr lang="tr-TR" sz="2000" dirty="0"/>
                    </a:p>
                  </a:txBody>
                  <a:tcPr/>
                </a:tc>
              </a:tr>
              <a:tr h="425711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Olması gerekeni inceler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Olanı inceler</a:t>
                      </a:r>
                      <a:endParaRPr lang="tr-TR" sz="2000" dirty="0"/>
                    </a:p>
                  </a:txBody>
                  <a:tcPr/>
                </a:tc>
              </a:tr>
              <a:tr h="425711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Kesin değildir.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Kesindir </a:t>
                      </a:r>
                      <a:endParaRPr lang="tr-TR" sz="2000" dirty="0"/>
                    </a:p>
                  </a:txBody>
                  <a:tcPr/>
                </a:tc>
              </a:tr>
              <a:tr h="734789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Evreni bütünsel olarak ele alır.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Evreni bölerek</a:t>
                      </a:r>
                      <a:r>
                        <a:rPr lang="tr-TR" sz="2000" baseline="0" dirty="0" smtClean="0"/>
                        <a:t> parça parça inceler.</a:t>
                      </a:r>
                      <a:endParaRPr lang="tr-TR" sz="2000" dirty="0"/>
                    </a:p>
                  </a:txBody>
                  <a:tcPr/>
                </a:tc>
              </a:tr>
              <a:tr h="348440"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Kümilatiftir</a:t>
                      </a:r>
                      <a:r>
                        <a:rPr lang="tr-TR" sz="200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İlerlemez, genişler.</a:t>
                      </a:r>
                    </a:p>
                    <a:p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Birikimlidir.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İlerler. </a:t>
                      </a:r>
                    </a:p>
                    <a:p>
                      <a:endParaRPr lang="tr-TR" sz="2000" dirty="0"/>
                    </a:p>
                  </a:txBody>
                  <a:tcPr/>
                </a:tc>
              </a:tr>
              <a:tr h="425711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Deney</a:t>
                      </a:r>
                      <a:r>
                        <a:rPr lang="tr-TR" sz="2000" baseline="0" dirty="0" smtClean="0"/>
                        <a:t> gözlem yoktur.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Deney gözlem vardır.</a:t>
                      </a:r>
                      <a:endParaRPr lang="tr-TR" sz="2000" dirty="0"/>
                    </a:p>
                  </a:txBody>
                  <a:tcPr/>
                </a:tc>
              </a:tr>
              <a:tr h="425711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İlk nedeni araştırır.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Neden-sonuç, ilişkisi kurar.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2728" y="381001"/>
            <a:ext cx="10172700" cy="833422"/>
          </a:xfrm>
        </p:spPr>
        <p:txBody>
          <a:bodyPr/>
          <a:lstStyle/>
          <a:p>
            <a:pPr algn="ctr"/>
            <a:r>
              <a:rPr lang="tr-TR" dirty="0" smtClean="0"/>
              <a:t>FELSEFE VE DİNİN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23821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ORTAK YANLARI</a:t>
            </a:r>
            <a:endParaRPr lang="tr-TR" sz="2800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1523968" y="1928802"/>
            <a:ext cx="3767130" cy="4572032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chemeClr val="tx1"/>
                </a:solidFill>
              </a:rPr>
              <a:t>Varlığı, insanı ve yaşamı açıklamaya çalışır.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Varlığı ilk nedene yönelerek ele alır.( temel nedeni bulmaya çalışır.)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Tanrı , ruh gibi metafiziksel konuları araştırırlar.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59606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FARKLARI</a:t>
            </a:r>
            <a:endParaRPr lang="tr-TR" sz="2800" dirty="0"/>
          </a:p>
        </p:txBody>
      </p:sp>
      <p:graphicFrame>
        <p:nvGraphicFramePr>
          <p:cNvPr id="7" name="6 İçerik Yer Tutucusu"/>
          <p:cNvGraphicFramePr>
            <a:graphicFrameLocks noGrp="1"/>
          </p:cNvGraphicFramePr>
          <p:nvPr>
            <p:ph sz="quarter" idx="4"/>
          </p:nvPr>
        </p:nvGraphicFramePr>
        <p:xfrm>
          <a:off x="5953125" y="1857375"/>
          <a:ext cx="5514976" cy="320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/>
                <a:gridCol w="2757488"/>
              </a:tblGrid>
              <a:tr h="500064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/>
                        <a:t>FELSEFE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/>
                        <a:t>DİN</a:t>
                      </a:r>
                      <a:endParaRPr lang="tr-TR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İnsan</a:t>
                      </a:r>
                      <a:r>
                        <a:rPr lang="tr-TR" sz="2000" baseline="0" dirty="0" smtClean="0"/>
                        <a:t> ürünüdür.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İlahi kaynaklıdır.</a:t>
                      </a:r>
                      <a:endParaRPr lang="tr-TR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Akla ve mantığa dayanır.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İnanca</a:t>
                      </a:r>
                      <a:r>
                        <a:rPr lang="tr-TR" sz="2000" baseline="0" dirty="0" smtClean="0"/>
                        <a:t> dayanır.</a:t>
                      </a:r>
                      <a:endParaRPr lang="tr-TR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Kaynağı akıldır.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Kaynağı vahiydir.</a:t>
                      </a:r>
                      <a:endParaRPr lang="tr-TR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Kuşkucuduur</a:t>
                      </a:r>
                      <a:r>
                        <a:rPr lang="tr-TR" sz="2000" dirty="0" smtClean="0"/>
                        <a:t>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Dogmatiktir.</a:t>
                      </a:r>
                      <a:endParaRPr lang="tr-TR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Sorgulama esastır.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İman gerektirir.</a:t>
                      </a:r>
                      <a:endParaRPr lang="tr-TR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Bilgi nedir?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 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2728" y="381001"/>
            <a:ext cx="10172700" cy="833422"/>
          </a:xfrm>
        </p:spPr>
        <p:txBody>
          <a:bodyPr/>
          <a:lstStyle/>
          <a:p>
            <a:pPr algn="ctr"/>
            <a:r>
              <a:rPr lang="tr-TR" dirty="0" smtClean="0"/>
              <a:t>FELSEFE VE SANATIN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23821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ORTAK YANLARI</a:t>
            </a:r>
            <a:endParaRPr lang="tr-TR" sz="2800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1257300" y="1857364"/>
            <a:ext cx="3767130" cy="4572032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chemeClr val="tx1"/>
                </a:solidFill>
              </a:rPr>
              <a:t>Doğayı ve insan yaşamını konu alır.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Öznel ve yaratıcıdır.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Evrenseldir.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Özneldir.</a:t>
            </a:r>
          </a:p>
          <a:p>
            <a:r>
              <a:rPr lang="tr-TR" sz="2400" dirty="0" smtClean="0">
                <a:solidFill>
                  <a:schemeClr val="tx1"/>
                </a:solidFill>
              </a:rPr>
              <a:t>Özgün eserler sunarlar.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596066" y="1214422"/>
            <a:ext cx="4800600" cy="632529"/>
          </a:xfrm>
        </p:spPr>
        <p:txBody>
          <a:bodyPr/>
          <a:lstStyle/>
          <a:p>
            <a:pPr algn="ctr"/>
            <a:r>
              <a:rPr lang="tr-TR" sz="2800" dirty="0" smtClean="0"/>
              <a:t>FARKLARI</a:t>
            </a:r>
            <a:endParaRPr lang="tr-TR" sz="2800" dirty="0"/>
          </a:p>
        </p:txBody>
      </p:sp>
      <p:graphicFrame>
        <p:nvGraphicFramePr>
          <p:cNvPr id="7" name="6 İçerik Yer Tutucusu"/>
          <p:cNvGraphicFramePr>
            <a:graphicFrameLocks noGrp="1"/>
          </p:cNvGraphicFramePr>
          <p:nvPr>
            <p:ph sz="quarter" idx="4"/>
          </p:nvPr>
        </p:nvGraphicFramePr>
        <p:xfrm>
          <a:off x="5953124" y="2000240"/>
          <a:ext cx="5514976" cy="4016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/>
                <a:gridCol w="2757488"/>
              </a:tblGrid>
              <a:tr h="453548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/>
                        <a:t>FELSEFE</a:t>
                      </a:r>
                      <a:r>
                        <a:rPr lang="tr-TR" sz="2000" baseline="0" dirty="0" smtClean="0"/>
                        <a:t> 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SANAT</a:t>
                      </a:r>
                      <a:endParaRPr lang="tr-TR" dirty="0"/>
                    </a:p>
                  </a:txBody>
                  <a:tcPr/>
                </a:tc>
              </a:tr>
              <a:tr h="618022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Akla</a:t>
                      </a:r>
                      <a:r>
                        <a:rPr lang="tr-TR" sz="2000" baseline="0" dirty="0" smtClean="0"/>
                        <a:t> ve mantığa dayanır.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Sezgiye</a:t>
                      </a:r>
                      <a:r>
                        <a:rPr lang="tr-TR" baseline="0" dirty="0" smtClean="0"/>
                        <a:t> dayanır.</a:t>
                      </a:r>
                      <a:endParaRPr lang="tr-TR" dirty="0"/>
                    </a:p>
                  </a:txBody>
                  <a:tcPr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Soyuttur.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Somuttur.</a:t>
                      </a:r>
                      <a:endParaRPr lang="tr-TR" dirty="0"/>
                    </a:p>
                  </a:txBody>
                  <a:tcPr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Akla</a:t>
                      </a:r>
                      <a:r>
                        <a:rPr lang="tr-TR" sz="2000" baseline="0" dirty="0" smtClean="0"/>
                        <a:t> ve m</a:t>
                      </a:r>
                      <a:r>
                        <a:rPr lang="tr-TR" sz="2000" dirty="0" smtClean="0"/>
                        <a:t>antığa</a:t>
                      </a:r>
                      <a:r>
                        <a:rPr lang="tr-TR" sz="2000" baseline="0" dirty="0" smtClean="0"/>
                        <a:t> dayanır.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Hayal gücüne dayanır.</a:t>
                      </a:r>
                      <a:endParaRPr lang="tr-TR" dirty="0"/>
                    </a:p>
                  </a:txBody>
                  <a:tcPr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Doğruya ulaşmak hedeflenir.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Amacı güzelliktir.</a:t>
                      </a:r>
                      <a:endParaRPr lang="tr-TR" dirty="0"/>
                    </a:p>
                  </a:txBody>
                  <a:tcPr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Varlık alanıyla ilgili belli bir bilginin sahibi yapar.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Nesneler dünyasına yönelik</a:t>
                      </a:r>
                      <a:r>
                        <a:rPr lang="tr-TR" baseline="0" dirty="0" smtClean="0"/>
                        <a:t> bilgi sunmaz.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095340" y="2143116"/>
            <a:ext cx="10318418" cy="4394988"/>
          </a:xfrm>
        </p:spPr>
        <p:txBody>
          <a:bodyPr/>
          <a:lstStyle/>
          <a:p>
            <a:r>
              <a:rPr lang="tr-TR" sz="6000" cap="none" dirty="0" smtClean="0">
                <a:hlinkClick r:id="rId2"/>
              </a:rPr>
              <a:t>www.</a:t>
            </a:r>
            <a:r>
              <a:rPr lang="tr-TR" sz="6000" cap="none" dirty="0" err="1" smtClean="0">
                <a:hlinkClick r:id="rId2"/>
              </a:rPr>
              <a:t>felsefehocasi</a:t>
            </a:r>
            <a:r>
              <a:rPr lang="tr-TR" sz="6000" cap="none" dirty="0" smtClean="0">
                <a:hlinkClick r:id="rId2"/>
              </a:rPr>
              <a:t>.com</a:t>
            </a:r>
            <a:r>
              <a:rPr lang="tr-TR" sz="6000" cap="none" dirty="0" smtClean="0"/>
              <a:t/>
            </a:r>
            <a:br>
              <a:rPr lang="tr-TR" sz="6000" cap="none" dirty="0" smtClean="0"/>
            </a:br>
            <a:r>
              <a:rPr lang="tr-TR" sz="6000" i="1" dirty="0" smtClean="0"/>
              <a:t/>
            </a:r>
            <a:br>
              <a:rPr lang="tr-TR" sz="6000" i="1" dirty="0" smtClean="0"/>
            </a:br>
            <a:r>
              <a:rPr lang="tr-TR" sz="4800" b="1" i="1" dirty="0" smtClean="0"/>
              <a:t>Özgen Hoca </a:t>
            </a:r>
            <a:r>
              <a:rPr lang="tr-TR" b="1" dirty="0" smtClean="0"/>
              <a:t/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Bilgi nedir?</a:t>
            </a:r>
            <a:endParaRPr lang="tr-TR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1452530" y="1285860"/>
            <a:ext cx="2000264" cy="2000264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5">
                    <a:lumMod val="50000"/>
                  </a:schemeClr>
                </a:solidFill>
              </a:rPr>
              <a:t>SUJE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5">
                    <a:lumMod val="50000"/>
                  </a:schemeClr>
                </a:solidFill>
              </a:rPr>
              <a:t>ÖZNE 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5">
                    <a:lumMod val="50000"/>
                  </a:schemeClr>
                </a:solidFill>
              </a:rPr>
              <a:t>BİLEN 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5">
                    <a:lumMod val="50000"/>
                  </a:schemeClr>
                </a:solidFill>
              </a:rPr>
              <a:t>YÖNELEN</a:t>
            </a:r>
            <a:endParaRPr lang="tr-TR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4 İçerik Yer Tutucusu"/>
          <p:cNvSpPr>
            <a:spLocks noGrp="1"/>
          </p:cNvSpPr>
          <p:nvPr>
            <p:ph sz="half" idx="2"/>
          </p:nvPr>
        </p:nvSpPr>
        <p:spPr>
          <a:xfrm>
            <a:off x="4881554" y="1285860"/>
            <a:ext cx="2071702" cy="1857388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OBJE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NESNE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BİLİNEN</a:t>
            </a:r>
          </a:p>
          <a:p>
            <a:pPr>
              <a:lnSpc>
                <a:spcPct val="100000"/>
              </a:lnSpc>
              <a:buNone/>
            </a:pP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YÖNELİLEN</a:t>
            </a:r>
            <a:endParaRPr lang="tr-T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5 Sağ Ok"/>
          <p:cNvSpPr/>
          <p:nvPr/>
        </p:nvSpPr>
        <p:spPr>
          <a:xfrm>
            <a:off x="3024166" y="1785926"/>
            <a:ext cx="121444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8" name="7 Düz Bağlayıcı"/>
          <p:cNvCxnSpPr/>
          <p:nvPr/>
        </p:nvCxnSpPr>
        <p:spPr>
          <a:xfrm>
            <a:off x="7167570" y="200024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>
            <a:off x="7167570" y="1857364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Dikdörtgen"/>
          <p:cNvSpPr/>
          <p:nvPr/>
        </p:nvSpPr>
        <p:spPr>
          <a:xfrm>
            <a:off x="8953520" y="1571612"/>
            <a:ext cx="2071702" cy="107157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/>
              <a:t>BİLGİ</a:t>
            </a:r>
            <a:endParaRPr lang="tr-TR" sz="3200" b="1" dirty="0"/>
          </a:p>
        </p:txBody>
      </p:sp>
      <p:sp>
        <p:nvSpPr>
          <p:cNvPr id="11" name="10 Yukarı Ok"/>
          <p:cNvSpPr/>
          <p:nvPr/>
        </p:nvSpPr>
        <p:spPr>
          <a:xfrm>
            <a:off x="1666844" y="3143248"/>
            <a:ext cx="4286280" cy="3286148"/>
          </a:xfrm>
          <a:prstGeom prst="up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/>
              <a:t>-ALGI AKTI</a:t>
            </a:r>
          </a:p>
          <a:p>
            <a:pPr algn="ctr"/>
            <a:r>
              <a:rPr lang="tr-TR" b="1" dirty="0" smtClean="0"/>
              <a:t>-DÜŞÜNME AKTI</a:t>
            </a:r>
          </a:p>
          <a:p>
            <a:pPr algn="ctr"/>
            <a:r>
              <a:rPr lang="tr-TR" b="1" dirty="0" smtClean="0"/>
              <a:t>-ANLAMA AKTI</a:t>
            </a:r>
          </a:p>
          <a:p>
            <a:pPr algn="ctr"/>
            <a:r>
              <a:rPr lang="tr-TR" b="1" dirty="0" smtClean="0"/>
              <a:t>-AÇIKLAMA AKTI</a:t>
            </a:r>
          </a:p>
        </p:txBody>
      </p:sp>
      <p:sp>
        <p:nvSpPr>
          <p:cNvPr id="12" name="11 Yukarı Ok"/>
          <p:cNvSpPr/>
          <p:nvPr/>
        </p:nvSpPr>
        <p:spPr>
          <a:xfrm>
            <a:off x="7310446" y="3143248"/>
            <a:ext cx="4429156" cy="3286148"/>
          </a:xfrm>
          <a:prstGeom prst="up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/>
              <a:t>GÜNDELİK BİLGİ</a:t>
            </a:r>
          </a:p>
          <a:p>
            <a:pPr algn="ctr"/>
            <a:r>
              <a:rPr lang="tr-TR" b="1" dirty="0" smtClean="0"/>
              <a:t>DİNSEL BİLGİ</a:t>
            </a:r>
          </a:p>
          <a:p>
            <a:pPr algn="ctr"/>
            <a:r>
              <a:rPr lang="tr-TR" b="1" dirty="0" smtClean="0"/>
              <a:t>TEKNİK BİLGİ</a:t>
            </a:r>
          </a:p>
          <a:p>
            <a:pPr algn="ctr"/>
            <a:r>
              <a:rPr lang="tr-TR" b="1" dirty="0" smtClean="0"/>
              <a:t>SANATSAL BİLGİ</a:t>
            </a:r>
          </a:p>
          <a:p>
            <a:pPr algn="ctr"/>
            <a:r>
              <a:rPr lang="tr-TR" b="1" dirty="0" smtClean="0"/>
              <a:t>BİLİMSEL BİLGİ</a:t>
            </a:r>
          </a:p>
          <a:p>
            <a:pPr algn="ctr"/>
            <a:r>
              <a:rPr lang="tr-TR" b="1" dirty="0" smtClean="0"/>
              <a:t>FELSEFİ BİLGİ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39341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BİLGİ </a:t>
            </a:r>
            <a:br>
              <a:rPr lang="tr-TR" dirty="0" smtClean="0"/>
            </a:br>
            <a:r>
              <a:rPr lang="tr-TR" dirty="0" smtClean="0"/>
              <a:t>TÜRLERİ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  </a:t>
            </a:r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2037"/>
          </a:xfrm>
        </p:spPr>
        <p:txBody>
          <a:bodyPr/>
          <a:lstStyle/>
          <a:p>
            <a:pPr algn="ctr"/>
            <a:r>
              <a:rPr lang="tr-TR" dirty="0" smtClean="0"/>
              <a:t>BİLGİ TÜRLERİ</a:t>
            </a:r>
            <a:endParaRPr lang="tr-TR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1238216" y="1357298"/>
          <a:ext cx="10358508" cy="4071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836"/>
                <a:gridCol w="3452836"/>
                <a:gridCol w="3452836"/>
              </a:tblGrid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Bilgi türleri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Özne ile nesne arasındaki bağ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Öznellik - Nesnellik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Gündelik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Sezgi , deneyim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Kısmen</a:t>
                      </a:r>
                      <a:r>
                        <a:rPr lang="tr-TR" baseline="0" dirty="0" smtClean="0"/>
                        <a:t> ö</a:t>
                      </a:r>
                      <a:r>
                        <a:rPr lang="tr-TR" dirty="0" smtClean="0"/>
                        <a:t>znellik - nesnel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Dinsel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İnanç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Öznel 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Teknik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Beceri</a:t>
                      </a:r>
                      <a:r>
                        <a:rPr lang="tr-TR" baseline="0" dirty="0" smtClean="0"/>
                        <a:t> , yetenek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Nesnel 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Sanatsal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Yaratıcılık , hayal gücü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Öznel 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Bilimsel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Deney ve gözlem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Nesnel</a:t>
                      </a:r>
                      <a:r>
                        <a:rPr lang="tr-TR" baseline="0" dirty="0" smtClean="0"/>
                        <a:t> </a:t>
                      </a:r>
                      <a:endParaRPr lang="tr-TR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tr-TR" dirty="0" smtClean="0"/>
                        <a:t>Felsefi</a:t>
                      </a:r>
                      <a:r>
                        <a:rPr lang="tr-TR" baseline="0" dirty="0" smtClean="0"/>
                        <a:t> bilgi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Akıl yürütme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Öznel 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96198" y="457199"/>
            <a:ext cx="4357718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GÜNDELİK BİLGİ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65051" y="920376"/>
            <a:ext cx="6158418" cy="5723333"/>
          </a:xfrm>
        </p:spPr>
        <p:txBody>
          <a:bodyPr>
            <a:normAutofit fontScale="62500" lnSpcReduction="20000"/>
          </a:bodyPr>
          <a:lstStyle/>
          <a:p>
            <a:r>
              <a:rPr lang="tr-TR" sz="3800" dirty="0" smtClean="0">
                <a:solidFill>
                  <a:schemeClr val="tx1"/>
                </a:solidFill>
              </a:rPr>
              <a:t>Bunlar </a:t>
            </a:r>
            <a:r>
              <a:rPr lang="tr-TR" sz="3800" dirty="0" smtClean="0">
                <a:solidFill>
                  <a:srgbClr val="FF0000"/>
                </a:solidFill>
              </a:rPr>
              <a:t>günlük yaşamı kolaylaştıran</a:t>
            </a:r>
            <a:r>
              <a:rPr lang="tr-TR" sz="3800" dirty="0" smtClean="0">
                <a:solidFill>
                  <a:schemeClr val="tx1"/>
                </a:solidFill>
              </a:rPr>
              <a:t> bilgilerdir. 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Bu bilginin kaynağı </a:t>
            </a:r>
            <a:r>
              <a:rPr lang="tr-TR" sz="3800" dirty="0" smtClean="0">
                <a:solidFill>
                  <a:srgbClr val="FF0000"/>
                </a:solidFill>
              </a:rPr>
              <a:t>duyu ve deneyiml</a:t>
            </a:r>
            <a:r>
              <a:rPr lang="tr-TR" sz="3800" dirty="0" smtClean="0">
                <a:solidFill>
                  <a:schemeClr val="tx1"/>
                </a:solidFill>
              </a:rPr>
              <a:t>erdir; 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Geçerliliği ve doğruluğu </a:t>
            </a:r>
            <a:r>
              <a:rPr lang="tr-TR" sz="3800" dirty="0" smtClean="0">
                <a:solidFill>
                  <a:srgbClr val="FF0000"/>
                </a:solidFill>
              </a:rPr>
              <a:t>kişisel deneyim</a:t>
            </a:r>
            <a:r>
              <a:rPr lang="tr-TR" sz="3800" dirty="0" smtClean="0">
                <a:solidFill>
                  <a:schemeClr val="tx1"/>
                </a:solidFill>
              </a:rPr>
              <a:t>e dayanır.</a:t>
            </a:r>
          </a:p>
          <a:p>
            <a:r>
              <a:rPr lang="tr-TR" sz="3800" dirty="0" smtClean="0">
                <a:solidFill>
                  <a:srgbClr val="FF0000"/>
                </a:solidFill>
              </a:rPr>
              <a:t>Algılama </a:t>
            </a:r>
            <a:r>
              <a:rPr lang="tr-TR" sz="3800" dirty="0" err="1" smtClean="0">
                <a:solidFill>
                  <a:srgbClr val="FF0000"/>
                </a:solidFill>
              </a:rPr>
              <a:t>aktıy</a:t>
            </a:r>
            <a:r>
              <a:rPr lang="tr-TR" sz="3800" dirty="0" err="1" smtClean="0">
                <a:solidFill>
                  <a:schemeClr val="tx1"/>
                </a:solidFill>
              </a:rPr>
              <a:t>la</a:t>
            </a:r>
            <a:r>
              <a:rPr lang="tr-TR" sz="3800" dirty="0" smtClean="0">
                <a:solidFill>
                  <a:schemeClr val="tx1"/>
                </a:solidFill>
              </a:rPr>
              <a:t> elde edilmiş ve akıldan çok </a:t>
            </a:r>
            <a:r>
              <a:rPr lang="tr-TR" sz="3800" dirty="0" smtClean="0">
                <a:solidFill>
                  <a:srgbClr val="FF0000"/>
                </a:solidFill>
              </a:rPr>
              <a:t>sezgi</a:t>
            </a:r>
            <a:r>
              <a:rPr lang="tr-TR" sz="3800" dirty="0" smtClean="0">
                <a:solidFill>
                  <a:schemeClr val="tx1"/>
                </a:solidFill>
              </a:rPr>
              <a:t>yle temellendirilir.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Genel geçerliliği yoktur. Tesadüflerle veya başkalarından görmekle kazanılmıştır.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– Sübjektiftir.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– Sonuçları kesin değildir.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– Yararlı bir bilgidir; ama bazen zararlı hale de gelebilir.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– Yöntemsiz olarak elde edilir.</a:t>
            </a:r>
          </a:p>
          <a:p>
            <a:r>
              <a:rPr lang="tr-TR" sz="3800" dirty="0" smtClean="0">
                <a:solidFill>
                  <a:schemeClr val="tx1"/>
                </a:solidFill>
              </a:rPr>
              <a:t>– Sistemli değildir.   </a:t>
            </a:r>
          </a:p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endParaRPr lang="tr-TR" dirty="0"/>
          </a:p>
        </p:txBody>
      </p:sp>
      <p:pic>
        <p:nvPicPr>
          <p:cNvPr id="1026" name="Picture 2" descr="C:\Users\Ozgen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8" y="1928802"/>
            <a:ext cx="3757327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905720" y="428604"/>
            <a:ext cx="4286280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DİNSEL BİLGİ</a:t>
            </a:r>
            <a:endParaRPr lang="tr-TR" sz="28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65051" y="920376"/>
            <a:ext cx="6158418" cy="5580457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Din, mutlak varlığa ve onun vahiy ile bildirdiklerine dayanan bir sistemdir.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Tanrıya inanca </a:t>
            </a:r>
            <a:r>
              <a:rPr lang="tr-TR" dirty="0" smtClean="0">
                <a:solidFill>
                  <a:srgbClr val="FF0000"/>
                </a:solidFill>
              </a:rPr>
              <a:t>imana</a:t>
            </a:r>
            <a:r>
              <a:rPr lang="tr-TR" dirty="0" smtClean="0">
                <a:solidFill>
                  <a:schemeClr val="tx1"/>
                </a:solidFill>
              </a:rPr>
              <a:t> dayanır. Dinde </a:t>
            </a:r>
            <a:r>
              <a:rPr lang="tr-TR" dirty="0" err="1" smtClean="0">
                <a:solidFill>
                  <a:schemeClr val="tx1"/>
                </a:solidFill>
              </a:rPr>
              <a:t>suje</a:t>
            </a:r>
            <a:r>
              <a:rPr lang="tr-TR" dirty="0" smtClean="0">
                <a:solidFill>
                  <a:schemeClr val="tx1"/>
                </a:solidFill>
              </a:rPr>
              <a:t> obje ilişkisi </a:t>
            </a:r>
            <a:r>
              <a:rPr lang="tr-TR" dirty="0" smtClean="0">
                <a:solidFill>
                  <a:srgbClr val="FF0000"/>
                </a:solidFill>
              </a:rPr>
              <a:t>inanç aktı </a:t>
            </a:r>
            <a:r>
              <a:rPr lang="tr-TR" dirty="0" smtClean="0">
                <a:solidFill>
                  <a:schemeClr val="tx1"/>
                </a:solidFill>
              </a:rPr>
              <a:t>(bağ) ile kurulmuştur.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Tanrı’nın insanlar içinde seçtiği elçiler yani peygamberler aracılığıyla insanlara </a:t>
            </a:r>
            <a:r>
              <a:rPr lang="tr-TR" dirty="0" smtClean="0">
                <a:solidFill>
                  <a:srgbClr val="FF0000"/>
                </a:solidFill>
              </a:rPr>
              <a:t>vahiy</a:t>
            </a:r>
            <a:r>
              <a:rPr lang="tr-TR" dirty="0" smtClean="0">
                <a:solidFill>
                  <a:schemeClr val="tx1"/>
                </a:solidFill>
              </a:rPr>
              <a:t> gönderir.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Doğruluğundan şüphe duyulmaz. </a:t>
            </a:r>
            <a:r>
              <a:rPr lang="tr-TR" dirty="0" smtClean="0">
                <a:solidFill>
                  <a:srgbClr val="FF0000"/>
                </a:solidFill>
              </a:rPr>
              <a:t>Dogmatik</a:t>
            </a:r>
            <a:r>
              <a:rPr lang="tr-TR" dirty="0" smtClean="0">
                <a:solidFill>
                  <a:schemeClr val="tx1"/>
                </a:solidFill>
              </a:rPr>
              <a:t>tir.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Temelinde iman vardır.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İbadet biçimlerini ve inanç değerlerini içerir.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İnsanın iç yaşamını ve toplumsal yaşamı düzenleyen kuralları içerir.</a:t>
            </a:r>
          </a:p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2050" name="Picture 2" descr="C:\Users\Ozgen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8" y="1857364"/>
            <a:ext cx="3714776" cy="4579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834282" y="428604"/>
            <a:ext cx="4357718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SANATSAL BİLGİ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65051" y="920376"/>
            <a:ext cx="6158418" cy="5580457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Sanat, güzeli yaratan, gerçekliği simgelerle anlatan etkinliktir.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Amaç yararlı aletler üretmek değil  beğenilen, düşündüren biçimler yaratmaktır.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Sanatçı ile yöneldiği nesne arasındaki </a:t>
            </a:r>
            <a:r>
              <a:rPr lang="tr-TR" dirty="0" smtClean="0">
                <a:solidFill>
                  <a:srgbClr val="FF0000"/>
                </a:solidFill>
              </a:rPr>
              <a:t>ilgi</a:t>
            </a:r>
            <a:r>
              <a:rPr lang="tr-TR" dirty="0" smtClean="0">
                <a:solidFill>
                  <a:schemeClr val="tx1"/>
                </a:solidFill>
              </a:rPr>
              <a:t>den doğan bir bilgidir. ( </a:t>
            </a:r>
            <a:r>
              <a:rPr lang="tr-TR" dirty="0" smtClean="0">
                <a:solidFill>
                  <a:srgbClr val="FF0000"/>
                </a:solidFill>
              </a:rPr>
              <a:t>beğeni aktı</a:t>
            </a:r>
            <a:r>
              <a:rPr lang="tr-TR" dirty="0" smtClean="0">
                <a:solidFill>
                  <a:schemeClr val="tx1"/>
                </a:solidFill>
              </a:rPr>
              <a:t>)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Akla ve mantık kuralları değil, </a:t>
            </a:r>
            <a:r>
              <a:rPr lang="tr-TR" dirty="0" smtClean="0">
                <a:solidFill>
                  <a:srgbClr val="FF0000"/>
                </a:solidFill>
              </a:rPr>
              <a:t>coşku ve sezgi </a:t>
            </a:r>
            <a:r>
              <a:rPr lang="tr-TR" dirty="0" smtClean="0">
                <a:solidFill>
                  <a:schemeClr val="tx1"/>
                </a:solidFill>
              </a:rPr>
              <a:t>ön plandadır.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Belli bir yönteme bağlı değildir.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İfade araçları diğerlerinden farklıdır. (Ses, renk ve çeşitli şekiller)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Özneldir, </a:t>
            </a:r>
            <a:r>
              <a:rPr lang="tr-TR" dirty="0" smtClean="0">
                <a:solidFill>
                  <a:srgbClr val="FF0000"/>
                </a:solidFill>
              </a:rPr>
              <a:t>yaratıcılığa</a:t>
            </a:r>
            <a:r>
              <a:rPr lang="tr-TR" dirty="0" smtClean="0">
                <a:solidFill>
                  <a:schemeClr val="tx1"/>
                </a:solidFill>
              </a:rPr>
              <a:t> dayanır. </a:t>
            </a:r>
            <a:r>
              <a:rPr lang="tr-TR" dirty="0" err="1" smtClean="0">
                <a:solidFill>
                  <a:srgbClr val="FF0000"/>
                </a:solidFill>
              </a:rPr>
              <a:t>Hayalgücü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önemlidir.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Ürünleri somuttur.</a:t>
            </a:r>
          </a:p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3074" name="Picture 2" descr="C:\Users\Ozgen\Desktop\indir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26" y="1857364"/>
            <a:ext cx="3757327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120034" y="500042"/>
            <a:ext cx="4071966" cy="1196671"/>
          </a:xfrm>
        </p:spPr>
        <p:txBody>
          <a:bodyPr>
            <a:normAutofit/>
          </a:bodyPr>
          <a:lstStyle/>
          <a:p>
            <a:r>
              <a:rPr lang="tr-TR" sz="3200" dirty="0" smtClean="0"/>
              <a:t>TEKNİK BİLGİ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65051" y="920376"/>
            <a:ext cx="6158418" cy="5723333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Teknik, doğadaki nesneleri bir amaca yönelik olarak </a:t>
            </a:r>
            <a:r>
              <a:rPr lang="tr-TR" dirty="0" smtClean="0">
                <a:solidFill>
                  <a:srgbClr val="FF0000"/>
                </a:solidFill>
              </a:rPr>
              <a:t>araç haline </a:t>
            </a:r>
            <a:r>
              <a:rPr lang="tr-TR" dirty="0" smtClean="0">
                <a:solidFill>
                  <a:schemeClr val="tx1"/>
                </a:solidFill>
              </a:rPr>
              <a:t>getirmektir.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Doğadaki hammadde işlenir ve insanın hizmetine sunulur.  Amacı </a:t>
            </a:r>
            <a:r>
              <a:rPr lang="tr-TR" dirty="0" smtClean="0">
                <a:solidFill>
                  <a:srgbClr val="FF0000"/>
                </a:solidFill>
              </a:rPr>
              <a:t>insan hayatını kolaylaştırmaktır. 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Algı ve düşünme </a:t>
            </a:r>
            <a:r>
              <a:rPr lang="tr-TR" dirty="0" err="1" smtClean="0">
                <a:solidFill>
                  <a:srgbClr val="FF0000"/>
                </a:solidFill>
              </a:rPr>
              <a:t>aktı</a:t>
            </a:r>
            <a:r>
              <a:rPr lang="tr-TR" dirty="0" err="1" smtClean="0">
                <a:solidFill>
                  <a:schemeClr val="tx1"/>
                </a:solidFill>
              </a:rPr>
              <a:t>yla</a:t>
            </a:r>
            <a:r>
              <a:rPr lang="tr-TR" dirty="0" smtClean="0">
                <a:solidFill>
                  <a:schemeClr val="tx1"/>
                </a:solidFill>
              </a:rPr>
              <a:t> elde edilen bilgidir.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Tekniğin gelişimi ile bilimin gelişimi arasında sıkı bir bağ vardır. 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Teknik bilgide süje obje ilişkisi, bilim bilgisini de uygulayarak hayatı kolaylaştırmak amacıyla kurulmaktadır.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İnsanlara yarar sağlar.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– </a:t>
            </a:r>
            <a:r>
              <a:rPr lang="tr-TR" dirty="0" smtClean="0">
                <a:solidFill>
                  <a:srgbClr val="FF0000"/>
                </a:solidFill>
              </a:rPr>
              <a:t>Araç gereç yapımı</a:t>
            </a:r>
            <a:r>
              <a:rPr lang="tr-TR" dirty="0" smtClean="0">
                <a:solidFill>
                  <a:schemeClr val="tx1"/>
                </a:solidFill>
              </a:rPr>
              <a:t>na ve kullanımına dayanır.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Evrenseldir .</a:t>
            </a:r>
          </a:p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endParaRPr lang="tr-TR" dirty="0"/>
          </a:p>
        </p:txBody>
      </p:sp>
      <p:pic>
        <p:nvPicPr>
          <p:cNvPr id="4098" name="Picture 2" descr="C:\Users\Ozgen\Desktop\indir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26" y="1857364"/>
            <a:ext cx="357190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24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10001024" id="{972BB86E-8AFD-4DE8-800F-A08F6EC4E608}" vid="{B844A9D6-DE23-412A-B497-F6E208B22C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1115</Words>
  <Application>Microsoft Office PowerPoint</Application>
  <PresentationFormat>Özel</PresentationFormat>
  <Paragraphs>239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TF10001024</vt:lpstr>
      <vt:lpstr>Bilgi felsefesi</vt:lpstr>
      <vt:lpstr>Bilgi nedir?</vt:lpstr>
      <vt:lpstr>Bilgi nedir?</vt:lpstr>
      <vt:lpstr>BİLGİ  TÜRLERİ</vt:lpstr>
      <vt:lpstr>BİLGİ TÜRLERİ</vt:lpstr>
      <vt:lpstr>GÜNDELİK BİLGİ</vt:lpstr>
      <vt:lpstr>DİNSEL BİLGİ</vt:lpstr>
      <vt:lpstr>SANATSAL BİLGİ</vt:lpstr>
      <vt:lpstr>TEKNİK BİLGİ</vt:lpstr>
      <vt:lpstr>PowerPoint Sunusu</vt:lpstr>
      <vt:lpstr>BİLİMSEL BİLGİ</vt:lpstr>
      <vt:lpstr>BİLİMSEL BİLGİ</vt:lpstr>
      <vt:lpstr>Bilimsel bilginin özellikleri</vt:lpstr>
      <vt:lpstr>Bilimsel araştırmanın aşamaları</vt:lpstr>
      <vt:lpstr>Felsefi bilgi</vt:lpstr>
      <vt:lpstr>Felsefi bilginin özellikleri</vt:lpstr>
      <vt:lpstr>Felsefenin Çeşitli Alanlarla İlişkisi</vt:lpstr>
      <vt:lpstr>FELSEFE VE BİLİMİN</vt:lpstr>
      <vt:lpstr>FELSEFE VE DİNİN</vt:lpstr>
      <vt:lpstr>FELSEFE VE SANATIN</vt:lpstr>
      <vt:lpstr>www.felsefehocasi.com  Özgen Hoca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Ozgen</dc:creator>
  <cp:lastModifiedBy>PRO2000</cp:lastModifiedBy>
  <cp:revision>62</cp:revision>
  <dcterms:modified xsi:type="dcterms:W3CDTF">2020-04-21T13:36:59Z</dcterms:modified>
</cp:coreProperties>
</file>