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 id="278" r:id="rId24"/>
    <p:sldId id="279" r:id="rId25"/>
    <p:sldId id="28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3" d="100"/>
          <a:sy n="63" d="100"/>
        </p:scale>
        <p:origin x="-138" y="-3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üneyt KOÇ" userId="752779acebd1ea6a" providerId="LiveId" clId="{C557ADF8-E7B2-4515-B3D7-B86B2F1BFCAC}"/>
    <pc:docChg chg="custSel addSld modSld">
      <pc:chgData name="Cüneyt KOÇ" userId="752779acebd1ea6a" providerId="LiveId" clId="{C557ADF8-E7B2-4515-B3D7-B86B2F1BFCAC}" dt="2020-02-13T14:50:14.089" v="1492" actId="255"/>
      <pc:docMkLst>
        <pc:docMk/>
      </pc:docMkLst>
      <pc:sldChg chg="addSp delSp modSp add">
        <pc:chgData name="Cüneyt KOÇ" userId="752779acebd1ea6a" providerId="LiveId" clId="{C557ADF8-E7B2-4515-B3D7-B86B2F1BFCAC}" dt="2020-02-13T14:17:02.662" v="96" actId="14100"/>
        <pc:sldMkLst>
          <pc:docMk/>
          <pc:sldMk cId="3535146222" sldId="276"/>
        </pc:sldMkLst>
        <pc:spChg chg="del">
          <ac:chgData name="Cüneyt KOÇ" userId="752779acebd1ea6a" providerId="LiveId" clId="{C557ADF8-E7B2-4515-B3D7-B86B2F1BFCAC}" dt="2020-02-13T14:16:44.208" v="92" actId="931"/>
          <ac:spMkLst>
            <pc:docMk/>
            <pc:sldMk cId="3535146222" sldId="276"/>
            <ac:spMk id="3" creationId="{902DE88C-8272-421F-8AA9-36CD69C8B07B}"/>
          </ac:spMkLst>
        </pc:spChg>
        <pc:picChg chg="add mod">
          <ac:chgData name="Cüneyt KOÇ" userId="752779acebd1ea6a" providerId="LiveId" clId="{C557ADF8-E7B2-4515-B3D7-B86B2F1BFCAC}" dt="2020-02-13T14:17:02.662" v="96" actId="14100"/>
          <ac:picMkLst>
            <pc:docMk/>
            <pc:sldMk cId="3535146222" sldId="276"/>
            <ac:picMk id="5" creationId="{58329AAA-00D5-45DE-BC27-8AF797B097A5}"/>
          </ac:picMkLst>
        </pc:picChg>
      </pc:sldChg>
      <pc:sldChg chg="modSp add">
        <pc:chgData name="Cüneyt KOÇ" userId="752779acebd1ea6a" providerId="LiveId" clId="{C557ADF8-E7B2-4515-B3D7-B86B2F1BFCAC}" dt="2020-02-13T14:16:18.207" v="91" actId="255"/>
        <pc:sldMkLst>
          <pc:docMk/>
          <pc:sldMk cId="2302211992" sldId="277"/>
        </pc:sldMkLst>
        <pc:spChg chg="mod">
          <ac:chgData name="Cüneyt KOÇ" userId="752779acebd1ea6a" providerId="LiveId" clId="{C557ADF8-E7B2-4515-B3D7-B86B2F1BFCAC}" dt="2020-02-13T14:15:06.539" v="67" actId="20577"/>
          <ac:spMkLst>
            <pc:docMk/>
            <pc:sldMk cId="2302211992" sldId="277"/>
            <ac:spMk id="2" creationId="{E24AD274-D802-49E1-B7F8-316759BB9310}"/>
          </ac:spMkLst>
        </pc:spChg>
        <pc:spChg chg="mod">
          <ac:chgData name="Cüneyt KOÇ" userId="752779acebd1ea6a" providerId="LiveId" clId="{C557ADF8-E7B2-4515-B3D7-B86B2F1BFCAC}" dt="2020-02-13T14:16:18.207" v="91" actId="255"/>
          <ac:spMkLst>
            <pc:docMk/>
            <pc:sldMk cId="2302211992" sldId="277"/>
            <ac:spMk id="3" creationId="{C4645DDC-66FD-4CA4-8E1B-9B441539C5A3}"/>
          </ac:spMkLst>
        </pc:spChg>
      </pc:sldChg>
      <pc:sldChg chg="addSp delSp modSp add">
        <pc:chgData name="Cüneyt KOÇ" userId="752779acebd1ea6a" providerId="LiveId" clId="{C557ADF8-E7B2-4515-B3D7-B86B2F1BFCAC}" dt="2020-02-13T14:22:13.561" v="154" actId="1076"/>
        <pc:sldMkLst>
          <pc:docMk/>
          <pc:sldMk cId="1075664444" sldId="278"/>
        </pc:sldMkLst>
        <pc:spChg chg="mod">
          <ac:chgData name="Cüneyt KOÇ" userId="752779acebd1ea6a" providerId="LiveId" clId="{C557ADF8-E7B2-4515-B3D7-B86B2F1BFCAC}" dt="2020-02-13T14:22:06.107" v="151" actId="27636"/>
          <ac:spMkLst>
            <pc:docMk/>
            <pc:sldMk cId="1075664444" sldId="278"/>
            <ac:spMk id="2" creationId="{F13873BB-0FD6-456E-BF8F-2D551E78B3F2}"/>
          </ac:spMkLst>
        </pc:spChg>
        <pc:spChg chg="del">
          <ac:chgData name="Cüneyt KOÇ" userId="752779acebd1ea6a" providerId="LiveId" clId="{C557ADF8-E7B2-4515-B3D7-B86B2F1BFCAC}" dt="2020-02-13T14:21:51.870" v="145" actId="931"/>
          <ac:spMkLst>
            <pc:docMk/>
            <pc:sldMk cId="1075664444" sldId="278"/>
            <ac:spMk id="3" creationId="{3C0F04B0-C26D-4F34-88A8-F999C1BBBE4F}"/>
          </ac:spMkLst>
        </pc:spChg>
        <pc:picChg chg="add mod">
          <ac:chgData name="Cüneyt KOÇ" userId="752779acebd1ea6a" providerId="LiveId" clId="{C557ADF8-E7B2-4515-B3D7-B86B2F1BFCAC}" dt="2020-02-13T14:22:13.561" v="154" actId="1076"/>
          <ac:picMkLst>
            <pc:docMk/>
            <pc:sldMk cId="1075664444" sldId="278"/>
            <ac:picMk id="5" creationId="{74B1E811-CB78-414E-B1E5-225463821942}"/>
          </ac:picMkLst>
        </pc:picChg>
      </pc:sldChg>
      <pc:sldChg chg="modSp add">
        <pc:chgData name="Cüneyt KOÇ" userId="752779acebd1ea6a" providerId="LiveId" clId="{C557ADF8-E7B2-4515-B3D7-B86B2F1BFCAC}" dt="2020-02-13T14:26:59.485" v="508" actId="14100"/>
        <pc:sldMkLst>
          <pc:docMk/>
          <pc:sldMk cId="972320747" sldId="279"/>
        </pc:sldMkLst>
        <pc:spChg chg="mod">
          <ac:chgData name="Cüneyt KOÇ" userId="752779acebd1ea6a" providerId="LiveId" clId="{C557ADF8-E7B2-4515-B3D7-B86B2F1BFCAC}" dt="2020-02-13T14:26:56.734" v="506" actId="27636"/>
          <ac:spMkLst>
            <pc:docMk/>
            <pc:sldMk cId="972320747" sldId="279"/>
            <ac:spMk id="2" creationId="{FC2F65A9-6FE4-4D37-9142-4C1AE447C8E9}"/>
          </ac:spMkLst>
        </pc:spChg>
        <pc:spChg chg="mod">
          <ac:chgData name="Cüneyt KOÇ" userId="752779acebd1ea6a" providerId="LiveId" clId="{C557ADF8-E7B2-4515-B3D7-B86B2F1BFCAC}" dt="2020-02-13T14:26:59.485" v="508" actId="14100"/>
          <ac:spMkLst>
            <pc:docMk/>
            <pc:sldMk cId="972320747" sldId="279"/>
            <ac:spMk id="3" creationId="{4B7AD769-879B-4BE8-AEA2-F12EC0B0FEDA}"/>
          </ac:spMkLst>
        </pc:spChg>
      </pc:sldChg>
      <pc:sldChg chg="modSp add">
        <pc:chgData name="Cüneyt KOÇ" userId="752779acebd1ea6a" providerId="LiveId" clId="{C557ADF8-E7B2-4515-B3D7-B86B2F1BFCAC}" dt="2020-02-13T14:36:50.456" v="636" actId="14100"/>
        <pc:sldMkLst>
          <pc:docMk/>
          <pc:sldMk cId="623466783" sldId="280"/>
        </pc:sldMkLst>
        <pc:spChg chg="mod">
          <ac:chgData name="Cüneyt KOÇ" userId="752779acebd1ea6a" providerId="LiveId" clId="{C557ADF8-E7B2-4515-B3D7-B86B2F1BFCAC}" dt="2020-02-13T14:27:44.898" v="539" actId="14100"/>
          <ac:spMkLst>
            <pc:docMk/>
            <pc:sldMk cId="623466783" sldId="280"/>
            <ac:spMk id="2" creationId="{1DC5E082-99BA-4421-85D8-6C691D839AA6}"/>
          </ac:spMkLst>
        </pc:spChg>
        <pc:spChg chg="mod">
          <ac:chgData name="Cüneyt KOÇ" userId="752779acebd1ea6a" providerId="LiveId" clId="{C557ADF8-E7B2-4515-B3D7-B86B2F1BFCAC}" dt="2020-02-13T14:36:50.456" v="636" actId="14100"/>
          <ac:spMkLst>
            <pc:docMk/>
            <pc:sldMk cId="623466783" sldId="280"/>
            <ac:spMk id="3" creationId="{47AF7696-E819-4965-BAA5-C249D17B7F30}"/>
          </ac:spMkLst>
        </pc:spChg>
      </pc:sldChg>
      <pc:sldChg chg="delSp modSp add">
        <pc:chgData name="Cüneyt KOÇ" userId="752779acebd1ea6a" providerId="LiveId" clId="{C557ADF8-E7B2-4515-B3D7-B86B2F1BFCAC}" dt="2020-02-13T14:50:14.089" v="1492" actId="255"/>
        <pc:sldMkLst>
          <pc:docMk/>
          <pc:sldMk cId="1153708152" sldId="281"/>
        </pc:sldMkLst>
        <pc:spChg chg="del">
          <ac:chgData name="Cüneyt KOÇ" userId="752779acebd1ea6a" providerId="LiveId" clId="{C557ADF8-E7B2-4515-B3D7-B86B2F1BFCAC}" dt="2020-02-13T14:38:53.355" v="638" actId="478"/>
          <ac:spMkLst>
            <pc:docMk/>
            <pc:sldMk cId="1153708152" sldId="281"/>
            <ac:spMk id="2" creationId="{05A7125E-383C-4108-B1AF-93607AC8CD04}"/>
          </ac:spMkLst>
        </pc:spChg>
        <pc:spChg chg="mod">
          <ac:chgData name="Cüneyt KOÇ" userId="752779acebd1ea6a" providerId="LiveId" clId="{C557ADF8-E7B2-4515-B3D7-B86B2F1BFCAC}" dt="2020-02-13T14:50:14.089" v="1492" actId="255"/>
          <ac:spMkLst>
            <pc:docMk/>
            <pc:sldMk cId="1153708152" sldId="281"/>
            <ac:spMk id="3" creationId="{B76F1404-22CD-40D7-B3D9-E11D47164AD4}"/>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tr-TR"/>
              <a:t>Asıl başlık stilini düzenlemek için tıklayın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tr-TR"/>
              <a:t>Asıl başlık stilini düzenlemek için tıklayın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tr-TR"/>
              <a:t>Asıl başlık stilini düzenlemek için tıklayın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3" name="Date Placeholder 2"/>
          <p:cNvSpPr>
            <a:spLocks noGrp="1"/>
          </p:cNvSpPr>
          <p:nvPr>
            <p:ph type="dt" sz="half" idx="10"/>
          </p:nvPr>
        </p:nvSpPr>
        <p:spPr/>
        <p:txBody>
          <a:bodyPr/>
          <a:lstStyle/>
          <a:p>
            <a:fld id="{48A87A34-81AB-432B-8DAE-1953F412C126}"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tr-TR"/>
              <a:t>Asıl başlık stilini düzenlemek için tıklayın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3" name="Date Placeholder 2"/>
          <p:cNvSpPr>
            <a:spLocks noGrp="1"/>
          </p:cNvSpPr>
          <p:nvPr>
            <p:ph type="dt" sz="half" idx="10"/>
          </p:nvPr>
        </p:nvSpPr>
        <p:spPr/>
        <p:txBody>
          <a:bodyPr/>
          <a:lstStyle/>
          <a:p>
            <a:fld id="{48A87A34-81AB-432B-8DAE-1953F412C126}"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tr-TR"/>
              <a:t>Asıl başlık stilini düzenlemek için tıklayın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tr-TR"/>
              <a:t>Asıl başlık stilini düzenlemek için tıklayın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tr-TR"/>
              <a:t>Asıl başlık stilini düzenlemek için tıklayın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48A87A34-81AB-432B-8DAE-1953F412C126}"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tr-TR"/>
              <a:t>Asıl başlık stilini düzenlemek için tıklayın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12" name="Content Placeholder 3"/>
          <p:cNvSpPr>
            <a:spLocks noGrp="1"/>
          </p:cNvSpPr>
          <p:nvPr>
            <p:ph sz="quarter" idx="13"/>
          </p:nvPr>
        </p:nvSpPr>
        <p:spPr>
          <a:xfrm>
            <a:off x="913774" y="3051012"/>
            <a:ext cx="5106027" cy="274018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13" name="Content Placeholder 5"/>
          <p:cNvSpPr>
            <a:spLocks noGrp="1"/>
          </p:cNvSpPr>
          <p:nvPr>
            <p:ph sz="quarter" idx="14"/>
          </p:nvPr>
        </p:nvSpPr>
        <p:spPr>
          <a:xfrm>
            <a:off x="6172200" y="3051012"/>
            <a:ext cx="5105401" cy="274018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4/8/2020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tr-TR"/>
              <a:t>Asıl başlık stilini düzenlemek için tıklayın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8A87A34-81AB-432B-8DAE-1953F412C126}"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4/8/2020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98490EA3-DAD4-4521-87CE-38E7E3871193}"/>
              </a:ext>
            </a:extLst>
          </p:cNvPr>
          <p:cNvSpPr>
            <a:spLocks noGrp="1"/>
          </p:cNvSpPr>
          <p:nvPr>
            <p:ph type="ctrTitle"/>
          </p:nvPr>
        </p:nvSpPr>
        <p:spPr>
          <a:xfrm>
            <a:off x="649357" y="1300785"/>
            <a:ext cx="11078817" cy="2509213"/>
          </a:xfrm>
        </p:spPr>
        <p:txBody>
          <a:bodyPr>
            <a:normAutofit/>
          </a:bodyPr>
          <a:lstStyle/>
          <a:p>
            <a:r>
              <a:rPr lang="tr-TR" sz="9600" dirty="0">
                <a:latin typeface="Times New Roman" panose="02020603050405020304" pitchFamily="18" charset="0"/>
                <a:cs typeface="Times New Roman" panose="02020603050405020304" pitchFamily="18" charset="0"/>
              </a:rPr>
              <a:t>BİLİM FELSEFESİ</a:t>
            </a:r>
          </a:p>
        </p:txBody>
      </p:sp>
      <p:sp>
        <p:nvSpPr>
          <p:cNvPr id="3" name="Alt Başlık 2">
            <a:extLst>
              <a:ext uri="{FF2B5EF4-FFF2-40B4-BE49-F238E27FC236}">
                <a16:creationId xmlns:a16="http://schemas.microsoft.com/office/drawing/2014/main" xmlns="" id="{DEA6D55D-14B5-496B-92B3-1C8AC74C86AE}"/>
              </a:ext>
            </a:extLst>
          </p:cNvPr>
          <p:cNvSpPr>
            <a:spLocks noGrp="1"/>
          </p:cNvSpPr>
          <p:nvPr>
            <p:ph type="subTitle" idx="1"/>
          </p:nvPr>
        </p:nvSpPr>
        <p:spPr/>
        <p:txBody>
          <a:bodyPr/>
          <a:lstStyle/>
          <a:p>
            <a:endParaRPr lang="tr-TR" dirty="0"/>
          </a:p>
        </p:txBody>
      </p:sp>
    </p:spTree>
    <p:extLst>
      <p:ext uri="{BB962C8B-B14F-4D97-AF65-F5344CB8AC3E}">
        <p14:creationId xmlns:p14="http://schemas.microsoft.com/office/powerpoint/2010/main" val="721397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7- yöntemli olma</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Bilimde sonuçlara belli bir yol ve metot izlenerek ulaşılır.</a:t>
            </a:r>
          </a:p>
        </p:txBody>
      </p:sp>
    </p:spTree>
    <p:extLst>
      <p:ext uri="{BB962C8B-B14F-4D97-AF65-F5344CB8AC3E}">
        <p14:creationId xmlns:p14="http://schemas.microsoft.com/office/powerpoint/2010/main" val="380120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a:xfrm>
            <a:off x="913775" y="212035"/>
            <a:ext cx="10364451" cy="1126435"/>
          </a:xfrm>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Bilim türleri</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a:t>
            </a:r>
          </a:p>
        </p:txBody>
      </p:sp>
      <p:pic>
        <p:nvPicPr>
          <p:cNvPr id="5" name="Resim 4">
            <a:extLst>
              <a:ext uri="{FF2B5EF4-FFF2-40B4-BE49-F238E27FC236}">
                <a16:creationId xmlns:a16="http://schemas.microsoft.com/office/drawing/2014/main" xmlns="" id="{B0F6F841-DBC8-4298-B2B5-A846B6803ABE}"/>
              </a:ext>
            </a:extLst>
          </p:cNvPr>
          <p:cNvPicPr>
            <a:picLocks noChangeAspect="1"/>
          </p:cNvPicPr>
          <p:nvPr/>
        </p:nvPicPr>
        <p:blipFill>
          <a:blip r:embed="rId2"/>
          <a:stretch>
            <a:fillRect/>
          </a:stretch>
        </p:blipFill>
        <p:spPr>
          <a:xfrm>
            <a:off x="565430" y="1192696"/>
            <a:ext cx="10871196" cy="5418045"/>
          </a:xfrm>
          <a:prstGeom prst="rect">
            <a:avLst/>
          </a:prstGeom>
        </p:spPr>
      </p:pic>
    </p:spTree>
    <p:extLst>
      <p:ext uri="{BB962C8B-B14F-4D97-AF65-F5344CB8AC3E}">
        <p14:creationId xmlns:p14="http://schemas.microsoft.com/office/powerpoint/2010/main" val="1626967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a:xfrm>
            <a:off x="622853" y="238539"/>
            <a:ext cx="11078818" cy="1976155"/>
          </a:xfrm>
        </p:spPr>
        <p:txBody>
          <a:bodyPr>
            <a:normAutofit/>
          </a:bodyPr>
          <a:lstStyle/>
          <a:p>
            <a:r>
              <a:rPr lang="tr-TR" sz="4000" dirty="0">
                <a:solidFill>
                  <a:srgbClr val="FF0000"/>
                </a:solidFill>
                <a:latin typeface="Times New Roman" panose="02020603050405020304" pitchFamily="18" charset="0"/>
                <a:cs typeface="Times New Roman" panose="02020603050405020304" pitchFamily="18" charset="0"/>
              </a:rPr>
              <a:t>Doğa bilimlerinde yöntem aşamaları</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1616765"/>
            <a:ext cx="11330609" cy="4731025"/>
          </a:xfrm>
        </p:spPr>
        <p:txBody>
          <a:bodyPr>
            <a:normAutofit/>
          </a:bodyPr>
          <a:lstStyle/>
          <a:p>
            <a:pPr marL="0" indent="0">
              <a:buNone/>
            </a:pPr>
            <a:r>
              <a:rPr lang="tr-TR" sz="4400" cap="none" dirty="0">
                <a:latin typeface="Times New Roman" panose="02020603050405020304" pitchFamily="18" charset="0"/>
                <a:cs typeface="Times New Roman" panose="02020603050405020304" pitchFamily="18" charset="0"/>
              </a:rPr>
              <a:t>    1- Problemin Belirlenmesi</a:t>
            </a:r>
          </a:p>
          <a:p>
            <a:pPr marL="0" indent="0">
              <a:buNone/>
            </a:pPr>
            <a:r>
              <a:rPr lang="tr-TR" sz="4400" cap="none" dirty="0">
                <a:latin typeface="Times New Roman" panose="02020603050405020304" pitchFamily="18" charset="0"/>
                <a:cs typeface="Times New Roman" panose="02020603050405020304" pitchFamily="18" charset="0"/>
              </a:rPr>
              <a:t>    2- Hipotez (Varsayım Oluşturma)</a:t>
            </a:r>
          </a:p>
          <a:p>
            <a:pPr marL="0" indent="0">
              <a:buNone/>
            </a:pPr>
            <a:r>
              <a:rPr lang="tr-TR" sz="4400" cap="none" dirty="0">
                <a:latin typeface="Times New Roman" panose="02020603050405020304" pitchFamily="18" charset="0"/>
                <a:cs typeface="Times New Roman" panose="02020603050405020304" pitchFamily="18" charset="0"/>
              </a:rPr>
              <a:t>    3- Deney</a:t>
            </a:r>
          </a:p>
          <a:p>
            <a:pPr marL="0" indent="0">
              <a:buNone/>
            </a:pPr>
            <a:r>
              <a:rPr lang="tr-TR" sz="4400" cap="none" dirty="0">
                <a:latin typeface="Times New Roman" panose="02020603050405020304" pitchFamily="18" charset="0"/>
                <a:cs typeface="Times New Roman" panose="02020603050405020304" pitchFamily="18" charset="0"/>
              </a:rPr>
              <a:t>    4- Teori</a:t>
            </a:r>
          </a:p>
          <a:p>
            <a:pPr marL="0" indent="0">
              <a:buNone/>
            </a:pPr>
            <a:r>
              <a:rPr lang="tr-TR" sz="4400" cap="none" dirty="0">
                <a:latin typeface="Times New Roman" panose="02020603050405020304" pitchFamily="18" charset="0"/>
                <a:cs typeface="Times New Roman" panose="02020603050405020304" pitchFamily="18" charset="0"/>
              </a:rPr>
              <a:t>    5- Bilimsel Yasa</a:t>
            </a:r>
          </a:p>
          <a:p>
            <a:pPr marL="0" indent="0">
              <a:buNone/>
            </a:pPr>
            <a:endParaRPr lang="tr-TR" sz="48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3292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4400" dirty="0">
                <a:solidFill>
                  <a:srgbClr val="FF0000"/>
                </a:solidFill>
                <a:latin typeface="Times New Roman" panose="02020603050405020304" pitchFamily="18" charset="0"/>
                <a:cs typeface="Times New Roman" panose="02020603050405020304" pitchFamily="18" charset="0"/>
              </a:rPr>
              <a:t>1- problemin belirlenmesi</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a:t>
            </a:r>
            <a:r>
              <a:rPr lang="tr-TR" sz="4400" cap="none" dirty="0">
                <a:latin typeface="Times New Roman" panose="02020603050405020304" pitchFamily="18" charset="0"/>
                <a:cs typeface="Times New Roman" panose="02020603050405020304" pitchFamily="18" charset="0"/>
              </a:rPr>
              <a:t>Bilim insanı, bu aşamada temel problemi, kullanacağı araç-gereçleri , kavramları ve inceleme evrenini oluşturur.</a:t>
            </a:r>
          </a:p>
        </p:txBody>
      </p:sp>
    </p:spTree>
    <p:extLst>
      <p:ext uri="{BB962C8B-B14F-4D97-AF65-F5344CB8AC3E}">
        <p14:creationId xmlns:p14="http://schemas.microsoft.com/office/powerpoint/2010/main" val="30785102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4400" dirty="0">
                <a:solidFill>
                  <a:srgbClr val="FF0000"/>
                </a:solidFill>
                <a:latin typeface="Times New Roman" panose="02020603050405020304" pitchFamily="18" charset="0"/>
                <a:cs typeface="Times New Roman" panose="02020603050405020304" pitchFamily="18" charset="0"/>
              </a:rPr>
              <a:t>2- Hipotez (varsayım) oluşturma</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a:t>
            </a:r>
            <a:r>
              <a:rPr lang="tr-TR" sz="4400" cap="none" dirty="0">
                <a:latin typeface="Times New Roman" panose="02020603050405020304" pitchFamily="18" charset="0"/>
                <a:cs typeface="Times New Roman" panose="02020603050405020304" pitchFamily="18" charset="0"/>
              </a:rPr>
              <a:t>Hipotez, problemi ortaya koymak amacıyla oluşturulan geçici açıklamadır. Doğruluğu test edilmediği için iddia niteliğindedir.</a:t>
            </a:r>
          </a:p>
        </p:txBody>
      </p:sp>
    </p:spTree>
    <p:extLst>
      <p:ext uri="{BB962C8B-B14F-4D97-AF65-F5344CB8AC3E}">
        <p14:creationId xmlns:p14="http://schemas.microsoft.com/office/powerpoint/2010/main" val="4126924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4400" dirty="0">
                <a:solidFill>
                  <a:srgbClr val="FF0000"/>
                </a:solidFill>
                <a:latin typeface="Times New Roman" panose="02020603050405020304" pitchFamily="18" charset="0"/>
                <a:cs typeface="Times New Roman" panose="02020603050405020304" pitchFamily="18" charset="0"/>
              </a:rPr>
              <a:t>3- deney</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a:t>
            </a:r>
            <a:r>
              <a:rPr lang="tr-TR" sz="4400" cap="none" dirty="0">
                <a:latin typeface="Times New Roman" panose="02020603050405020304" pitchFamily="18" charset="0"/>
                <a:cs typeface="Times New Roman" panose="02020603050405020304" pitchFamily="18" charset="0"/>
              </a:rPr>
              <a:t>Hipotezle öne sürülen iddiaların, doğrulukla etkileşimini bulmak için yapılan laboratuvar ve saha çalışmalarıdır.</a:t>
            </a:r>
          </a:p>
        </p:txBody>
      </p:sp>
    </p:spTree>
    <p:extLst>
      <p:ext uri="{BB962C8B-B14F-4D97-AF65-F5344CB8AC3E}">
        <p14:creationId xmlns:p14="http://schemas.microsoft.com/office/powerpoint/2010/main" val="442542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4400" dirty="0">
                <a:solidFill>
                  <a:srgbClr val="FF0000"/>
                </a:solidFill>
                <a:latin typeface="Times New Roman" panose="02020603050405020304" pitchFamily="18" charset="0"/>
                <a:cs typeface="Times New Roman" panose="02020603050405020304" pitchFamily="18" charset="0"/>
              </a:rPr>
              <a:t>4- teori</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a:t>
            </a:r>
            <a:r>
              <a:rPr lang="tr-TR" sz="4400" cap="none" dirty="0">
                <a:latin typeface="Times New Roman" panose="02020603050405020304" pitchFamily="18" charset="0"/>
                <a:cs typeface="Times New Roman" panose="02020603050405020304" pitchFamily="18" charset="0"/>
              </a:rPr>
              <a:t>Kısmen doğrulanmış hipotezlerdir. Ancak halen yanlışlanma ihtimali vardır.</a:t>
            </a:r>
          </a:p>
        </p:txBody>
      </p:sp>
    </p:spTree>
    <p:extLst>
      <p:ext uri="{BB962C8B-B14F-4D97-AF65-F5344CB8AC3E}">
        <p14:creationId xmlns:p14="http://schemas.microsoft.com/office/powerpoint/2010/main" val="1729490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4400" dirty="0">
                <a:solidFill>
                  <a:srgbClr val="FF0000"/>
                </a:solidFill>
                <a:latin typeface="Times New Roman" panose="02020603050405020304" pitchFamily="18" charset="0"/>
                <a:cs typeface="Times New Roman" panose="02020603050405020304" pitchFamily="18" charset="0"/>
              </a:rPr>
              <a:t>5- bilimsel yasa</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lnSpcReduction="10000"/>
          </a:bodyPr>
          <a:lstStyle/>
          <a:p>
            <a:pPr marL="0" indent="0">
              <a:buNone/>
            </a:pPr>
            <a:r>
              <a:rPr lang="tr-TR" sz="4800" cap="none" dirty="0">
                <a:latin typeface="Times New Roman" panose="02020603050405020304" pitchFamily="18" charset="0"/>
                <a:cs typeface="Times New Roman" panose="02020603050405020304" pitchFamily="18" charset="0"/>
              </a:rPr>
              <a:t>   </a:t>
            </a:r>
            <a:r>
              <a:rPr lang="tr-TR" sz="4400" cap="none" dirty="0">
                <a:latin typeface="Times New Roman" panose="02020603050405020304" pitchFamily="18" charset="0"/>
                <a:cs typeface="Times New Roman" panose="02020603050405020304" pitchFamily="18" charset="0"/>
              </a:rPr>
              <a:t>Gözlem ve deneyle doğruluğu kesin olarak kanıtlanmış genellemelerdir.</a:t>
            </a:r>
          </a:p>
          <a:p>
            <a:pPr marL="0" indent="0">
              <a:buNone/>
            </a:pPr>
            <a:r>
              <a:rPr lang="tr-TR" sz="4400" cap="none" dirty="0">
                <a:latin typeface="Times New Roman" panose="02020603050405020304" pitchFamily="18" charset="0"/>
                <a:cs typeface="Times New Roman" panose="02020603050405020304" pitchFamily="18" charset="0"/>
              </a:rPr>
              <a:t>   </a:t>
            </a:r>
            <a:r>
              <a:rPr lang="tr-TR" sz="4400" cap="none" dirty="0">
                <a:solidFill>
                  <a:srgbClr val="FF0000"/>
                </a:solidFill>
                <a:latin typeface="Times New Roman" panose="02020603050405020304" pitchFamily="18" charset="0"/>
                <a:cs typeface="Times New Roman" panose="02020603050405020304" pitchFamily="18" charset="0"/>
              </a:rPr>
              <a:t>Örneğin :</a:t>
            </a:r>
            <a:r>
              <a:rPr lang="tr-TR" sz="4400" cap="none" dirty="0">
                <a:latin typeface="Times New Roman" panose="02020603050405020304" pitchFamily="18" charset="0"/>
                <a:cs typeface="Times New Roman" panose="02020603050405020304" pitchFamily="18" charset="0"/>
              </a:rPr>
              <a:t> Su deniz seviyesinde 100 derecede kaynar. </a:t>
            </a:r>
          </a:p>
        </p:txBody>
      </p:sp>
    </p:spTree>
    <p:extLst>
      <p:ext uri="{BB962C8B-B14F-4D97-AF65-F5344CB8AC3E}">
        <p14:creationId xmlns:p14="http://schemas.microsoft.com/office/powerpoint/2010/main" val="930295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a:xfrm>
            <a:off x="913775" y="1"/>
            <a:ext cx="10364451" cy="1066800"/>
          </a:xfrm>
        </p:spPr>
        <p:txBody>
          <a:bodyPr>
            <a:normAutofit/>
          </a:bodyPr>
          <a:lstStyle/>
          <a:p>
            <a:r>
              <a:rPr lang="tr-TR" dirty="0">
                <a:solidFill>
                  <a:srgbClr val="FF0000"/>
                </a:solidFill>
                <a:latin typeface="Times New Roman" panose="02020603050405020304" pitchFamily="18" charset="0"/>
                <a:cs typeface="Times New Roman" panose="02020603050405020304" pitchFamily="18" charset="0"/>
              </a:rPr>
              <a:t>BİLİME FARKLI YAKLAŞIMLAR</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874644"/>
            <a:ext cx="11330609" cy="4916556"/>
          </a:xfrm>
        </p:spPr>
        <p:txBody>
          <a:bodyPr>
            <a:normAutofit fontScale="85000" lnSpcReduction="20000"/>
          </a:bodyPr>
          <a:lstStyle/>
          <a:p>
            <a:r>
              <a:rPr lang="tr-TR" sz="4800" cap="none" dirty="0">
                <a:latin typeface="Times New Roman" panose="02020603050405020304" pitchFamily="18" charset="0"/>
                <a:cs typeface="Times New Roman" panose="02020603050405020304" pitchFamily="18" charset="0"/>
              </a:rPr>
              <a:t>   </a:t>
            </a:r>
            <a:r>
              <a:rPr lang="tr-TR" sz="4200" cap="none" dirty="0">
                <a:latin typeface="Times New Roman" panose="02020603050405020304" pitchFamily="18" charset="0"/>
                <a:cs typeface="Times New Roman" panose="02020603050405020304" pitchFamily="18" charset="0"/>
              </a:rPr>
              <a:t>İki farklı yaklaşım vardır. </a:t>
            </a:r>
          </a:p>
          <a:p>
            <a:pPr>
              <a:buFont typeface="Wingdings" pitchFamily="2" charset="2"/>
              <a:buChar char="v"/>
            </a:pPr>
            <a:r>
              <a:rPr lang="tr-TR" sz="4200" cap="none" dirty="0">
                <a:latin typeface="Times New Roman" panose="02020603050405020304" pitchFamily="18" charset="0"/>
                <a:cs typeface="Times New Roman" panose="02020603050405020304" pitchFamily="18" charset="0"/>
              </a:rPr>
              <a:t>Birincisi bilimi; bilim adamlarının ortaya koyduğu, olup bitmiş bir ürün olarak görür. Bu yaklaşıma ÜRÜN OLARAK BİLİM YAKLAŞIMI denir.</a:t>
            </a:r>
          </a:p>
          <a:p>
            <a:pPr>
              <a:buFont typeface="Wingdings" pitchFamily="2" charset="2"/>
              <a:buChar char="v"/>
            </a:pPr>
            <a:r>
              <a:rPr lang="tr-TR" sz="4200" cap="none" dirty="0">
                <a:latin typeface="Times New Roman" panose="02020603050405020304" pitchFamily="18" charset="0"/>
                <a:cs typeface="Times New Roman" panose="02020603050405020304" pitchFamily="18" charset="0"/>
              </a:rPr>
              <a:t>İkincisi bilimi, bir etkinlik olarak görür ve bu etkinliğe katılan psikolojik ve sosyolojik tüm öğeleri dikkate alır. Bu yaklaşım ise ETKİNLİK OLARAK BİLİM YAKLAŞIMI adını alır</a:t>
            </a:r>
            <a:r>
              <a:rPr lang="tr-TR" sz="4400" cap="none" dirty="0">
                <a:latin typeface="Times New Roman" panose="02020603050405020304" pitchFamily="18" charset="0"/>
                <a:cs typeface="Times New Roman" panose="02020603050405020304" pitchFamily="18" charset="0"/>
              </a:rPr>
              <a:t>.</a:t>
            </a:r>
          </a:p>
          <a:p>
            <a:pPr marL="0" indent="0">
              <a:buNone/>
            </a:pPr>
            <a:endParaRPr lang="tr-TR" sz="44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0386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E24AD274-D802-49E1-B7F8-316759BB9310}"/>
              </a:ext>
            </a:extLst>
          </p:cNvPr>
          <p:cNvSpPr>
            <a:spLocks noGrp="1"/>
          </p:cNvSpPr>
          <p:nvPr>
            <p:ph type="title"/>
          </p:nvPr>
        </p:nvSpPr>
        <p:spPr>
          <a:xfrm>
            <a:off x="913775" y="172279"/>
            <a:ext cx="10364451" cy="1338469"/>
          </a:xfrm>
        </p:spPr>
        <p:txBody>
          <a:bodyPr/>
          <a:lstStyle/>
          <a:p>
            <a:r>
              <a:rPr lang="tr-TR" cap="none" dirty="0">
                <a:solidFill>
                  <a:srgbClr val="FF0000"/>
                </a:solidFill>
                <a:latin typeface="Times New Roman" panose="02020603050405020304" pitchFamily="18" charset="0"/>
                <a:cs typeface="Times New Roman" panose="02020603050405020304" pitchFamily="18" charset="0"/>
              </a:rPr>
              <a:t>ÜRÜN OLARAK BİLİM YAKLAŞIMI</a:t>
            </a:r>
            <a:endParaRPr lang="tr-TR" dirty="0">
              <a:solidFill>
                <a:srgbClr val="FF0000"/>
              </a:solidFill>
            </a:endParaRPr>
          </a:p>
        </p:txBody>
      </p:sp>
      <p:sp>
        <p:nvSpPr>
          <p:cNvPr id="3" name="İçerik Yer Tutucusu 2">
            <a:extLst>
              <a:ext uri="{FF2B5EF4-FFF2-40B4-BE49-F238E27FC236}">
                <a16:creationId xmlns:a16="http://schemas.microsoft.com/office/drawing/2014/main" xmlns="" id="{C4645DDC-66FD-4CA4-8E1B-9B441539C5A3}"/>
              </a:ext>
            </a:extLst>
          </p:cNvPr>
          <p:cNvSpPr>
            <a:spLocks noGrp="1"/>
          </p:cNvSpPr>
          <p:nvPr>
            <p:ph sz="quarter" idx="13"/>
          </p:nvPr>
        </p:nvSpPr>
        <p:spPr>
          <a:xfrm>
            <a:off x="371061" y="1219200"/>
            <a:ext cx="11555895" cy="4996070"/>
          </a:xfrm>
        </p:spPr>
        <p:txBody>
          <a:bodyPr>
            <a:noAutofit/>
          </a:bodyPr>
          <a:lstStyle/>
          <a:p>
            <a:r>
              <a:rPr lang="tr-TR" sz="3600" cap="none" dirty="0">
                <a:latin typeface="Times New Roman" panose="02020603050405020304" pitchFamily="18" charset="0"/>
                <a:cs typeface="Times New Roman" panose="02020603050405020304" pitchFamily="18" charset="0"/>
              </a:rPr>
              <a:t>Bilimi ve bilimsel kuramı bir ürün olarak gören yaklaşımdır. Klasik bilim anlayışı olarak bilinir. Bu yaklaşıma göre bilim, kesinlik değeri kazanmış nesnel bilgilerden oluşur.</a:t>
            </a:r>
          </a:p>
          <a:p>
            <a:r>
              <a:rPr lang="tr-TR" sz="3600" cap="none" dirty="0">
                <a:latin typeface="Times New Roman" panose="02020603050405020304" pitchFamily="18" charset="0"/>
                <a:cs typeface="Times New Roman" panose="02020603050405020304" pitchFamily="18" charset="0"/>
              </a:rPr>
              <a:t>Bilimsel önermeleri diğer önermelerden ayırabilmek için “doğrulanabilirlik” ve “yanlışlanabilirlik” ilkelerini ölçüt olarak alırlar.</a:t>
            </a:r>
          </a:p>
          <a:p>
            <a:r>
              <a:rPr lang="tr-TR" sz="3600" cap="none" dirty="0">
                <a:latin typeface="Times New Roman" panose="02020603050405020304" pitchFamily="18" charset="0"/>
                <a:cs typeface="Times New Roman" panose="02020603050405020304" pitchFamily="18" charset="0"/>
              </a:rPr>
              <a:t>En önemli temsilcileri ------  </a:t>
            </a:r>
            <a:r>
              <a:rPr lang="tr-TR" sz="3600" cap="none" dirty="0" err="1">
                <a:latin typeface="Times New Roman" panose="02020603050405020304" pitchFamily="18" charset="0"/>
                <a:cs typeface="Times New Roman" panose="02020603050405020304" pitchFamily="18" charset="0"/>
              </a:rPr>
              <a:t>Reichenbach</a:t>
            </a:r>
            <a:r>
              <a:rPr lang="tr-TR" sz="3600" cap="none" dirty="0">
                <a:latin typeface="Times New Roman" panose="02020603050405020304" pitchFamily="18" charset="0"/>
                <a:cs typeface="Times New Roman" panose="02020603050405020304" pitchFamily="18" charset="0"/>
              </a:rPr>
              <a:t> ve </a:t>
            </a:r>
            <a:r>
              <a:rPr lang="tr-TR" sz="3600" cap="none" dirty="0" err="1">
                <a:latin typeface="Times New Roman" panose="02020603050405020304" pitchFamily="18" charset="0"/>
                <a:cs typeface="Times New Roman" panose="02020603050405020304" pitchFamily="18" charset="0"/>
              </a:rPr>
              <a:t>Carnap</a:t>
            </a:r>
            <a:endParaRPr lang="tr-TR" sz="36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4182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AAD02996-6F9A-41F7-8F2C-4EF5C351B761}"/>
              </a:ext>
            </a:extLst>
          </p:cNvPr>
          <p:cNvSpPr>
            <a:spLocks noGrp="1"/>
          </p:cNvSpPr>
          <p:nvPr>
            <p:ph type="title"/>
          </p:nvPr>
        </p:nvSpPr>
        <p:spPr>
          <a:xfrm>
            <a:off x="913774" y="145775"/>
            <a:ext cx="10364451" cy="1484243"/>
          </a:xfrm>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BİLİM NEDİR?</a:t>
            </a:r>
          </a:p>
        </p:txBody>
      </p:sp>
      <p:sp>
        <p:nvSpPr>
          <p:cNvPr id="3" name="İçerik Yer Tutucusu 2">
            <a:extLst>
              <a:ext uri="{FF2B5EF4-FFF2-40B4-BE49-F238E27FC236}">
                <a16:creationId xmlns:a16="http://schemas.microsoft.com/office/drawing/2014/main" xmlns="" id="{E271E67E-746B-485A-8EB1-B0907BD09BC4}"/>
              </a:ext>
            </a:extLst>
          </p:cNvPr>
          <p:cNvSpPr>
            <a:spLocks noGrp="1"/>
          </p:cNvSpPr>
          <p:nvPr>
            <p:ph sz="quarter" idx="13"/>
          </p:nvPr>
        </p:nvSpPr>
        <p:spPr>
          <a:xfrm>
            <a:off x="530087" y="1630018"/>
            <a:ext cx="11211339" cy="4161182"/>
          </a:xfrm>
        </p:spPr>
        <p:txBody>
          <a:bodyPr>
            <a:normAutofit/>
          </a:bodyPr>
          <a:lstStyle/>
          <a:p>
            <a:r>
              <a:rPr lang="tr-TR" sz="3200" cap="none" dirty="0">
                <a:latin typeface="Times New Roman" panose="02020603050405020304" pitchFamily="18" charset="0"/>
                <a:cs typeface="Times New Roman" panose="02020603050405020304" pitchFamily="18" charset="0"/>
              </a:rPr>
              <a:t>Bilim, doğal gerçekliği bilme çabasının bir ürünüdür.  Sistemli ve yöntemli bir etkinliktir. </a:t>
            </a:r>
          </a:p>
          <a:p>
            <a:r>
              <a:rPr lang="tr-TR" sz="3200" cap="none" dirty="0">
                <a:latin typeface="Times New Roman" panose="02020603050405020304" pitchFamily="18" charset="0"/>
                <a:cs typeface="Times New Roman" panose="02020603050405020304" pitchFamily="18" charset="0"/>
              </a:rPr>
              <a:t>Bilimsel çalışmalar, olgular hakkında hipotezler geliştirip, bu hipotezleri doğrulayarak olguları açıklama etkinlikleridir.</a:t>
            </a:r>
          </a:p>
          <a:p>
            <a:r>
              <a:rPr lang="tr-TR" sz="3200" cap="none" dirty="0">
                <a:latin typeface="Times New Roman" panose="02020603050405020304" pitchFamily="18" charset="0"/>
                <a:cs typeface="Times New Roman" panose="02020603050405020304" pitchFamily="18" charset="0"/>
              </a:rPr>
              <a:t>Bilim felsefesinin amacı ise, bilimin ve bilimsel yasaların mantıksal yapısını ve işleyişini sorgulamaktır</a:t>
            </a:r>
            <a:r>
              <a:rPr lang="tr-TR" sz="32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576608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E24AD274-D802-49E1-B7F8-316759BB9310}"/>
              </a:ext>
            </a:extLst>
          </p:cNvPr>
          <p:cNvSpPr>
            <a:spLocks noGrp="1"/>
          </p:cNvSpPr>
          <p:nvPr>
            <p:ph type="title"/>
          </p:nvPr>
        </p:nvSpPr>
        <p:spPr>
          <a:xfrm>
            <a:off x="913775" y="172279"/>
            <a:ext cx="10364451" cy="1338469"/>
          </a:xfrm>
        </p:spPr>
        <p:txBody>
          <a:bodyPr/>
          <a:lstStyle/>
          <a:p>
            <a:r>
              <a:rPr lang="tr-TR" cap="none" dirty="0">
                <a:solidFill>
                  <a:srgbClr val="FF0000"/>
                </a:solidFill>
                <a:latin typeface="Times New Roman" panose="02020603050405020304" pitchFamily="18" charset="0"/>
                <a:cs typeface="Times New Roman" panose="02020603050405020304" pitchFamily="18" charset="0"/>
              </a:rPr>
              <a:t>ETKİNLİK OLARAK BİLİM YAKLAŞIMI</a:t>
            </a:r>
            <a:endParaRPr lang="tr-TR" dirty="0">
              <a:solidFill>
                <a:srgbClr val="FF0000"/>
              </a:solidFill>
            </a:endParaRPr>
          </a:p>
        </p:txBody>
      </p:sp>
      <p:sp>
        <p:nvSpPr>
          <p:cNvPr id="3" name="İçerik Yer Tutucusu 2">
            <a:extLst>
              <a:ext uri="{FF2B5EF4-FFF2-40B4-BE49-F238E27FC236}">
                <a16:creationId xmlns:a16="http://schemas.microsoft.com/office/drawing/2014/main" xmlns="" id="{C4645DDC-66FD-4CA4-8E1B-9B441539C5A3}"/>
              </a:ext>
            </a:extLst>
          </p:cNvPr>
          <p:cNvSpPr>
            <a:spLocks noGrp="1"/>
          </p:cNvSpPr>
          <p:nvPr>
            <p:ph sz="quarter" idx="13"/>
          </p:nvPr>
        </p:nvSpPr>
        <p:spPr>
          <a:xfrm>
            <a:off x="371061" y="1219200"/>
            <a:ext cx="11555895" cy="4996070"/>
          </a:xfrm>
        </p:spPr>
        <p:txBody>
          <a:bodyPr>
            <a:noAutofit/>
          </a:bodyPr>
          <a:lstStyle/>
          <a:p>
            <a:r>
              <a:rPr lang="tr-TR" sz="3600" cap="none" dirty="0">
                <a:latin typeface="Times New Roman" panose="02020603050405020304" pitchFamily="18" charset="0"/>
                <a:cs typeface="Times New Roman" panose="02020603050405020304" pitchFamily="18" charset="0"/>
              </a:rPr>
              <a:t>  Bilimi bir süreç ve etkinlik olarak gören yaklaşımdır. Bu yaklaşıma göre , bilimde bilim insanların özellikleri, alışkanlıkları ve kişilikleri etkilidir.  </a:t>
            </a:r>
          </a:p>
          <a:p>
            <a:r>
              <a:rPr lang="tr-TR" sz="3600" cap="none" dirty="0">
                <a:latin typeface="Times New Roman" panose="02020603050405020304" pitchFamily="18" charset="0"/>
                <a:cs typeface="Times New Roman" panose="02020603050405020304" pitchFamily="18" charset="0"/>
              </a:rPr>
              <a:t>  Bir etkinlik bir süreç olarak ele alındığında bilim, eyleme dayalı ve zihinsel oluşumların toplamıdır ve dinamiktir.</a:t>
            </a:r>
          </a:p>
          <a:p>
            <a:r>
              <a:rPr lang="tr-TR" sz="3600" cap="none" dirty="0">
                <a:latin typeface="Times New Roman" panose="02020603050405020304" pitchFamily="18" charset="0"/>
                <a:cs typeface="Times New Roman" panose="02020603050405020304" pitchFamily="18" charset="0"/>
              </a:rPr>
              <a:t>  En önemli temsilcileri ------ </a:t>
            </a:r>
            <a:r>
              <a:rPr lang="tr-TR" sz="3600" cap="none" dirty="0" err="1">
                <a:latin typeface="Times New Roman" panose="02020603050405020304" pitchFamily="18" charset="0"/>
                <a:cs typeface="Times New Roman" panose="02020603050405020304" pitchFamily="18" charset="0"/>
              </a:rPr>
              <a:t>Khun</a:t>
            </a:r>
            <a:r>
              <a:rPr lang="tr-TR" sz="3600" cap="none" dirty="0">
                <a:latin typeface="Times New Roman" panose="02020603050405020304" pitchFamily="18" charset="0"/>
                <a:cs typeface="Times New Roman" panose="02020603050405020304" pitchFamily="18" charset="0"/>
              </a:rPr>
              <a:t> ve </a:t>
            </a:r>
            <a:r>
              <a:rPr lang="tr-TR" sz="3600" cap="none" dirty="0" err="1">
                <a:latin typeface="Times New Roman" panose="02020603050405020304" pitchFamily="18" charset="0"/>
                <a:cs typeface="Times New Roman" panose="02020603050405020304" pitchFamily="18" charset="0"/>
              </a:rPr>
              <a:t>Toulmin</a:t>
            </a:r>
            <a:endParaRPr lang="tr-TR" sz="36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7437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E24AD274-D802-49E1-B7F8-316759BB9310}"/>
              </a:ext>
            </a:extLst>
          </p:cNvPr>
          <p:cNvSpPr>
            <a:spLocks noGrp="1"/>
          </p:cNvSpPr>
          <p:nvPr>
            <p:ph type="title"/>
          </p:nvPr>
        </p:nvSpPr>
        <p:spPr>
          <a:xfrm>
            <a:off x="913775" y="172279"/>
            <a:ext cx="10364451" cy="1338469"/>
          </a:xfrm>
        </p:spPr>
        <p:txBody>
          <a:bodyPr/>
          <a:lstStyle/>
          <a:p>
            <a:r>
              <a:rPr lang="tr-TR" cap="none" dirty="0">
                <a:solidFill>
                  <a:srgbClr val="FF0000"/>
                </a:solidFill>
                <a:latin typeface="Times New Roman" panose="02020603050405020304" pitchFamily="18" charset="0"/>
                <a:cs typeface="Times New Roman" panose="02020603050405020304" pitchFamily="18" charset="0"/>
              </a:rPr>
              <a:t>BİLİM – FELSEFE İLİŞKİSİ</a:t>
            </a:r>
            <a:endParaRPr lang="tr-TR" dirty="0">
              <a:solidFill>
                <a:srgbClr val="FF0000"/>
              </a:solidFill>
            </a:endParaRPr>
          </a:p>
        </p:txBody>
      </p:sp>
      <p:sp>
        <p:nvSpPr>
          <p:cNvPr id="3" name="İçerik Yer Tutucusu 2">
            <a:extLst>
              <a:ext uri="{FF2B5EF4-FFF2-40B4-BE49-F238E27FC236}">
                <a16:creationId xmlns:a16="http://schemas.microsoft.com/office/drawing/2014/main" xmlns="" id="{C4645DDC-66FD-4CA4-8E1B-9B441539C5A3}"/>
              </a:ext>
            </a:extLst>
          </p:cNvPr>
          <p:cNvSpPr>
            <a:spLocks noGrp="1"/>
          </p:cNvSpPr>
          <p:nvPr>
            <p:ph sz="quarter" idx="13"/>
          </p:nvPr>
        </p:nvSpPr>
        <p:spPr>
          <a:xfrm>
            <a:off x="371061" y="1219200"/>
            <a:ext cx="11555895" cy="4996070"/>
          </a:xfrm>
        </p:spPr>
        <p:txBody>
          <a:bodyPr>
            <a:noAutofit/>
          </a:bodyPr>
          <a:lstStyle/>
          <a:p>
            <a:r>
              <a:rPr lang="tr-TR" sz="3600" cap="none" dirty="0">
                <a:latin typeface="Times New Roman" panose="02020603050405020304" pitchFamily="18" charset="0"/>
                <a:cs typeface="Times New Roman" panose="02020603050405020304" pitchFamily="18" charset="0"/>
              </a:rPr>
              <a:t>  </a:t>
            </a:r>
            <a:r>
              <a:rPr lang="tr-TR" sz="3200" cap="none" dirty="0">
                <a:latin typeface="Times New Roman" panose="02020603050405020304" pitchFamily="18" charset="0"/>
                <a:cs typeface="Times New Roman" panose="02020603050405020304" pitchFamily="18" charset="0"/>
              </a:rPr>
              <a:t>Bilim ve felsefe amaçları ve kullandıkları yöntemler bakımından farklı iki alandır. Bilim ve felsefe rasyonel olmakla birlikte bilimsel yöntemde deney ve gözlem kullanılırken felsefe salt akla dayalıdır. Fakat ikisinin de birbirini tamamlayan yanları vardır. Bilim olgusal dünyada iş görür. Felsefe ise hem olgusal hem de metafizik dünyayı konu edinir. Bilim kanıt ve ispata dayanır. Bilim insanı herhangi bir kanıta dayanmayan konularda yorumda bulunmaz. Filozof ise kendi rasyonel kurgusu ile iyi temellendirilmiş yargıları savunabilir. </a:t>
            </a:r>
          </a:p>
        </p:txBody>
      </p:sp>
    </p:spTree>
    <p:extLst>
      <p:ext uri="{BB962C8B-B14F-4D97-AF65-F5344CB8AC3E}">
        <p14:creationId xmlns:p14="http://schemas.microsoft.com/office/powerpoint/2010/main" val="2302211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AB82B18-0026-491A-849C-274F7B7B3F40}"/>
              </a:ext>
            </a:extLst>
          </p:cNvPr>
          <p:cNvSpPr>
            <a:spLocks noGrp="1"/>
          </p:cNvSpPr>
          <p:nvPr>
            <p:ph type="title"/>
          </p:nvPr>
        </p:nvSpPr>
        <p:spPr/>
        <p:txBody>
          <a:bodyPr/>
          <a:lstStyle/>
          <a:p>
            <a:endParaRPr lang="tr-TR"/>
          </a:p>
        </p:txBody>
      </p:sp>
      <p:pic>
        <p:nvPicPr>
          <p:cNvPr id="5" name="İçerik Yer Tutucusu 4">
            <a:extLst>
              <a:ext uri="{FF2B5EF4-FFF2-40B4-BE49-F238E27FC236}">
                <a16:creationId xmlns:a16="http://schemas.microsoft.com/office/drawing/2014/main" xmlns="" id="{58329AAA-00D5-45DE-BC27-8AF797B097A5}"/>
              </a:ext>
            </a:extLst>
          </p:cNvPr>
          <p:cNvPicPr>
            <a:picLocks noGrp="1" noChangeAspect="1"/>
          </p:cNvPicPr>
          <p:nvPr>
            <p:ph sz="quarter" idx="13"/>
          </p:nvPr>
        </p:nvPicPr>
        <p:blipFill>
          <a:blip r:embed="rId2"/>
          <a:stretch>
            <a:fillRect/>
          </a:stretch>
        </p:blipFill>
        <p:spPr>
          <a:xfrm>
            <a:off x="1200686" y="119271"/>
            <a:ext cx="9348043" cy="6642562"/>
          </a:xfrm>
        </p:spPr>
      </p:pic>
    </p:spTree>
    <p:extLst>
      <p:ext uri="{BB962C8B-B14F-4D97-AF65-F5344CB8AC3E}">
        <p14:creationId xmlns:p14="http://schemas.microsoft.com/office/powerpoint/2010/main" val="3535146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F13873BB-0FD6-456E-BF8F-2D551E78B3F2}"/>
              </a:ext>
            </a:extLst>
          </p:cNvPr>
          <p:cNvSpPr>
            <a:spLocks noGrp="1"/>
          </p:cNvSpPr>
          <p:nvPr>
            <p:ph type="title"/>
          </p:nvPr>
        </p:nvSpPr>
        <p:spPr>
          <a:xfrm>
            <a:off x="913775" y="187805"/>
            <a:ext cx="10364451" cy="1283187"/>
          </a:xfrm>
        </p:spPr>
        <p:txBody>
          <a:bodyPr>
            <a:normAutofit/>
          </a:bodyPr>
          <a:lstStyle/>
          <a:p>
            <a:r>
              <a:rPr lang="tr-TR" cap="none" dirty="0" err="1"/>
              <a:t>Bertrand</a:t>
            </a:r>
            <a:r>
              <a:rPr lang="tr-TR" cap="none" dirty="0"/>
              <a:t> </a:t>
            </a:r>
            <a:r>
              <a:rPr lang="tr-TR" cap="none" dirty="0" err="1"/>
              <a:t>Russell’a</a:t>
            </a:r>
            <a:r>
              <a:rPr lang="tr-TR" cap="none" dirty="0"/>
              <a:t> göre “Genellikle bilim, ne </a:t>
            </a:r>
            <a:br>
              <a:rPr lang="tr-TR" cap="none" dirty="0"/>
            </a:br>
            <a:r>
              <a:rPr lang="tr-TR" cap="none" dirty="0"/>
              <a:t>biliyorsak odur; felsefe de bilmediklerimiz…</a:t>
            </a:r>
          </a:p>
        </p:txBody>
      </p:sp>
      <p:pic>
        <p:nvPicPr>
          <p:cNvPr id="5" name="İçerik Yer Tutucusu 4">
            <a:extLst>
              <a:ext uri="{FF2B5EF4-FFF2-40B4-BE49-F238E27FC236}">
                <a16:creationId xmlns:a16="http://schemas.microsoft.com/office/drawing/2014/main" xmlns="" id="{74B1E811-CB78-414E-B1E5-225463821942}"/>
              </a:ext>
            </a:extLst>
          </p:cNvPr>
          <p:cNvPicPr>
            <a:picLocks noGrp="1" noChangeAspect="1"/>
          </p:cNvPicPr>
          <p:nvPr>
            <p:ph sz="quarter" idx="13"/>
          </p:nvPr>
        </p:nvPicPr>
        <p:blipFill>
          <a:blip r:embed="rId2"/>
          <a:stretch>
            <a:fillRect/>
          </a:stretch>
        </p:blipFill>
        <p:spPr>
          <a:xfrm>
            <a:off x="1033357" y="1470992"/>
            <a:ext cx="10398405" cy="5199203"/>
          </a:xfrm>
        </p:spPr>
      </p:pic>
    </p:spTree>
    <p:extLst>
      <p:ext uri="{BB962C8B-B14F-4D97-AF65-F5344CB8AC3E}">
        <p14:creationId xmlns:p14="http://schemas.microsoft.com/office/powerpoint/2010/main" val="10756644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FC2F65A9-6FE4-4D37-9142-4C1AE447C8E9}"/>
              </a:ext>
            </a:extLst>
          </p:cNvPr>
          <p:cNvSpPr>
            <a:spLocks noGrp="1"/>
          </p:cNvSpPr>
          <p:nvPr>
            <p:ph type="title"/>
          </p:nvPr>
        </p:nvSpPr>
        <p:spPr>
          <a:xfrm>
            <a:off x="913775" y="618518"/>
            <a:ext cx="10364451" cy="216370"/>
          </a:xfrm>
        </p:spPr>
        <p:txBody>
          <a:bodyPr>
            <a:normAutofit fontScale="90000"/>
          </a:bodyPr>
          <a:lstStyle/>
          <a:p>
            <a:endParaRPr lang="tr-TR" dirty="0"/>
          </a:p>
        </p:txBody>
      </p:sp>
      <p:sp>
        <p:nvSpPr>
          <p:cNvPr id="3" name="İçerik Yer Tutucusu 2">
            <a:extLst>
              <a:ext uri="{FF2B5EF4-FFF2-40B4-BE49-F238E27FC236}">
                <a16:creationId xmlns:a16="http://schemas.microsoft.com/office/drawing/2014/main" xmlns="" id="{4B7AD769-879B-4BE8-AEA2-F12EC0B0FEDA}"/>
              </a:ext>
            </a:extLst>
          </p:cNvPr>
          <p:cNvSpPr>
            <a:spLocks noGrp="1"/>
          </p:cNvSpPr>
          <p:nvPr>
            <p:ph sz="quarter" idx="13"/>
          </p:nvPr>
        </p:nvSpPr>
        <p:spPr>
          <a:xfrm>
            <a:off x="913774" y="1139687"/>
            <a:ext cx="10363826" cy="4651512"/>
          </a:xfrm>
        </p:spPr>
        <p:txBody>
          <a:bodyPr>
            <a:noAutofit/>
          </a:bodyPr>
          <a:lstStyle/>
          <a:p>
            <a:r>
              <a:rPr lang="tr-TR" sz="3600" cap="none" dirty="0">
                <a:latin typeface="Times New Roman" panose="02020603050405020304" pitchFamily="18" charset="0"/>
                <a:cs typeface="Times New Roman" panose="02020603050405020304" pitchFamily="18" charset="0"/>
              </a:rPr>
              <a:t>Felsefe bilimin ulaştığı sonuçları anlamaya ve açıklamaya çalışır. Felsefe bilimin sağladığı verileri kullanırken, aynı zamanda yeni sorular sorarak bilime yeni hedefler gösterir.</a:t>
            </a:r>
          </a:p>
          <a:p>
            <a:r>
              <a:rPr lang="tr-TR" sz="3600" cap="none" dirty="0">
                <a:latin typeface="Times New Roman" panose="02020603050405020304" pitchFamily="18" charset="0"/>
                <a:cs typeface="Times New Roman" panose="02020603050405020304" pitchFamily="18" charset="0"/>
              </a:rPr>
              <a:t>Bilimdeki gelişmeler , icatlar ve buluşlar, felsefede yeni sorulara neden olur. Böylece bilim de felsefenin gelişimine katkı sağlar.</a:t>
            </a:r>
          </a:p>
        </p:txBody>
      </p:sp>
    </p:spTree>
    <p:extLst>
      <p:ext uri="{BB962C8B-B14F-4D97-AF65-F5344CB8AC3E}">
        <p14:creationId xmlns:p14="http://schemas.microsoft.com/office/powerpoint/2010/main" val="972320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1DC5E082-99BA-4421-85D8-6C691D839AA6}"/>
              </a:ext>
            </a:extLst>
          </p:cNvPr>
          <p:cNvSpPr>
            <a:spLocks noGrp="1"/>
          </p:cNvSpPr>
          <p:nvPr>
            <p:ph type="title"/>
          </p:nvPr>
        </p:nvSpPr>
        <p:spPr>
          <a:xfrm>
            <a:off x="913775" y="198783"/>
            <a:ext cx="10364451" cy="993913"/>
          </a:xfrm>
        </p:spPr>
        <p:txBody>
          <a:bodyPr>
            <a:normAutofit/>
          </a:bodyPr>
          <a:lstStyle/>
          <a:p>
            <a:r>
              <a:rPr lang="tr-TR" sz="4000" dirty="0">
                <a:solidFill>
                  <a:srgbClr val="FF0000"/>
                </a:solidFill>
                <a:latin typeface="Times New Roman" panose="02020603050405020304" pitchFamily="18" charset="0"/>
                <a:cs typeface="Times New Roman" panose="02020603050405020304" pitchFamily="18" charset="0"/>
              </a:rPr>
              <a:t>Bilim – hayat ilişkisi</a:t>
            </a:r>
          </a:p>
        </p:txBody>
      </p:sp>
      <p:sp>
        <p:nvSpPr>
          <p:cNvPr id="3" name="İçerik Yer Tutucusu 2">
            <a:extLst>
              <a:ext uri="{FF2B5EF4-FFF2-40B4-BE49-F238E27FC236}">
                <a16:creationId xmlns:a16="http://schemas.microsoft.com/office/drawing/2014/main" xmlns="" id="{47AF7696-E819-4965-BAA5-C249D17B7F30}"/>
              </a:ext>
            </a:extLst>
          </p:cNvPr>
          <p:cNvSpPr>
            <a:spLocks noGrp="1"/>
          </p:cNvSpPr>
          <p:nvPr>
            <p:ph sz="quarter" idx="13"/>
          </p:nvPr>
        </p:nvSpPr>
        <p:spPr>
          <a:xfrm>
            <a:off x="530087" y="1007166"/>
            <a:ext cx="11118573" cy="4784034"/>
          </a:xfrm>
        </p:spPr>
        <p:txBody>
          <a:bodyPr>
            <a:noAutofit/>
          </a:bodyPr>
          <a:lstStyle/>
          <a:p>
            <a:r>
              <a:rPr lang="tr-TR" sz="2400" cap="none" dirty="0">
                <a:latin typeface="Times New Roman" panose="02020603050405020304" pitchFamily="18" charset="0"/>
                <a:cs typeface="Times New Roman" panose="02020603050405020304" pitchFamily="18" charset="0"/>
              </a:rPr>
              <a:t>Bir toplumda bilimsel etkinliklerin gelişmesi toplumun ekonomik, kültürel, sosyal ve felsefi koşullarına bağlıdır. Bilimin gelişmesi ile toplumsal yapı arasında önemli bir etkileşim vardır. Toplumda bilimsel düşünceye olan ilgi, bilimin desteklenmesi, eğitim, yeni fikir ve görüşlere açık olma bilimin ortaya çıkmasında ve gelişmesinde etkilidir.</a:t>
            </a:r>
          </a:p>
          <a:p>
            <a:r>
              <a:rPr lang="tr-TR" sz="2400" cap="none" dirty="0">
                <a:latin typeface="Times New Roman" panose="02020603050405020304" pitchFamily="18" charset="0"/>
                <a:cs typeface="Times New Roman" panose="02020603050405020304" pitchFamily="18" charset="0"/>
              </a:rPr>
              <a:t>Sadece dünyayı kavramamızda değil, birçok konuda  bilimin etkileri söz konusudur. Çünkü bilimin sunduğu bilgilerin insana, varlığa ve hayata dair yol gösterici niteliği vardır. </a:t>
            </a:r>
          </a:p>
          <a:p>
            <a:r>
              <a:rPr lang="tr-TR" sz="2400" cap="none" dirty="0">
                <a:latin typeface="Times New Roman" panose="02020603050405020304" pitchFamily="18" charset="0"/>
                <a:cs typeface="Times New Roman" panose="02020603050405020304" pitchFamily="18" charset="0"/>
              </a:rPr>
              <a:t>Bilim , bugün özellikle teknik alanda sağladığı başarılar nedeniyle bir dünya görüşü hâline gelmiştir ve günlük hayatımız üzerinde yol gösterici bir ilke olarak kabul görmektedir. </a:t>
            </a:r>
          </a:p>
        </p:txBody>
      </p:sp>
    </p:spTree>
    <p:extLst>
      <p:ext uri="{BB962C8B-B14F-4D97-AF65-F5344CB8AC3E}">
        <p14:creationId xmlns:p14="http://schemas.microsoft.com/office/powerpoint/2010/main" val="623466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xmlns="" id="{B76F1404-22CD-40D7-B3D9-E11D47164AD4}"/>
              </a:ext>
            </a:extLst>
          </p:cNvPr>
          <p:cNvSpPr>
            <a:spLocks noGrp="1"/>
          </p:cNvSpPr>
          <p:nvPr>
            <p:ph sz="quarter" idx="13"/>
          </p:nvPr>
        </p:nvSpPr>
        <p:spPr>
          <a:xfrm>
            <a:off x="225287" y="251792"/>
            <a:ext cx="11224591" cy="6467060"/>
          </a:xfrm>
        </p:spPr>
        <p:txBody>
          <a:bodyPr/>
          <a:lstStyle/>
          <a:p>
            <a:pPr marL="0" indent="0" algn="ctr">
              <a:buNone/>
            </a:pPr>
            <a:endParaRPr lang="tr-TR" dirty="0"/>
          </a:p>
          <a:p>
            <a:pPr marL="0" indent="0" algn="ctr">
              <a:buNone/>
            </a:pPr>
            <a:r>
              <a:rPr lang="tr-TR" sz="3200" dirty="0">
                <a:solidFill>
                  <a:srgbClr val="FF0000"/>
                </a:solidFill>
                <a:latin typeface="Times New Roman" panose="02020603050405020304" pitchFamily="18" charset="0"/>
                <a:cs typeface="Times New Roman" panose="02020603050405020304" pitchFamily="18" charset="0"/>
              </a:rPr>
              <a:t> BİLİMİN DEĞERİ</a:t>
            </a:r>
          </a:p>
          <a:p>
            <a:r>
              <a:rPr lang="tr-TR" sz="2400" cap="none" dirty="0">
                <a:latin typeface="Times New Roman" panose="02020603050405020304" pitchFamily="18" charset="0"/>
                <a:cs typeface="Times New Roman" panose="02020603050405020304" pitchFamily="18" charset="0"/>
              </a:rPr>
              <a:t>     Günümüzde bilimin yapısını ve işleyişini açıklamaya çalışan görüşler farklı olsa da bilimin üç farklı değeri olduğu konusunda uzlaşma olduğu söylenebilir:</a:t>
            </a:r>
          </a:p>
          <a:p>
            <a:r>
              <a:rPr lang="tr-TR" sz="2400" dirty="0">
                <a:solidFill>
                  <a:srgbClr val="FF0000"/>
                </a:solidFill>
                <a:latin typeface="Times New Roman" panose="02020603050405020304" pitchFamily="18" charset="0"/>
                <a:cs typeface="Times New Roman" panose="02020603050405020304" pitchFamily="18" charset="0"/>
              </a:rPr>
              <a:t>1- Bilimin pratik değeri: </a:t>
            </a:r>
            <a:r>
              <a:rPr lang="tr-TR" sz="2400" cap="none" dirty="0">
                <a:latin typeface="Times New Roman" panose="02020603050405020304" pitchFamily="18" charset="0"/>
                <a:cs typeface="Times New Roman" panose="02020603050405020304" pitchFamily="18" charset="0"/>
              </a:rPr>
              <a:t>Bilim, fayda sağlayan araç-gereçler üreten teknolojinin temelidir. Bilim, gündelik hayatımızı kolaylaştırır, doğayı anlamamızı ve kontrol altına almamızı sağlar.</a:t>
            </a:r>
          </a:p>
          <a:p>
            <a:r>
              <a:rPr lang="tr-TR" sz="2400" dirty="0">
                <a:solidFill>
                  <a:srgbClr val="FF0000"/>
                </a:solidFill>
                <a:latin typeface="Times New Roman" panose="02020603050405020304" pitchFamily="18" charset="0"/>
                <a:cs typeface="Times New Roman" panose="02020603050405020304" pitchFamily="18" charset="0"/>
              </a:rPr>
              <a:t>2- bilimin entelektüel değeri </a:t>
            </a:r>
            <a:r>
              <a:rPr lang="tr-TR" sz="2400" dirty="0">
                <a:latin typeface="Times New Roman" panose="02020603050405020304" pitchFamily="18" charset="0"/>
                <a:cs typeface="Times New Roman" panose="02020603050405020304" pitchFamily="18" charset="0"/>
              </a:rPr>
              <a:t>: </a:t>
            </a:r>
            <a:r>
              <a:rPr lang="tr-TR" sz="2400" cap="none" dirty="0">
                <a:latin typeface="Times New Roman" panose="02020603050405020304" pitchFamily="18" charset="0"/>
                <a:cs typeface="Times New Roman" panose="02020603050405020304" pitchFamily="18" charset="0"/>
              </a:rPr>
              <a:t>Bilim insanın bilme isteğini ve merakını giderir. Bilim insana belli bir dünya görüşü ve bağımsız düşünebilme yeteneği kazandırır.</a:t>
            </a:r>
          </a:p>
          <a:p>
            <a:r>
              <a:rPr lang="tr-TR" sz="2400" dirty="0">
                <a:solidFill>
                  <a:srgbClr val="FF0000"/>
                </a:solidFill>
                <a:latin typeface="Times New Roman" panose="02020603050405020304" pitchFamily="18" charset="0"/>
                <a:cs typeface="Times New Roman" panose="02020603050405020304" pitchFamily="18" charset="0"/>
              </a:rPr>
              <a:t>3- bilimin </a:t>
            </a:r>
            <a:r>
              <a:rPr lang="tr-TR" sz="2400" dirty="0" err="1">
                <a:solidFill>
                  <a:srgbClr val="FF0000"/>
                </a:solidFill>
                <a:latin typeface="Times New Roman" panose="02020603050405020304" pitchFamily="18" charset="0"/>
                <a:cs typeface="Times New Roman" panose="02020603050405020304" pitchFamily="18" charset="0"/>
              </a:rPr>
              <a:t>ahlakî</a:t>
            </a:r>
            <a:r>
              <a:rPr lang="tr-TR" sz="2400" dirty="0">
                <a:solidFill>
                  <a:srgbClr val="FF0000"/>
                </a:solidFill>
                <a:latin typeface="Times New Roman" panose="02020603050405020304" pitchFamily="18" charset="0"/>
                <a:cs typeface="Times New Roman" panose="02020603050405020304" pitchFamily="18" charset="0"/>
              </a:rPr>
              <a:t> değeri </a:t>
            </a:r>
            <a:r>
              <a:rPr lang="tr-TR" sz="2400" dirty="0">
                <a:latin typeface="Times New Roman" panose="02020603050405020304" pitchFamily="18" charset="0"/>
                <a:cs typeface="Times New Roman" panose="02020603050405020304" pitchFamily="18" charset="0"/>
              </a:rPr>
              <a:t>: </a:t>
            </a:r>
            <a:r>
              <a:rPr lang="tr-TR" sz="2400" cap="none" dirty="0">
                <a:latin typeface="Times New Roman" panose="02020603050405020304" pitchFamily="18" charset="0"/>
                <a:cs typeface="Times New Roman" panose="02020603050405020304" pitchFamily="18" charset="0"/>
              </a:rPr>
              <a:t>Bilim akılsal düşünmeyi sağlar. Bireye önyargısız olma ve farklılıklara saygı gibi nitelikler katar</a:t>
            </a:r>
            <a:r>
              <a:rPr lang="tr-TR"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153708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1C4D838F-4C66-4734-AD2A-46E2DFD14C10}"/>
              </a:ext>
            </a:extLst>
          </p:cNvPr>
          <p:cNvSpPr>
            <a:spLocks noGrp="1"/>
          </p:cNvSpPr>
          <p:nvPr>
            <p:ph type="title"/>
          </p:nvPr>
        </p:nvSpPr>
        <p:spPr/>
        <p:txBody>
          <a:bodyPr>
            <a:normAutofit/>
          </a:bodyPr>
          <a:lstStyle/>
          <a:p>
            <a:r>
              <a:rPr lang="tr-TR" sz="4000" dirty="0">
                <a:solidFill>
                  <a:srgbClr val="FF0000"/>
                </a:solidFill>
                <a:latin typeface="Times New Roman" panose="02020603050405020304" pitchFamily="18" charset="0"/>
                <a:cs typeface="Times New Roman" panose="02020603050405020304" pitchFamily="18" charset="0"/>
              </a:rPr>
              <a:t>         Bilimin temel özellikleri</a:t>
            </a:r>
          </a:p>
        </p:txBody>
      </p:sp>
      <p:sp>
        <p:nvSpPr>
          <p:cNvPr id="3" name="İçerik Yer Tutucusu 2">
            <a:extLst>
              <a:ext uri="{FF2B5EF4-FFF2-40B4-BE49-F238E27FC236}">
                <a16:creationId xmlns:a16="http://schemas.microsoft.com/office/drawing/2014/main" xmlns="" id="{2BA12FC3-5835-49E8-BF3E-4EA3557A51C5}"/>
              </a:ext>
            </a:extLst>
          </p:cNvPr>
          <p:cNvSpPr>
            <a:spLocks noGrp="1"/>
          </p:cNvSpPr>
          <p:nvPr>
            <p:ph sz="quarter" idx="13"/>
          </p:nvPr>
        </p:nvSpPr>
        <p:spPr>
          <a:xfrm>
            <a:off x="913774" y="1749287"/>
            <a:ext cx="10363826" cy="4731025"/>
          </a:xfrm>
        </p:spPr>
        <p:txBody>
          <a:bodyPr>
            <a:normAutofit/>
          </a:bodyPr>
          <a:lstStyle/>
          <a:p>
            <a:pPr marL="0" indent="0" algn="ctr">
              <a:buNone/>
            </a:pPr>
            <a:r>
              <a:rPr lang="tr-TR" sz="2800" dirty="0"/>
              <a:t>1- kesinlik</a:t>
            </a:r>
          </a:p>
          <a:p>
            <a:pPr marL="0" indent="0" algn="ctr">
              <a:buNone/>
            </a:pPr>
            <a:r>
              <a:rPr lang="tr-TR" sz="2800" dirty="0"/>
              <a:t>  2- nesnellik</a:t>
            </a:r>
          </a:p>
          <a:p>
            <a:pPr marL="0" indent="0" algn="ctr">
              <a:buNone/>
            </a:pPr>
            <a:r>
              <a:rPr lang="tr-TR" sz="2800" dirty="0"/>
              <a:t>     3- evrensellik</a:t>
            </a:r>
          </a:p>
          <a:p>
            <a:pPr marL="0" indent="0" algn="ctr">
              <a:buNone/>
            </a:pPr>
            <a:r>
              <a:rPr lang="tr-TR" sz="2800" dirty="0"/>
              <a:t>          4- eleştirel olma</a:t>
            </a:r>
          </a:p>
          <a:p>
            <a:pPr marL="0" indent="0" algn="ctr">
              <a:buNone/>
            </a:pPr>
            <a:r>
              <a:rPr lang="tr-TR" sz="2800" dirty="0"/>
              <a:t>        5- sistemli olma</a:t>
            </a:r>
          </a:p>
          <a:p>
            <a:pPr marL="0" indent="0" algn="ctr">
              <a:buNone/>
            </a:pPr>
            <a:r>
              <a:rPr lang="tr-TR" sz="2800" dirty="0"/>
              <a:t> 6- tutarlılık</a:t>
            </a:r>
          </a:p>
          <a:p>
            <a:pPr marL="0" indent="0" algn="ctr">
              <a:buNone/>
            </a:pPr>
            <a:r>
              <a:rPr lang="tr-TR" sz="2800" dirty="0"/>
              <a:t>          7- yöntemli olma</a:t>
            </a:r>
          </a:p>
        </p:txBody>
      </p:sp>
    </p:spTree>
    <p:extLst>
      <p:ext uri="{BB962C8B-B14F-4D97-AF65-F5344CB8AC3E}">
        <p14:creationId xmlns:p14="http://schemas.microsoft.com/office/powerpoint/2010/main" val="2103365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1- kesinlik</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913774" y="2367092"/>
            <a:ext cx="10787896"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Bilimin sonuçları şüphe içermez. Bilim, uzun bir araştırma sonucu elde edilmiş bilgiler içerir.</a:t>
            </a:r>
          </a:p>
        </p:txBody>
      </p:sp>
    </p:spTree>
    <p:extLst>
      <p:ext uri="{BB962C8B-B14F-4D97-AF65-F5344CB8AC3E}">
        <p14:creationId xmlns:p14="http://schemas.microsoft.com/office/powerpoint/2010/main" val="2141696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2- nesnellik</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913774" y="2367092"/>
            <a:ext cx="10787896"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 adamları, olguları kişisel duygu ve düşüncelerinden bağımsız olarak inceler.</a:t>
            </a:r>
          </a:p>
        </p:txBody>
      </p:sp>
    </p:spTree>
    <p:extLst>
      <p:ext uri="{BB962C8B-B14F-4D97-AF65-F5344CB8AC3E}">
        <p14:creationId xmlns:p14="http://schemas.microsoft.com/office/powerpoint/2010/main" val="4273638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3- evrensellik</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Bilimsel yasalar, insanlığın ortak mirasıdır. Bütün uygarlıkların bilime katkıları vardır.</a:t>
            </a:r>
          </a:p>
        </p:txBody>
      </p:sp>
    </p:spTree>
    <p:extLst>
      <p:ext uri="{BB962C8B-B14F-4D97-AF65-F5344CB8AC3E}">
        <p14:creationId xmlns:p14="http://schemas.microsoft.com/office/powerpoint/2010/main" val="424585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4- eleştirel olma</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 insanları, her aşamada ulaştıkları sonuçları değerlendirir.</a:t>
            </a:r>
          </a:p>
        </p:txBody>
      </p:sp>
    </p:spTree>
    <p:extLst>
      <p:ext uri="{BB962C8B-B14F-4D97-AF65-F5344CB8AC3E}">
        <p14:creationId xmlns:p14="http://schemas.microsoft.com/office/powerpoint/2010/main" val="3304693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5- sistemli olma</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Bilimin, bilgiye ulaşma yolunda kendi içinde bir planı vardır.</a:t>
            </a:r>
          </a:p>
        </p:txBody>
      </p:sp>
    </p:spTree>
    <p:extLst>
      <p:ext uri="{BB962C8B-B14F-4D97-AF65-F5344CB8AC3E}">
        <p14:creationId xmlns:p14="http://schemas.microsoft.com/office/powerpoint/2010/main" val="120434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xmlns="" id="{2CDD1862-22C2-47CD-86BC-B4CA8C46E699}"/>
              </a:ext>
            </a:extLst>
          </p:cNvPr>
          <p:cNvSpPr>
            <a:spLocks noGrp="1"/>
          </p:cNvSpPr>
          <p:nvPr>
            <p:ph type="title"/>
          </p:nvPr>
        </p:nvSpPr>
        <p:spPr/>
        <p:txBody>
          <a:bodyPr>
            <a:normAutofit/>
          </a:bodyPr>
          <a:lstStyle/>
          <a:p>
            <a:r>
              <a:rPr lang="tr-TR" sz="5400" dirty="0">
                <a:solidFill>
                  <a:srgbClr val="FF0000"/>
                </a:solidFill>
                <a:latin typeface="Times New Roman" panose="02020603050405020304" pitchFamily="18" charset="0"/>
                <a:cs typeface="Times New Roman" panose="02020603050405020304" pitchFamily="18" charset="0"/>
              </a:rPr>
              <a:t>6- tutarlılık</a:t>
            </a:r>
          </a:p>
        </p:txBody>
      </p:sp>
      <p:sp>
        <p:nvSpPr>
          <p:cNvPr id="3" name="İçerik Yer Tutucusu 2">
            <a:extLst>
              <a:ext uri="{FF2B5EF4-FFF2-40B4-BE49-F238E27FC236}">
                <a16:creationId xmlns:a16="http://schemas.microsoft.com/office/drawing/2014/main" xmlns="" id="{244C8EF5-151B-43A3-8662-31A0F1147C60}"/>
              </a:ext>
            </a:extLst>
          </p:cNvPr>
          <p:cNvSpPr>
            <a:spLocks noGrp="1"/>
          </p:cNvSpPr>
          <p:nvPr>
            <p:ph sz="quarter" idx="13"/>
          </p:nvPr>
        </p:nvSpPr>
        <p:spPr>
          <a:xfrm>
            <a:off x="371061" y="2367092"/>
            <a:ext cx="11330609" cy="3424107"/>
          </a:xfrm>
        </p:spPr>
        <p:txBody>
          <a:bodyPr>
            <a:normAutofit/>
          </a:bodyPr>
          <a:lstStyle/>
          <a:p>
            <a:pPr marL="0" indent="0">
              <a:buNone/>
            </a:pPr>
            <a:r>
              <a:rPr lang="tr-TR" sz="4800" cap="none" dirty="0">
                <a:latin typeface="Times New Roman" panose="02020603050405020304" pitchFamily="18" charset="0"/>
                <a:cs typeface="Times New Roman" panose="02020603050405020304" pitchFamily="18" charset="0"/>
              </a:rPr>
              <a:t>   Bilim, kendi iç yapısında çelişki taşımaz.</a:t>
            </a:r>
          </a:p>
        </p:txBody>
      </p:sp>
    </p:spTree>
    <p:extLst>
      <p:ext uri="{BB962C8B-B14F-4D97-AF65-F5344CB8AC3E}">
        <p14:creationId xmlns:p14="http://schemas.microsoft.com/office/powerpoint/2010/main" val="1135403469"/>
      </p:ext>
    </p:extLst>
  </p:cSld>
  <p:clrMapOvr>
    <a:masterClrMapping/>
  </p:clrMapOvr>
</p:sld>
</file>

<file path=ppt/theme/theme1.xml><?xml version="1.0" encoding="utf-8"?>
<a:theme xmlns:a="http://schemas.openxmlformats.org/drawingml/2006/main" name="Damla">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{A248AC2E-8392-44EA-897F-B29A898BAD85}tf04033925</Template>
  <TotalTime>89</TotalTime>
  <Words>826</Words>
  <Application>Microsoft Office PowerPoint</Application>
  <PresentationFormat>Özel</PresentationFormat>
  <Paragraphs>73</Paragraphs>
  <Slides>26</Slides>
  <Notes>0</Notes>
  <HiddenSlides>0</HiddenSlides>
  <MMClips>0</MMClips>
  <ScaleCrop>false</ScaleCrop>
  <HeadingPairs>
    <vt:vector size="4" baseType="variant">
      <vt:variant>
        <vt:lpstr>Tema</vt:lpstr>
      </vt:variant>
      <vt:variant>
        <vt:i4>1</vt:i4>
      </vt:variant>
      <vt:variant>
        <vt:lpstr>Slayt Başlıkları</vt:lpstr>
      </vt:variant>
      <vt:variant>
        <vt:i4>26</vt:i4>
      </vt:variant>
    </vt:vector>
  </HeadingPairs>
  <TitlesOfParts>
    <vt:vector size="27" baseType="lpstr">
      <vt:lpstr>Damla</vt:lpstr>
      <vt:lpstr>BİLİM FELSEFESİ</vt:lpstr>
      <vt:lpstr>BİLİM NEDİR?</vt:lpstr>
      <vt:lpstr>         Bilimin temel özellikleri</vt:lpstr>
      <vt:lpstr>1- kesinlik</vt:lpstr>
      <vt:lpstr>2- nesnellik</vt:lpstr>
      <vt:lpstr>3- evrensellik</vt:lpstr>
      <vt:lpstr>4- eleştirel olma</vt:lpstr>
      <vt:lpstr>5- sistemli olma</vt:lpstr>
      <vt:lpstr>6- tutarlılık</vt:lpstr>
      <vt:lpstr>7- yöntemli olma</vt:lpstr>
      <vt:lpstr>Bilim türleri</vt:lpstr>
      <vt:lpstr>Doğa bilimlerinde yöntem aşamaları</vt:lpstr>
      <vt:lpstr>1- problemin belirlenmesi</vt:lpstr>
      <vt:lpstr>2- Hipotez (varsayım) oluşturma</vt:lpstr>
      <vt:lpstr>3- deney</vt:lpstr>
      <vt:lpstr>4- teori</vt:lpstr>
      <vt:lpstr>5- bilimsel yasa</vt:lpstr>
      <vt:lpstr>BİLİME FARKLI YAKLAŞIMLAR</vt:lpstr>
      <vt:lpstr>ÜRÜN OLARAK BİLİM YAKLAŞIMI</vt:lpstr>
      <vt:lpstr>ETKİNLİK OLARAK BİLİM YAKLAŞIMI</vt:lpstr>
      <vt:lpstr>BİLİM – FELSEFE İLİŞKİSİ</vt:lpstr>
      <vt:lpstr>PowerPoint Sunusu</vt:lpstr>
      <vt:lpstr>Bertrand Russell’a göre “Genellikle bilim, ne  biliyorsak odur; felsefe de bilmediklerimiz…</vt:lpstr>
      <vt:lpstr>PowerPoint Sunusu</vt:lpstr>
      <vt:lpstr>Bilim – hayat ilişkisi</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BİLİM FELSEFESİ</dc:title>
  <dc:creator>Cüneyt KOÇ</dc:creator>
  <cp:lastModifiedBy>PRO2000</cp:lastModifiedBy>
  <cp:revision>9</cp:revision>
  <dcterms:created xsi:type="dcterms:W3CDTF">2020-02-11T20:16:55Z</dcterms:created>
  <dcterms:modified xsi:type="dcterms:W3CDTF">2020-04-08T17:12:07Z</dcterms:modified>
</cp:coreProperties>
</file>