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0" r:id="rId1"/>
  </p:sldMasterIdLst>
  <p:sldIdLst>
    <p:sldId id="304"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8" r:id="rId22"/>
    <p:sldId id="279" r:id="rId23"/>
    <p:sldId id="280" r:id="rId24"/>
    <p:sldId id="281" r:id="rId25"/>
    <p:sldId id="282" r:id="rId26"/>
    <p:sldId id="283" r:id="rId27"/>
    <p:sldId id="284" r:id="rId28"/>
    <p:sldId id="285"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96" y="-3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tr-TR" smtClean="0"/>
              <a:t>Asıl başlık stili için tıklatın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32213353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41758033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tr-TR" smtClean="0"/>
              <a:t>Asıl başlık stili için tıklatın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1220779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tr-TR" smtClean="0"/>
              <a:t>Asıl başlık stili için tıklatın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tr-TR" smtClean="0"/>
              <a:t>Asıl metin stillerini düzenlemek için tıklatın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pPr/>
              <a:t>‹#›</a:t>
            </a:fld>
            <a:endParaRPr lang="tr-T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xmlns="" val="8657186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9242319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tr-TR" smtClean="0"/>
              <a:t>Asıl başlık stili için tıklatın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4"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11822777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tr-TR" smtClean="0"/>
              <a:t>Asıl başlık stili için tıklatın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4"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23390503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nchor="t" anchorCtr="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14488031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2243840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3"/>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28570919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16626385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38140849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38261526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7" name="Date Placeholder 2"/>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5" name="Footer Placeholder 3"/>
          <p:cNvSpPr>
            <a:spLocks noGrp="1"/>
          </p:cNvSpPr>
          <p:nvPr>
            <p:ph type="ftr" sz="quarter" idx="11"/>
          </p:nvPr>
        </p:nvSpPr>
        <p:spPr/>
        <p:txBody>
          <a:bodyPr/>
          <a:lstStyle/>
          <a:p>
            <a:endParaRPr lang="tr-TR"/>
          </a:p>
        </p:txBody>
      </p:sp>
      <p:sp>
        <p:nvSpPr>
          <p:cNvPr id="6" name="Slide Number Placeholder 4"/>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8662215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5" name="Footer Placeholder 2"/>
          <p:cNvSpPr>
            <a:spLocks noGrp="1"/>
          </p:cNvSpPr>
          <p:nvPr>
            <p:ph type="ftr" sz="quarter" idx="11"/>
          </p:nvPr>
        </p:nvSpPr>
        <p:spPr/>
        <p:txBody>
          <a:bodyPr/>
          <a:lstStyle/>
          <a:p>
            <a:endParaRPr lang="tr-TR"/>
          </a:p>
        </p:txBody>
      </p:sp>
      <p:sp>
        <p:nvSpPr>
          <p:cNvPr id="6" name="Slide Number Placeholder 3"/>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20146330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tr-TR" smtClean="0"/>
              <a:t>Asıl başlık stili için tıklatın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7" name="Date Placeholder 4"/>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5" name="Footer Placeholder 5"/>
          <p:cNvSpPr>
            <a:spLocks noGrp="1"/>
          </p:cNvSpPr>
          <p:nvPr>
            <p:ph type="ftr" sz="quarter" idx="11"/>
          </p:nvPr>
        </p:nvSpPr>
        <p:spPr/>
        <p:txBody>
          <a:bodyPr/>
          <a:lstStyle/>
          <a:p>
            <a:endParaRPr lang="tr-TR"/>
          </a:p>
        </p:txBody>
      </p:sp>
      <p:sp>
        <p:nvSpPr>
          <p:cNvPr id="6" name="Slide Number Placeholder 6"/>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38862332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5BFF5397-2D4A-428D-B239-D3672B9019ED}" type="datetimeFigureOut">
              <a:rPr lang="tr-TR" smtClean="0"/>
              <a:pPr/>
              <a:t>04/11/2020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32258966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a14="http://schemas.microsoft.com/office/drawing/2010/main" xmlns=""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a14="http://schemas.microsoft.com/office/drawing/2010/main" xmlns=""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a14="http://schemas.microsoft.com/office/drawing/2010/main" xmlns=""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a14="http://schemas.microsoft.com/office/drawing/2010/main" xmlns=""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BFF5397-2D4A-428D-B239-D3672B9019ED}" type="datetimeFigureOut">
              <a:rPr lang="tr-TR" smtClean="0"/>
              <a:pPr/>
              <a:t>04/11/2020</a:t>
            </a:fld>
            <a:endParaRPr lang="tr-T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tr-T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F91B4A23-C329-4C43-A451-B1579F234F0A}" type="slidenum">
              <a:rPr lang="tr-TR" smtClean="0"/>
              <a:pPr/>
              <a:t>‹#›</a:t>
            </a:fld>
            <a:endParaRPr lang="tr-TR"/>
          </a:p>
        </p:txBody>
      </p:sp>
    </p:spTree>
    <p:extLst>
      <p:ext uri="{BB962C8B-B14F-4D97-AF65-F5344CB8AC3E}">
        <p14:creationId xmlns:p14="http://schemas.microsoft.com/office/powerpoint/2010/main" xmlns="" val="4087887659"/>
      </p:ext>
    </p:extLst>
  </p:cSld>
  <p:clrMap bg1="dk1" tx1="lt1" bg2="dk2" tx2="lt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 id="2147483843" r:id="rId13"/>
    <p:sldLayoutId id="2147483844" r:id="rId14"/>
    <p:sldLayoutId id="2147483845" r:id="rId15"/>
    <p:sldLayoutId id="2147483846" r:id="rId16"/>
    <p:sldLayoutId id="2147483847" r:id="rId17"/>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46111" y="452717"/>
            <a:ext cx="10721325" cy="5255063"/>
          </a:xfrm>
        </p:spPr>
        <p:txBody>
          <a:bodyPr/>
          <a:lstStyle/>
          <a:p>
            <a:pPr algn="ctr"/>
            <a:r>
              <a:rPr lang="tr-TR" b="1" dirty="0" smtClean="0"/>
              <a:t/>
            </a:r>
            <a:br>
              <a:rPr lang="tr-TR" b="1" dirty="0" smtClean="0"/>
            </a:br>
            <a:r>
              <a:rPr lang="tr-TR" b="1" dirty="0"/>
              <a:t/>
            </a:r>
            <a:br>
              <a:rPr lang="tr-TR" b="1" dirty="0"/>
            </a:br>
            <a:r>
              <a:rPr lang="tr-TR" b="1" dirty="0" smtClean="0"/>
              <a:t/>
            </a:r>
            <a:br>
              <a:rPr lang="tr-TR" b="1" dirty="0" smtClean="0"/>
            </a:br>
            <a:r>
              <a:rPr lang="tr-TR" b="1" dirty="0" smtClean="0"/>
              <a:t>5.SINIF </a:t>
            </a:r>
            <a:br>
              <a:rPr lang="tr-TR" b="1" dirty="0" smtClean="0"/>
            </a:br>
            <a:r>
              <a:rPr lang="tr-TR" b="1" dirty="0" smtClean="0"/>
              <a:t/>
            </a:r>
            <a:br>
              <a:rPr lang="tr-TR" b="1" dirty="0" smtClean="0"/>
            </a:br>
            <a:r>
              <a:rPr lang="tr-TR" b="1" dirty="0" smtClean="0"/>
              <a:t>BİLİM UYGULAMALARI</a:t>
            </a:r>
            <a:r>
              <a:rPr lang="tr-TR" b="1" dirty="0"/>
              <a:t/>
            </a:r>
            <a:br>
              <a:rPr lang="tr-TR" b="1" dirty="0"/>
            </a:br>
            <a:endParaRPr lang="tr-TR" dirty="0"/>
          </a:p>
        </p:txBody>
      </p:sp>
    </p:spTree>
    <p:extLst>
      <p:ext uri="{BB962C8B-B14F-4D97-AF65-F5344CB8AC3E}">
        <p14:creationId xmlns:p14="http://schemas.microsoft.com/office/powerpoint/2010/main" xmlns="" val="120521837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lvl="0"/>
            <a:r>
              <a:rPr lang="tr-TR" sz="2400" b="1" dirty="0"/>
              <a:t>17. yüzyılın sonlarında</a:t>
            </a:r>
            <a:r>
              <a:rPr lang="tr-TR" sz="2400" dirty="0"/>
              <a:t> Isaac Newton, evrensel çekim kuvveti ve </a:t>
            </a:r>
            <a:r>
              <a:rPr lang="tr-TR" sz="2400" b="1" dirty="0" err="1"/>
              <a:t>Netwon'un</a:t>
            </a:r>
            <a:r>
              <a:rPr lang="tr-TR" sz="2400" b="1" dirty="0"/>
              <a:t> hareket yasaları </a:t>
            </a:r>
            <a:r>
              <a:rPr lang="tr-TR" sz="2400" dirty="0"/>
              <a:t>ile evrende </a:t>
            </a:r>
            <a:r>
              <a:rPr lang="tr-TR" sz="2400" b="1" dirty="0"/>
              <a:t>gezegenlerin nasıl </a:t>
            </a:r>
            <a:r>
              <a:rPr lang="tr-TR" sz="2400" dirty="0"/>
              <a:t>ve hangi kanunlara göre </a:t>
            </a:r>
            <a:r>
              <a:rPr lang="tr-TR" sz="2400" b="1" dirty="0"/>
              <a:t>hareket ettiklerini </a:t>
            </a:r>
            <a:r>
              <a:rPr lang="tr-TR" sz="2400" dirty="0"/>
              <a:t>açıklamıştır.</a:t>
            </a:r>
          </a:p>
          <a:p>
            <a:pPr lvl="0"/>
            <a:r>
              <a:rPr lang="tr-TR" sz="2400" b="1" dirty="0"/>
              <a:t>18. yüzyılda</a:t>
            </a:r>
            <a:r>
              <a:rPr lang="tr-TR" sz="2400" dirty="0"/>
              <a:t> </a:t>
            </a:r>
            <a:r>
              <a:rPr lang="tr-TR" sz="2400" b="1" dirty="0"/>
              <a:t>Uranüs </a:t>
            </a:r>
            <a:r>
              <a:rPr lang="tr-TR" sz="2400" dirty="0"/>
              <a:t>ve bazı büyük uydular keşfedilmiştir.</a:t>
            </a:r>
          </a:p>
          <a:p>
            <a:pPr lvl="0"/>
            <a:r>
              <a:rPr lang="tr-TR" sz="2400" b="1" dirty="0"/>
              <a:t>20. yüzyılda </a:t>
            </a:r>
            <a:r>
              <a:rPr lang="tr-TR" sz="2400" dirty="0"/>
              <a:t>Albert Einstein tarafından görelilik kuramı ile uzaydaki </a:t>
            </a:r>
            <a:r>
              <a:rPr lang="tr-TR" sz="2400" b="1" dirty="0"/>
              <a:t>gezegenlerin hareketleri</a:t>
            </a:r>
            <a:r>
              <a:rPr lang="tr-TR" sz="2400" dirty="0"/>
              <a:t> ile ilgili farklı teoriler ortaya atılmış ve </a:t>
            </a:r>
            <a:r>
              <a:rPr lang="tr-TR" sz="2400" b="1" dirty="0"/>
              <a:t>evrenin sürekli genişlediği </a:t>
            </a:r>
            <a:r>
              <a:rPr lang="tr-TR" sz="2400" dirty="0" err="1"/>
              <a:t>Edwin</a:t>
            </a:r>
            <a:r>
              <a:rPr lang="tr-TR" sz="2400" dirty="0"/>
              <a:t> Hubble tarafından ispatlanmıştır.</a:t>
            </a:r>
          </a:p>
          <a:p>
            <a:pPr lvl="0"/>
            <a:r>
              <a:rPr lang="tr-TR" sz="2400" dirty="0"/>
              <a:t>Aynı yüzyılda </a:t>
            </a:r>
            <a:r>
              <a:rPr lang="tr-TR" sz="2400" b="1" dirty="0"/>
              <a:t>Jan </a:t>
            </a:r>
            <a:r>
              <a:rPr lang="tr-TR" sz="2400" b="1" dirty="0" err="1"/>
              <a:t>Hendrik</a:t>
            </a:r>
            <a:r>
              <a:rPr lang="tr-TR" sz="2400" b="1" dirty="0"/>
              <a:t> </a:t>
            </a:r>
            <a:r>
              <a:rPr lang="tr-TR" sz="2400" b="1" dirty="0" err="1"/>
              <a:t>Oort</a:t>
            </a:r>
            <a:r>
              <a:rPr lang="tr-TR" sz="2400" b="1" dirty="0"/>
              <a:t> </a:t>
            </a:r>
            <a:r>
              <a:rPr lang="tr-TR" sz="2400" dirty="0"/>
              <a:t>tarafından </a:t>
            </a:r>
            <a:r>
              <a:rPr lang="tr-TR" sz="2400" b="1" dirty="0"/>
              <a:t>kuyruklu yıldızlar kümesi </a:t>
            </a:r>
            <a:r>
              <a:rPr lang="tr-TR" sz="2400" dirty="0"/>
              <a:t>keşfedilmiştir.</a:t>
            </a:r>
          </a:p>
          <a:p>
            <a:pPr marL="0" indent="0">
              <a:buNone/>
            </a:pPr>
            <a:r>
              <a:rPr lang="tr-TR" sz="2400" b="1" dirty="0"/>
              <a:t>ETKİNLİK </a:t>
            </a:r>
            <a:endParaRPr lang="tr-TR" sz="2400" dirty="0"/>
          </a:p>
          <a:p>
            <a:r>
              <a:rPr lang="tr-TR" sz="2400" i="1" dirty="0"/>
              <a:t>Gelecekte astronomi alanında ne gibi gelişmeler yaşanabilir? Tartışınız.</a:t>
            </a:r>
            <a:endParaRPr lang="tr-TR" sz="2400" dirty="0"/>
          </a:p>
          <a:p>
            <a:endParaRPr lang="tr-TR" sz="2400" dirty="0"/>
          </a:p>
        </p:txBody>
      </p:sp>
    </p:spTree>
    <p:extLst>
      <p:ext uri="{BB962C8B-B14F-4D97-AF65-F5344CB8AC3E}">
        <p14:creationId xmlns:p14="http://schemas.microsoft.com/office/powerpoint/2010/main" xmlns="" val="36645813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940745"/>
          </a:xfrm>
        </p:spPr>
        <p:txBody>
          <a:bodyPr>
            <a:normAutofit fontScale="92500" lnSpcReduction="10000"/>
          </a:bodyPr>
          <a:lstStyle/>
          <a:p>
            <a:pPr marL="0" indent="0">
              <a:buNone/>
            </a:pPr>
            <a:r>
              <a:rPr lang="tr-TR" b="1" dirty="0"/>
              <a:t>BİLİM VE TEKNOLOJİ ARASINDAKİ İLİŞKİ NEDİR?</a:t>
            </a:r>
            <a:endParaRPr lang="tr-TR" dirty="0"/>
          </a:p>
          <a:p>
            <a:pPr marL="0" indent="0">
              <a:buNone/>
            </a:pPr>
            <a:r>
              <a:rPr lang="tr-TR" b="1" dirty="0" smtClean="0"/>
              <a:t>Bilim </a:t>
            </a:r>
            <a:r>
              <a:rPr lang="tr-TR" b="1" dirty="0"/>
              <a:t>nedir?</a:t>
            </a:r>
            <a:endParaRPr lang="tr-TR" dirty="0"/>
          </a:p>
          <a:p>
            <a:r>
              <a:rPr lang="tr-TR" dirty="0"/>
              <a:t>- Bilim çevremizin, toplumun ve bireylerin incelendiği ve böylece bilgi edinildiği bir uğraştır.</a:t>
            </a:r>
          </a:p>
          <a:p>
            <a:pPr marL="0" indent="0">
              <a:buNone/>
            </a:pPr>
            <a:r>
              <a:rPr lang="tr-TR" b="1" dirty="0"/>
              <a:t>Teknoloji nedir?</a:t>
            </a:r>
            <a:endParaRPr lang="tr-TR" dirty="0"/>
          </a:p>
          <a:p>
            <a:r>
              <a:rPr lang="tr-TR" dirty="0"/>
              <a:t>- Bir şeylerin yapılma tarzı, bir şeylerin üretilmesi için gereken materyaller ve üretilme şeklidir.</a:t>
            </a:r>
          </a:p>
          <a:p>
            <a:r>
              <a:rPr lang="tr-TR" dirty="0"/>
              <a:t>- Teknoloji bir bisküvinin nasıl üretildiğidir örnek olarak.</a:t>
            </a:r>
          </a:p>
          <a:p>
            <a:pPr marL="0" indent="0">
              <a:buNone/>
            </a:pPr>
            <a:r>
              <a:rPr lang="tr-TR" b="1" dirty="0"/>
              <a:t>Bilim ve teknoloji arasındaki bilgi nedir?</a:t>
            </a:r>
            <a:endParaRPr lang="tr-TR" dirty="0"/>
          </a:p>
          <a:p>
            <a:r>
              <a:rPr lang="tr-TR" dirty="0"/>
              <a:t>- Bilimdeki gelişmeler teknolojinin ilerlemesini sağlar.</a:t>
            </a:r>
          </a:p>
          <a:p>
            <a:r>
              <a:rPr lang="tr-TR" dirty="0"/>
              <a:t>- Teknolojideki gelişmeler bilimin ilerlemesini sağlar.</a:t>
            </a:r>
          </a:p>
          <a:p>
            <a:r>
              <a:rPr lang="tr-TR" dirty="0"/>
              <a:t>- Teknoloji ve bilim insanların hayatını daha kolaylaştırmak içindir.</a:t>
            </a:r>
          </a:p>
          <a:p>
            <a:r>
              <a:rPr lang="tr-TR" dirty="0"/>
              <a:t>- Teknoloji ve bilim insanların hayatını kolaylaştırmak için olsa da bazen kötüye kullanılabilir.</a:t>
            </a:r>
          </a:p>
          <a:p>
            <a:r>
              <a:rPr lang="tr-TR" b="1" dirty="0"/>
              <a:t>Yani, </a:t>
            </a:r>
            <a:r>
              <a:rPr lang="tr-TR" dirty="0"/>
              <a:t>aslında baktığımız zaman bilim ve teknoloji arasında </a:t>
            </a:r>
            <a:r>
              <a:rPr lang="tr-TR" b="1" dirty="0"/>
              <a:t>çok güçlü bir bağ vardır ve bu bağın güçlü olması insanın hayatını kolaylaştırır.</a:t>
            </a:r>
            <a:endParaRPr lang="tr-TR" dirty="0"/>
          </a:p>
          <a:p>
            <a:endParaRPr lang="tr-TR" dirty="0"/>
          </a:p>
        </p:txBody>
      </p:sp>
    </p:spTree>
    <p:extLst>
      <p:ext uri="{BB962C8B-B14F-4D97-AF65-F5344CB8AC3E}">
        <p14:creationId xmlns:p14="http://schemas.microsoft.com/office/powerpoint/2010/main" xmlns="" val="37075863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46509" y="604434"/>
            <a:ext cx="11007291" cy="6094749"/>
          </a:xfrm>
        </p:spPr>
        <p:txBody>
          <a:bodyPr>
            <a:normAutofit/>
          </a:bodyPr>
          <a:lstStyle/>
          <a:p>
            <a:pPr marL="0" indent="0">
              <a:buNone/>
            </a:pPr>
            <a:r>
              <a:rPr lang="tr-TR" b="1" dirty="0"/>
              <a:t>BİLİMSEL BİLGİNİN ELDE EDİLMESİNDE DENEYSEL MATEMATİKSEL VE MANTIKSAL ÇIKARIMLARIN ROLÜ NEDİR?</a:t>
            </a:r>
            <a:endParaRPr lang="tr-TR" dirty="0"/>
          </a:p>
          <a:p>
            <a:r>
              <a:rPr lang="tr-TR" b="1" dirty="0"/>
              <a:t>Bilimsel bilginin elde edilmesinde matematik, mantıksal ve deneysel çıkarımlar bütün olarak ele alınır.</a:t>
            </a:r>
            <a:endParaRPr lang="tr-TR" dirty="0"/>
          </a:p>
          <a:p>
            <a:r>
              <a:rPr lang="tr-TR" b="1" dirty="0"/>
              <a:t>Deneysel çıkarımların rolü: </a:t>
            </a:r>
            <a:r>
              <a:rPr lang="tr-TR" dirty="0"/>
              <a:t>Matematiksel ve </a:t>
            </a:r>
            <a:r>
              <a:rPr lang="tr-TR" u="sng" dirty="0"/>
              <a:t>mantıksal</a:t>
            </a:r>
            <a:r>
              <a:rPr lang="tr-TR" dirty="0"/>
              <a:t> çıkarımların doğruluğunu veya yanlışlarını ispatlamaktır. Deneyler uygun koşullarda yapılıp kesin bilgi doğrulanır.</a:t>
            </a:r>
          </a:p>
          <a:p>
            <a:r>
              <a:rPr lang="tr-TR" b="1" dirty="0"/>
              <a:t>Mantıksal çıkarımların rolü: </a:t>
            </a:r>
            <a:r>
              <a:rPr lang="tr-TR" dirty="0"/>
              <a:t>Deneysel ve </a:t>
            </a:r>
            <a:r>
              <a:rPr lang="tr-TR" dirty="0" err="1"/>
              <a:t>matematikseş</a:t>
            </a:r>
            <a:r>
              <a:rPr lang="tr-TR" dirty="0"/>
              <a:t> çıkarımlardan elde edilen verilerin mantık süzgecinden geçirilip, cevap aranan probleme farklı bakış açılarından yaklaşılarak farklı deneyler ve matematiksel hesaplar yapılmasına yol sağlamaktır.</a:t>
            </a:r>
          </a:p>
          <a:p>
            <a:r>
              <a:rPr lang="tr-TR" b="1" dirty="0"/>
              <a:t>Matematiksel çıkarımların rolü</a:t>
            </a:r>
            <a:r>
              <a:rPr lang="tr-TR" dirty="0"/>
              <a:t>: Yapılan işlemlerin mantıklı bir şekilde benzeri yapıldığında yeni deney çıktısının verilerinin tahmin edilmesi, ve tüm deney çıktılarının ifade edilebilmesini sağlar.</a:t>
            </a:r>
          </a:p>
          <a:p>
            <a:pPr marL="0" indent="0">
              <a:buNone/>
            </a:pPr>
            <a:r>
              <a:rPr lang="tr-TR" b="1" i="1" dirty="0" smtClean="0"/>
              <a:t>Etkinlik</a:t>
            </a:r>
          </a:p>
          <a:p>
            <a:pPr marL="0" indent="0">
              <a:buNone/>
            </a:pPr>
            <a:r>
              <a:rPr lang="tr-TR" i="1" dirty="0" smtClean="0"/>
              <a:t> </a:t>
            </a:r>
            <a:r>
              <a:rPr lang="tr-TR" i="1" dirty="0"/>
              <a:t>Yakın çevresindeki canlı ve cansız varlıkları gözlemleyerek sınıflandırma yapınız.</a:t>
            </a:r>
          </a:p>
          <a:p>
            <a:endParaRPr lang="tr-TR" dirty="0"/>
          </a:p>
        </p:txBody>
      </p:sp>
    </p:spTree>
    <p:extLst>
      <p:ext uri="{BB962C8B-B14F-4D97-AF65-F5344CB8AC3E}">
        <p14:creationId xmlns:p14="http://schemas.microsoft.com/office/powerpoint/2010/main" xmlns="" val="6338720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57939"/>
            <a:ext cx="10515600" cy="5572529"/>
          </a:xfrm>
        </p:spPr>
        <p:txBody>
          <a:bodyPr>
            <a:normAutofit/>
          </a:bodyPr>
          <a:lstStyle/>
          <a:p>
            <a:pPr marL="0" indent="0" algn="ctr">
              <a:buNone/>
            </a:pPr>
            <a:r>
              <a:rPr lang="tr-TR" b="1" dirty="0" smtClean="0"/>
              <a:t>BİLİMSEL </a:t>
            </a:r>
            <a:r>
              <a:rPr lang="tr-TR" b="1" dirty="0"/>
              <a:t>BİLGİNİN OLUŞTURULMASINDA </a:t>
            </a:r>
            <a:endParaRPr lang="tr-TR" b="1" dirty="0" smtClean="0"/>
          </a:p>
          <a:p>
            <a:pPr marL="0" indent="0" algn="ctr">
              <a:buNone/>
            </a:pPr>
            <a:r>
              <a:rPr lang="tr-TR" b="1" dirty="0" smtClean="0"/>
              <a:t>KARŞILAŞTIRMA </a:t>
            </a:r>
            <a:r>
              <a:rPr lang="tr-TR" b="1" dirty="0"/>
              <a:t>VE SINIFLANDIRMANIN </a:t>
            </a:r>
            <a:r>
              <a:rPr lang="tr-TR" b="1" dirty="0" smtClean="0"/>
              <a:t>ÖNEMİ</a:t>
            </a:r>
            <a:endParaRPr lang="tr-TR" dirty="0"/>
          </a:p>
          <a:p>
            <a:r>
              <a:rPr lang="tr-TR" dirty="0"/>
              <a:t>Canlıların benzer ve ortak özelliklerine göre gruplandırılmasına sınıflandırılma denir. Sınıflandırmayı, biyolojinin alt bilim dallarında biri olan taksonomi (sistematik) yapar. Sınıflandırmanın amacı, canlıları belirli bir sisteme oturtmak ve doğayı daha kolay öğrenilebilir hale getirmektir. Sınıflandırma kendi içinde ikiye ayrılır. İlk olarak yapılan sınıflandırmaya “yapay (ampirik) sınıflandırma” denir. Günümüzde ise “doğal (</a:t>
            </a:r>
            <a:r>
              <a:rPr lang="tr-TR" dirty="0" err="1"/>
              <a:t>filogenetik</a:t>
            </a:r>
            <a:r>
              <a:rPr lang="tr-TR" dirty="0"/>
              <a:t>) sınıflandırma” </a:t>
            </a:r>
            <a:r>
              <a:rPr lang="tr-TR" dirty="0" smtClean="0"/>
              <a:t>geçerlidir.</a:t>
            </a:r>
          </a:p>
          <a:p>
            <a:pPr marL="0" indent="0">
              <a:buNone/>
            </a:pPr>
            <a:r>
              <a:rPr lang="tr-TR" b="1" dirty="0"/>
              <a:t>ETKİNLİK</a:t>
            </a:r>
            <a:endParaRPr lang="tr-TR" dirty="0"/>
          </a:p>
          <a:p>
            <a:r>
              <a:rPr lang="tr-TR" b="1" dirty="0"/>
              <a:t>Tohumun canlılık özellikleri nelerdir?</a:t>
            </a:r>
            <a:endParaRPr lang="tr-TR" dirty="0"/>
          </a:p>
          <a:p>
            <a:r>
              <a:rPr lang="tr-TR" dirty="0"/>
              <a:t>Tohumlar hareket edemezler.</a:t>
            </a:r>
            <a:br>
              <a:rPr lang="tr-TR" dirty="0"/>
            </a:br>
            <a:r>
              <a:rPr lang="tr-TR" dirty="0"/>
              <a:t>Tohumlar solunum gerçekleştiremez.</a:t>
            </a:r>
            <a:br>
              <a:rPr lang="tr-TR" dirty="0"/>
            </a:br>
            <a:r>
              <a:rPr lang="tr-TR" dirty="0"/>
              <a:t>Tohumlar üreyemezler.</a:t>
            </a:r>
            <a:br>
              <a:rPr lang="tr-TR" dirty="0"/>
            </a:br>
            <a:r>
              <a:rPr lang="tr-TR" dirty="0"/>
              <a:t>Tohumlar uyarı ve tepki Alamaz.</a:t>
            </a:r>
          </a:p>
          <a:p>
            <a:endParaRPr lang="tr-TR" dirty="0"/>
          </a:p>
        </p:txBody>
      </p:sp>
    </p:spTree>
    <p:extLst>
      <p:ext uri="{BB962C8B-B14F-4D97-AF65-F5344CB8AC3E}">
        <p14:creationId xmlns:p14="http://schemas.microsoft.com/office/powerpoint/2010/main" xmlns="" val="24468307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fontScale="85000" lnSpcReduction="20000"/>
          </a:bodyPr>
          <a:lstStyle/>
          <a:p>
            <a:pPr marL="0" indent="0">
              <a:buNone/>
            </a:pPr>
            <a:r>
              <a:rPr lang="tr-TR" b="1" dirty="0" smtClean="0"/>
              <a:t>ETKİNLİK</a:t>
            </a:r>
            <a:endParaRPr lang="tr-TR" dirty="0"/>
          </a:p>
          <a:p>
            <a:pPr marL="0" indent="0">
              <a:buNone/>
            </a:pPr>
            <a:r>
              <a:rPr lang="tr-TR" b="1" dirty="0"/>
              <a:t>DİNOZOR NEDİR?</a:t>
            </a:r>
            <a:endParaRPr lang="tr-TR" dirty="0"/>
          </a:p>
          <a:p>
            <a:r>
              <a:rPr lang="tr-TR" dirty="0"/>
              <a:t>Dinozorlar biz insanlardan milyonlarca yıl önce yaşamış dev canlılardır. 65 milyon yıl önce Meksika Körfezi’ne düşen bir asteroid sebebiyle yok olduklarına inanılan dinozorlardan bugün geriye fosiller kalmıştır. Modern teknoloji sayesinde dinozorların fosillerini tespit edebiliyor ve fosiller üzerinde araştırma yapabiliyoruz. Peki dinozorlar hakkında bilmeniz gereken bazı bilgilere kısaca göz atmaya ne dersiniz?</a:t>
            </a:r>
          </a:p>
          <a:p>
            <a:pPr marL="0" indent="0">
              <a:buNone/>
            </a:pPr>
            <a:r>
              <a:rPr lang="tr-TR" b="1" dirty="0"/>
              <a:t>DİNOZOR KELİMESİNİN ANLAMI NEDİR?</a:t>
            </a:r>
            <a:endParaRPr lang="tr-TR" dirty="0"/>
          </a:p>
          <a:p>
            <a:r>
              <a:rPr lang="tr-TR" dirty="0"/>
              <a:t>Dinozor kelimesi </a:t>
            </a:r>
            <a:r>
              <a:rPr lang="tr-TR" dirty="0" err="1"/>
              <a:t>Yunanca’da</a:t>
            </a:r>
            <a:r>
              <a:rPr lang="tr-TR" dirty="0"/>
              <a:t> ‘korkunç kertenkele’ anlamına gelen bir sözcükten gelmektedir. Bu kelime 1842 yılında İngiliz </a:t>
            </a:r>
            <a:r>
              <a:rPr lang="tr-TR" dirty="0" err="1"/>
              <a:t>paleontolog</a:t>
            </a:r>
            <a:r>
              <a:rPr lang="tr-TR" dirty="0"/>
              <a:t> Richard </a:t>
            </a:r>
            <a:r>
              <a:rPr lang="tr-TR" dirty="0" err="1"/>
              <a:t>Owen</a:t>
            </a:r>
            <a:r>
              <a:rPr lang="tr-TR" dirty="0"/>
              <a:t> tarafından </a:t>
            </a:r>
            <a:r>
              <a:rPr lang="tr-TR" dirty="0" err="1"/>
              <a:t>İngilizce’ye</a:t>
            </a:r>
            <a:r>
              <a:rPr lang="tr-TR" dirty="0"/>
              <a:t> kazandırılmıştır.</a:t>
            </a:r>
          </a:p>
          <a:p>
            <a:r>
              <a:rPr lang="tr-TR" dirty="0"/>
              <a:t>Dinozorlar yaklaşık 160 milyon yıldan daha uzun bir süre Dünya üzerinde egemen tür olmuştur. Dinozorlar, </a:t>
            </a:r>
            <a:r>
              <a:rPr lang="tr-TR" dirty="0" err="1"/>
              <a:t>Trias</a:t>
            </a:r>
            <a:r>
              <a:rPr lang="tr-TR" dirty="0"/>
              <a:t> Devri ve </a:t>
            </a:r>
            <a:r>
              <a:rPr lang="tr-TR" dirty="0" err="1"/>
              <a:t>Kretase</a:t>
            </a:r>
            <a:r>
              <a:rPr lang="tr-TR" dirty="0"/>
              <a:t> Devri arasında yaşamışlardır.</a:t>
            </a:r>
          </a:p>
          <a:p>
            <a:r>
              <a:rPr lang="tr-TR" dirty="0"/>
              <a:t>Dinozorların 250 milyon ve 65 milyon yıl arası yaşadığı dönem Mezozoik Devir olarak adlandırılır. Mezozoik Devir, Dinozor Çağı olarak da isimlendirilir. Birçok dinozor türü bu dönem içerisinde gelişmiş ve yok olmuştur.</a:t>
            </a:r>
          </a:p>
          <a:p>
            <a:r>
              <a:rPr lang="tr-TR" dirty="0"/>
              <a:t>Dinozor neslinin 65 milyon yıl önce Dünya’ya çarpan bir asteroid sebebiyle tükendiği düşünülmektedir.</a:t>
            </a:r>
          </a:p>
          <a:p>
            <a:r>
              <a:rPr lang="tr-TR" dirty="0"/>
              <a:t>Bilim insanlarına göre dinozorların neslinin tükenmesinde dev bir asteroid ya da büyük bir yanardağ patlamasının rol aldığını tahmin etmektedirler. Bu tip felaketler Güneş’ten Dünya’ya gelen ışığı engeller ve Dünya ekolojisini son derece olumsuz etkiler.</a:t>
            </a:r>
          </a:p>
          <a:p>
            <a:endParaRPr lang="tr-TR" dirty="0"/>
          </a:p>
        </p:txBody>
      </p:sp>
    </p:spTree>
    <p:extLst>
      <p:ext uri="{BB962C8B-B14F-4D97-AF65-F5344CB8AC3E}">
        <p14:creationId xmlns:p14="http://schemas.microsoft.com/office/powerpoint/2010/main" xmlns="" val="28601429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fontScale="92500" lnSpcReduction="20000"/>
          </a:bodyPr>
          <a:lstStyle/>
          <a:p>
            <a:pPr marL="0" indent="0">
              <a:buNone/>
            </a:pPr>
            <a:r>
              <a:rPr lang="tr-TR" b="1" dirty="0"/>
              <a:t>DİNOZOR TÜRLERİ NELERDİR?</a:t>
            </a:r>
            <a:endParaRPr lang="tr-TR" dirty="0"/>
          </a:p>
          <a:p>
            <a:r>
              <a:rPr lang="tr-TR" dirty="0"/>
              <a:t>– Dinozor türlerinin resmi olarak sınıflandırılması 1824 yılında başlamıştır. Adlandırılan ilk dinozor türü </a:t>
            </a:r>
            <a:r>
              <a:rPr lang="tr-TR" dirty="0" err="1"/>
              <a:t>Megalozor’dur</a:t>
            </a:r>
            <a:r>
              <a:rPr lang="tr-TR" dirty="0"/>
              <a:t>.</a:t>
            </a:r>
          </a:p>
          <a:p>
            <a:r>
              <a:rPr lang="tr-TR" dirty="0"/>
              <a:t>– Dinozor bilimi üzerinde çalışan kişilere </a:t>
            </a:r>
            <a:r>
              <a:rPr lang="tr-TR" dirty="0" err="1"/>
              <a:t>paleontolog</a:t>
            </a:r>
            <a:r>
              <a:rPr lang="tr-TR" dirty="0"/>
              <a:t> adı verilir.</a:t>
            </a:r>
          </a:p>
          <a:p>
            <a:r>
              <a:rPr lang="tr-TR" dirty="0"/>
              <a:t>– Dinozorların tümü etobur değildir. En büyük iki dinozor türü olan </a:t>
            </a:r>
            <a:r>
              <a:rPr lang="tr-TR" dirty="0" err="1"/>
              <a:t>Brachiosaurus</a:t>
            </a:r>
            <a:r>
              <a:rPr lang="tr-TR" dirty="0"/>
              <a:t> ve </a:t>
            </a:r>
            <a:r>
              <a:rPr lang="tr-TR" dirty="0" err="1"/>
              <a:t>Apatosaurus</a:t>
            </a:r>
            <a:r>
              <a:rPr lang="tr-TR" dirty="0"/>
              <a:t> </a:t>
            </a:r>
            <a:r>
              <a:rPr lang="tr-TR" dirty="0" err="1"/>
              <a:t>otoburdu</a:t>
            </a:r>
            <a:r>
              <a:rPr lang="tr-TR" dirty="0"/>
              <a:t>.</a:t>
            </a:r>
          </a:p>
          <a:p>
            <a:r>
              <a:rPr lang="tr-TR" dirty="0"/>
              <a:t>– </a:t>
            </a:r>
            <a:r>
              <a:rPr lang="tr-TR" dirty="0" err="1"/>
              <a:t>Otobur</a:t>
            </a:r>
            <a:r>
              <a:rPr lang="tr-TR" dirty="0"/>
              <a:t> dinozorların birçoğunun bedenlerinde, </a:t>
            </a:r>
            <a:r>
              <a:rPr lang="tr-TR" dirty="0" err="1"/>
              <a:t>Allosaurus</a:t>
            </a:r>
            <a:r>
              <a:rPr lang="tr-TR" dirty="0"/>
              <a:t> ve </a:t>
            </a:r>
            <a:r>
              <a:rPr lang="tr-TR" dirty="0" err="1"/>
              <a:t>Spinosaurus</a:t>
            </a:r>
            <a:r>
              <a:rPr lang="tr-TR" dirty="0"/>
              <a:t> gibi etobur dinozorlardan korunmak için evrim sayesinde gelişmiş doğal silahlar buluyordu. </a:t>
            </a:r>
            <a:r>
              <a:rPr lang="tr-TR" dirty="0" err="1"/>
              <a:t>Stegosaurus’un</a:t>
            </a:r>
            <a:r>
              <a:rPr lang="tr-TR" dirty="0"/>
              <a:t> dikenli kuyruğu ve </a:t>
            </a:r>
            <a:r>
              <a:rPr lang="tr-TR" dirty="0" err="1"/>
              <a:t>hörgüçü</a:t>
            </a:r>
            <a:r>
              <a:rPr lang="tr-TR" dirty="0"/>
              <a:t> ve </a:t>
            </a:r>
            <a:r>
              <a:rPr lang="tr-TR" dirty="0" err="1"/>
              <a:t>Triceratops’un</a:t>
            </a:r>
            <a:r>
              <a:rPr lang="tr-TR" dirty="0"/>
              <a:t> boynuzları bu örnekler arasında sayılabilir.</a:t>
            </a:r>
          </a:p>
          <a:p>
            <a:r>
              <a:rPr lang="tr-TR" dirty="0"/>
              <a:t>– </a:t>
            </a:r>
            <a:r>
              <a:rPr lang="tr-TR" dirty="0" err="1"/>
              <a:t>Teruzor</a:t>
            </a:r>
            <a:r>
              <a:rPr lang="tr-TR" dirty="0"/>
              <a:t> bir dinozor türü olarak sayılmaz. </a:t>
            </a:r>
            <a:r>
              <a:rPr lang="tr-TR" dirty="0" err="1"/>
              <a:t>Teruzor</a:t>
            </a:r>
            <a:r>
              <a:rPr lang="tr-TR" dirty="0"/>
              <a:t>, Dinozor Çağı’nda yaşamış uçan bir tür sürüngendi. Aynı durum </a:t>
            </a:r>
            <a:r>
              <a:rPr lang="tr-TR" dirty="0" err="1"/>
              <a:t>Pleziyozorlar</a:t>
            </a:r>
            <a:r>
              <a:rPr lang="tr-TR" dirty="0"/>
              <a:t> için de geçerlidir. </a:t>
            </a:r>
            <a:r>
              <a:rPr lang="tr-TR" dirty="0" err="1"/>
              <a:t>Pleziyozorlar</a:t>
            </a:r>
            <a:r>
              <a:rPr lang="tr-TR" dirty="0"/>
              <a:t>, Dinozor Çağı’nda </a:t>
            </a:r>
            <a:r>
              <a:rPr lang="tr-TR" dirty="0" err="1"/>
              <a:t>yaşamıi</a:t>
            </a:r>
            <a:r>
              <a:rPr lang="tr-TR" dirty="0"/>
              <a:t> bir tür su sürüngeniydi.</a:t>
            </a:r>
          </a:p>
          <a:p>
            <a:r>
              <a:rPr lang="tr-TR" dirty="0"/>
              <a:t>– Kuşlar, </a:t>
            </a:r>
            <a:r>
              <a:rPr lang="tr-TR" dirty="0" err="1"/>
              <a:t>Teropod</a:t>
            </a:r>
            <a:r>
              <a:rPr lang="tr-TR" dirty="0"/>
              <a:t> adı verilen bir dinozor türünden </a:t>
            </a:r>
            <a:r>
              <a:rPr lang="tr-TR" dirty="0" err="1"/>
              <a:t>evrilmiştir</a:t>
            </a:r>
            <a:r>
              <a:rPr lang="tr-TR" dirty="0"/>
              <a:t>.</a:t>
            </a:r>
          </a:p>
          <a:p>
            <a:r>
              <a:rPr lang="tr-TR" dirty="0"/>
              <a:t>– 65 milyon yıl önce yok olmuş olsalar da dinozorlar yazılı ve görsel medyada sıkça yer alır. Bunun en bilinen örneği Michael </a:t>
            </a:r>
            <a:r>
              <a:rPr lang="tr-TR" dirty="0" err="1"/>
              <a:t>Crichton’un</a:t>
            </a:r>
            <a:r>
              <a:rPr lang="tr-TR" dirty="0"/>
              <a:t> 1990 yılında yayınladığı Jurassic Park kitabıdır. Kitap 1993 yılında filme aktarılmıştır. Kitap, amber içerisinde hapsolmuş sivrisineklerde bulunan dinozor </a:t>
            </a:r>
            <a:r>
              <a:rPr lang="tr-TR" dirty="0" err="1"/>
              <a:t>DNAları</a:t>
            </a:r>
            <a:r>
              <a:rPr lang="tr-TR" dirty="0"/>
              <a:t> ile dinozorların tekrar yaşama döndürülmesini konu alır.</a:t>
            </a:r>
          </a:p>
          <a:p>
            <a:endParaRPr lang="tr-TR" dirty="0"/>
          </a:p>
        </p:txBody>
      </p:sp>
    </p:spTree>
    <p:extLst>
      <p:ext uri="{BB962C8B-B14F-4D97-AF65-F5344CB8AC3E}">
        <p14:creationId xmlns:p14="http://schemas.microsoft.com/office/powerpoint/2010/main" xmlns="" val="333657346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lstStyle/>
          <a:p>
            <a:pPr marL="0" indent="0">
              <a:buNone/>
            </a:pPr>
            <a:r>
              <a:rPr lang="tr-TR" sz="3600" b="1" dirty="0"/>
              <a:t>ETKİNLİK</a:t>
            </a:r>
            <a:endParaRPr lang="tr-TR" sz="3600" dirty="0"/>
          </a:p>
          <a:p>
            <a:r>
              <a:rPr lang="tr-TR" sz="3600" dirty="0" err="1"/>
              <a:t>Dinazorları</a:t>
            </a:r>
            <a:r>
              <a:rPr lang="tr-TR" sz="3600" dirty="0"/>
              <a:t> tanıtan bir atlas veya afiş yapınız</a:t>
            </a:r>
            <a:r>
              <a:rPr lang="tr-TR" sz="3600" dirty="0" smtClean="0"/>
              <a:t>.</a:t>
            </a:r>
          </a:p>
          <a:p>
            <a:pPr marL="0" indent="0">
              <a:buNone/>
            </a:pPr>
            <a:endParaRPr lang="tr-TR" sz="3600" b="1" dirty="0"/>
          </a:p>
          <a:p>
            <a:pPr marL="0" indent="0">
              <a:buNone/>
            </a:pPr>
            <a:endParaRPr lang="tr-TR" sz="3600" b="1" dirty="0" smtClean="0"/>
          </a:p>
          <a:p>
            <a:pPr marL="0" indent="0">
              <a:buNone/>
            </a:pPr>
            <a:r>
              <a:rPr lang="tr-TR" sz="3600" b="1" dirty="0" smtClean="0"/>
              <a:t>ETKİNLİK </a:t>
            </a:r>
            <a:r>
              <a:rPr lang="tr-TR" sz="3600" b="1" dirty="0"/>
              <a:t>– 2</a:t>
            </a:r>
            <a:endParaRPr lang="tr-TR" sz="3600" dirty="0"/>
          </a:p>
          <a:p>
            <a:r>
              <a:rPr lang="tr-TR" sz="3600" dirty="0" err="1"/>
              <a:t>Dinazor</a:t>
            </a:r>
            <a:r>
              <a:rPr lang="tr-TR" sz="3600" dirty="0"/>
              <a:t> maketi yapınız.</a:t>
            </a:r>
          </a:p>
          <a:p>
            <a:pPr marL="0" indent="0" algn="ctr">
              <a:buNone/>
            </a:pPr>
            <a:endParaRPr lang="tr-TR" dirty="0"/>
          </a:p>
        </p:txBody>
      </p:sp>
    </p:spTree>
    <p:extLst>
      <p:ext uri="{BB962C8B-B14F-4D97-AF65-F5344CB8AC3E}">
        <p14:creationId xmlns:p14="http://schemas.microsoft.com/office/powerpoint/2010/main" xmlns="" val="38378490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lnSpcReduction="10000"/>
          </a:bodyPr>
          <a:lstStyle/>
          <a:p>
            <a:pPr marL="0" indent="0">
              <a:buNone/>
            </a:pPr>
            <a:r>
              <a:rPr lang="tr-TR" sz="2800" b="1" dirty="0" smtClean="0"/>
              <a:t>BAĞIMLI </a:t>
            </a:r>
            <a:r>
              <a:rPr lang="tr-TR" sz="2800" b="1" dirty="0"/>
              <a:t>VE BAĞIMSIZ DEĞİŞKEN NEDİR?</a:t>
            </a:r>
            <a:endParaRPr lang="tr-TR" sz="2800" dirty="0"/>
          </a:p>
          <a:p>
            <a:r>
              <a:rPr lang="tr-TR" sz="2800" dirty="0"/>
              <a:t>Bağımlı değişken bizim değiştirdiğimiz olan değişkendir.</a:t>
            </a:r>
          </a:p>
          <a:p>
            <a:r>
              <a:rPr lang="tr-TR" sz="2800" dirty="0"/>
              <a:t>Bağımsız değişken bağımlı değişkenden etkilenen bağımsız değişkene bağlı olarak değişen değişkendir.</a:t>
            </a:r>
          </a:p>
          <a:p>
            <a:pPr marL="0" indent="0">
              <a:buNone/>
            </a:pPr>
            <a:endParaRPr lang="tr-TR" sz="2800" b="1" dirty="0" smtClean="0"/>
          </a:p>
          <a:p>
            <a:pPr marL="0" indent="0">
              <a:buNone/>
            </a:pPr>
            <a:r>
              <a:rPr lang="tr-TR" sz="2800" b="1" dirty="0" smtClean="0"/>
              <a:t>ARASINDAKİ </a:t>
            </a:r>
            <a:r>
              <a:rPr lang="tr-TR" sz="2800" b="1" dirty="0"/>
              <a:t>FARKLAR NELERDİR?</a:t>
            </a:r>
            <a:endParaRPr lang="tr-TR" sz="2800" dirty="0"/>
          </a:p>
          <a:p>
            <a:r>
              <a:rPr lang="tr-TR" sz="2800" dirty="0"/>
              <a:t>Bağımsız değişken bizim değiştirdiğimiz değişkendir. Bağımlı değişken ise bizim değiştirdiğimiz değişkenden etkilenen, bağımsız değişkene bağlı olarak değişen değişkendir. Kontrollü ve sabit tutulan değişken ise kontrolümüzde kalan, miktarı değişmeyen değişkenlerdir.</a:t>
            </a:r>
          </a:p>
          <a:p>
            <a:endParaRPr lang="tr-TR" dirty="0"/>
          </a:p>
        </p:txBody>
      </p:sp>
    </p:spTree>
    <p:extLst>
      <p:ext uri="{BB962C8B-B14F-4D97-AF65-F5344CB8AC3E}">
        <p14:creationId xmlns:p14="http://schemas.microsoft.com/office/powerpoint/2010/main" xmlns="" val="31405156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marL="0" indent="0">
              <a:buNone/>
            </a:pPr>
            <a:r>
              <a:rPr lang="tr-TR" b="1" dirty="0"/>
              <a:t>BİLİM, TEKNOLOJİ, MÜHENDİSLİK VE MATEMATİK ARASİNDAKİ İLİŞKİ NEDİR?</a:t>
            </a:r>
            <a:endParaRPr lang="tr-TR" dirty="0"/>
          </a:p>
          <a:p>
            <a:r>
              <a:rPr lang="tr-TR" dirty="0"/>
              <a:t>Aslında hayatımızın her yerinde matematiği kullanırız. Bina yapımında, grafik çizmede mobilya yapımında şekillerin alanını bulmada vs. Matematiği en çok kullanan kimselerin mühendis olmadığını söylersek yalan söylemiş oluruz. Ve çoğu mühendisin de matematikle işi vardır. Grafik yaparlar, hatta inşaat mühendisleri bina yapımında kullanırlar matematiği. Mühendisler sadece matematikle değil teknoloji ile de çalışırlar. Teknolojiyi ileri düzeye getirmeye çalışırlar. Teknoloji ilerledikçe yani ne kadar çok ilerlerse bilimde de o kadar geniş çaplı bir araştırma yapılır. Ve bu sayede bilimde gelişir. Aslında baktığımızda aralarında bir ilişki vardır.</a:t>
            </a:r>
          </a:p>
          <a:p>
            <a:pPr marL="0" indent="0">
              <a:buNone/>
            </a:pPr>
            <a:r>
              <a:rPr lang="tr-TR" b="1" dirty="0" smtClean="0"/>
              <a:t>STEM NEDİR?</a:t>
            </a:r>
            <a:endParaRPr lang="tr-TR" dirty="0" smtClean="0"/>
          </a:p>
          <a:p>
            <a:r>
              <a:rPr lang="tr-TR" dirty="0" smtClean="0"/>
              <a:t>STEM </a:t>
            </a:r>
            <a:r>
              <a:rPr lang="tr-TR" dirty="0"/>
              <a:t>eğitimi disiplinler arası ve uygulamaya yönelik yaklaşımı içeren fen, teknoloji, mühendislik ve matematik gibi dört önemli disiplinin birbirleriyle bütünleşmesini hedefleyen bir öğretim sistemidir.</a:t>
            </a:r>
          </a:p>
          <a:p>
            <a:endParaRPr lang="tr-TR" dirty="0"/>
          </a:p>
        </p:txBody>
      </p:sp>
    </p:spTree>
    <p:extLst>
      <p:ext uri="{BB962C8B-B14F-4D97-AF65-F5344CB8AC3E}">
        <p14:creationId xmlns:p14="http://schemas.microsoft.com/office/powerpoint/2010/main" xmlns="" val="475527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lnSpcReduction="10000"/>
          </a:bodyPr>
          <a:lstStyle/>
          <a:p>
            <a:pPr marL="0" indent="0">
              <a:buNone/>
            </a:pPr>
            <a:r>
              <a:rPr lang="tr-TR" b="1" dirty="0" smtClean="0"/>
              <a:t>STEM EĞİTİMİNİN AMAÇLARI NEDİR?</a:t>
            </a:r>
            <a:endParaRPr lang="tr-TR" dirty="0" smtClean="0"/>
          </a:p>
          <a:p>
            <a:r>
              <a:rPr lang="tr-TR" dirty="0" smtClean="0"/>
              <a:t>STEM </a:t>
            </a:r>
            <a:r>
              <a:rPr lang="tr-TR" dirty="0"/>
              <a:t>1950’li yıllarında ortaya çıkmış bir kavram. Çıkış yıllarından itibaren ülkeler kalkınma ve liderlik yapma düşüncesiyle bu alana yönelmişlerdir. Bilimde kalkınma, teknolojide kalkınmaya dayalı bilim insanları yetiştirilmeye ve teknolojiye önem verilmiştir. Bu amaçlar doğrultusunda ise ülkelere göre farklı görüşler olmasına rağmen ortak amaçları ülkelerinin geleceği için çalışmaların sürdürülebilir olmasıdır. Erken yaşta çocukların üretim odaklı becerileri kazandırmalarını hedef ederek eğitim sistemlerine bütünleşmiştir. </a:t>
            </a:r>
            <a:endParaRPr lang="tr-TR" dirty="0" smtClean="0"/>
          </a:p>
          <a:p>
            <a:r>
              <a:rPr lang="tr-TR" dirty="0" smtClean="0"/>
              <a:t>Amaç </a:t>
            </a:r>
            <a:r>
              <a:rPr lang="tr-TR" dirty="0"/>
              <a:t>ise;  Fen, Teknoloji, Mühendislik ve Matematik alanlarını iç içe kullanarak yeni bir ürün ortaya koyarak ülkelilerinin ekonomisine fayda sağlamaktır. Bu bağlamda düşünüldüğünde ülke geleceğinde aktif rol üstlenmesidir.  STEM eğitiminin iki temel amacı olduğunu belirtebiliriz. Bu amaçlardan birincisi, üniversite düzeyinde bu disiplinlerde meslek seçecek öğrenci sayısını arttırmak, ikincisi ise öğrencilerin fen, teknoloji, mühendislik ve matematik disiplinlerindeki temel bilgi düzeylerini arttırarak bu disiplinler ile ilgili problemleri çözmek için günlük yaşamlarında yaratıcı çözümler uygulamalarını sağlamaktır. Özet olarak belirtirsek STEM eğitimi; Meslek seçiminde yardımcı olmak ve disiplinler arası bir öğrenim yaklaşımı olarak belirtebiliriz.  </a:t>
            </a:r>
          </a:p>
          <a:p>
            <a:endParaRPr lang="tr-TR" dirty="0"/>
          </a:p>
        </p:txBody>
      </p:sp>
    </p:spTree>
    <p:extLst>
      <p:ext uri="{BB962C8B-B14F-4D97-AF65-F5344CB8AC3E}">
        <p14:creationId xmlns:p14="http://schemas.microsoft.com/office/powerpoint/2010/main" xmlns="" val="411050879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marL="0" indent="0">
              <a:buNone/>
            </a:pPr>
            <a:r>
              <a:rPr lang="tr-TR" b="1" dirty="0" smtClean="0"/>
              <a:t>BİLİMDE </a:t>
            </a:r>
            <a:r>
              <a:rPr lang="tr-TR" b="1" dirty="0"/>
              <a:t>DELİL NASIL YAPILIR?</a:t>
            </a:r>
            <a:endParaRPr lang="tr-TR" dirty="0"/>
          </a:p>
          <a:p>
            <a:r>
              <a:rPr lang="tr-TR" dirty="0"/>
              <a:t>Bilimde deliller; deney ve gözlem yapılarak kanıtlanır. Bilimde belgelenir </a:t>
            </a:r>
            <a:r>
              <a:rPr lang="tr-TR" dirty="0" err="1"/>
              <a:t>şeylenir</a:t>
            </a:r>
            <a:r>
              <a:rPr lang="tr-TR" dirty="0"/>
              <a:t> daima bir kanıtı, bir delili vardır. Bunun için de herkes tarafından kabul edilecek deney ve gözlemler yapılır.</a:t>
            </a:r>
          </a:p>
          <a:p>
            <a:r>
              <a:rPr lang="tr-TR" dirty="0"/>
              <a:t>• Örneğin suyun 100 derecede kaynadığını termometreyle,</a:t>
            </a:r>
          </a:p>
          <a:p>
            <a:r>
              <a:rPr lang="tr-TR" dirty="0"/>
              <a:t>• Kuşların kanatlarının olduğunu gözlerimizle,</a:t>
            </a:r>
          </a:p>
          <a:p>
            <a:r>
              <a:rPr lang="tr-TR" dirty="0"/>
              <a:t>• Atmosferin varlığını ateş çıkmasıyla,</a:t>
            </a:r>
          </a:p>
          <a:p>
            <a:r>
              <a:rPr lang="tr-TR" dirty="0"/>
              <a:t>• Suyun içinde hidrojen bağının olduğunu yapısındaki hidrojen ve oksijenle,</a:t>
            </a:r>
          </a:p>
          <a:p>
            <a:r>
              <a:rPr lang="tr-TR" dirty="0"/>
              <a:t>• Mikroskobik canlıların var olduğunu mikroskopla,</a:t>
            </a:r>
          </a:p>
          <a:p>
            <a:pPr marL="0" indent="0">
              <a:buNone/>
            </a:pPr>
            <a:r>
              <a:rPr lang="tr-TR" dirty="0"/>
              <a:t>Kanıtlayabiliriz.</a:t>
            </a:r>
          </a:p>
          <a:p>
            <a:r>
              <a:rPr lang="tr-TR" dirty="0"/>
              <a:t>Bilim; evreni tanımak adına yapılan bütün çalışmaların tamamına denmektedir. Bilim dalları ilişki içerisindedir. Bazı bilim dalları; matematik, fizik, kimya, biyoloji, mekanik, kuantum, termodinamik, biyokimya, polimer </a:t>
            </a:r>
            <a:r>
              <a:rPr lang="tr-TR" dirty="0" smtClean="0"/>
              <a:t>kimyası</a:t>
            </a:r>
            <a:r>
              <a:rPr lang="tr-TR" dirty="0"/>
              <a:t> </a:t>
            </a:r>
            <a:r>
              <a:rPr lang="tr-TR" dirty="0" smtClean="0"/>
              <a:t>vb.</a:t>
            </a:r>
            <a:endParaRPr lang="tr-TR" dirty="0"/>
          </a:p>
          <a:p>
            <a:endParaRPr lang="tr-TR" dirty="0"/>
          </a:p>
        </p:txBody>
      </p:sp>
    </p:spTree>
    <p:extLst>
      <p:ext uri="{BB962C8B-B14F-4D97-AF65-F5344CB8AC3E}">
        <p14:creationId xmlns:p14="http://schemas.microsoft.com/office/powerpoint/2010/main" xmlns="" val="33422566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marL="0" indent="0">
              <a:buNone/>
            </a:pPr>
            <a:r>
              <a:rPr lang="tr-TR" b="1" dirty="0" smtClean="0"/>
              <a:t>STEM EĞİTİMİNİN ÖĞRENCİYE KATKILARI NELERDİR?</a:t>
            </a:r>
            <a:endParaRPr lang="tr-TR" dirty="0" smtClean="0"/>
          </a:p>
          <a:p>
            <a:r>
              <a:rPr lang="tr-TR" dirty="0" smtClean="0"/>
              <a:t>STEM </a:t>
            </a:r>
            <a:r>
              <a:rPr lang="tr-TR" dirty="0"/>
              <a:t>eğitimi üretim odaklı olmasının yanı sıra eleştirel düşünme, yaratıcılık, yenilenme, problem çözme, Üretkenlik ve Sorumluluk gibi 21. Yüzyıl becerilerini de barındırmaktadır. Maddeler halinde belirtmek gerekirsek STEM eğitiminin kazandırdığı yetiler;</a:t>
            </a:r>
          </a:p>
          <a:p>
            <a:r>
              <a:rPr lang="tr-TR" dirty="0"/>
              <a:t>• Eğitim programının içeriğini canlandırıcı bir öğrenme ortamı sağlar.</a:t>
            </a:r>
          </a:p>
          <a:p>
            <a:r>
              <a:rPr lang="tr-TR" dirty="0"/>
              <a:t>• Öğrencilerin yeni buluşlar keşfetmesini, olaylar arasındaki ilişkiyi daha iyi anlamaları olanağını sağlar.</a:t>
            </a:r>
          </a:p>
          <a:p>
            <a:r>
              <a:rPr lang="tr-TR" dirty="0"/>
              <a:t>• Yeni ürün ortaya koyarak, ekosisteme katkı sağlar.</a:t>
            </a:r>
          </a:p>
          <a:p>
            <a:r>
              <a:rPr lang="tr-TR" dirty="0"/>
              <a:t>• İşbirliği ve bağımsız çalışma yoluyla öğrencilerin özgüven ve öz yeterliliğini geliştirir.</a:t>
            </a:r>
          </a:p>
          <a:p>
            <a:r>
              <a:rPr lang="tr-TR" dirty="0"/>
              <a:t>• Yüzyıl becerilerini kazandırmaya olanak sağlar.</a:t>
            </a:r>
          </a:p>
          <a:p>
            <a:r>
              <a:rPr lang="tr-TR" dirty="0"/>
              <a:t>• Karşılaştıkları sorunlara daha kısa ve çözümler üretmeyi sağlar.</a:t>
            </a:r>
          </a:p>
          <a:p>
            <a:r>
              <a:rPr lang="tr-TR" dirty="0"/>
              <a:t>• Tasarım odaklı düşünme ve yenilikçi olmayı sağlar.</a:t>
            </a:r>
          </a:p>
          <a:p>
            <a:endParaRPr lang="tr-TR" dirty="0"/>
          </a:p>
        </p:txBody>
      </p:sp>
    </p:spTree>
    <p:extLst>
      <p:ext uri="{BB962C8B-B14F-4D97-AF65-F5344CB8AC3E}">
        <p14:creationId xmlns:p14="http://schemas.microsoft.com/office/powerpoint/2010/main" xmlns="" val="32693813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87400" y="672168"/>
            <a:ext cx="10515600" cy="5572529"/>
          </a:xfrm>
        </p:spPr>
        <p:txBody>
          <a:bodyPr/>
          <a:lstStyle/>
          <a:p>
            <a:pPr marL="0" indent="0">
              <a:buNone/>
            </a:pPr>
            <a:r>
              <a:rPr lang="tr-TR" b="1" dirty="0"/>
              <a:t>DOĞADAN İLHAM ALINAN TEKNOLOJİLER</a:t>
            </a:r>
            <a:endParaRPr lang="tr-TR" dirty="0"/>
          </a:p>
          <a:p>
            <a:r>
              <a:rPr lang="tr-TR" b="1" dirty="0"/>
              <a:t>1. HELİKOPTER VE YUSUFÇUK</a:t>
            </a:r>
            <a:endParaRPr lang="tr-TR" dirty="0"/>
          </a:p>
          <a:p>
            <a:endParaRPr lang="tr-TR" dirty="0"/>
          </a:p>
        </p:txBody>
      </p:sp>
      <p:pic>
        <p:nvPicPr>
          <p:cNvPr id="4" name="Resim 3"/>
          <p:cNvPicPr/>
          <p:nvPr/>
        </p:nvPicPr>
        <p:blipFill>
          <a:blip r:embed="rId2" cstate="print">
            <a:extLst>
              <a:ext uri="{28A0092B-C50C-407E-A947-70E740481C1C}">
                <a14:useLocalDpi xmlns:a14="http://schemas.microsoft.com/office/drawing/2010/main" xmlns="" val="0"/>
              </a:ext>
            </a:extLst>
          </a:blip>
          <a:stretch>
            <a:fillRect/>
          </a:stretch>
        </p:blipFill>
        <p:spPr>
          <a:xfrm>
            <a:off x="787399" y="1699683"/>
            <a:ext cx="10354733" cy="4988984"/>
          </a:xfrm>
          <a:prstGeom prst="rect">
            <a:avLst/>
          </a:prstGeom>
        </p:spPr>
      </p:pic>
    </p:spTree>
    <p:extLst>
      <p:ext uri="{BB962C8B-B14F-4D97-AF65-F5344CB8AC3E}">
        <p14:creationId xmlns:p14="http://schemas.microsoft.com/office/powerpoint/2010/main" xmlns="" val="33088869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Autofit/>
          </a:bodyPr>
          <a:lstStyle/>
          <a:p>
            <a:r>
              <a:rPr lang="tr-TR" sz="2800" dirty="0"/>
              <a:t>Bir yusufçuğu ilk gördüğümüzde helikoptere ne kadar da benzediğini fark etmemek pek olası değil. Biz ona yerel dilde helikopter böceği desek de o helikopterlerden önce de vardı. Uçuş stili ve denge sistemiyle helikopter firmaları yusufçuğu tasarımlarına adapte etmişlerdir</a:t>
            </a:r>
            <a:r>
              <a:rPr lang="tr-TR" sz="2800" dirty="0" smtClean="0"/>
              <a:t>.</a:t>
            </a:r>
          </a:p>
          <a:p>
            <a:pPr marL="0" indent="0">
              <a:buNone/>
            </a:pPr>
            <a:r>
              <a:rPr lang="tr-TR" sz="2800" b="1" dirty="0"/>
              <a:t>2. HIZLI TREN VE BALIKÇIL KUŞLAR</a:t>
            </a:r>
            <a:endParaRPr lang="tr-TR" sz="2800" dirty="0"/>
          </a:p>
          <a:p>
            <a:r>
              <a:rPr lang="tr-TR" sz="2800" dirty="0"/>
              <a:t>Japonya'nın hızlı trenlerini tasarlayan </a:t>
            </a:r>
            <a:r>
              <a:rPr lang="tr-TR" sz="2800" dirty="0" err="1"/>
              <a:t>Eiji</a:t>
            </a:r>
            <a:r>
              <a:rPr lang="tr-TR" sz="2800" dirty="0"/>
              <a:t> </a:t>
            </a:r>
            <a:r>
              <a:rPr lang="tr-TR" sz="2800" dirty="0" err="1"/>
              <a:t>Nakatsu</a:t>
            </a:r>
            <a:r>
              <a:rPr lang="tr-TR" sz="2800" dirty="0"/>
              <a:t> adlı mühendis, trenin daha hızlı gidebilmesi için balıkçıl kuşlardaki yöntemi fark eder ve bunu hızlı trene uygular. Gökyüzünden diklemesine suya çok hızlı dalabilen bu kuşların gagalarının hızı artırdığı tespit edilmiş. </a:t>
            </a:r>
            <a:r>
              <a:rPr lang="tr-TR" sz="2800" dirty="0" err="1"/>
              <a:t>Eiji</a:t>
            </a:r>
            <a:r>
              <a:rPr lang="tr-TR" sz="2800" dirty="0"/>
              <a:t> </a:t>
            </a:r>
            <a:r>
              <a:rPr lang="tr-TR" sz="2800" dirty="0" err="1"/>
              <a:t>Nakatsu'nun</a:t>
            </a:r>
            <a:r>
              <a:rPr lang="tr-TR" sz="2800" dirty="0"/>
              <a:t> aynı zamanda bir kuş bilimleri uzmanı olduğu bilinir.</a:t>
            </a:r>
          </a:p>
          <a:p>
            <a:endParaRPr lang="tr-TR" sz="2800" dirty="0"/>
          </a:p>
          <a:p>
            <a:endParaRPr lang="tr-TR" sz="2800" dirty="0"/>
          </a:p>
        </p:txBody>
      </p:sp>
    </p:spTree>
    <p:extLst>
      <p:ext uri="{BB962C8B-B14F-4D97-AF65-F5344CB8AC3E}">
        <p14:creationId xmlns:p14="http://schemas.microsoft.com/office/powerpoint/2010/main" xmlns="" val="1562195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lstStyle/>
          <a:p>
            <a:r>
              <a:rPr lang="tr-TR" b="1" dirty="0"/>
              <a:t>3. CONCORDE VE YUNUS</a:t>
            </a:r>
            <a:endParaRPr lang="tr-TR" dirty="0"/>
          </a:p>
          <a:p>
            <a:endParaRPr lang="tr-TR" dirty="0"/>
          </a:p>
        </p:txBody>
      </p:sp>
      <p:pic>
        <p:nvPicPr>
          <p:cNvPr id="4" name="Resim 3"/>
          <p:cNvPicPr/>
          <p:nvPr/>
        </p:nvPicPr>
        <p:blipFill>
          <a:blip r:embed="rId2" cstate="print">
            <a:extLst>
              <a:ext uri="{28A0092B-C50C-407E-A947-70E740481C1C}">
                <a14:useLocalDpi xmlns:a14="http://schemas.microsoft.com/office/drawing/2010/main" xmlns="" val="0"/>
              </a:ext>
            </a:extLst>
          </a:blip>
          <a:stretch>
            <a:fillRect/>
          </a:stretch>
        </p:blipFill>
        <p:spPr>
          <a:xfrm>
            <a:off x="609600" y="1130098"/>
            <a:ext cx="10744200" cy="5169102"/>
          </a:xfrm>
          <a:prstGeom prst="rect">
            <a:avLst/>
          </a:prstGeom>
        </p:spPr>
      </p:pic>
    </p:spTree>
    <p:extLst>
      <p:ext uri="{BB962C8B-B14F-4D97-AF65-F5344CB8AC3E}">
        <p14:creationId xmlns:p14="http://schemas.microsoft.com/office/powerpoint/2010/main" xmlns="" val="857514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r>
              <a:rPr lang="tr-TR" sz="3200" dirty="0"/>
              <a:t>Ses hızını aşmayı başarabilen İngiltere-Fransa ortak yapımı </a:t>
            </a:r>
            <a:r>
              <a:rPr lang="tr-TR" sz="3200" dirty="0" err="1"/>
              <a:t>Concorde</a:t>
            </a:r>
            <a:r>
              <a:rPr lang="tr-TR" sz="3200" dirty="0"/>
              <a:t> uçaklar ilk uçuş denemesini 1969'da yapmıştı. Tasarımında yunusların burun kısmı etkili olmuş, bunun nedeniyse havanın bu sayede dış yüzeyde yaptığı sürtünmeyi azaltmasıymış. Kuyruk yüzgeci suyun yüzeyinde motor görevi gören yunusların bu özelliğinden de esinlenen mühendisler </a:t>
            </a:r>
            <a:r>
              <a:rPr lang="tr-TR" sz="3200" dirty="0" err="1"/>
              <a:t>Concorde'un</a:t>
            </a:r>
            <a:r>
              <a:rPr lang="tr-TR" sz="3200" dirty="0"/>
              <a:t> motorlarını arkaya yerleştirmişler. Bu uçakların 2003 yılında üretimi durmuştu.</a:t>
            </a:r>
          </a:p>
          <a:p>
            <a:endParaRPr lang="tr-TR" sz="3200" dirty="0"/>
          </a:p>
        </p:txBody>
      </p:sp>
    </p:spTree>
    <p:extLst>
      <p:ext uri="{BB962C8B-B14F-4D97-AF65-F5344CB8AC3E}">
        <p14:creationId xmlns:p14="http://schemas.microsoft.com/office/powerpoint/2010/main" xmlns="" val="370435511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53440" y="413886"/>
            <a:ext cx="10990997" cy="6139339"/>
          </a:xfrm>
          <a:prstGeom prst="rect">
            <a:avLst/>
          </a:prstGeom>
        </p:spPr>
      </p:pic>
    </p:spTree>
    <p:extLst>
      <p:ext uri="{BB962C8B-B14F-4D97-AF65-F5344CB8AC3E}">
        <p14:creationId xmlns:p14="http://schemas.microsoft.com/office/powerpoint/2010/main" xmlns="" val="152971671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371959"/>
            <a:ext cx="10515600" cy="5805004"/>
          </a:xfrm>
        </p:spPr>
        <p:txBody>
          <a:bodyPr>
            <a:normAutofit/>
          </a:bodyPr>
          <a:lstStyle/>
          <a:p>
            <a:r>
              <a:rPr lang="tr-TR" sz="3600" dirty="0"/>
              <a:t>Bir gün İsviçreli mühendis Georges de </a:t>
            </a:r>
            <a:r>
              <a:rPr lang="tr-TR" sz="3600" dirty="0" err="1"/>
              <a:t>Mestral'ın</a:t>
            </a:r>
            <a:r>
              <a:rPr lang="tr-TR" sz="3600" dirty="0"/>
              <a:t> kıyafetlerine bu bitkiler takılır. </a:t>
            </a:r>
            <a:r>
              <a:rPr lang="tr-TR" sz="3600" dirty="0" err="1"/>
              <a:t>Mestral</a:t>
            </a:r>
            <a:r>
              <a:rPr lang="tr-TR" sz="3600" dirty="0"/>
              <a:t>, kıyafetlerini bu bitkiden ayırmanın hiç de kolay olmadığını görünce hemen aklına bir fikir gelir ve bunu giyim endüstrisinde kullanmaya karar verir. Aynı kenetlenme sistemini oluşturur ve </a:t>
            </a:r>
            <a:r>
              <a:rPr lang="tr-TR" sz="3600" dirty="0" err="1"/>
              <a:t>Velcro</a:t>
            </a:r>
            <a:r>
              <a:rPr lang="tr-TR" sz="3600" dirty="0"/>
              <a:t> bantları şimdi astronot kıyafetlerinde de kullanılır hale gelir.</a:t>
            </a:r>
          </a:p>
          <a:p>
            <a:endParaRPr lang="tr-TR" sz="3600" dirty="0"/>
          </a:p>
        </p:txBody>
      </p:sp>
    </p:spTree>
    <p:extLst>
      <p:ext uri="{BB962C8B-B14F-4D97-AF65-F5344CB8AC3E}">
        <p14:creationId xmlns:p14="http://schemas.microsoft.com/office/powerpoint/2010/main" xmlns="" val="14102614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371959"/>
            <a:ext cx="10515600" cy="5805004"/>
          </a:xfrm>
        </p:spPr>
        <p:txBody>
          <a:bodyPr/>
          <a:lstStyle/>
          <a:p>
            <a:r>
              <a:rPr lang="tr-TR" b="1" dirty="0"/>
              <a:t>5. ROBOT TEKNOLOJİSİ VE BÖCEKLER</a:t>
            </a:r>
            <a:endParaRPr lang="tr-TR" dirty="0"/>
          </a:p>
          <a:p>
            <a:endParaRPr lang="tr-TR" dirty="0"/>
          </a:p>
        </p:txBody>
      </p:sp>
      <p:pic>
        <p:nvPicPr>
          <p:cNvPr id="4" name="Resim 3"/>
          <p:cNvPicPr/>
          <p:nvPr/>
        </p:nvPicPr>
        <p:blipFill>
          <a:blip r:embed="rId2" cstate="print">
            <a:extLst>
              <a:ext uri="{28A0092B-C50C-407E-A947-70E740481C1C}">
                <a14:useLocalDpi xmlns:a14="http://schemas.microsoft.com/office/drawing/2010/main" xmlns="" val="0"/>
              </a:ext>
            </a:extLst>
          </a:blip>
          <a:stretch>
            <a:fillRect/>
          </a:stretch>
        </p:blipFill>
        <p:spPr>
          <a:xfrm>
            <a:off x="1162050" y="1204361"/>
            <a:ext cx="10191750" cy="4824480"/>
          </a:xfrm>
          <a:prstGeom prst="rect">
            <a:avLst/>
          </a:prstGeom>
        </p:spPr>
      </p:pic>
    </p:spTree>
    <p:extLst>
      <p:ext uri="{BB962C8B-B14F-4D97-AF65-F5344CB8AC3E}">
        <p14:creationId xmlns:p14="http://schemas.microsoft.com/office/powerpoint/2010/main" xmlns="" val="42845227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371959"/>
            <a:ext cx="10515600" cy="5805004"/>
          </a:xfrm>
        </p:spPr>
        <p:txBody>
          <a:bodyPr>
            <a:normAutofit/>
          </a:bodyPr>
          <a:lstStyle/>
          <a:p>
            <a:r>
              <a:rPr lang="tr-TR" sz="2800" dirty="0"/>
              <a:t>Günümüzde hızla gelişen robot teknolojisi daha çok böceklerin sistemlerini inceleyip elektronik sisteme uyarlama uğraşındadır. Artık bir karınca ve sinek büyüklüğünde robotlar yapılabilmektedir. Sinekler gibi uçabilen, karıncalar gibi istenilen her yere girebilen, örümcekler gibi tavanda yürüyebilen robotlar şu an yapılabiliyor ve gelişmiş ülkelerin önemli endüstri kuruluşları da bu çalışmalara büyük önem veriyor.</a:t>
            </a:r>
          </a:p>
          <a:p>
            <a:pPr marL="0" indent="0">
              <a:buNone/>
            </a:pPr>
            <a:r>
              <a:rPr lang="tr-TR" sz="2800" b="1" dirty="0"/>
              <a:t>ETKİNLİK</a:t>
            </a:r>
            <a:endParaRPr lang="tr-TR" sz="2800" dirty="0"/>
          </a:p>
          <a:p>
            <a:r>
              <a:rPr lang="tr-TR" sz="2800" dirty="0"/>
              <a:t>Doğadan ilham alan bir teknolojiyi tanıtan bir yazı hazırlayınız.</a:t>
            </a:r>
          </a:p>
          <a:p>
            <a:endParaRPr lang="tr-TR" sz="2800" dirty="0"/>
          </a:p>
        </p:txBody>
      </p:sp>
    </p:spTree>
    <p:extLst>
      <p:ext uri="{BB962C8B-B14F-4D97-AF65-F5344CB8AC3E}">
        <p14:creationId xmlns:p14="http://schemas.microsoft.com/office/powerpoint/2010/main" xmlns="" val="33039970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371959"/>
            <a:ext cx="10515600" cy="5805004"/>
          </a:xfrm>
        </p:spPr>
        <p:txBody>
          <a:bodyPr>
            <a:normAutofit/>
          </a:bodyPr>
          <a:lstStyle/>
          <a:p>
            <a:pPr marL="0" indent="0">
              <a:buNone/>
            </a:pPr>
            <a:r>
              <a:rPr lang="tr-TR" b="1" dirty="0"/>
              <a:t>YEŞİL MESLEKLER NELERDİR?</a:t>
            </a:r>
            <a:endParaRPr lang="tr-TR" dirty="0"/>
          </a:p>
          <a:p>
            <a:r>
              <a:rPr lang="tr-TR" b="1" dirty="0"/>
              <a:t>Yenilenebilir enerji danışmanlığı: </a:t>
            </a:r>
            <a:r>
              <a:rPr lang="tr-TR" dirty="0"/>
              <a:t>Son dönemde yenilenebilir enerji yatırımları hız kazandı. Bu şirketler için hem PR ve pazarlama açısından hem de yeni enerji kaynaklarını kullanma açısından önemli bir hamle olabilir. Bu alanda kendini geliştirecek başarılı mühendisler, MBA veya pazarlama mastırı da yaparlarsa ilerleyen yıllarda çok iyi şartlarda rahatlıkla iş bulabilirler. </a:t>
            </a:r>
            <a:endParaRPr lang="tr-TR" dirty="0" smtClean="0"/>
          </a:p>
          <a:p>
            <a:endParaRPr lang="tr-TR" b="1" dirty="0"/>
          </a:p>
          <a:p>
            <a:r>
              <a:rPr lang="tr-TR" b="1" dirty="0" smtClean="0"/>
              <a:t>Yenilenebilir </a:t>
            </a:r>
            <a:r>
              <a:rPr lang="tr-TR" b="1" dirty="0"/>
              <a:t>enerji mühendisliği:</a:t>
            </a:r>
            <a:r>
              <a:rPr lang="tr-TR" dirty="0"/>
              <a:t> Şu anda İstanbul Teknik Üniversitesi’nde bulunan Enerji Enstitüsü enerji mühendisi yetiştiriyor. Geçmişte bu bölüm, nükleer enerjiye odaklanmışken şu anda yenilenebilir enerji ve konvansiyonel enerjiyle ilgili branşlarda da eğitim veriyor. Buradan mezun olacak kişiler ilerleyen yıllarda yenilenebilir enerji mühendisi unvanını alabilir ve bu alanda oluşacak meslek açığını kapatabilir. Bu alanlarda eğitim veren başka bir bölüm de </a:t>
            </a:r>
            <a:r>
              <a:rPr lang="tr-TR" dirty="0" err="1"/>
              <a:t>Bahçeşehir</a:t>
            </a:r>
            <a:r>
              <a:rPr lang="tr-TR" dirty="0"/>
              <a:t> Üniversitesi’nde açılan Enerji Sistemleri Mühendisliği Bölümü. Bu bölüm mezunlarını oldukça cazip kariyer fırsatları bekliyor. Bu bölümden mezun olup MBA veya pazarlama mastırı yapanların önü ise daha da açık. </a:t>
            </a:r>
          </a:p>
          <a:p>
            <a:endParaRPr lang="tr-TR" dirty="0"/>
          </a:p>
        </p:txBody>
      </p:sp>
    </p:spTree>
    <p:extLst>
      <p:ext uri="{BB962C8B-B14F-4D97-AF65-F5344CB8AC3E}">
        <p14:creationId xmlns:p14="http://schemas.microsoft.com/office/powerpoint/2010/main" xmlns="" val="201738836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fontScale="92500" lnSpcReduction="10000"/>
          </a:bodyPr>
          <a:lstStyle/>
          <a:p>
            <a:pPr marL="0" indent="0">
              <a:buNone/>
            </a:pPr>
            <a:r>
              <a:rPr lang="tr-TR" b="1" dirty="0" smtClean="0"/>
              <a:t>ASTRONOMİYE </a:t>
            </a:r>
            <a:r>
              <a:rPr lang="tr-TR" b="1" dirty="0"/>
              <a:t>YÖN VEREN BİLİM ADAMLARI</a:t>
            </a:r>
            <a:endParaRPr lang="tr-TR" dirty="0"/>
          </a:p>
          <a:p>
            <a:r>
              <a:rPr lang="tr-TR" b="1" dirty="0" err="1"/>
              <a:t>Stephen</a:t>
            </a:r>
            <a:r>
              <a:rPr lang="tr-TR" b="1" dirty="0"/>
              <a:t> Hawking (1942- 2018 ):</a:t>
            </a:r>
            <a:r>
              <a:rPr lang="tr-TR" dirty="0"/>
              <a:t> Evrenin büyük patlamayla başlayıp kara deliklerle sonlandığını gösteren, genel görelilik kuramı ile kuantum mekaniğinin birleşmesi gerektiğini dile getiren, yazdığı 'Zamanın Kısa Tarihi', 'Ceviz Kabuğundaki Evren' gibi kitaplarla milyonlarca okuyucuya ulaşan İngiliz bilim adamı. Detaylı biyografisi için buraya tıklayın.</a:t>
            </a:r>
          </a:p>
          <a:p>
            <a:r>
              <a:rPr lang="tr-TR" b="1" dirty="0"/>
              <a:t>Carl Sagan (1934-1996):</a:t>
            </a:r>
            <a:r>
              <a:rPr lang="tr-TR" dirty="0"/>
              <a:t> </a:t>
            </a:r>
            <a:r>
              <a:rPr lang="tr-TR" dirty="0" err="1"/>
              <a:t>Astrobiyolojinin</a:t>
            </a:r>
            <a:r>
              <a:rPr lang="tr-TR" dirty="0"/>
              <a:t> öncüsü olarak kabul edilen Sagan, bilimin popülerleşmesi ve halk nezdinde anlaşılması için yaptığı çalışmalarla bilinir. </a:t>
            </a:r>
            <a:r>
              <a:rPr lang="tr-TR" dirty="0" err="1"/>
              <a:t>Cosmos</a:t>
            </a:r>
            <a:r>
              <a:rPr lang="tr-TR" dirty="0"/>
              <a:t> adlı kitabı ve televizyon serisi ve Mesaj adlı romanı uzayda yaşam olabileceğini ve kainatta insanın yerinin daha iyi anlaşılmasına hizmet etmiştir. Detaylı biyografisi için buraya tıklayın.</a:t>
            </a:r>
          </a:p>
          <a:p>
            <a:r>
              <a:rPr lang="tr-TR" b="1" dirty="0"/>
              <a:t>James Van </a:t>
            </a:r>
            <a:r>
              <a:rPr lang="tr-TR" b="1" dirty="0" err="1"/>
              <a:t>Allen</a:t>
            </a:r>
            <a:r>
              <a:rPr lang="tr-TR" b="1" dirty="0"/>
              <a:t> (1914-2006</a:t>
            </a:r>
            <a:r>
              <a:rPr lang="tr-TR" dirty="0"/>
              <a:t>): Dünya çevresindeki kendi adıyla anılan Van </a:t>
            </a:r>
            <a:r>
              <a:rPr lang="tr-TR" dirty="0" err="1"/>
              <a:t>Allen</a:t>
            </a:r>
            <a:r>
              <a:rPr lang="tr-TR" dirty="0"/>
              <a:t> radyasyon kuşaklarını keşfeden ABD'li bilim adamı.</a:t>
            </a:r>
          </a:p>
          <a:p>
            <a:r>
              <a:rPr lang="tr-TR" b="1" dirty="0"/>
              <a:t>Jan </a:t>
            </a:r>
            <a:r>
              <a:rPr lang="tr-TR" b="1" dirty="0" err="1"/>
              <a:t>Hendrik</a:t>
            </a:r>
            <a:r>
              <a:rPr lang="tr-TR" b="1" dirty="0"/>
              <a:t> </a:t>
            </a:r>
            <a:r>
              <a:rPr lang="tr-TR" b="1" dirty="0" err="1"/>
              <a:t>Oort</a:t>
            </a:r>
            <a:r>
              <a:rPr lang="tr-TR" b="1" dirty="0"/>
              <a:t> (1900-1992):</a:t>
            </a:r>
            <a:r>
              <a:rPr lang="tr-TR" dirty="0"/>
              <a:t> Samanyolu Galaksisi üzerine yaptığı çalışmalarla tanınan Hollandalı astronom galaksinin dönme hareketini açıklamış, sarmal yapıda olduğunu keşfetmiş ve kütlesini tanımlamaya çalışmıştır. Ayrıca kendi adıyla anılan güneş sistemi etrafında dönen kuyruklu yıldızlar kümesi olan </a:t>
            </a:r>
            <a:r>
              <a:rPr lang="tr-TR" dirty="0" err="1"/>
              <a:t>Oort</a:t>
            </a:r>
            <a:r>
              <a:rPr lang="tr-TR" dirty="0"/>
              <a:t> Bulutu hakkında da önemli çalışmalar yapmıştır.</a:t>
            </a:r>
          </a:p>
          <a:p>
            <a:endParaRPr lang="tr-TR" dirty="0"/>
          </a:p>
        </p:txBody>
      </p:sp>
    </p:spTree>
    <p:extLst>
      <p:ext uri="{BB962C8B-B14F-4D97-AF65-F5344CB8AC3E}">
        <p14:creationId xmlns:p14="http://schemas.microsoft.com/office/powerpoint/2010/main" xmlns="" val="4119002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11444"/>
            <a:ext cx="10515600" cy="5665519"/>
          </a:xfrm>
        </p:spPr>
        <p:txBody>
          <a:bodyPr>
            <a:normAutofit/>
          </a:bodyPr>
          <a:lstStyle/>
          <a:p>
            <a:r>
              <a:rPr lang="tr-TR" b="1" dirty="0"/>
              <a:t>Rüzgar enerjisi uzmanlığı: </a:t>
            </a:r>
            <a:r>
              <a:rPr lang="tr-TR" dirty="0"/>
              <a:t>Rüzgar, en bilinen ve en popüler yenilenebilir enerji kaynaklarından biri. Ülkemizde şu anda çok sayıda şirket, rüzgâr türbini yapmaya başladı. Bu meslek açısından da büyük açık var. Rüzgâr enerjisi alanında ülkemizde yüksek lisans ve doktora eğitimi veren sadece bir kurum var. O da Gebze Yüksek Teknoloji Enstitüsü Rüzgâr Enerjisi Araştırma Merkezi. Burada rüzgâr enerjisi, rüzgâr türbinleri ve teknolojileri üzerine eğitimler veriliyor. Mezunları iş bulma konusunda çok şanslı görünüyor. </a:t>
            </a:r>
          </a:p>
          <a:p>
            <a:r>
              <a:rPr lang="tr-TR" b="1" dirty="0" err="1"/>
              <a:t>Green</a:t>
            </a:r>
            <a:r>
              <a:rPr lang="tr-TR" b="1" dirty="0"/>
              <a:t> marketing danışmanlığı: </a:t>
            </a:r>
            <a:r>
              <a:rPr lang="tr-TR" dirty="0"/>
              <a:t>Şirketlerin çevre politikaları ve çevreyle ilgili sosyal sorumluluk planlarını yürütmek ve duyurmaktan sorumlu. Ürünün üretiminden tüketimine kadar çevre ve doğa dostu olmasını ve doğaya katkı yapmasını sağlamak gibi görevleri yürütecek, pazarlama, işletme, endüstri veya çevre mühendisliği bölümlerden mezun, kendini pazarlama odaklı yetiştirmiş kişiler bu alanda çalışabilir. Şirketler, çevre bilinci geliştikçe böyle danışmanlara daha fazla ihtiyaç duyacaklar. </a:t>
            </a:r>
          </a:p>
          <a:p>
            <a:endParaRPr lang="tr-TR" dirty="0"/>
          </a:p>
        </p:txBody>
      </p:sp>
    </p:spTree>
    <p:extLst>
      <p:ext uri="{BB962C8B-B14F-4D97-AF65-F5344CB8AC3E}">
        <p14:creationId xmlns:p14="http://schemas.microsoft.com/office/powerpoint/2010/main" xmlns="" val="27925179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28420" y="449451"/>
            <a:ext cx="10625380" cy="5727512"/>
          </a:xfrm>
        </p:spPr>
        <p:txBody>
          <a:bodyPr>
            <a:normAutofit/>
          </a:bodyPr>
          <a:lstStyle/>
          <a:p>
            <a:r>
              <a:rPr lang="tr-TR" b="1" dirty="0"/>
              <a:t>Yeşil insan kaynakları yönetmenliği:</a:t>
            </a:r>
            <a:r>
              <a:rPr lang="tr-TR" dirty="0"/>
              <a:t> Çalışanlar arasında çevre duyarlılığı yaratmaya, onların şirket kaynaklarını daha tasarruflu kullanmalarını sağlamaya yönelik bir pozisyon. Gereksiz kaynak tüketimini engelleyecek, ortak araç uygulaması, personelin çevreyle ilgili projelere katılımı, ofis ve çevrenin doğaya uygun ve doğaya zarar vermeyecek şekilde düzenlenmesi işlerini yapacak; işletme, insan kaynakları, çevre konusunda bilgili insan kaynakları yönetmenlerine ve uzmanlarına ilerleyen yıllarda daha çok ihtiyaç duyulacak. </a:t>
            </a:r>
            <a:endParaRPr lang="tr-TR" dirty="0" smtClean="0"/>
          </a:p>
          <a:p>
            <a:pPr marL="0" indent="0">
              <a:buNone/>
            </a:pPr>
            <a:endParaRPr lang="tr-TR" dirty="0"/>
          </a:p>
          <a:p>
            <a:r>
              <a:rPr lang="tr-TR" b="1" dirty="0"/>
              <a:t>Çevre ve enerji hukuku uzmanlığı:</a:t>
            </a:r>
            <a:r>
              <a:rPr lang="tr-TR" dirty="0"/>
              <a:t> Şirketlerin doğal kaynaklar ve enerji konularını yasal mevzuata uygun şekilde ve çevreyle uyumlu şekilde yönetecek uzmanlara ihtiyaçları var. Bu uzmanlar, kamu ve özel sektör arasındaki hukuksal konuları çözecek, ilerleyen yıllarda AB uyum yasaları çerçevesinde şirketlerin bu yasalara uygun çalışmasını sağlayacak. Bu şekilde çalışacak enerji hukuku uzmanlarına büyük ihtiyaç duyulacak. Bu alanda bir Enerji Hukuku Araştırma Enstitüsü kurulmuş durumda. </a:t>
            </a:r>
          </a:p>
          <a:p>
            <a:endParaRPr lang="tr-TR" dirty="0"/>
          </a:p>
        </p:txBody>
      </p:sp>
    </p:spTree>
    <p:extLst>
      <p:ext uri="{BB962C8B-B14F-4D97-AF65-F5344CB8AC3E}">
        <p14:creationId xmlns:p14="http://schemas.microsoft.com/office/powerpoint/2010/main" xmlns="" val="36590212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387458"/>
            <a:ext cx="10515600" cy="5789505"/>
          </a:xfrm>
        </p:spPr>
        <p:txBody>
          <a:bodyPr>
            <a:normAutofit/>
          </a:bodyPr>
          <a:lstStyle/>
          <a:p>
            <a:r>
              <a:rPr lang="tr-TR" b="1" dirty="0"/>
              <a:t>Organik tarım mühendisliği: </a:t>
            </a:r>
            <a:r>
              <a:rPr lang="tr-TR" dirty="0"/>
              <a:t>Organik ürün yetiştiriciliği son dönemde çok gelişti. Henüz bu alanda eğitim veren bir üniversite yok. Ancak ziraat mühendisleri kendilerini bu alanda geliştirirlerse önemli bir iş imkânına kavuşabilirler</a:t>
            </a:r>
            <a:r>
              <a:rPr lang="tr-TR" dirty="0" smtClean="0"/>
              <a:t>.</a:t>
            </a:r>
          </a:p>
          <a:p>
            <a:pPr marL="0" indent="0">
              <a:buNone/>
            </a:pPr>
            <a:r>
              <a:rPr lang="tr-TR" dirty="0"/>
              <a:t> </a:t>
            </a:r>
          </a:p>
          <a:p>
            <a:r>
              <a:rPr lang="tr-TR" b="1" dirty="0"/>
              <a:t>Doğal yaşam koçluğu:</a:t>
            </a:r>
            <a:r>
              <a:rPr lang="tr-TR" dirty="0"/>
              <a:t> Gıda mühendisliği, ziraat mühendisliği, çevre ve ekoloji mühendisliği alanlarından birinden mezun olup sosyoloji, iletişim, psikoloji, sağlık alanında da kendini takviye eden meslek sahipleri doğal yaşam koçu olabilir. Bunlar, hizmet verdikleri kişinin yediği yemeklerden yaptığı sporlara, tatil yapacağı yere kadar her şeyi planlayabilir. İnsanların daha uzun ve kaliteli yaşamasına katkıda bulunabilirler. </a:t>
            </a:r>
            <a:endParaRPr lang="tr-TR" dirty="0" smtClean="0"/>
          </a:p>
          <a:p>
            <a:pPr marL="0" indent="0">
              <a:buNone/>
            </a:pPr>
            <a:endParaRPr lang="tr-TR" dirty="0"/>
          </a:p>
          <a:p>
            <a:r>
              <a:rPr lang="tr-TR" b="1" dirty="0"/>
              <a:t>Ekolojik turizm/tatil uzmanlığı:</a:t>
            </a:r>
            <a:r>
              <a:rPr lang="tr-TR" dirty="0"/>
              <a:t> Önümüzdeki yıllarda doğa ve ekolojik turizm konusunda uzmanlaşmış, kendini yetiştirmiş rehberlere/uzmanlara ve tesislere ihtiyaç olacak. Doğal kaplıcalara sahip yerler, yaylalar, ekolojik tatil köyleri, tatil çiftlikleri, orta yaş üstü tatilcilerin ve sağlıklı tatil isteyen kişilerin çekim merkezi olacak.</a:t>
            </a:r>
          </a:p>
          <a:p>
            <a:endParaRPr lang="tr-TR" dirty="0"/>
          </a:p>
        </p:txBody>
      </p:sp>
    </p:spTree>
    <p:extLst>
      <p:ext uri="{BB962C8B-B14F-4D97-AF65-F5344CB8AC3E}">
        <p14:creationId xmlns:p14="http://schemas.microsoft.com/office/powerpoint/2010/main" xmlns="" val="304047019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73437" y="449451"/>
            <a:ext cx="10780363" cy="5727512"/>
          </a:xfrm>
        </p:spPr>
        <p:txBody>
          <a:bodyPr>
            <a:normAutofit/>
          </a:bodyPr>
          <a:lstStyle/>
          <a:p>
            <a:pPr marL="0" indent="0">
              <a:buNone/>
            </a:pPr>
            <a:r>
              <a:rPr lang="tr-TR" b="1" dirty="0"/>
              <a:t>PAZARLAMA STRATEJİSİ NEDİR</a:t>
            </a:r>
            <a:r>
              <a:rPr lang="tr-TR" b="1" dirty="0" smtClean="0"/>
              <a:t>?</a:t>
            </a:r>
          </a:p>
          <a:p>
            <a:pPr marL="0" indent="0">
              <a:buNone/>
            </a:pPr>
            <a:endParaRPr lang="tr-TR" dirty="0"/>
          </a:p>
          <a:p>
            <a:r>
              <a:rPr lang="tr-TR" dirty="0"/>
              <a:t>Pazarlama Stratejisi Nedir? En basit tanımıyla müşteriyi markaya, ürüne ve hizmetlere çekmeye yarayacak çalışmaların bütünüdür. Rekabet piyasasının yoğun olduğu sektörlerde markalar, ürün ve hizmetlerini tüketiciye öncelikli olarak ulaştırmak ve satış hedeflerine ulaşabilmek için pazarlama stratejisi oluştururlar. Bu stratejiler, hem tüketiciye hem de istenilen ticari başarıya ulaşmayı hedefler. Strateji doğru zamanda doğru şekilde uygulandığı takdirde hedeflenen sonuçlara ulaşmada başarı gösterir. Strateji oluştururken esnek bir yapıda çalışma yapılmalıdır. Örneğin müşterinin ihtiyacı plastik poşete alternatif çantalarsa marka bu yönde bir çalışma gerçekleştirmelidir. Ancak bir noktadan sonra müşterinin talebi bez çantadan farklı bir ürüne kaydığında markanın bu değişimi öngörebilmesi ve yedek strateji hazırlamış olması gerekiyor. Arz ve talep dengesindeki değişimler, dönemsel popülariteler stratejik çalışmaları etkilediğinden markaların sürekli güncel ve yenilikleri takip ediyor olması önem taşıyor.</a:t>
            </a:r>
          </a:p>
          <a:p>
            <a:endParaRPr lang="tr-TR" dirty="0"/>
          </a:p>
        </p:txBody>
      </p:sp>
    </p:spTree>
    <p:extLst>
      <p:ext uri="{BB962C8B-B14F-4D97-AF65-F5344CB8AC3E}">
        <p14:creationId xmlns:p14="http://schemas.microsoft.com/office/powerpoint/2010/main" xmlns="" val="4748284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02132" y="346509"/>
            <a:ext cx="11733194" cy="6217919"/>
          </a:xfrm>
        </p:spPr>
        <p:txBody>
          <a:bodyPr>
            <a:normAutofit/>
          </a:bodyPr>
          <a:lstStyle/>
          <a:p>
            <a:pPr marL="0" indent="0">
              <a:buNone/>
            </a:pPr>
            <a:r>
              <a:rPr lang="tr-TR" sz="2400" b="1" dirty="0"/>
              <a:t>PAZARLAMA STRATEJİSİ NASIL OLUŞTURULUR?</a:t>
            </a:r>
          </a:p>
          <a:p>
            <a:r>
              <a:rPr lang="tr-TR" sz="2400" dirty="0"/>
              <a:t>Pazarlama stratejisi belirlemeden önce her marka mutlaka Pazar analizi yapmalı, müşteri kitlesini ve potansiyel müşteri davranışlarını incelemelidir. Akabinde ise rekabet çarkında hangi noktada olduğunu görmelidir. Mevcut ürün ve hizmetin müşterilere neler sunacağı, neler kazandıracağı, rakip üründen ayrılan özellikleri, dikkat çekici yanları gibi bir inceleme yapılmalıdır. Stratejiyi etkileyecek her şey göz önünde bulundurulmalıdır. Stratejik pazarlamada ürünün içeriği, farklılıkları; ürünün fiyatı, sektördeki fiyat rekabet oranı; ürünün satış noktaları, satış stratejileri; ürüne dair promosyon çalışmaları, kampanyalar; ürünün ulaşacağı hedef kitle, kitlenin spesifik özellikleri ve ürüne ulaşılabilirlik gibi temel unsurlar ele alınıyor. Ürüne yönelik bu çok yönlü değerlendirmeden sonra pazarlama stratejisini oluşturmak daha kolay ve bilinçli hale geliyor. Pazarlama çalışmalarında öncelikli olarak bütçe belirlenmelidir. Bütçe dâhilinde hareket etmek verimli sonuçlar alınmasına yardımcı oluyor.</a:t>
            </a:r>
          </a:p>
          <a:p>
            <a:endParaRPr lang="tr-TR" sz="2400" dirty="0"/>
          </a:p>
        </p:txBody>
      </p:sp>
    </p:spTree>
    <p:extLst>
      <p:ext uri="{BB962C8B-B14F-4D97-AF65-F5344CB8AC3E}">
        <p14:creationId xmlns:p14="http://schemas.microsoft.com/office/powerpoint/2010/main" xmlns="" val="316856637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98383" y="269508"/>
            <a:ext cx="11550315" cy="6439300"/>
          </a:xfrm>
        </p:spPr>
        <p:txBody>
          <a:bodyPr>
            <a:normAutofit lnSpcReduction="10000"/>
          </a:bodyPr>
          <a:lstStyle/>
          <a:p>
            <a:pPr marL="0" indent="0">
              <a:buNone/>
            </a:pPr>
            <a:r>
              <a:rPr lang="tr-TR" sz="2400" b="1" dirty="0"/>
              <a:t>ETKİLİ PAZARLAMA STRATEJİLERİ NELERDİR?</a:t>
            </a:r>
          </a:p>
          <a:p>
            <a:r>
              <a:rPr lang="tr-TR" sz="2400" dirty="0"/>
              <a:t>Doğrudan satış stratejisi: Bu yöntemde ürünler temsilciler aracılığıyla müşteriler ile birebir iletişim sonucunda satılıyor. Örneğin bir kozmetik markasının ürünlerini katalog ve temsilci aracılığıyla satması doğrudan satışı ifade </a:t>
            </a:r>
            <a:r>
              <a:rPr lang="tr-TR" sz="2400" dirty="0" smtClean="0"/>
              <a:t>ediyor.</a:t>
            </a:r>
          </a:p>
          <a:p>
            <a:r>
              <a:rPr lang="tr-TR" sz="2400" dirty="0" smtClean="0"/>
              <a:t>Birlikte </a:t>
            </a:r>
            <a:r>
              <a:rPr lang="tr-TR" sz="2400" dirty="0"/>
              <a:t>satış: Hamburger ile birlikte spesifik bir kola markasını beraber satmak birlikte satışa örnektir. Burada amaç ikili anlaşmalarla çok daha geniş kitlelere satış </a:t>
            </a:r>
            <a:r>
              <a:rPr lang="tr-TR" sz="2400" dirty="0" smtClean="0"/>
              <a:t>yapmaktır.</a:t>
            </a:r>
          </a:p>
          <a:p>
            <a:r>
              <a:rPr lang="tr-TR" sz="2400" dirty="0" smtClean="0"/>
              <a:t>Ürün </a:t>
            </a:r>
            <a:r>
              <a:rPr lang="tr-TR" sz="2400" dirty="0"/>
              <a:t>deneyimi: Kullanıcıların markanın hizmet ve ürünlerini deneyerek satın almasına teşvik etmektir. Bu yöntemde kullanıcının ürüne ihtiyacının olup olmadığı önemli değildir. Amaç kişilerin markanın hizmetlerinden faydalanması ve ürünlere ihtiyacı olduğunu </a:t>
            </a:r>
            <a:r>
              <a:rPr lang="tr-TR" sz="2400" dirty="0" smtClean="0"/>
              <a:t>düşünmesidir.</a:t>
            </a:r>
          </a:p>
          <a:p>
            <a:r>
              <a:rPr lang="tr-TR" sz="2400" dirty="0" smtClean="0"/>
              <a:t>Sponsorlu </a:t>
            </a:r>
            <a:r>
              <a:rPr lang="tr-TR" sz="2400" dirty="0"/>
              <a:t>içerikler: Google, Bing, </a:t>
            </a:r>
            <a:r>
              <a:rPr lang="tr-TR" sz="2400" dirty="0" err="1"/>
              <a:t>Yandex</a:t>
            </a:r>
            <a:r>
              <a:rPr lang="tr-TR" sz="2400" dirty="0"/>
              <a:t> gibi arama motorlarına yönelik yapılan bir stratejidir. Markalar ücretli reklam yayınlayarak belli hedef kelimelerle ilgili arama yapıldığında web sayfalarının en üstte çıkmasını sağlayarak tüketicinin ilgisini çekiyorlar.</a:t>
            </a:r>
          </a:p>
          <a:p>
            <a:endParaRPr lang="tr-TR" sz="2400" dirty="0"/>
          </a:p>
        </p:txBody>
      </p:sp>
    </p:spTree>
    <p:extLst>
      <p:ext uri="{BB962C8B-B14F-4D97-AF65-F5344CB8AC3E}">
        <p14:creationId xmlns:p14="http://schemas.microsoft.com/office/powerpoint/2010/main" xmlns="" val="128694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11756" y="394636"/>
            <a:ext cx="11733196" cy="6237170"/>
          </a:xfrm>
        </p:spPr>
        <p:txBody>
          <a:bodyPr>
            <a:normAutofit fontScale="92500" lnSpcReduction="10000"/>
          </a:bodyPr>
          <a:lstStyle/>
          <a:p>
            <a:pPr marL="0" indent="0">
              <a:buNone/>
            </a:pPr>
            <a:r>
              <a:rPr lang="tr-TR" b="1" dirty="0"/>
              <a:t>BİLİM İNSANININ ÖZELLİKLERİ NELERDİR</a:t>
            </a:r>
            <a:r>
              <a:rPr lang="tr-TR" b="1" dirty="0" smtClean="0"/>
              <a:t>?</a:t>
            </a:r>
            <a:endParaRPr lang="tr-TR" dirty="0"/>
          </a:p>
          <a:p>
            <a:pPr marL="0" indent="0" fontAlgn="base">
              <a:buNone/>
            </a:pPr>
            <a:r>
              <a:rPr lang="tr-TR" b="1" dirty="0"/>
              <a:t>1) İyi bir gözlemcidir.</a:t>
            </a:r>
            <a:endParaRPr lang="tr-TR" dirty="0"/>
          </a:p>
          <a:p>
            <a:pPr fontAlgn="base"/>
            <a:r>
              <a:rPr lang="tr-TR" dirty="0"/>
              <a:t>Çevresini sürekli gözlemler. Her şey gözlemlemek ile başlar. Soruların kaynağı da, çözümlerin kaynağı da bu gözlemlerin sonucudur.</a:t>
            </a:r>
          </a:p>
          <a:p>
            <a:pPr fontAlgn="base"/>
            <a:r>
              <a:rPr lang="tr-TR" dirty="0"/>
              <a:t>Baktığınız objeyi veya olayı tek tek parçalara ayırıp bütün ayrıntıları görebilmek ve sonra bu parçaları yeniden birleştirip bütün olarak algılamak, gözlem yapabilmenin </a:t>
            </a:r>
            <a:r>
              <a:rPr lang="tr-TR" dirty="0" smtClean="0"/>
              <a:t>sırrıdır.</a:t>
            </a:r>
          </a:p>
          <a:p>
            <a:pPr marL="0" indent="0" fontAlgn="base">
              <a:buNone/>
            </a:pPr>
            <a:endParaRPr lang="tr-TR" dirty="0" smtClean="0"/>
          </a:p>
          <a:p>
            <a:pPr marL="0" indent="0" fontAlgn="base">
              <a:buNone/>
            </a:pPr>
            <a:r>
              <a:rPr lang="tr-TR" b="1" dirty="0" smtClean="0"/>
              <a:t>2</a:t>
            </a:r>
            <a:r>
              <a:rPr lang="tr-TR" b="1" dirty="0"/>
              <a:t>) Meraklı ve araştırmacıdır.</a:t>
            </a:r>
            <a:endParaRPr lang="tr-TR" dirty="0"/>
          </a:p>
          <a:p>
            <a:pPr fontAlgn="base"/>
            <a:r>
              <a:rPr lang="tr-TR" dirty="0"/>
              <a:t>Bilim adamı meraklıdır. Etrafını gözlemlerken aklına </a:t>
            </a:r>
            <a:r>
              <a:rPr lang="tr-TR" dirty="0" err="1"/>
              <a:t>binbir</a:t>
            </a:r>
            <a:r>
              <a:rPr lang="tr-TR" dirty="0"/>
              <a:t> çeşit soru takılır. Neden böyle, nasıl böyle oluyor? Evrende cevabını bilmediğimiz o kadar çok şey var ki. Bilim insanı bu merakı doğrultusunda araştırma yapar. Çok okur. Öğrenmek için hiçbir fırsatı kaçırmaz. Soru sormaktan çekinmez.</a:t>
            </a:r>
          </a:p>
          <a:p>
            <a:pPr fontAlgn="base"/>
            <a:r>
              <a:rPr lang="tr-TR" dirty="0"/>
              <a:t>Bugün dünya bu konuma geldiyse, bilinmelidir ki, bu merak ile ortaya çıkan sorgulama ve bu yönde yapılan araştırmaların bir sonucudur.</a:t>
            </a:r>
          </a:p>
          <a:p>
            <a:pPr fontAlgn="base"/>
            <a:r>
              <a:rPr lang="tr-TR" b="1" dirty="0"/>
              <a:t>Bilgi bir bilim adamının anahtarıdır.</a:t>
            </a:r>
            <a:endParaRPr lang="tr-TR" dirty="0"/>
          </a:p>
          <a:p>
            <a:pPr fontAlgn="base"/>
            <a:r>
              <a:rPr lang="tr-TR" dirty="0"/>
              <a:t>Sizin merakınızı çeken nedir? Neyi en çok merak ediyorsunuz?  </a:t>
            </a:r>
            <a:endParaRPr lang="tr-TR" dirty="0" smtClean="0"/>
          </a:p>
          <a:p>
            <a:pPr fontAlgn="base"/>
            <a:r>
              <a:rPr lang="tr-TR" dirty="0" smtClean="0"/>
              <a:t>Merakınızın </a:t>
            </a:r>
            <a:r>
              <a:rPr lang="tr-TR" dirty="0"/>
              <a:t>peşinden gidin.</a:t>
            </a:r>
          </a:p>
          <a:p>
            <a:endParaRPr lang="tr-TR" dirty="0"/>
          </a:p>
        </p:txBody>
      </p:sp>
    </p:spTree>
    <p:extLst>
      <p:ext uri="{BB962C8B-B14F-4D97-AF65-F5344CB8AC3E}">
        <p14:creationId xmlns:p14="http://schemas.microsoft.com/office/powerpoint/2010/main" xmlns="" val="44685147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23512" y="481263"/>
            <a:ext cx="11415562" cy="6092791"/>
          </a:xfrm>
        </p:spPr>
        <p:txBody>
          <a:bodyPr>
            <a:normAutofit/>
          </a:bodyPr>
          <a:lstStyle/>
          <a:p>
            <a:pPr marL="0" indent="0" fontAlgn="base">
              <a:buNone/>
            </a:pPr>
            <a:r>
              <a:rPr lang="tr-TR" sz="2800" b="1" dirty="0"/>
              <a:t>3) Deney yapar.</a:t>
            </a:r>
            <a:endParaRPr lang="tr-TR" sz="2800" dirty="0"/>
          </a:p>
          <a:p>
            <a:pPr fontAlgn="base"/>
            <a:r>
              <a:rPr lang="tr-TR" sz="2800" dirty="0"/>
              <a:t>Her zaman teorik bilgi tatmin etmez ya da yeterli gelmez. Deneyip görmek, işleyişi anlamak çoğu zaman daha iyi bir öğretmendir. Bu yüzden merak ettikleri bir konuda veya bir gerçeği göstermek, kanıtlamak için deney yaparlar.</a:t>
            </a:r>
          </a:p>
          <a:p>
            <a:pPr marL="0" indent="0" fontAlgn="base">
              <a:buNone/>
            </a:pPr>
            <a:endParaRPr lang="tr-TR" sz="2800" dirty="0"/>
          </a:p>
          <a:p>
            <a:pPr marL="0" indent="0" fontAlgn="base">
              <a:buNone/>
            </a:pPr>
            <a:r>
              <a:rPr lang="tr-TR" sz="2800" b="1" dirty="0"/>
              <a:t>4) Not tutar.</a:t>
            </a:r>
            <a:endParaRPr lang="tr-TR" sz="2800" dirty="0"/>
          </a:p>
          <a:p>
            <a:pPr fontAlgn="base"/>
            <a:r>
              <a:rPr lang="tr-TR" sz="2800" dirty="0"/>
              <a:t>Bir bilim adamı çalışmalarını kayıt altına alır. Hafızasına güvenmez. (Elbette güvenir ama işini sağlama alır.) Araştırmalarından notlar çıkarır kendisine, deneylerde elde ettiği sonuçları hangi durumlarda neler olduğunu her zaman not eder.</a:t>
            </a:r>
          </a:p>
          <a:p>
            <a:endParaRPr lang="tr-TR" sz="2800" dirty="0"/>
          </a:p>
        </p:txBody>
      </p:sp>
    </p:spTree>
    <p:extLst>
      <p:ext uri="{BB962C8B-B14F-4D97-AF65-F5344CB8AC3E}">
        <p14:creationId xmlns:p14="http://schemas.microsoft.com/office/powerpoint/2010/main" xmlns="" val="25307880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85011" y="279133"/>
            <a:ext cx="11617691" cy="6294921"/>
          </a:xfrm>
        </p:spPr>
        <p:txBody>
          <a:bodyPr>
            <a:normAutofit/>
          </a:bodyPr>
          <a:lstStyle/>
          <a:p>
            <a:pPr marL="0" indent="0" fontAlgn="base">
              <a:buNone/>
            </a:pPr>
            <a:r>
              <a:rPr lang="tr-TR" b="1" dirty="0"/>
              <a:t>5) Sabırlıdır. Kararlıdır.</a:t>
            </a:r>
            <a:endParaRPr lang="tr-TR" dirty="0"/>
          </a:p>
          <a:p>
            <a:pPr fontAlgn="base"/>
            <a:r>
              <a:rPr lang="tr-TR" dirty="0"/>
              <a:t>Araştırmaları sonucu her zaman yeterli bilgiye edinemeyebilir.  Deneyler yapar. Deneyler sonucu bir sonuç alamayabilir ama yılmaz, tekrar tekrar dener. Değişkenleri değiştirip tekrar deneyler yapar. Ama pes etmez, çalışmalarını sonuca ulaşıncaya kadar sürdürür.</a:t>
            </a:r>
          </a:p>
          <a:p>
            <a:pPr fontAlgn="base"/>
            <a:r>
              <a:rPr lang="tr-TR" dirty="0"/>
              <a:t>Başarmak istiyorsanız sorunlardan kaçmamalısınız. Sonuca, bilgiye ulaşmak her zaman çok kolay bir iş değiştir. Bazen uzun yıllar bile sürebilir bu işlem. Genelde biz her zaman pozitif bir sonuç bekleriz ama unutmayın ki olumsuz da bir sonuçtur.</a:t>
            </a:r>
          </a:p>
          <a:p>
            <a:pPr fontAlgn="base"/>
            <a:r>
              <a:rPr lang="tr-TR" i="1" dirty="0"/>
              <a:t>Belirlediğiniz yolun sonuna ulaşacak kadar sabırlı mısınız? Posta pullarının gideceği yere varasıya kadar mektuba yapışıp kalmasından ötürü çok değerli olduğu söylenir. Posta pulu gibi olun ve başladığınız işi bitirin</a:t>
            </a:r>
            <a:r>
              <a:rPr lang="tr-TR" i="1" dirty="0" smtClean="0"/>
              <a:t>.</a:t>
            </a:r>
          </a:p>
          <a:p>
            <a:pPr marL="0" indent="0" fontAlgn="base">
              <a:buNone/>
            </a:pPr>
            <a:endParaRPr lang="tr-TR" dirty="0"/>
          </a:p>
          <a:p>
            <a:pPr marL="0" indent="0" fontAlgn="base">
              <a:buNone/>
            </a:pPr>
            <a:r>
              <a:rPr lang="tr-TR" b="1" dirty="0" smtClean="0"/>
              <a:t>6</a:t>
            </a:r>
            <a:r>
              <a:rPr lang="tr-TR" b="1" dirty="0"/>
              <a:t>) Gelişmeleri takip eder. Günceldir</a:t>
            </a:r>
            <a:r>
              <a:rPr lang="tr-TR" b="1" dirty="0" smtClean="0"/>
              <a:t>.</a:t>
            </a:r>
            <a:endParaRPr lang="tr-TR" dirty="0"/>
          </a:p>
          <a:p>
            <a:pPr fontAlgn="base"/>
            <a:r>
              <a:rPr lang="tr-TR" dirty="0"/>
              <a:t>Sadece ülkemiz de değil, dünyanın her yerinde sizin çalışma alanınız ile ilgili çalışmalar yapan mutlaka birileri vardır. Sadece kendi alanınız ile ilgili olmasına gerek yok. Başka birisinin bir çalışması da size ilham kaynağı olabilir. Bilim her gün hızla gelişen bir alan ve takip etmezseniz geride kalırsınız. Sizin bulduğunuz bir sonucu belki bir başkası çoktan bulup yayınlamıştır…</a:t>
            </a:r>
          </a:p>
          <a:p>
            <a:endParaRPr lang="tr-TR" dirty="0"/>
          </a:p>
        </p:txBody>
      </p:sp>
    </p:spTree>
    <p:extLst>
      <p:ext uri="{BB962C8B-B14F-4D97-AF65-F5344CB8AC3E}">
        <p14:creationId xmlns:p14="http://schemas.microsoft.com/office/powerpoint/2010/main" xmlns="" val="16582769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0258" y="413886"/>
            <a:ext cx="9799596" cy="5834513"/>
          </a:xfrm>
        </p:spPr>
        <p:txBody>
          <a:bodyPr>
            <a:normAutofit/>
          </a:bodyPr>
          <a:lstStyle/>
          <a:p>
            <a:pPr marL="0" indent="0" fontAlgn="base">
              <a:buNone/>
            </a:pPr>
            <a:r>
              <a:rPr lang="tr-TR" b="1" dirty="0"/>
              <a:t>7) Hayalperest ve yaratıcı bir zekaya sahiptir.</a:t>
            </a:r>
            <a:endParaRPr lang="tr-TR" dirty="0"/>
          </a:p>
          <a:p>
            <a:pPr fontAlgn="base"/>
            <a:r>
              <a:rPr lang="tr-TR" dirty="0"/>
              <a:t>Bilim adamı geniş bir hayal ve yorumlama gücüne sahiptir. Hayal gücünüz geleceği belirler. Eskiden uçmak insanlar için bir hayalden ibaretti ama hep birilerinin hayali idi. Sonra birileri araştırdı, deneyler yaptı ve başardı. Artık uçaklar aracılığı ile insanlar istedikleri yere uçabiliyor. Hatta uzaya bile çıkabiliyorlar.</a:t>
            </a:r>
          </a:p>
          <a:p>
            <a:pPr fontAlgn="base"/>
            <a:r>
              <a:rPr lang="tr-TR" dirty="0"/>
              <a:t>Bilginizi hayal gücünüzle birleştirdiğiniz takdirde gerçek başarıya ulaşabilirsiniz. Küçükken sık sık duyduğunuz “icat çıkarma!” lafının etkisinde kalmışsanız bile bir an önce kurtulun, icat çıkarın.</a:t>
            </a:r>
          </a:p>
          <a:p>
            <a:pPr marL="0" indent="0" fontAlgn="base">
              <a:buNone/>
            </a:pPr>
            <a:r>
              <a:rPr lang="tr-TR" b="1" dirty="0"/>
              <a:t>8) Tarafsız ve objektiftir.</a:t>
            </a:r>
            <a:endParaRPr lang="tr-TR" dirty="0"/>
          </a:p>
          <a:p>
            <a:pPr fontAlgn="base"/>
            <a:r>
              <a:rPr lang="tr-TR" dirty="0"/>
              <a:t>Bilim adamı her zaman objektif davranır. Kişisel çıkar ve isteklerinden ziyade bilginin peşinden gider. Önyargıları, kişisel </a:t>
            </a:r>
            <a:r>
              <a:rPr lang="tr-TR" dirty="0" err="1"/>
              <a:t>dugu</a:t>
            </a:r>
            <a:r>
              <a:rPr lang="tr-TR" dirty="0"/>
              <a:t> ve düşünceleri ile işini ayırt etmeyi bilir.</a:t>
            </a:r>
          </a:p>
          <a:p>
            <a:pPr fontAlgn="base"/>
            <a:r>
              <a:rPr lang="tr-TR" dirty="0"/>
              <a:t>Aynı zaman da eleştiri yapar ve eleştiriye de açıktır. Eleştirileri değerlendirerek moralini bozmak yerine çalışmalarını daha iyi hale getirmeye çalışır.</a:t>
            </a:r>
          </a:p>
          <a:p>
            <a:endParaRPr lang="tr-TR" dirty="0"/>
          </a:p>
        </p:txBody>
      </p:sp>
    </p:spTree>
    <p:extLst>
      <p:ext uri="{BB962C8B-B14F-4D97-AF65-F5344CB8AC3E}">
        <p14:creationId xmlns:p14="http://schemas.microsoft.com/office/powerpoint/2010/main" xmlns="" val="30138355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r>
              <a:rPr lang="tr-TR" b="1" dirty="0"/>
              <a:t>Georges </a:t>
            </a:r>
            <a:r>
              <a:rPr lang="tr-TR" b="1" dirty="0" err="1"/>
              <a:t>Lemaitre</a:t>
            </a:r>
            <a:r>
              <a:rPr lang="tr-TR" b="1" dirty="0"/>
              <a:t> (1894-1966</a:t>
            </a:r>
            <a:r>
              <a:rPr lang="tr-TR" dirty="0"/>
              <a:t>): Büyük patlama teorisini ilk ortaya atan rahip ve bilim adamı. Evrenin bir zamanlar bir atomun içinde sıkışmış olduğunu, parçalanan atomun evreni oluşturduğunu ileri sürdüğü görüşü önceleri kabul görmese de daha sonra bir çok delille birlikte kabullenildi.</a:t>
            </a:r>
          </a:p>
          <a:p>
            <a:r>
              <a:rPr lang="tr-TR" b="1" dirty="0" err="1"/>
              <a:t>Edwin</a:t>
            </a:r>
            <a:r>
              <a:rPr lang="tr-TR" b="1" dirty="0"/>
              <a:t> Hubble (1889-1953</a:t>
            </a:r>
            <a:r>
              <a:rPr lang="tr-TR" dirty="0"/>
              <a:t>): Evrenin sürekli genişlediğini ispatlayan, yıldızların uzaklaştıklarını bize ulaşan renklerindeki farklılaşmalar sayesinde ortaya koyan, Samanyolu'ndan farklı galaksiler de olduğunu ispatlayan bilim adamı. Detaylı biyografisi için buraya tıklayın.</a:t>
            </a:r>
          </a:p>
          <a:p>
            <a:r>
              <a:rPr lang="tr-TR" b="1" dirty="0"/>
              <a:t>Albert Einstein (1879-1955):</a:t>
            </a:r>
            <a:r>
              <a:rPr lang="tr-TR" dirty="0"/>
              <a:t> Işık hızı, özel ve genel görelilik kuramları, kütle-enerji eşdeğerliği ve benzeri birçok çalışmayla Newton mekaniğinin hakimiyetini yıkmış ve uzay konusunda devrim niteliğinde çalışmalar yapmıştır.</a:t>
            </a:r>
          </a:p>
          <a:p>
            <a:r>
              <a:rPr lang="tr-TR" b="1" dirty="0" err="1"/>
              <a:t>Max</a:t>
            </a:r>
            <a:r>
              <a:rPr lang="tr-TR" b="1" dirty="0"/>
              <a:t> Planck (1858-1947</a:t>
            </a:r>
            <a:r>
              <a:rPr lang="tr-TR" dirty="0"/>
              <a:t>): Kuantum kuramını geliştiren, termodinamik yasaları üzerinde önemli çalışmaları bulunan, Planck sabiti ve Planck ışınım yasasını ortaya koyan bilim adamıdır.</a:t>
            </a:r>
          </a:p>
          <a:p>
            <a:r>
              <a:rPr lang="tr-TR" b="1" dirty="0"/>
              <a:t>John </a:t>
            </a:r>
            <a:r>
              <a:rPr lang="tr-TR" b="1" dirty="0" err="1"/>
              <a:t>Herschel</a:t>
            </a:r>
            <a:r>
              <a:rPr lang="tr-TR" b="1" dirty="0"/>
              <a:t> (1792-1871</a:t>
            </a:r>
            <a:r>
              <a:rPr lang="tr-TR" dirty="0"/>
              <a:t>): Satürn ve Uranüs'ün uydularının adlandırılması, </a:t>
            </a:r>
            <a:r>
              <a:rPr lang="tr-TR" dirty="0" err="1"/>
              <a:t>Jülyen</a:t>
            </a:r>
            <a:r>
              <a:rPr lang="tr-TR" dirty="0"/>
              <a:t> gün kullanımı ve benzeri birçok çalışmaya imza atmış İngiliz gökbilimci.</a:t>
            </a:r>
          </a:p>
          <a:p>
            <a:endParaRPr lang="tr-TR" dirty="0"/>
          </a:p>
        </p:txBody>
      </p:sp>
    </p:spTree>
    <p:extLst>
      <p:ext uri="{BB962C8B-B14F-4D97-AF65-F5344CB8AC3E}">
        <p14:creationId xmlns:p14="http://schemas.microsoft.com/office/powerpoint/2010/main" xmlns="" val="13882016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2386" y="279133"/>
            <a:ext cx="11482939" cy="6208293"/>
          </a:xfrm>
        </p:spPr>
        <p:txBody>
          <a:bodyPr>
            <a:normAutofit/>
          </a:bodyPr>
          <a:lstStyle/>
          <a:p>
            <a:pPr fontAlgn="base"/>
            <a:r>
              <a:rPr lang="tr-TR" sz="2800" b="1" dirty="0"/>
              <a:t>9) Kendine güveni tamdır.</a:t>
            </a:r>
            <a:endParaRPr lang="tr-TR" sz="2800" dirty="0"/>
          </a:p>
          <a:p>
            <a:pPr fontAlgn="base"/>
            <a:r>
              <a:rPr lang="tr-TR" sz="2800" dirty="0"/>
              <a:t>Bilim adamı kendi alanında bilgi sahibidir. Bilginin sonsuz bir kavram olduğunu ve bugün doğru olan bir bilginin yarın yanlış bir bilgi haline dönebileceğini bilir. Hata yapmaktan korkmaz.</a:t>
            </a:r>
          </a:p>
          <a:p>
            <a:pPr fontAlgn="base"/>
            <a:r>
              <a:rPr lang="tr-TR" sz="2800" i="1" dirty="0"/>
              <a:t>Hiç hata yapmamış bir insan yeni bir şey denememiş demektir.</a:t>
            </a:r>
            <a:endParaRPr lang="tr-TR" sz="2800" dirty="0"/>
          </a:p>
          <a:p>
            <a:pPr marL="0" indent="0" fontAlgn="base">
              <a:buNone/>
            </a:pPr>
            <a:endParaRPr lang="tr-TR" sz="2800" dirty="0"/>
          </a:p>
          <a:p>
            <a:pPr fontAlgn="base"/>
            <a:r>
              <a:rPr lang="tr-TR" sz="2800" b="1" dirty="0"/>
              <a:t>10) Güzel ahlak sahibidir.</a:t>
            </a:r>
            <a:endParaRPr lang="tr-TR" sz="2800" dirty="0"/>
          </a:p>
          <a:p>
            <a:pPr fontAlgn="base"/>
            <a:r>
              <a:rPr lang="tr-TR" sz="2800" dirty="0"/>
              <a:t>Bilim iyi veya kötü değildir. Ancak her ikisi için de kullanılabilir. Bilim adamının amacı insanlığa faydalı olmaktır. Bilgi ve buluşlarını kötü amaçlar için kullanmaz.</a:t>
            </a:r>
          </a:p>
          <a:p>
            <a:pPr marL="0" indent="0" fontAlgn="base">
              <a:buNone/>
            </a:pPr>
            <a:r>
              <a:rPr lang="tr-TR" sz="2800" b="1" i="1" dirty="0"/>
              <a:t>ETKİNLİK</a:t>
            </a:r>
            <a:endParaRPr lang="tr-TR" sz="2800" dirty="0"/>
          </a:p>
          <a:p>
            <a:pPr fontAlgn="base"/>
            <a:r>
              <a:rPr lang="tr-TR" sz="2800" i="1" dirty="0"/>
              <a:t>Bilim tarihi ile ilgili bir kitap okuyup, sınıfta tanıtımını yapınız.</a:t>
            </a:r>
            <a:endParaRPr lang="tr-TR" sz="2800" dirty="0"/>
          </a:p>
          <a:p>
            <a:endParaRPr lang="tr-TR" dirty="0"/>
          </a:p>
        </p:txBody>
      </p:sp>
    </p:spTree>
    <p:extLst>
      <p:ext uri="{BB962C8B-B14F-4D97-AF65-F5344CB8AC3E}">
        <p14:creationId xmlns:p14="http://schemas.microsoft.com/office/powerpoint/2010/main" xmlns="" val="32486563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r>
              <a:rPr lang="tr-TR" sz="2400" b="1" dirty="0"/>
              <a:t>William </a:t>
            </a:r>
            <a:r>
              <a:rPr lang="tr-TR" sz="2400" b="1" dirty="0" err="1"/>
              <a:t>Herschel</a:t>
            </a:r>
            <a:r>
              <a:rPr lang="tr-TR" sz="2400" b="1" dirty="0"/>
              <a:t> (1738-1822):</a:t>
            </a:r>
            <a:r>
              <a:rPr lang="tr-TR" sz="2400" dirty="0"/>
              <a:t> Uranüs'ü ve iki büyük uydusunu, Satürn'ün uyduları </a:t>
            </a:r>
            <a:r>
              <a:rPr lang="tr-TR" sz="2400" dirty="0" err="1"/>
              <a:t>Enceladus</a:t>
            </a:r>
            <a:r>
              <a:rPr lang="tr-TR" sz="2400" dirty="0"/>
              <a:t> ve </a:t>
            </a:r>
            <a:r>
              <a:rPr lang="tr-TR" sz="2400" dirty="0" err="1"/>
              <a:t>Mimas'ı</a:t>
            </a:r>
            <a:r>
              <a:rPr lang="tr-TR" sz="2400" dirty="0"/>
              <a:t>, kızılötesi radyasyonu keşfeden İngiliz gökbilimci.</a:t>
            </a:r>
          </a:p>
          <a:p>
            <a:r>
              <a:rPr lang="tr-TR" sz="2400" b="1" dirty="0" err="1"/>
              <a:t>Edmond</a:t>
            </a:r>
            <a:r>
              <a:rPr lang="tr-TR" sz="2400" b="1" dirty="0"/>
              <a:t> Halley (1656-1742):</a:t>
            </a:r>
            <a:r>
              <a:rPr lang="tr-TR" sz="2400" dirty="0"/>
              <a:t> Kendi adıyla anılan Halley kuyruklu yıldızının kaşifi.</a:t>
            </a:r>
          </a:p>
          <a:p>
            <a:r>
              <a:rPr lang="tr-TR" sz="2400" b="1" dirty="0"/>
              <a:t>Isaac Newton (1642-1727</a:t>
            </a:r>
            <a:r>
              <a:rPr lang="tr-TR" sz="2400" dirty="0"/>
              <a:t>): Evrensel kütle çekimini ve hareket kanunlarını ortaya koyan Newton, tarihteki en etkili bilim adamlarından biridir.</a:t>
            </a:r>
          </a:p>
          <a:p>
            <a:r>
              <a:rPr lang="tr-TR" sz="2400" b="1" dirty="0" err="1"/>
              <a:t>Christiaan</a:t>
            </a:r>
            <a:r>
              <a:rPr lang="tr-TR" sz="2400" b="1" dirty="0"/>
              <a:t> </a:t>
            </a:r>
            <a:r>
              <a:rPr lang="tr-TR" sz="2400" b="1" dirty="0" err="1"/>
              <a:t>Huygens</a:t>
            </a:r>
            <a:r>
              <a:rPr lang="tr-TR" sz="2400" b="1" dirty="0"/>
              <a:t> (1629-1695):</a:t>
            </a:r>
            <a:r>
              <a:rPr lang="tr-TR" sz="2400" dirty="0"/>
              <a:t> Satürn'ün uydusu Titan'ı, Orion takımyıldızını keşfeden </a:t>
            </a:r>
            <a:r>
              <a:rPr lang="tr-TR" sz="2400" dirty="0" err="1"/>
              <a:t>Huygens</a:t>
            </a:r>
            <a:r>
              <a:rPr lang="tr-TR" sz="2400" dirty="0"/>
              <a:t>, ayrıca daha dakik saatler ve daha güçlü teleskoplar yapılmasına katkıda bulunmuştur.</a:t>
            </a:r>
          </a:p>
          <a:p>
            <a:r>
              <a:rPr lang="tr-TR" sz="2400" b="1" dirty="0" err="1"/>
              <a:t>Johannes</a:t>
            </a:r>
            <a:r>
              <a:rPr lang="tr-TR" sz="2400" b="1" dirty="0"/>
              <a:t> Kepler (1571-1630):</a:t>
            </a:r>
            <a:r>
              <a:rPr lang="tr-TR" sz="2400" dirty="0"/>
              <a:t> Gezegenlerin hareketlerini açıklayan Kepler kendi adıyla anılan 3 temel yasa ortaya koymuştur.</a:t>
            </a:r>
          </a:p>
          <a:p>
            <a:endParaRPr lang="tr-TR" dirty="0"/>
          </a:p>
        </p:txBody>
      </p:sp>
    </p:spTree>
    <p:extLst>
      <p:ext uri="{BB962C8B-B14F-4D97-AF65-F5344CB8AC3E}">
        <p14:creationId xmlns:p14="http://schemas.microsoft.com/office/powerpoint/2010/main" xmlns="" val="14174797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r>
              <a:rPr lang="tr-TR" sz="2400" b="1" dirty="0"/>
              <a:t>Galileo </a:t>
            </a:r>
            <a:r>
              <a:rPr lang="tr-TR" sz="2400" b="1" dirty="0" err="1"/>
              <a:t>Galilei</a:t>
            </a:r>
            <a:r>
              <a:rPr lang="tr-TR" sz="2400" b="1" dirty="0"/>
              <a:t> (1564-1642):</a:t>
            </a:r>
            <a:r>
              <a:rPr lang="tr-TR" sz="2400" dirty="0"/>
              <a:t> Modern astronominin kurucusu olarak kabul edilen </a:t>
            </a:r>
            <a:r>
              <a:rPr lang="tr-TR" sz="2400" dirty="0" err="1"/>
              <a:t>Galilei</a:t>
            </a:r>
            <a:r>
              <a:rPr lang="tr-TR" sz="2400" dirty="0"/>
              <a:t>, teleskopla ilk defa gözlem yapan kişi oldu. Ayın kraterlerini, </a:t>
            </a:r>
            <a:r>
              <a:rPr lang="tr-TR" sz="2400" dirty="0" err="1"/>
              <a:t>Jüpiterin</a:t>
            </a:r>
            <a:r>
              <a:rPr lang="tr-TR" sz="2400" dirty="0"/>
              <a:t> uydularını, Satürn'ün halkalarını ilk kez gören kişi oldu. Detaylı biyografisi için tıklayın.</a:t>
            </a:r>
          </a:p>
          <a:p>
            <a:r>
              <a:rPr lang="tr-TR" sz="2400" b="1" dirty="0" err="1"/>
              <a:t>Giordano</a:t>
            </a:r>
            <a:r>
              <a:rPr lang="tr-TR" sz="2400" b="1" dirty="0"/>
              <a:t> </a:t>
            </a:r>
            <a:r>
              <a:rPr lang="tr-TR" sz="2400" b="1" dirty="0" err="1"/>
              <a:t>Bruno</a:t>
            </a:r>
            <a:r>
              <a:rPr lang="tr-TR" sz="2400" b="1" dirty="0"/>
              <a:t> (1548-1600):</a:t>
            </a:r>
            <a:r>
              <a:rPr lang="tr-TR" sz="2400" dirty="0"/>
              <a:t> İtalyan filozof, rahip ve gökbilimci olan </a:t>
            </a:r>
            <a:r>
              <a:rPr lang="tr-TR" sz="2400" dirty="0" err="1"/>
              <a:t>Bruno</a:t>
            </a:r>
            <a:r>
              <a:rPr lang="tr-TR" sz="2400" dirty="0"/>
              <a:t>, o zamana kadar kabul edilegelen Aristo'nun kapalı evren görüşünü terk edip dünyadan başka birçok gezegenin varlığını kabul eden, </a:t>
            </a:r>
            <a:r>
              <a:rPr lang="tr-TR" sz="2400" dirty="0" err="1"/>
              <a:t>Kopernik'in</a:t>
            </a:r>
            <a:r>
              <a:rPr lang="tr-TR" sz="2400" dirty="0"/>
              <a:t> görüşlerini benimseyerek zamanın din alimleri tarafından ciddi baskılar görmüş, görüşlerinde ısrar etmesi üzerine yakılarak idam edilmiştir. Detaylı bilgiler için tıklayın.</a:t>
            </a:r>
          </a:p>
          <a:p>
            <a:r>
              <a:rPr lang="tr-TR" sz="2400" b="1" dirty="0" err="1"/>
              <a:t>Tycho</a:t>
            </a:r>
            <a:r>
              <a:rPr lang="tr-TR" sz="2400" b="1" dirty="0"/>
              <a:t> </a:t>
            </a:r>
            <a:r>
              <a:rPr lang="tr-TR" sz="2400" b="1" dirty="0" err="1"/>
              <a:t>Brahe</a:t>
            </a:r>
            <a:r>
              <a:rPr lang="tr-TR" sz="2400" b="1" dirty="0"/>
              <a:t> (1546-1601):</a:t>
            </a:r>
            <a:r>
              <a:rPr lang="tr-TR" sz="2400" dirty="0"/>
              <a:t> Ciddi astronomik gözlemler yapan ve bu gözlemleri kullanan Kepler'in yasalarını oluşturmasında katkıları olan bilim adamı.</a:t>
            </a:r>
          </a:p>
          <a:p>
            <a:endParaRPr lang="tr-TR" sz="2400" dirty="0"/>
          </a:p>
        </p:txBody>
      </p:sp>
    </p:spTree>
    <p:extLst>
      <p:ext uri="{BB962C8B-B14F-4D97-AF65-F5344CB8AC3E}">
        <p14:creationId xmlns:p14="http://schemas.microsoft.com/office/powerpoint/2010/main" xmlns="" val="1883561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Autofit/>
          </a:bodyPr>
          <a:lstStyle/>
          <a:p>
            <a:r>
              <a:rPr lang="tr-TR" sz="2800" b="1" dirty="0" err="1"/>
              <a:t>Nicolaus</a:t>
            </a:r>
            <a:r>
              <a:rPr lang="tr-TR" sz="2800" b="1" dirty="0"/>
              <a:t> </a:t>
            </a:r>
            <a:r>
              <a:rPr lang="tr-TR" sz="2800" b="1" dirty="0" err="1"/>
              <a:t>Copernicus</a:t>
            </a:r>
            <a:r>
              <a:rPr lang="tr-TR" sz="2800" b="1" dirty="0"/>
              <a:t> (1473-1543):</a:t>
            </a:r>
            <a:r>
              <a:rPr lang="tr-TR" sz="2800" dirty="0"/>
              <a:t> Dünyanın ve diğer gezegenlerin güneşin etrafında döndüğünü ilk kez dile getiren astronomdur. </a:t>
            </a:r>
            <a:r>
              <a:rPr lang="tr-TR" sz="2800" dirty="0" err="1"/>
              <a:t>Kopernik'le</a:t>
            </a:r>
            <a:r>
              <a:rPr lang="tr-TR" sz="2800" dirty="0"/>
              <a:t> birlikte dünyanın evrenin merkezi olduğu düşüncesi yıkıldı.</a:t>
            </a:r>
          </a:p>
          <a:p>
            <a:r>
              <a:rPr lang="tr-TR" sz="2800" b="1" dirty="0"/>
              <a:t>Ali Kuşçu ( 1403-1474): </a:t>
            </a:r>
            <a:r>
              <a:rPr lang="tr-TR" sz="2800" dirty="0"/>
              <a:t>Osmanlı astronomi çalışmalarında önemli bir yer tutan Ali Kuşçu, Fethiye isimli kitabında zamanının astronomi bilgilerini toparlamıştır.</a:t>
            </a:r>
          </a:p>
          <a:p>
            <a:r>
              <a:rPr lang="tr-TR" sz="2800" b="1" dirty="0"/>
              <a:t>Ömer </a:t>
            </a:r>
            <a:r>
              <a:rPr lang="tr-TR" sz="2800" b="1" dirty="0" err="1"/>
              <a:t>Hayyam</a:t>
            </a:r>
            <a:r>
              <a:rPr lang="tr-TR" sz="2800" b="1" dirty="0"/>
              <a:t> (1048-1131</a:t>
            </a:r>
            <a:r>
              <a:rPr lang="tr-TR" sz="2800" dirty="0"/>
              <a:t>): Dünyanın ilk rasathanesini kuran, Celali Takvimi'nin hazırlayan İranlı bilim adamıdır.</a:t>
            </a:r>
          </a:p>
          <a:p>
            <a:r>
              <a:rPr lang="tr-TR" sz="2800" b="1" dirty="0" err="1"/>
              <a:t>Eratosthenes</a:t>
            </a:r>
            <a:r>
              <a:rPr lang="tr-TR" sz="2800" b="1" dirty="0"/>
              <a:t> (Yaklaşık M.Ö. 200 yılları): </a:t>
            </a:r>
            <a:r>
              <a:rPr lang="tr-TR" sz="2800" dirty="0"/>
              <a:t>Dünyanın çevresini yaklaşık olarak doğru hesaplayan Mısır'da yaşayan bilim adamıdır.</a:t>
            </a:r>
          </a:p>
          <a:p>
            <a:endParaRPr lang="tr-TR" sz="2800" dirty="0"/>
          </a:p>
        </p:txBody>
      </p:sp>
    </p:spTree>
    <p:extLst>
      <p:ext uri="{BB962C8B-B14F-4D97-AF65-F5344CB8AC3E}">
        <p14:creationId xmlns:p14="http://schemas.microsoft.com/office/powerpoint/2010/main" xmlns="" val="28110349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marL="0" indent="0">
              <a:buNone/>
            </a:pPr>
            <a:r>
              <a:rPr lang="tr-TR" sz="2800" b="1" dirty="0"/>
              <a:t>GÖZLEM VE ÇIKARIM</a:t>
            </a:r>
            <a:endParaRPr lang="tr-TR" sz="2800" dirty="0"/>
          </a:p>
          <a:p>
            <a:r>
              <a:rPr lang="tr-TR" sz="2800" dirty="0"/>
              <a:t>Gözlem, bir şeyi izleyerek ve deneyle tespit etmek manasına gelir. Yani gözlemler somuttur. Ayrıca nesneldir, olgusaldır. Kanıtlanabilir.</a:t>
            </a:r>
            <a:r>
              <a:rPr lang="tr-TR" sz="2800" b="1" dirty="0"/>
              <a:t/>
            </a:r>
            <a:br>
              <a:rPr lang="tr-TR" sz="2800" b="1" dirty="0"/>
            </a:br>
            <a:r>
              <a:rPr lang="tr-TR" sz="2800" dirty="0"/>
              <a:t>Çıkarım; tahminlere dayanır. Bir şeyi tahmin etmek demektir. Yani özneldir, kişinin kendi görüşlerine dayanır.</a:t>
            </a:r>
            <a:r>
              <a:rPr lang="tr-TR" sz="2800" b="1" dirty="0"/>
              <a:t/>
            </a:r>
            <a:br>
              <a:rPr lang="tr-TR" sz="2800" b="1" dirty="0"/>
            </a:br>
            <a:r>
              <a:rPr lang="tr-TR" sz="2800" b="1" dirty="0"/>
              <a:t/>
            </a:r>
            <a:br>
              <a:rPr lang="tr-TR" sz="2800" b="1" dirty="0"/>
            </a:br>
            <a:r>
              <a:rPr lang="tr-TR" sz="2800" dirty="0"/>
              <a:t>Aralarındaki fark;</a:t>
            </a:r>
            <a:r>
              <a:rPr lang="tr-TR" sz="2800" b="1" dirty="0"/>
              <a:t/>
            </a:r>
            <a:br>
              <a:rPr lang="tr-TR" sz="2800" b="1" dirty="0"/>
            </a:br>
            <a:r>
              <a:rPr lang="tr-TR" sz="2800" b="1" dirty="0"/>
              <a:t/>
            </a:r>
            <a:br>
              <a:rPr lang="tr-TR" sz="2800" b="1" dirty="0"/>
            </a:br>
            <a:r>
              <a:rPr lang="tr-TR" sz="2800" dirty="0"/>
              <a:t>- Gözlem nesnel, çıkarım öznel.</a:t>
            </a:r>
            <a:r>
              <a:rPr lang="tr-TR" sz="2800" b="1" dirty="0"/>
              <a:t/>
            </a:r>
            <a:br>
              <a:rPr lang="tr-TR" sz="2800" b="1" dirty="0"/>
            </a:br>
            <a:r>
              <a:rPr lang="tr-TR" sz="2800" dirty="0"/>
              <a:t>- Gözlem olgu, çıkarım görüşler (Tahminler)</a:t>
            </a:r>
          </a:p>
          <a:p>
            <a:endParaRPr lang="tr-TR" sz="2800" dirty="0"/>
          </a:p>
        </p:txBody>
      </p:sp>
    </p:spTree>
    <p:extLst>
      <p:ext uri="{BB962C8B-B14F-4D97-AF65-F5344CB8AC3E}">
        <p14:creationId xmlns:p14="http://schemas.microsoft.com/office/powerpoint/2010/main" xmlns="" val="6115901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marL="0" indent="0">
              <a:buNone/>
            </a:pPr>
            <a:r>
              <a:rPr lang="tr-TR" b="1" dirty="0" smtClean="0"/>
              <a:t>GEÇMİŞTEN </a:t>
            </a:r>
            <a:r>
              <a:rPr lang="tr-TR" b="1" dirty="0"/>
              <a:t>GÜNÜMÜZE</a:t>
            </a:r>
            <a:r>
              <a:rPr lang="tr-TR" dirty="0"/>
              <a:t> </a:t>
            </a:r>
            <a:r>
              <a:rPr lang="tr-TR" b="1" dirty="0"/>
              <a:t>ASTRONOMİK GELİŞMELER</a:t>
            </a:r>
            <a:endParaRPr lang="tr-TR" dirty="0"/>
          </a:p>
          <a:p>
            <a:pPr lvl="0"/>
            <a:r>
              <a:rPr lang="tr-TR" b="1" dirty="0"/>
              <a:t>M.Ö. 200</a:t>
            </a:r>
            <a:r>
              <a:rPr lang="tr-TR" dirty="0"/>
              <a:t> yıllarında </a:t>
            </a:r>
            <a:r>
              <a:rPr lang="tr-TR" dirty="0" err="1"/>
              <a:t>Erastoshenes</a:t>
            </a:r>
            <a:r>
              <a:rPr lang="tr-TR" dirty="0"/>
              <a:t> tarafından </a:t>
            </a:r>
            <a:r>
              <a:rPr lang="tr-TR" b="1" dirty="0"/>
              <a:t>Dünya'nın çapı </a:t>
            </a:r>
            <a:r>
              <a:rPr lang="tr-TR" dirty="0"/>
              <a:t>yaklaşık olarak şimdiki verilere yakın olmak üzere hesaplanmıştır.</a:t>
            </a:r>
          </a:p>
          <a:p>
            <a:pPr lvl="0"/>
            <a:r>
              <a:rPr lang="tr-TR" b="1" dirty="0"/>
              <a:t>11</a:t>
            </a:r>
            <a:r>
              <a:rPr lang="tr-TR" dirty="0"/>
              <a:t>. </a:t>
            </a:r>
            <a:r>
              <a:rPr lang="tr-TR" b="1" dirty="0"/>
              <a:t>yüzyılda, </a:t>
            </a:r>
            <a:r>
              <a:rPr lang="tr-TR" dirty="0"/>
              <a:t>Ömer </a:t>
            </a:r>
            <a:r>
              <a:rPr lang="tr-TR" dirty="0" err="1"/>
              <a:t>Hayyam</a:t>
            </a:r>
            <a:r>
              <a:rPr lang="tr-TR" dirty="0"/>
              <a:t> tarafından şimdi İran ülkesinin sınırlarında bulunan </a:t>
            </a:r>
            <a:r>
              <a:rPr lang="tr-TR" b="1" dirty="0"/>
              <a:t>İsfahan'da </a:t>
            </a:r>
            <a:r>
              <a:rPr lang="tr-TR" dirty="0"/>
              <a:t>uzay ile ilgili çalışmalar yapmak üzere </a:t>
            </a:r>
            <a:r>
              <a:rPr lang="tr-TR" b="1" dirty="0"/>
              <a:t>rasathane </a:t>
            </a:r>
            <a:r>
              <a:rPr lang="tr-TR" dirty="0"/>
              <a:t>kurulmuştur.</a:t>
            </a:r>
          </a:p>
          <a:p>
            <a:pPr lvl="0"/>
            <a:r>
              <a:rPr lang="tr-TR" b="1" dirty="0"/>
              <a:t>14. yüzyılda,</a:t>
            </a:r>
            <a:r>
              <a:rPr lang="tr-TR" dirty="0"/>
              <a:t> Ali Kuşçu tarafından </a:t>
            </a:r>
            <a:r>
              <a:rPr lang="tr-TR" b="1" dirty="0"/>
              <a:t>Dünya'nın gezegenlere olan uzaklıkları </a:t>
            </a:r>
            <a:r>
              <a:rPr lang="tr-TR" dirty="0"/>
              <a:t>ölçülmüştür.</a:t>
            </a:r>
          </a:p>
          <a:p>
            <a:pPr lvl="0"/>
            <a:r>
              <a:rPr lang="tr-TR" b="1" dirty="0"/>
              <a:t>16. yüzyılın ortalarında</a:t>
            </a:r>
            <a:r>
              <a:rPr lang="tr-TR" dirty="0"/>
              <a:t> </a:t>
            </a:r>
            <a:r>
              <a:rPr lang="tr-TR" dirty="0" err="1"/>
              <a:t>Nicolaus</a:t>
            </a:r>
            <a:r>
              <a:rPr lang="tr-TR" dirty="0"/>
              <a:t> </a:t>
            </a:r>
            <a:r>
              <a:rPr lang="tr-TR" dirty="0" err="1"/>
              <a:t>Copernicus</a:t>
            </a:r>
            <a:r>
              <a:rPr lang="tr-TR" dirty="0"/>
              <a:t> (</a:t>
            </a:r>
            <a:r>
              <a:rPr lang="tr-TR" dirty="0" err="1"/>
              <a:t>Kopernik</a:t>
            </a:r>
            <a:r>
              <a:rPr lang="tr-TR" dirty="0"/>
              <a:t>) tarafından ilk defa </a:t>
            </a:r>
            <a:r>
              <a:rPr lang="tr-TR" b="1" dirty="0"/>
              <a:t>Dünya'nın Güneş etrafında döndüğünü söyleyen teori </a:t>
            </a:r>
            <a:r>
              <a:rPr lang="tr-TR" dirty="0"/>
              <a:t>ortaya atılmıştır.</a:t>
            </a:r>
          </a:p>
          <a:p>
            <a:pPr lvl="0"/>
            <a:r>
              <a:rPr lang="tr-TR" b="1" dirty="0"/>
              <a:t>17. yüzyılın başlarında</a:t>
            </a:r>
            <a:r>
              <a:rPr lang="tr-TR" dirty="0"/>
              <a:t> Galileo </a:t>
            </a:r>
            <a:r>
              <a:rPr lang="tr-TR" dirty="0" err="1"/>
              <a:t>Galilei</a:t>
            </a:r>
            <a:r>
              <a:rPr lang="tr-TR" dirty="0"/>
              <a:t> tarafından astronomi de kullanılmak üzere </a:t>
            </a:r>
            <a:r>
              <a:rPr lang="tr-TR" b="1" dirty="0"/>
              <a:t>teleskop teknolojisi </a:t>
            </a:r>
            <a:r>
              <a:rPr lang="tr-TR" dirty="0"/>
              <a:t>geliştirilmiştir. Bununla beraber Ay'daki </a:t>
            </a:r>
            <a:r>
              <a:rPr lang="tr-TR" b="1" dirty="0"/>
              <a:t>kraterleri </a:t>
            </a:r>
            <a:r>
              <a:rPr lang="tr-TR" dirty="0"/>
              <a:t>ve Jüpiter ve Satürn </a:t>
            </a:r>
            <a:r>
              <a:rPr lang="tr-TR" b="1" dirty="0"/>
              <a:t>gezegenlerinin uydularını </a:t>
            </a:r>
            <a:r>
              <a:rPr lang="tr-TR" dirty="0"/>
              <a:t>ve </a:t>
            </a:r>
            <a:r>
              <a:rPr lang="tr-TR" b="1" dirty="0"/>
              <a:t>Satürn'ün halkaları </a:t>
            </a:r>
            <a:r>
              <a:rPr lang="tr-TR" dirty="0"/>
              <a:t>görülmüştür.</a:t>
            </a:r>
          </a:p>
          <a:p>
            <a:pPr lvl="0"/>
            <a:r>
              <a:rPr lang="tr-TR" dirty="0"/>
              <a:t>Aynı </a:t>
            </a:r>
            <a:r>
              <a:rPr lang="tr-TR" b="1" dirty="0"/>
              <a:t>yüzyılda </a:t>
            </a:r>
            <a:r>
              <a:rPr lang="tr-TR" dirty="0"/>
              <a:t>(17. yy.) </a:t>
            </a:r>
            <a:r>
              <a:rPr lang="tr-TR" dirty="0" err="1"/>
              <a:t>Johannes</a:t>
            </a:r>
            <a:r>
              <a:rPr lang="tr-TR" dirty="0"/>
              <a:t> Kepler tarafından </a:t>
            </a:r>
            <a:r>
              <a:rPr lang="tr-TR" b="1" dirty="0"/>
              <a:t>gezegenlerin dairesel hareketleri </a:t>
            </a:r>
            <a:r>
              <a:rPr lang="tr-TR" dirty="0"/>
              <a:t>keşfedilmiştir.</a:t>
            </a:r>
          </a:p>
          <a:p>
            <a:endParaRPr lang="tr-TR" dirty="0"/>
          </a:p>
        </p:txBody>
      </p:sp>
    </p:spTree>
    <p:extLst>
      <p:ext uri="{BB962C8B-B14F-4D97-AF65-F5344CB8AC3E}">
        <p14:creationId xmlns:p14="http://schemas.microsoft.com/office/powerpoint/2010/main" xmlns="" val="24770703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yon">
  <a:themeElements>
    <a:clrScheme name="İy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y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y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30</TotalTime>
  <Words>2842</Words>
  <PresentationFormat>Özel</PresentationFormat>
  <Paragraphs>190</Paragraphs>
  <Slides>40</Slides>
  <Notes>0</Notes>
  <HiddenSlides>0</HiddenSlides>
  <MMClips>0</MMClips>
  <ScaleCrop>false</ScaleCrop>
  <HeadingPairs>
    <vt:vector size="4" baseType="variant">
      <vt:variant>
        <vt:lpstr>Tema</vt:lpstr>
      </vt:variant>
      <vt:variant>
        <vt:i4>1</vt:i4>
      </vt:variant>
      <vt:variant>
        <vt:lpstr>Slayt Başlıkları</vt:lpstr>
      </vt:variant>
      <vt:variant>
        <vt:i4>40</vt:i4>
      </vt:variant>
    </vt:vector>
  </HeadingPairs>
  <TitlesOfParts>
    <vt:vector size="41" baseType="lpstr">
      <vt:lpstr>İyon</vt:lpstr>
      <vt:lpstr>   5.SINIF   BİLİM UYGULAMALARI </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Slayt 31</vt:lpstr>
      <vt:lpstr>Slayt 32</vt:lpstr>
      <vt:lpstr>Slayt 33</vt:lpstr>
      <vt:lpstr>Slayt 34</vt:lpstr>
      <vt:lpstr>Slayt 35</vt:lpstr>
      <vt:lpstr>Slayt 36</vt:lpstr>
      <vt:lpstr>Slayt 37</vt:lpstr>
      <vt:lpstr>Slayt 38</vt:lpstr>
      <vt:lpstr>Slayt 39</vt:lpstr>
      <vt:lpstr>Slayt 40</vt:lpstr>
    </vt:vector>
  </TitlesOfParts>
  <Manager>https://www.sorubak.com</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https://www.sorubak.com</dc:title>
  <dc:subject>https://www.sorubak.com</dc:subject>
  <dc:creator>https://www.sorubak.com</dc:creator>
  <cp:keywords>https:/www.sorubak.com</cp:keywords>
  <dc:description>https://www.sorubak.com</dc:description>
  <dcterms:created xsi:type="dcterms:W3CDTF">2020-10-14T19:06:32Z</dcterms:created>
  <dcterms:modified xsi:type="dcterms:W3CDTF">2020-11-04T08:58:59Z</dcterms:modified>
  <cp:category>https://www.sorubak.com</cp:category>
</cp:coreProperties>
</file>