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9" r:id="rId6"/>
    <p:sldId id="270" r:id="rId7"/>
    <p:sldId id="261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il Yok, Kılavuz Yok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04/11/2020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584176"/>
          </a:xfrm>
        </p:spPr>
        <p:txBody>
          <a:bodyPr>
            <a:normAutofit/>
          </a:bodyPr>
          <a:lstStyle/>
          <a:p>
            <a:pPr algn="ctr"/>
            <a:r>
              <a:rPr lang="tr-TR" sz="8000" b="1" dirty="0" smtClean="0">
                <a:solidFill>
                  <a:srgbClr val="C00000"/>
                </a:solidFill>
              </a:rPr>
              <a:t>SAYI</a:t>
            </a:r>
            <a:r>
              <a:rPr lang="tr-TR" sz="8000" b="1" dirty="0" smtClean="0"/>
              <a:t> </a:t>
            </a:r>
            <a:r>
              <a:rPr lang="tr-TR" sz="8000" b="1" dirty="0" smtClean="0">
                <a:solidFill>
                  <a:srgbClr val="C00000"/>
                </a:solidFill>
              </a:rPr>
              <a:t>ÖRÜNTÜLERİ</a:t>
            </a:r>
            <a:endParaRPr lang="tr-TR" sz="8000" b="1" dirty="0">
              <a:solidFill>
                <a:srgbClr val="C0000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cs typeface="Arial" pitchFamily="34" charset="0"/>
              </a:rPr>
              <a:t>www.egitimhane.com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895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493893" y="1484784"/>
            <a:ext cx="8280151" cy="1080666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3: </a:t>
            </a:r>
            <a:r>
              <a:rPr lang="tr-TR" dirty="0" smtClean="0"/>
              <a:t>23-21-24-22-25-</a:t>
            </a:r>
            <a:r>
              <a:rPr lang="tr-TR" b="1" dirty="0" smtClean="0"/>
              <a:t>       </a:t>
            </a:r>
            <a:r>
              <a:rPr lang="tr-TR" dirty="0" smtClean="0"/>
              <a:t>-26 örüntüsünde       yerine gelecek sayı kaçtır?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5" name="İkizkenar Üçgen 4"/>
          <p:cNvSpPr/>
          <p:nvPr/>
        </p:nvSpPr>
        <p:spPr>
          <a:xfrm>
            <a:off x="3938098" y="1556792"/>
            <a:ext cx="360040" cy="28803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İkizkenar Üçgen 7"/>
          <p:cNvSpPr/>
          <p:nvPr/>
        </p:nvSpPr>
        <p:spPr>
          <a:xfrm>
            <a:off x="6908559" y="1556792"/>
            <a:ext cx="360040" cy="28803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Metin kutusu 9"/>
          <p:cNvSpPr txBox="1"/>
          <p:nvPr/>
        </p:nvSpPr>
        <p:spPr>
          <a:xfrm>
            <a:off x="755575" y="3789040"/>
            <a:ext cx="755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A)  23</a:t>
            </a:r>
            <a:endParaRPr lang="tr-TR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2718221" y="3774766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B)  24</a:t>
            </a:r>
            <a:endParaRPr lang="tr-TR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4633969" y="3760702"/>
            <a:ext cx="753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</a:t>
            </a:r>
            <a:r>
              <a:rPr lang="tr-TR" dirty="0" smtClean="0"/>
              <a:t>)  25</a:t>
            </a:r>
            <a:endParaRPr lang="tr-TR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6835745" y="3755735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D)26</a:t>
            </a:r>
            <a:endParaRPr lang="tr-TR" dirty="0"/>
          </a:p>
        </p:txBody>
      </p:sp>
      <p:sp>
        <p:nvSpPr>
          <p:cNvPr id="14" name="Halka 13"/>
          <p:cNvSpPr/>
          <p:nvPr/>
        </p:nvSpPr>
        <p:spPr>
          <a:xfrm>
            <a:off x="629948" y="3742121"/>
            <a:ext cx="486417" cy="513456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850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8" grpId="0" animBg="1"/>
      <p:bldP spid="10" grpId="0"/>
      <p:bldP spid="11" grpId="0"/>
      <p:bldP spid="12" grpId="0"/>
      <p:bldP spid="13" grpId="0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İçerik Yer Tutucus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01826873"/>
              </p:ext>
            </p:extLst>
          </p:nvPr>
        </p:nvGraphicFramePr>
        <p:xfrm>
          <a:off x="1619672" y="1484784"/>
          <a:ext cx="4680519" cy="43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792088"/>
                <a:gridCol w="792088"/>
                <a:gridCol w="792088"/>
                <a:gridCol w="792088"/>
                <a:gridCol w="792087"/>
              </a:tblGrid>
              <a:tr h="432048"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chemeClr val="tx1"/>
                          </a:solidFill>
                        </a:rPr>
                        <a:t>42</a:t>
                      </a:r>
                      <a:endParaRPr lang="tr-T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chemeClr val="tx1"/>
                          </a:solidFill>
                        </a:rPr>
                        <a:t>49</a:t>
                      </a:r>
                      <a:endParaRPr lang="tr-T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chemeClr val="tx1"/>
                          </a:solidFill>
                        </a:rPr>
                        <a:t>56</a:t>
                      </a:r>
                      <a:endParaRPr lang="tr-T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İçerik Yer Tutucusu 2"/>
          <p:cNvSpPr txBox="1">
            <a:spLocks/>
          </p:cNvSpPr>
          <p:nvPr/>
        </p:nvSpPr>
        <p:spPr>
          <a:xfrm>
            <a:off x="251521" y="1484784"/>
            <a:ext cx="8522524" cy="108066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4:                                       ?         ?           ?    </a:t>
            </a:r>
            <a:r>
              <a:rPr lang="tr-TR" dirty="0" smtClean="0"/>
              <a:t>örüntüsünde boş bırakılan yerlere sırasıyla  aşağıdakilerden hangileri gelmelidir?</a:t>
            </a:r>
            <a:endParaRPr lang="tr-TR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755576" y="3074712"/>
            <a:ext cx="1430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A)  62-69-76</a:t>
            </a:r>
            <a:endParaRPr lang="tr-TR" dirty="0"/>
          </a:p>
        </p:txBody>
      </p:sp>
      <p:sp>
        <p:nvSpPr>
          <p:cNvPr id="14" name="Metin kutusu 13"/>
          <p:cNvSpPr txBox="1"/>
          <p:nvPr/>
        </p:nvSpPr>
        <p:spPr>
          <a:xfrm>
            <a:off x="4827245" y="3075982"/>
            <a:ext cx="137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B</a:t>
            </a:r>
            <a:r>
              <a:rPr lang="tr-TR" dirty="0" smtClean="0"/>
              <a:t>)  63-70-77</a:t>
            </a:r>
            <a:endParaRPr lang="tr-TR" dirty="0"/>
          </a:p>
        </p:txBody>
      </p:sp>
      <p:sp>
        <p:nvSpPr>
          <p:cNvPr id="15" name="Metin kutusu 14"/>
          <p:cNvSpPr txBox="1"/>
          <p:nvPr/>
        </p:nvSpPr>
        <p:spPr>
          <a:xfrm>
            <a:off x="755576" y="4594864"/>
            <a:ext cx="136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</a:t>
            </a:r>
            <a:r>
              <a:rPr lang="tr-TR" dirty="0" smtClean="0"/>
              <a:t>)  61-68-75</a:t>
            </a:r>
            <a:endParaRPr lang="tr-TR" dirty="0"/>
          </a:p>
        </p:txBody>
      </p:sp>
      <p:sp>
        <p:nvSpPr>
          <p:cNvPr id="16" name="Metin kutusu 15"/>
          <p:cNvSpPr txBox="1"/>
          <p:nvPr/>
        </p:nvSpPr>
        <p:spPr>
          <a:xfrm>
            <a:off x="4932040" y="4440816"/>
            <a:ext cx="142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D</a:t>
            </a:r>
            <a:r>
              <a:rPr lang="tr-TR" dirty="0" smtClean="0"/>
              <a:t>)  63-70-76</a:t>
            </a:r>
            <a:endParaRPr lang="tr-TR" dirty="0"/>
          </a:p>
        </p:txBody>
      </p:sp>
      <p:sp>
        <p:nvSpPr>
          <p:cNvPr id="17" name="Halka 16"/>
          <p:cNvSpPr/>
          <p:nvPr/>
        </p:nvSpPr>
        <p:spPr>
          <a:xfrm>
            <a:off x="4756777" y="3002650"/>
            <a:ext cx="486417" cy="513456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619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23528" y="764704"/>
            <a:ext cx="8280920" cy="1440160"/>
          </a:xfrm>
        </p:spPr>
        <p:txBody>
          <a:bodyPr/>
          <a:lstStyle/>
          <a:p>
            <a:pPr marL="0" indent="0">
              <a:buNone/>
            </a:pPr>
            <a:endParaRPr lang="tr-TR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5: </a:t>
            </a:r>
            <a:r>
              <a:rPr lang="tr-TR" dirty="0" smtClean="0"/>
              <a:t>24-29-27-32-     -     -33 örüntüsünde         ve        yerine </a:t>
            </a:r>
            <a:r>
              <a:rPr lang="tr-TR" b="1" u="sng" dirty="0" smtClean="0"/>
              <a:t>sırasıyla </a:t>
            </a:r>
            <a:r>
              <a:rPr lang="tr-TR" dirty="0" smtClean="0"/>
              <a:t> hangi sayılar gelmelidir?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5" name="5-Nokta Yıldız 4"/>
          <p:cNvSpPr/>
          <p:nvPr/>
        </p:nvSpPr>
        <p:spPr>
          <a:xfrm>
            <a:off x="3838013" y="1309085"/>
            <a:ext cx="360040" cy="301253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Ay 5"/>
          <p:cNvSpPr/>
          <p:nvPr/>
        </p:nvSpPr>
        <p:spPr>
          <a:xfrm>
            <a:off x="3488830" y="1250297"/>
            <a:ext cx="291081" cy="522517"/>
          </a:xfrm>
          <a:prstGeom prst="moon">
            <a:avLst>
              <a:gd name="adj" fmla="val 31047"/>
            </a:avLst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5-Nokta Yıldız 7"/>
          <p:cNvSpPr/>
          <p:nvPr/>
        </p:nvSpPr>
        <p:spPr>
          <a:xfrm>
            <a:off x="7704348" y="1320036"/>
            <a:ext cx="360040" cy="360040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539552" y="3320829"/>
            <a:ext cx="101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A)  31-35</a:t>
            </a:r>
            <a:endParaRPr lang="tr-TR" dirty="0"/>
          </a:p>
        </p:txBody>
      </p:sp>
      <p:sp>
        <p:nvSpPr>
          <p:cNvPr id="10" name="Metin kutusu 9"/>
          <p:cNvSpPr txBox="1"/>
          <p:nvPr/>
        </p:nvSpPr>
        <p:spPr>
          <a:xfrm>
            <a:off x="2434095" y="3320829"/>
            <a:ext cx="1048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B</a:t>
            </a:r>
            <a:r>
              <a:rPr lang="tr-TR" dirty="0" smtClean="0"/>
              <a:t>)  30-35</a:t>
            </a:r>
            <a:endParaRPr lang="tr-TR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4506619" y="3307111"/>
            <a:ext cx="106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</a:t>
            </a:r>
            <a:r>
              <a:rPr lang="tr-TR" dirty="0" smtClean="0"/>
              <a:t>)  35-30</a:t>
            </a:r>
            <a:endParaRPr lang="tr-TR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6533664" y="3336653"/>
            <a:ext cx="1033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D)  35-31</a:t>
            </a:r>
            <a:endParaRPr lang="tr-TR" dirty="0"/>
          </a:p>
        </p:txBody>
      </p:sp>
      <p:sp>
        <p:nvSpPr>
          <p:cNvPr id="13" name="Halka 12"/>
          <p:cNvSpPr/>
          <p:nvPr/>
        </p:nvSpPr>
        <p:spPr>
          <a:xfrm>
            <a:off x="2339752" y="3248767"/>
            <a:ext cx="486417" cy="513456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Ay 14"/>
          <p:cNvSpPr/>
          <p:nvPr/>
        </p:nvSpPr>
        <p:spPr>
          <a:xfrm>
            <a:off x="6967234" y="1284402"/>
            <a:ext cx="291081" cy="529332"/>
          </a:xfrm>
          <a:prstGeom prst="moon">
            <a:avLst>
              <a:gd name="adj" fmla="val 31047"/>
            </a:avLst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56605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359531" y="1419574"/>
            <a:ext cx="8424936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6: </a:t>
            </a:r>
            <a:r>
              <a:rPr lang="tr-TR" dirty="0" smtClean="0"/>
              <a:t>45-41-47-43-49-45-      -       - örüntüsünde      ve      yerine gelebilecek sayıların toplamı kaçtır? 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5" name="İkizkenar Üçgen 4"/>
          <p:cNvSpPr/>
          <p:nvPr/>
        </p:nvSpPr>
        <p:spPr>
          <a:xfrm>
            <a:off x="4365883" y="1498880"/>
            <a:ext cx="254627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Dikdörtgen 5"/>
          <p:cNvSpPr/>
          <p:nvPr/>
        </p:nvSpPr>
        <p:spPr>
          <a:xfrm>
            <a:off x="5036650" y="1570888"/>
            <a:ext cx="28803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İkizkenar Üçgen 6"/>
          <p:cNvSpPr/>
          <p:nvPr/>
        </p:nvSpPr>
        <p:spPr>
          <a:xfrm>
            <a:off x="7573626" y="1498880"/>
            <a:ext cx="254627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Dikdörtgen 7"/>
          <p:cNvSpPr/>
          <p:nvPr/>
        </p:nvSpPr>
        <p:spPr>
          <a:xfrm>
            <a:off x="8328884" y="1570888"/>
            <a:ext cx="28803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805753" y="3615898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A)   98</a:t>
            </a:r>
            <a:endParaRPr lang="tr-TR" dirty="0"/>
          </a:p>
        </p:txBody>
      </p:sp>
      <p:sp>
        <p:nvSpPr>
          <p:cNvPr id="10" name="Metin kutusu 9"/>
          <p:cNvSpPr txBox="1"/>
          <p:nvPr/>
        </p:nvSpPr>
        <p:spPr>
          <a:xfrm>
            <a:off x="2479356" y="3628340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B</a:t>
            </a:r>
            <a:r>
              <a:rPr lang="tr-TR" dirty="0" smtClean="0"/>
              <a:t>)   97</a:t>
            </a:r>
            <a:endParaRPr lang="tr-TR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4204371" y="3575388"/>
            <a:ext cx="777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</a:t>
            </a:r>
            <a:r>
              <a:rPr lang="tr-TR" dirty="0" smtClean="0"/>
              <a:t>)   51</a:t>
            </a:r>
            <a:endParaRPr lang="tr-TR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6124827" y="3575388"/>
            <a:ext cx="844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D</a:t>
            </a:r>
            <a:r>
              <a:rPr lang="tr-TR" dirty="0" smtClean="0"/>
              <a:t>)   47</a:t>
            </a:r>
            <a:endParaRPr lang="tr-TR" dirty="0"/>
          </a:p>
        </p:txBody>
      </p:sp>
      <p:sp>
        <p:nvSpPr>
          <p:cNvPr id="15" name="Halka 14"/>
          <p:cNvSpPr/>
          <p:nvPr/>
        </p:nvSpPr>
        <p:spPr>
          <a:xfrm>
            <a:off x="743490" y="3556278"/>
            <a:ext cx="486417" cy="513456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46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54163" y="1330994"/>
            <a:ext cx="8229600" cy="1296144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7: </a:t>
            </a:r>
            <a:r>
              <a:rPr lang="tr-TR" dirty="0" smtClean="0"/>
              <a:t>45-43-48-46-      -     -54 örüntüsünde        ve      yerine gelebilecek sayılar arasındaki fark kaçtır?</a:t>
            </a:r>
          </a:p>
        </p:txBody>
      </p:sp>
      <p:sp>
        <p:nvSpPr>
          <p:cNvPr id="7" name="Küp 6"/>
          <p:cNvSpPr/>
          <p:nvPr/>
        </p:nvSpPr>
        <p:spPr>
          <a:xfrm>
            <a:off x="3707904" y="1412776"/>
            <a:ext cx="360040" cy="36004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Teneke 7"/>
          <p:cNvSpPr/>
          <p:nvPr/>
        </p:nvSpPr>
        <p:spPr>
          <a:xfrm>
            <a:off x="4285396" y="1412776"/>
            <a:ext cx="288032" cy="36004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Küp 8"/>
          <p:cNvSpPr/>
          <p:nvPr/>
        </p:nvSpPr>
        <p:spPr>
          <a:xfrm>
            <a:off x="7203753" y="1367841"/>
            <a:ext cx="360040" cy="36004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Teneke 9"/>
          <p:cNvSpPr/>
          <p:nvPr/>
        </p:nvSpPr>
        <p:spPr>
          <a:xfrm>
            <a:off x="8074257" y="1367841"/>
            <a:ext cx="288032" cy="36004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Metin kutusu 10"/>
          <p:cNvSpPr txBox="1"/>
          <p:nvPr/>
        </p:nvSpPr>
        <p:spPr>
          <a:xfrm>
            <a:off x="899592" y="3717032"/>
            <a:ext cx="782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A)   51</a:t>
            </a:r>
            <a:endParaRPr lang="tr-TR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2901526" y="3715470"/>
            <a:ext cx="824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B</a:t>
            </a:r>
            <a:r>
              <a:rPr lang="tr-TR" dirty="0" smtClean="0"/>
              <a:t>)   49</a:t>
            </a:r>
            <a:endParaRPr lang="tr-TR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4860032" y="3722586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</a:t>
            </a:r>
            <a:r>
              <a:rPr lang="tr-TR" dirty="0" smtClean="0"/>
              <a:t>)   2</a:t>
            </a:r>
            <a:endParaRPr lang="tr-TR" dirty="0"/>
          </a:p>
        </p:txBody>
      </p:sp>
      <p:sp>
        <p:nvSpPr>
          <p:cNvPr id="14" name="Metin kutusu 13"/>
          <p:cNvSpPr txBox="1"/>
          <p:nvPr/>
        </p:nvSpPr>
        <p:spPr>
          <a:xfrm>
            <a:off x="6530654" y="3689342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 startAt="4"/>
            </a:pPr>
            <a:r>
              <a:rPr lang="tr-TR" dirty="0" smtClean="0"/>
              <a:t>100</a:t>
            </a:r>
          </a:p>
        </p:txBody>
      </p:sp>
      <p:sp>
        <p:nvSpPr>
          <p:cNvPr id="15" name="Halka 14"/>
          <p:cNvSpPr/>
          <p:nvPr/>
        </p:nvSpPr>
        <p:spPr>
          <a:xfrm>
            <a:off x="4792627" y="3650524"/>
            <a:ext cx="486417" cy="513456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3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1512168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8:                                                                            </a:t>
            </a:r>
            <a:r>
              <a:rPr lang="tr-TR" dirty="0" smtClean="0"/>
              <a:t>örüntüsünde boş bırakılan yerlere sırasıyla hangi sayılar gelmelidir?</a:t>
            </a:r>
            <a:r>
              <a:rPr lang="tr-TR" b="1" dirty="0" smtClean="0">
                <a:solidFill>
                  <a:srgbClr val="C00000"/>
                </a:solidFill>
              </a:rPr>
              <a:t> </a:t>
            </a:r>
            <a:endParaRPr lang="tr-TR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Tablo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76033061"/>
              </p:ext>
            </p:extLst>
          </p:nvPr>
        </p:nvGraphicFramePr>
        <p:xfrm>
          <a:off x="1763688" y="1196752"/>
          <a:ext cx="709684" cy="365760"/>
        </p:xfrm>
        <a:graphic>
          <a:graphicData uri="http://schemas.openxmlformats.org/drawingml/2006/table">
            <a:tbl>
              <a:tblPr/>
              <a:tblGrid>
                <a:gridCol w="709684"/>
              </a:tblGrid>
              <a:tr h="0">
                <a:tc>
                  <a:txBody>
                    <a:bodyPr/>
                    <a:lstStyle/>
                    <a:p>
                      <a:r>
                        <a:rPr lang="tr-TR" dirty="0" smtClean="0"/>
                        <a:t>   16                                                                                               </a:t>
                      </a:r>
                      <a:endParaRPr lang="tr-TR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o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6823164"/>
              </p:ext>
            </p:extLst>
          </p:nvPr>
        </p:nvGraphicFramePr>
        <p:xfrm>
          <a:off x="3203848" y="1196752"/>
          <a:ext cx="709684" cy="365760"/>
        </p:xfrm>
        <a:graphic>
          <a:graphicData uri="http://schemas.openxmlformats.org/drawingml/2006/table">
            <a:tbl>
              <a:tblPr/>
              <a:tblGrid>
                <a:gridCol w="709684"/>
              </a:tblGrid>
              <a:tr h="0">
                <a:tc>
                  <a:txBody>
                    <a:bodyPr/>
                    <a:lstStyle/>
                    <a:p>
                      <a:r>
                        <a:rPr lang="tr-TR" dirty="0" smtClean="0"/>
                        <a:t>  18 </a:t>
                      </a:r>
                      <a:endParaRPr lang="tr-TR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o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9860128"/>
              </p:ext>
            </p:extLst>
          </p:nvPr>
        </p:nvGraphicFramePr>
        <p:xfrm>
          <a:off x="2483768" y="1196752"/>
          <a:ext cx="709684" cy="365760"/>
        </p:xfrm>
        <a:graphic>
          <a:graphicData uri="http://schemas.openxmlformats.org/drawingml/2006/table">
            <a:tbl>
              <a:tblPr/>
              <a:tblGrid>
                <a:gridCol w="709684"/>
              </a:tblGrid>
              <a:tr h="0">
                <a:tc>
                  <a:txBody>
                    <a:bodyPr/>
                    <a:lstStyle/>
                    <a:p>
                      <a:r>
                        <a:rPr lang="tr-TR" dirty="0" smtClean="0"/>
                        <a:t>   20</a:t>
                      </a:r>
                      <a:endParaRPr lang="tr-TR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o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7766287"/>
              </p:ext>
            </p:extLst>
          </p:nvPr>
        </p:nvGraphicFramePr>
        <p:xfrm>
          <a:off x="4644008" y="1196752"/>
          <a:ext cx="709684" cy="365760"/>
        </p:xfrm>
        <a:graphic>
          <a:graphicData uri="http://schemas.openxmlformats.org/drawingml/2006/table">
            <a:tbl>
              <a:tblPr/>
              <a:tblGrid>
                <a:gridCol w="709684"/>
              </a:tblGrid>
              <a:tr h="135776">
                <a:tc>
                  <a:txBody>
                    <a:bodyPr/>
                    <a:lstStyle/>
                    <a:p>
                      <a:r>
                        <a:rPr lang="tr-TR" dirty="0" smtClean="0"/>
                        <a:t>   </a:t>
                      </a:r>
                      <a:r>
                        <a:rPr lang="tr-TR" b="1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tr-TR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o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50017736"/>
              </p:ext>
            </p:extLst>
          </p:nvPr>
        </p:nvGraphicFramePr>
        <p:xfrm>
          <a:off x="3923928" y="1196752"/>
          <a:ext cx="709684" cy="365760"/>
        </p:xfrm>
        <a:graphic>
          <a:graphicData uri="http://schemas.openxmlformats.org/drawingml/2006/table">
            <a:tbl>
              <a:tblPr/>
              <a:tblGrid>
                <a:gridCol w="709684"/>
              </a:tblGrid>
              <a:tr h="144160">
                <a:tc>
                  <a:txBody>
                    <a:bodyPr/>
                    <a:lstStyle/>
                    <a:p>
                      <a:r>
                        <a:rPr lang="tr-TR" dirty="0" smtClean="0"/>
                        <a:t>  22 </a:t>
                      </a:r>
                      <a:endParaRPr lang="tr-TR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o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23638899"/>
              </p:ext>
            </p:extLst>
          </p:nvPr>
        </p:nvGraphicFramePr>
        <p:xfrm>
          <a:off x="5364088" y="1196752"/>
          <a:ext cx="709684" cy="365760"/>
        </p:xfrm>
        <a:graphic>
          <a:graphicData uri="http://schemas.openxmlformats.org/drawingml/2006/table">
            <a:tbl>
              <a:tblPr/>
              <a:tblGrid>
                <a:gridCol w="709684"/>
              </a:tblGrid>
              <a:tr h="0">
                <a:tc>
                  <a:txBody>
                    <a:bodyPr/>
                    <a:lstStyle/>
                    <a:p>
                      <a:r>
                        <a:rPr lang="tr-TR" dirty="0" smtClean="0"/>
                        <a:t>  </a:t>
                      </a:r>
                      <a:r>
                        <a:rPr lang="tr-TR" b="1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r>
                        <a:rPr lang="tr-TR" dirty="0" smtClean="0"/>
                        <a:t> </a:t>
                      </a:r>
                      <a:endParaRPr lang="tr-TR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o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59104236"/>
              </p:ext>
            </p:extLst>
          </p:nvPr>
        </p:nvGraphicFramePr>
        <p:xfrm>
          <a:off x="6804248" y="1196752"/>
          <a:ext cx="709684" cy="365760"/>
        </p:xfrm>
        <a:graphic>
          <a:graphicData uri="http://schemas.openxmlformats.org/drawingml/2006/table">
            <a:tbl>
              <a:tblPr/>
              <a:tblGrid>
                <a:gridCol w="709684"/>
              </a:tblGrid>
              <a:tr h="144160">
                <a:tc>
                  <a:txBody>
                    <a:bodyPr/>
                    <a:lstStyle/>
                    <a:p>
                      <a:r>
                        <a:rPr lang="tr-TR" dirty="0" smtClean="0"/>
                        <a:t>   </a:t>
                      </a:r>
                      <a:r>
                        <a:rPr lang="tr-TR" b="1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tr-TR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o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64896623"/>
              </p:ext>
            </p:extLst>
          </p:nvPr>
        </p:nvGraphicFramePr>
        <p:xfrm>
          <a:off x="6084168" y="1196752"/>
          <a:ext cx="720080" cy="365760"/>
        </p:xfrm>
        <a:graphic>
          <a:graphicData uri="http://schemas.openxmlformats.org/drawingml/2006/table">
            <a:tbl>
              <a:tblPr/>
              <a:tblGrid>
                <a:gridCol w="720080"/>
              </a:tblGrid>
              <a:tr h="293752">
                <a:tc>
                  <a:txBody>
                    <a:bodyPr/>
                    <a:lstStyle/>
                    <a:p>
                      <a:r>
                        <a:rPr lang="tr-TR" dirty="0" smtClean="0"/>
                        <a:t>   22</a:t>
                      </a:r>
                      <a:endParaRPr lang="tr-TR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" name="Metin kutusu 13"/>
          <p:cNvSpPr txBox="1"/>
          <p:nvPr/>
        </p:nvSpPr>
        <p:spPr>
          <a:xfrm>
            <a:off x="755576" y="358282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A)  20-24-26</a:t>
            </a:r>
            <a:endParaRPr lang="tr-TR" dirty="0"/>
          </a:p>
        </p:txBody>
      </p:sp>
      <p:sp>
        <p:nvSpPr>
          <p:cNvPr id="15" name="Metin kutusu 14"/>
          <p:cNvSpPr txBox="1"/>
          <p:nvPr/>
        </p:nvSpPr>
        <p:spPr>
          <a:xfrm>
            <a:off x="5076056" y="3562647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B</a:t>
            </a:r>
            <a:r>
              <a:rPr lang="tr-TR" dirty="0" smtClean="0"/>
              <a:t>)  24-22-26</a:t>
            </a:r>
            <a:endParaRPr lang="tr-TR" dirty="0"/>
          </a:p>
        </p:txBody>
      </p:sp>
      <p:sp>
        <p:nvSpPr>
          <p:cNvPr id="16" name="Metin kutusu 15"/>
          <p:cNvSpPr txBox="1"/>
          <p:nvPr/>
        </p:nvSpPr>
        <p:spPr>
          <a:xfrm>
            <a:off x="755576" y="4571836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</a:t>
            </a:r>
            <a:r>
              <a:rPr lang="tr-TR" dirty="0" smtClean="0"/>
              <a:t>)  20-26-24</a:t>
            </a:r>
            <a:endParaRPr lang="tr-TR" dirty="0"/>
          </a:p>
        </p:txBody>
      </p:sp>
      <p:sp>
        <p:nvSpPr>
          <p:cNvPr id="17" name="Metin kutusu 16"/>
          <p:cNvSpPr txBox="1"/>
          <p:nvPr/>
        </p:nvSpPr>
        <p:spPr>
          <a:xfrm>
            <a:off x="5086250" y="4415144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D</a:t>
            </a:r>
            <a:r>
              <a:rPr lang="tr-TR" dirty="0" smtClean="0"/>
              <a:t>)  20-22-26</a:t>
            </a:r>
            <a:endParaRPr lang="tr-TR" dirty="0"/>
          </a:p>
        </p:txBody>
      </p:sp>
      <p:sp>
        <p:nvSpPr>
          <p:cNvPr id="18" name="Halka 17"/>
          <p:cNvSpPr/>
          <p:nvPr/>
        </p:nvSpPr>
        <p:spPr>
          <a:xfrm>
            <a:off x="689351" y="3510766"/>
            <a:ext cx="486417" cy="513456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90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  <p:bldP spid="15" grpId="0"/>
      <p:bldP spid="16" grpId="0"/>
      <p:bldP spid="17" grpId="0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89856" y="1390815"/>
            <a:ext cx="5616624" cy="3177644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9: 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3169946" y="1052736"/>
            <a:ext cx="36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15</a:t>
            </a:r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2399911" y="33036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24</a:t>
            </a:r>
            <a:endParaRPr lang="tr-TR" dirty="0"/>
          </a:p>
        </p:txBody>
      </p:sp>
      <p:sp>
        <p:nvSpPr>
          <p:cNvPr id="8" name="Metin kutusu 7"/>
          <p:cNvSpPr txBox="1"/>
          <p:nvPr/>
        </p:nvSpPr>
        <p:spPr>
          <a:xfrm>
            <a:off x="4482864" y="2032629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18</a:t>
            </a:r>
            <a:endParaRPr lang="tr-TR" dirty="0"/>
          </a:p>
        </p:txBody>
      </p:sp>
      <p:sp>
        <p:nvSpPr>
          <p:cNvPr id="9" name="Metin kutusu 8"/>
          <p:cNvSpPr txBox="1"/>
          <p:nvPr/>
        </p:nvSpPr>
        <p:spPr>
          <a:xfrm>
            <a:off x="4046699" y="3312771"/>
            <a:ext cx="323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2008652" y="2007217"/>
            <a:ext cx="323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5796136" y="1760147"/>
            <a:ext cx="2952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 smtClean="0"/>
              <a:t>Örüntüsünde  </a:t>
            </a:r>
            <a:r>
              <a:rPr lang="tr-TR" sz="2200" b="1" dirty="0" smtClean="0">
                <a:solidFill>
                  <a:srgbClr val="C00000"/>
                </a:solidFill>
              </a:rPr>
              <a:t>?</a:t>
            </a:r>
            <a:r>
              <a:rPr lang="tr-TR" sz="2200" dirty="0" smtClean="0"/>
              <a:t>  yerine gelecek sayıların toplamı kaçtır?</a:t>
            </a:r>
            <a:endParaRPr lang="tr-TR" sz="2200" dirty="0"/>
          </a:p>
        </p:txBody>
      </p:sp>
      <p:sp>
        <p:nvSpPr>
          <p:cNvPr id="17" name="5-Nokta Yıldız 16"/>
          <p:cNvSpPr/>
          <p:nvPr/>
        </p:nvSpPr>
        <p:spPr>
          <a:xfrm>
            <a:off x="2399911" y="1500279"/>
            <a:ext cx="1970279" cy="180336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Metin kutusu 17"/>
          <p:cNvSpPr txBox="1"/>
          <p:nvPr/>
        </p:nvSpPr>
        <p:spPr>
          <a:xfrm>
            <a:off x="4623835" y="4587192"/>
            <a:ext cx="804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</a:t>
            </a:r>
            <a:r>
              <a:rPr lang="tr-TR" dirty="0" smtClean="0"/>
              <a:t>)   35</a:t>
            </a:r>
            <a:endParaRPr lang="tr-TR" dirty="0"/>
          </a:p>
        </p:txBody>
      </p:sp>
      <p:sp>
        <p:nvSpPr>
          <p:cNvPr id="19" name="Metin kutusu 18"/>
          <p:cNvSpPr txBox="1"/>
          <p:nvPr/>
        </p:nvSpPr>
        <p:spPr>
          <a:xfrm>
            <a:off x="6588224" y="4604980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D)   48</a:t>
            </a:r>
            <a:endParaRPr lang="tr-TR" dirty="0"/>
          </a:p>
        </p:txBody>
      </p:sp>
      <p:sp>
        <p:nvSpPr>
          <p:cNvPr id="20" name="Metin kutusu 19"/>
          <p:cNvSpPr txBox="1"/>
          <p:nvPr/>
        </p:nvSpPr>
        <p:spPr>
          <a:xfrm>
            <a:off x="865027" y="460498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A)   18</a:t>
            </a:r>
            <a:endParaRPr lang="tr-TR" dirty="0"/>
          </a:p>
        </p:txBody>
      </p:sp>
      <p:sp>
        <p:nvSpPr>
          <p:cNvPr id="21" name="Metin kutusu 20"/>
          <p:cNvSpPr txBox="1"/>
          <p:nvPr/>
        </p:nvSpPr>
        <p:spPr>
          <a:xfrm>
            <a:off x="2583420" y="4587192"/>
            <a:ext cx="80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B)   27</a:t>
            </a:r>
            <a:endParaRPr lang="tr-TR" dirty="0"/>
          </a:p>
        </p:txBody>
      </p:sp>
      <p:sp>
        <p:nvSpPr>
          <p:cNvPr id="22" name="Halka 21"/>
          <p:cNvSpPr/>
          <p:nvPr/>
        </p:nvSpPr>
        <p:spPr>
          <a:xfrm>
            <a:off x="6508540" y="4532918"/>
            <a:ext cx="486417" cy="513456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095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1" grpId="0"/>
      <p:bldP spid="12" grpId="0"/>
      <p:bldP spid="17" grpId="0" animBg="1"/>
      <p:bldP spid="18" grpId="0"/>
      <p:bldP spid="19" grpId="0"/>
      <p:bldP spid="20" grpId="0"/>
      <p:bldP spid="21" grpId="0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3024336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10:  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3290638" y="1043444"/>
            <a:ext cx="402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25</a:t>
            </a:r>
            <a:endParaRPr lang="tr-TR" dirty="0"/>
          </a:p>
        </p:txBody>
      </p:sp>
      <p:sp>
        <p:nvSpPr>
          <p:cNvPr id="10" name="Güneş 9"/>
          <p:cNvSpPr/>
          <p:nvPr/>
        </p:nvSpPr>
        <p:spPr>
          <a:xfrm>
            <a:off x="2555776" y="1412776"/>
            <a:ext cx="1872207" cy="18002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Metin kutusu 10"/>
          <p:cNvSpPr txBox="1"/>
          <p:nvPr/>
        </p:nvSpPr>
        <p:spPr>
          <a:xfrm>
            <a:off x="4119129" y="126844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</a:rPr>
              <a:t>? 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4356596" y="2113721"/>
            <a:ext cx="396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3</a:t>
            </a:r>
            <a:r>
              <a:rPr lang="tr-TR" dirty="0" smtClean="0"/>
              <a:t>5</a:t>
            </a:r>
            <a:endParaRPr lang="tr-TR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4150320" y="2847584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 </a:t>
            </a:r>
            <a:r>
              <a:rPr lang="tr-TR" b="1" dirty="0" smtClean="0">
                <a:solidFill>
                  <a:srgbClr val="C00000"/>
                </a:solidFill>
              </a:rPr>
              <a:t>?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14" name="Metin kutusu 13"/>
          <p:cNvSpPr txBox="1"/>
          <p:nvPr/>
        </p:nvSpPr>
        <p:spPr>
          <a:xfrm>
            <a:off x="3333109" y="3212976"/>
            <a:ext cx="409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4</a:t>
            </a:r>
            <a:r>
              <a:rPr lang="tr-TR" dirty="0" smtClean="0"/>
              <a:t>5</a:t>
            </a:r>
            <a:endParaRPr lang="tr-TR" dirty="0"/>
          </a:p>
        </p:txBody>
      </p:sp>
      <p:sp>
        <p:nvSpPr>
          <p:cNvPr id="15" name="Metin kutusu 14"/>
          <p:cNvSpPr txBox="1"/>
          <p:nvPr/>
        </p:nvSpPr>
        <p:spPr>
          <a:xfrm>
            <a:off x="2356231" y="284758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2154990" y="2165910"/>
            <a:ext cx="401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5</a:t>
            </a:r>
            <a:r>
              <a:rPr lang="tr-TR" dirty="0" smtClean="0"/>
              <a:t>5</a:t>
            </a:r>
            <a:endParaRPr lang="tr-TR" dirty="0"/>
          </a:p>
        </p:txBody>
      </p:sp>
      <p:sp>
        <p:nvSpPr>
          <p:cNvPr id="17" name="Metin kutusu 16"/>
          <p:cNvSpPr txBox="1"/>
          <p:nvPr/>
        </p:nvSpPr>
        <p:spPr>
          <a:xfrm>
            <a:off x="2540180" y="131597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8" name="Metin kutusu 17"/>
          <p:cNvSpPr txBox="1"/>
          <p:nvPr/>
        </p:nvSpPr>
        <p:spPr>
          <a:xfrm>
            <a:off x="4984863" y="1453110"/>
            <a:ext cx="4051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Örüntüsünde   </a:t>
            </a:r>
            <a:r>
              <a:rPr lang="tr-TR" sz="2400" b="1" dirty="0" smtClean="0">
                <a:solidFill>
                  <a:srgbClr val="C00000"/>
                </a:solidFill>
              </a:rPr>
              <a:t>? </a:t>
            </a:r>
            <a:r>
              <a:rPr lang="tr-TR" sz="2400" dirty="0" smtClean="0">
                <a:solidFill>
                  <a:srgbClr val="C00000"/>
                </a:solidFill>
              </a:rPr>
              <a:t>  </a:t>
            </a:r>
            <a:r>
              <a:rPr lang="tr-TR" sz="2400" dirty="0" smtClean="0"/>
              <a:t>yerine gelecek sayıların toplamı kaçtır?</a:t>
            </a:r>
            <a:endParaRPr lang="tr-TR" sz="2400" dirty="0"/>
          </a:p>
        </p:txBody>
      </p:sp>
      <p:sp>
        <p:nvSpPr>
          <p:cNvPr id="19" name="Metin kutusu 18"/>
          <p:cNvSpPr txBox="1"/>
          <p:nvPr/>
        </p:nvSpPr>
        <p:spPr>
          <a:xfrm>
            <a:off x="1187624" y="479715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A)  120</a:t>
            </a:r>
            <a:endParaRPr lang="tr-TR" dirty="0"/>
          </a:p>
        </p:txBody>
      </p:sp>
      <p:sp>
        <p:nvSpPr>
          <p:cNvPr id="20" name="Metin kutusu 19"/>
          <p:cNvSpPr txBox="1"/>
          <p:nvPr/>
        </p:nvSpPr>
        <p:spPr>
          <a:xfrm>
            <a:off x="2909498" y="4831199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B</a:t>
            </a:r>
            <a:r>
              <a:rPr lang="tr-TR" dirty="0" smtClean="0"/>
              <a:t>)  180</a:t>
            </a:r>
            <a:endParaRPr lang="tr-TR" dirty="0"/>
          </a:p>
        </p:txBody>
      </p:sp>
      <p:sp>
        <p:nvSpPr>
          <p:cNvPr id="21" name="Metin kutusu 20"/>
          <p:cNvSpPr txBox="1"/>
          <p:nvPr/>
        </p:nvSpPr>
        <p:spPr>
          <a:xfrm>
            <a:off x="4752666" y="482323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</a:t>
            </a:r>
            <a:r>
              <a:rPr lang="tr-TR" dirty="0" smtClean="0"/>
              <a:t>)  200</a:t>
            </a:r>
            <a:endParaRPr lang="tr-TR" dirty="0"/>
          </a:p>
        </p:txBody>
      </p:sp>
      <p:sp>
        <p:nvSpPr>
          <p:cNvPr id="22" name="Metin kutusu 21"/>
          <p:cNvSpPr txBox="1"/>
          <p:nvPr/>
        </p:nvSpPr>
        <p:spPr>
          <a:xfrm>
            <a:off x="6660232" y="4797152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D</a:t>
            </a:r>
            <a:r>
              <a:rPr lang="tr-TR" dirty="0" smtClean="0"/>
              <a:t>)  220</a:t>
            </a:r>
            <a:endParaRPr lang="tr-TR" dirty="0"/>
          </a:p>
        </p:txBody>
      </p:sp>
      <p:sp>
        <p:nvSpPr>
          <p:cNvPr id="23" name="Halka 22"/>
          <p:cNvSpPr/>
          <p:nvPr/>
        </p:nvSpPr>
        <p:spPr>
          <a:xfrm>
            <a:off x="2829042" y="4751174"/>
            <a:ext cx="486417" cy="513456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663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Dersimiz bitmiştir.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2204864"/>
            <a:ext cx="7992888" cy="3096344"/>
          </a:xfrm>
        </p:spPr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 smtClean="0"/>
              <a:t>		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 smtClean="0"/>
              <a:t>				</a:t>
            </a:r>
            <a:r>
              <a:rPr lang="tr-TR" sz="2800" b="1" dirty="0">
                <a:solidFill>
                  <a:srgbClr val="C00000"/>
                </a:solidFill>
              </a:rPr>
              <a:t>Hazırlayan: </a:t>
            </a:r>
            <a:r>
              <a:rPr lang="tr-TR" sz="2800" b="1" dirty="0" smtClean="0">
                <a:solidFill>
                  <a:srgbClr val="C00000"/>
                </a:solidFill>
              </a:rPr>
              <a:t>  </a:t>
            </a:r>
            <a:r>
              <a:rPr lang="tr-TR" sz="2800" dirty="0" smtClean="0">
                <a:solidFill>
                  <a:schemeClr val="tx2"/>
                </a:solidFill>
              </a:rPr>
              <a:t>Murat BAŞ</a:t>
            </a:r>
            <a:endParaRPr lang="tr-TR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="" xmlns:p14="http://schemas.microsoft.com/office/powerpoint/2010/main" val="325513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35139" y="836712"/>
            <a:ext cx="8229600" cy="1143000"/>
          </a:xfrm>
        </p:spPr>
        <p:txBody>
          <a:bodyPr>
            <a:normAutofit/>
          </a:bodyPr>
          <a:lstStyle/>
          <a:p>
            <a:r>
              <a:rPr lang="tr-TR" sz="7200" dirty="0" smtClean="0">
                <a:solidFill>
                  <a:srgbClr val="C00000"/>
                </a:solidFill>
              </a:rPr>
              <a:t>Sayı Örüntüsü Nedir?</a:t>
            </a:r>
            <a:endParaRPr lang="tr-TR" sz="7200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04276" y="2276872"/>
            <a:ext cx="8507288" cy="1224136"/>
          </a:xfrm>
        </p:spPr>
        <p:txBody>
          <a:bodyPr>
            <a:noAutofit/>
          </a:bodyPr>
          <a:lstStyle/>
          <a:p>
            <a:r>
              <a:rPr lang="tr-TR" sz="3200" dirty="0" smtClean="0"/>
              <a:t>Belirli bir kuralı takip eden sayı  dizisine </a:t>
            </a:r>
            <a:r>
              <a:rPr lang="tr-TR" sz="3200" b="1" i="1" dirty="0" smtClean="0">
                <a:solidFill>
                  <a:srgbClr val="FF0000"/>
                </a:solidFill>
              </a:rPr>
              <a:t>sayı örüntüsü </a:t>
            </a:r>
            <a:r>
              <a:rPr lang="tr-TR" sz="3200" dirty="0" smtClean="0"/>
              <a:t>denir.</a:t>
            </a:r>
            <a:endParaRPr lang="tr-TR" sz="3200" b="1" i="1" dirty="0"/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435139" y="3517259"/>
            <a:ext cx="8507288" cy="1207885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3200" dirty="0" smtClean="0"/>
              <a:t>Bir örüntünün olmazsa  olmazı </a:t>
            </a:r>
            <a:r>
              <a:rPr lang="tr-TR" sz="3200" b="1" i="1" dirty="0" smtClean="0">
                <a:solidFill>
                  <a:srgbClr val="FF0000"/>
                </a:solidFill>
              </a:rPr>
              <a:t>örüntünün kuralıdır.</a:t>
            </a:r>
            <a:endParaRPr lang="tr-TR" sz="3200" b="1" i="1" dirty="0">
              <a:solidFill>
                <a:srgbClr val="FF0000"/>
              </a:solidFill>
            </a:endParaRP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24911" y="4725144"/>
            <a:ext cx="8507288" cy="122413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3200" dirty="0" smtClean="0"/>
              <a:t>Bir örüntüyü bulmak için ilk önce örüntünün kuralını bulmalıyız.</a:t>
            </a:r>
            <a:endParaRPr lang="tr-TR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023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İçerik Yer Tutucusu 2"/>
          <p:cNvSpPr txBox="1">
            <a:spLocks/>
          </p:cNvSpPr>
          <p:nvPr/>
        </p:nvSpPr>
        <p:spPr>
          <a:xfrm>
            <a:off x="352369" y="1234987"/>
            <a:ext cx="8396095" cy="1257909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3200" dirty="0" smtClean="0"/>
              <a:t>2-5-8-11-14-      -20 örüntüsünde        yerine gelebilecek sayıyı bulalım. </a:t>
            </a:r>
            <a:endParaRPr lang="tr-TR" sz="3200" b="1" i="1" dirty="0">
              <a:solidFill>
                <a:srgbClr val="FF0000"/>
              </a:solidFill>
            </a:endParaRPr>
          </a:p>
        </p:txBody>
      </p:sp>
      <p:sp>
        <p:nvSpPr>
          <p:cNvPr id="7" name="İkizkenar Üçgen 6"/>
          <p:cNvSpPr/>
          <p:nvPr/>
        </p:nvSpPr>
        <p:spPr>
          <a:xfrm>
            <a:off x="2699792" y="1340767"/>
            <a:ext cx="530352" cy="398275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İkizkenar Üçgen 7"/>
          <p:cNvSpPr/>
          <p:nvPr/>
        </p:nvSpPr>
        <p:spPr>
          <a:xfrm>
            <a:off x="6311125" y="1340767"/>
            <a:ext cx="530352" cy="451165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353082" y="2653784"/>
            <a:ext cx="8507288" cy="135128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3200" dirty="0" smtClean="0"/>
              <a:t>İlk önce örüntünün kuralını bulalım.</a:t>
            </a:r>
          </a:p>
          <a:p>
            <a:pPr marL="0" indent="0">
              <a:buNone/>
            </a:pPr>
            <a:r>
              <a:rPr lang="tr-TR" sz="3200" dirty="0" smtClean="0"/>
              <a:t>Örüntümüzdeki sayılar </a:t>
            </a:r>
            <a:r>
              <a:rPr lang="tr-TR" sz="3200" dirty="0" smtClean="0">
                <a:solidFill>
                  <a:srgbClr val="FF0000"/>
                </a:solidFill>
              </a:rPr>
              <a:t>3</a:t>
            </a:r>
            <a:r>
              <a:rPr lang="tr-TR" sz="3200" dirty="0" smtClean="0"/>
              <a:t>’er </a:t>
            </a:r>
            <a:r>
              <a:rPr lang="tr-TR" sz="3200" dirty="0" err="1" smtClean="0">
                <a:solidFill>
                  <a:srgbClr val="FF0000"/>
                </a:solidFill>
              </a:rPr>
              <a:t>3</a:t>
            </a:r>
            <a:r>
              <a:rPr lang="tr-TR" sz="3200" dirty="0" err="1" smtClean="0"/>
              <a:t>’er</a:t>
            </a:r>
            <a:r>
              <a:rPr lang="tr-TR" sz="3200" dirty="0" smtClean="0"/>
              <a:t> artıyor.</a:t>
            </a:r>
            <a:endParaRPr lang="tr-TR" sz="3200" dirty="0"/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505482" y="4293096"/>
            <a:ext cx="8507288" cy="135128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3200" dirty="0" smtClean="0"/>
              <a:t>O halde örüntümüzün kuralı </a:t>
            </a:r>
            <a:r>
              <a:rPr lang="tr-TR" sz="3200" dirty="0" smtClean="0">
                <a:solidFill>
                  <a:srgbClr val="FF0000"/>
                </a:solidFill>
              </a:rPr>
              <a:t>ileriye doğru  </a:t>
            </a:r>
          </a:p>
          <a:p>
            <a:pPr marL="0" indent="0">
              <a:buNone/>
            </a:pPr>
            <a:r>
              <a:rPr lang="tr-TR" sz="3200" dirty="0" smtClean="0">
                <a:solidFill>
                  <a:srgbClr val="FF0000"/>
                </a:solidFill>
              </a:rPr>
              <a:t>3’ erli ritmik saymaktır.</a:t>
            </a:r>
            <a:endParaRPr lang="tr-T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370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79512" y="1196752"/>
            <a:ext cx="8507288" cy="135128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3200" dirty="0" smtClean="0"/>
              <a:t>         yerine gelecek sayıyı bulmak için, </a:t>
            </a:r>
            <a:r>
              <a:rPr lang="tr-TR" sz="3200" dirty="0" smtClean="0">
                <a:solidFill>
                  <a:srgbClr val="FF0000"/>
                </a:solidFill>
              </a:rPr>
              <a:t>14</a:t>
            </a:r>
            <a:r>
              <a:rPr lang="tr-TR" sz="3200" dirty="0" smtClean="0"/>
              <a:t> sayısına </a:t>
            </a:r>
            <a:r>
              <a:rPr lang="tr-TR" sz="3200" dirty="0" smtClean="0">
                <a:solidFill>
                  <a:srgbClr val="FF0000"/>
                </a:solidFill>
              </a:rPr>
              <a:t>3</a:t>
            </a:r>
            <a:r>
              <a:rPr lang="tr-TR" sz="3200" dirty="0" smtClean="0"/>
              <a:t> eklemeliyiz. </a:t>
            </a:r>
            <a:endParaRPr lang="tr-TR" sz="3200" dirty="0"/>
          </a:p>
        </p:txBody>
      </p:sp>
      <p:sp>
        <p:nvSpPr>
          <p:cNvPr id="5" name="İkizkenar Üçgen 4"/>
          <p:cNvSpPr/>
          <p:nvPr/>
        </p:nvSpPr>
        <p:spPr>
          <a:xfrm>
            <a:off x="506215" y="1300660"/>
            <a:ext cx="530352" cy="398275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309254" y="3202885"/>
            <a:ext cx="8507288" cy="135128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3200" dirty="0" smtClean="0">
                <a:solidFill>
                  <a:srgbClr val="FF0000"/>
                </a:solidFill>
              </a:rPr>
              <a:t>   14 + 3 = 17 </a:t>
            </a:r>
            <a:r>
              <a:rPr lang="tr-TR" sz="3200" dirty="0" smtClean="0"/>
              <a:t>yapar.        Yerine gelecek olan sayı </a:t>
            </a:r>
            <a:r>
              <a:rPr lang="tr-TR" sz="3200" dirty="0" smtClean="0">
                <a:solidFill>
                  <a:srgbClr val="FF0000"/>
                </a:solidFill>
              </a:rPr>
              <a:t>17</a:t>
            </a:r>
            <a:r>
              <a:rPr lang="tr-TR" sz="3200" dirty="0" smtClean="0"/>
              <a:t> </a:t>
            </a:r>
            <a:r>
              <a:rPr lang="tr-TR" sz="3200" dirty="0" err="1" smtClean="0"/>
              <a:t>dir</a:t>
            </a:r>
            <a:r>
              <a:rPr lang="tr-TR" sz="3200" dirty="0" smtClean="0"/>
              <a:t>.  </a:t>
            </a:r>
            <a:endParaRPr lang="tr-TR" sz="3200" dirty="0"/>
          </a:p>
        </p:txBody>
      </p:sp>
      <p:sp>
        <p:nvSpPr>
          <p:cNvPr id="7" name="İkizkenar Üçgen 6"/>
          <p:cNvSpPr/>
          <p:nvPr/>
        </p:nvSpPr>
        <p:spPr>
          <a:xfrm>
            <a:off x="3749206" y="3207117"/>
            <a:ext cx="530352" cy="398275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1306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126529"/>
            <a:ext cx="8229600" cy="1222351"/>
          </a:xfrm>
        </p:spPr>
        <p:txBody>
          <a:bodyPr/>
          <a:lstStyle/>
          <a:p>
            <a:pPr marL="0" indent="0">
              <a:buNone/>
            </a:pPr>
            <a:r>
              <a:rPr lang="tr-TR" sz="3200" dirty="0" smtClean="0"/>
              <a:t>   32-30-28-      -24 örüntüsünde        yerine gelebilecek </a:t>
            </a:r>
            <a:r>
              <a:rPr lang="tr-TR" sz="3200" dirty="0"/>
              <a:t>sayıyı bulalım. </a:t>
            </a:r>
            <a:endParaRPr lang="tr-TR" sz="32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2680975" y="1312675"/>
            <a:ext cx="360040" cy="2286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Dikdörtgen 4"/>
          <p:cNvSpPr/>
          <p:nvPr/>
        </p:nvSpPr>
        <p:spPr>
          <a:xfrm>
            <a:off x="6336196" y="1335499"/>
            <a:ext cx="360040" cy="2286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505482" y="2680749"/>
            <a:ext cx="8507288" cy="135128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3200" dirty="0" smtClean="0"/>
              <a:t>   İlk önce örüntünün kuralını bulalım.</a:t>
            </a:r>
          </a:p>
          <a:p>
            <a:pPr marL="0" indent="0">
              <a:buNone/>
            </a:pPr>
            <a:r>
              <a:rPr lang="tr-TR" sz="3200" dirty="0" smtClean="0"/>
              <a:t>Örüntümüzdeki sayılar </a:t>
            </a:r>
            <a:r>
              <a:rPr lang="tr-TR" sz="3200" dirty="0" smtClean="0">
                <a:solidFill>
                  <a:srgbClr val="FF0000"/>
                </a:solidFill>
              </a:rPr>
              <a:t>2</a:t>
            </a:r>
            <a:r>
              <a:rPr lang="tr-TR" sz="3200" dirty="0" smtClean="0"/>
              <a:t>’şer </a:t>
            </a:r>
            <a:r>
              <a:rPr lang="tr-TR" sz="3200" dirty="0" err="1" smtClean="0">
                <a:solidFill>
                  <a:srgbClr val="FF0000"/>
                </a:solidFill>
              </a:rPr>
              <a:t>2</a:t>
            </a:r>
            <a:r>
              <a:rPr lang="tr-TR" sz="3200" dirty="0" err="1" smtClean="0"/>
              <a:t>’şer</a:t>
            </a:r>
            <a:r>
              <a:rPr lang="tr-TR" sz="3200" dirty="0" smtClean="0"/>
              <a:t> azalıyor.</a:t>
            </a:r>
            <a:endParaRPr lang="tr-TR" sz="3200" dirty="0"/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505482" y="4293096"/>
            <a:ext cx="8507288" cy="135128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3200" dirty="0" smtClean="0"/>
              <a:t>   O halde örüntümüzün kuralı </a:t>
            </a:r>
            <a:r>
              <a:rPr lang="tr-TR" sz="3200" dirty="0" smtClean="0">
                <a:solidFill>
                  <a:srgbClr val="FF0000"/>
                </a:solidFill>
              </a:rPr>
              <a:t>geriye doğru  </a:t>
            </a:r>
          </a:p>
          <a:p>
            <a:pPr marL="0" indent="0">
              <a:buNone/>
            </a:pPr>
            <a:r>
              <a:rPr lang="tr-TR" sz="3200" dirty="0" smtClean="0">
                <a:solidFill>
                  <a:srgbClr val="FF0000"/>
                </a:solidFill>
              </a:rPr>
              <a:t>2’ şerli ritmik saymaktır.</a:t>
            </a:r>
            <a:endParaRPr lang="tr-T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956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 noGrp="1"/>
          </p:cNvSpPr>
          <p:nvPr>
            <p:ph idx="1"/>
          </p:nvPr>
        </p:nvSpPr>
        <p:spPr>
          <a:xfrm>
            <a:off x="395536" y="1196752"/>
            <a:ext cx="8229600" cy="142151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3200" dirty="0" smtClean="0"/>
              <a:t>         yerine gelecek sayıyı bulmak için, </a:t>
            </a:r>
            <a:r>
              <a:rPr lang="tr-TR" sz="3200" dirty="0" smtClean="0">
                <a:solidFill>
                  <a:srgbClr val="FF0000"/>
                </a:solidFill>
              </a:rPr>
              <a:t>28</a:t>
            </a:r>
            <a:r>
              <a:rPr lang="tr-TR" sz="3200" dirty="0" smtClean="0"/>
              <a:t> sayısından  </a:t>
            </a:r>
            <a:r>
              <a:rPr lang="tr-TR" sz="3200" dirty="0" smtClean="0">
                <a:solidFill>
                  <a:srgbClr val="FF0000"/>
                </a:solidFill>
              </a:rPr>
              <a:t>2 </a:t>
            </a:r>
            <a:r>
              <a:rPr lang="tr-TR" sz="3200" dirty="0" smtClean="0"/>
              <a:t>çıkartmalıyız. </a:t>
            </a:r>
            <a:endParaRPr lang="tr-TR" sz="3200" dirty="0"/>
          </a:p>
        </p:txBody>
      </p:sp>
      <p:sp>
        <p:nvSpPr>
          <p:cNvPr id="5" name="Dikdörtgen 4"/>
          <p:cNvSpPr/>
          <p:nvPr/>
        </p:nvSpPr>
        <p:spPr>
          <a:xfrm>
            <a:off x="899592" y="1426975"/>
            <a:ext cx="360040" cy="2286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547936" y="3068960"/>
            <a:ext cx="8229600" cy="142151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3200" dirty="0" smtClean="0"/>
              <a:t>    </a:t>
            </a:r>
            <a:r>
              <a:rPr lang="tr-TR" sz="3200" dirty="0" smtClean="0">
                <a:solidFill>
                  <a:srgbClr val="FF0000"/>
                </a:solidFill>
              </a:rPr>
              <a:t>28-2 = 26 </a:t>
            </a:r>
            <a:r>
              <a:rPr lang="tr-TR" sz="3200" dirty="0" smtClean="0"/>
              <a:t>yapar.      Yerine gelebilecek sayı </a:t>
            </a:r>
            <a:r>
              <a:rPr lang="tr-TR" sz="3200" dirty="0" smtClean="0">
                <a:solidFill>
                  <a:srgbClr val="FF0000"/>
                </a:solidFill>
              </a:rPr>
              <a:t>26</a:t>
            </a:r>
            <a:r>
              <a:rPr lang="tr-TR" sz="3200" dirty="0" smtClean="0"/>
              <a:t> </a:t>
            </a:r>
            <a:r>
              <a:rPr lang="tr-TR" sz="3200" dirty="0" err="1" smtClean="0"/>
              <a:t>dır</a:t>
            </a:r>
            <a:r>
              <a:rPr lang="tr-TR" sz="3200" dirty="0" smtClean="0"/>
              <a:t>.   </a:t>
            </a:r>
            <a:endParaRPr lang="tr-TR" sz="3200" dirty="0"/>
          </a:p>
        </p:txBody>
      </p:sp>
      <p:sp>
        <p:nvSpPr>
          <p:cNvPr id="7" name="Dikdörtgen 6"/>
          <p:cNvSpPr/>
          <p:nvPr/>
        </p:nvSpPr>
        <p:spPr>
          <a:xfrm>
            <a:off x="3898714" y="3229359"/>
            <a:ext cx="360040" cy="2286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00770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r-TR" sz="6000" b="1" dirty="0" smtClean="0">
                <a:solidFill>
                  <a:srgbClr val="C00000"/>
                </a:solidFill>
              </a:rPr>
              <a:t>DEĞERLENDİRME</a:t>
            </a:r>
            <a:endParaRPr lang="tr-TR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547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646874"/>
            <a:ext cx="8229600" cy="1058123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1: </a:t>
            </a:r>
            <a:r>
              <a:rPr lang="tr-TR" dirty="0" smtClean="0"/>
              <a:t>5-8-11-      -17 örüntüsünde,       yerine gelebilecek sayı kaçtır?     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2612887" y="1697768"/>
            <a:ext cx="372616" cy="36004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/>
          <p:cNvSpPr/>
          <p:nvPr/>
        </p:nvSpPr>
        <p:spPr>
          <a:xfrm>
            <a:off x="5508066" y="1728692"/>
            <a:ext cx="372616" cy="36004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827584" y="3573016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smtClean="0"/>
              <a:t>A)  12</a:t>
            </a:r>
            <a:endParaRPr lang="tr-TR" sz="2400" dirty="0"/>
          </a:p>
        </p:txBody>
      </p:sp>
      <p:sp>
        <p:nvSpPr>
          <p:cNvPr id="7" name="Metin kutusu 6"/>
          <p:cNvSpPr txBox="1"/>
          <p:nvPr/>
        </p:nvSpPr>
        <p:spPr>
          <a:xfrm>
            <a:off x="2905675" y="3538831"/>
            <a:ext cx="870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smtClean="0"/>
              <a:t>B)  13</a:t>
            </a:r>
            <a:endParaRPr lang="tr-TR" sz="2400" dirty="0"/>
          </a:p>
        </p:txBody>
      </p:sp>
      <p:sp>
        <p:nvSpPr>
          <p:cNvPr id="8" name="Metin kutusu 7"/>
          <p:cNvSpPr txBox="1"/>
          <p:nvPr/>
        </p:nvSpPr>
        <p:spPr>
          <a:xfrm>
            <a:off x="4928387" y="3505748"/>
            <a:ext cx="91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smtClean="0"/>
              <a:t>C)  14</a:t>
            </a:r>
            <a:endParaRPr lang="tr-TR" sz="2400" dirty="0"/>
          </a:p>
        </p:txBody>
      </p:sp>
      <p:sp>
        <p:nvSpPr>
          <p:cNvPr id="9" name="Metin kutusu 8"/>
          <p:cNvSpPr txBox="1"/>
          <p:nvPr/>
        </p:nvSpPr>
        <p:spPr>
          <a:xfrm>
            <a:off x="6880301" y="3504647"/>
            <a:ext cx="920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smtClean="0"/>
              <a:t>D)  15</a:t>
            </a:r>
            <a:endParaRPr lang="tr-TR" sz="2400" dirty="0"/>
          </a:p>
        </p:txBody>
      </p:sp>
      <p:sp>
        <p:nvSpPr>
          <p:cNvPr id="12" name="Halka 11"/>
          <p:cNvSpPr/>
          <p:nvPr/>
        </p:nvSpPr>
        <p:spPr>
          <a:xfrm>
            <a:off x="4830064" y="3454031"/>
            <a:ext cx="537591" cy="593048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558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/>
      <p:bldP spid="7" grpId="0"/>
      <p:bldP spid="8" grpId="0"/>
      <p:bldP spid="9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589438" y="1556792"/>
            <a:ext cx="8280151" cy="1080666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>
                <a:solidFill>
                  <a:srgbClr val="C00000"/>
                </a:solidFill>
              </a:rPr>
              <a:t>Soru </a:t>
            </a:r>
            <a:r>
              <a:rPr lang="tr-TR" b="1" dirty="0">
                <a:solidFill>
                  <a:srgbClr val="C00000"/>
                </a:solidFill>
              </a:rPr>
              <a:t>2</a:t>
            </a:r>
            <a:r>
              <a:rPr lang="tr-TR" b="1" dirty="0" smtClean="0">
                <a:solidFill>
                  <a:srgbClr val="C00000"/>
                </a:solidFill>
              </a:rPr>
              <a:t>:</a:t>
            </a:r>
            <a:r>
              <a:rPr lang="tr-TR" dirty="0" smtClean="0">
                <a:solidFill>
                  <a:srgbClr val="C00000"/>
                </a:solidFill>
              </a:rPr>
              <a:t>  </a:t>
            </a:r>
            <a:r>
              <a:rPr lang="tr-TR" dirty="0" smtClean="0"/>
              <a:t>27-22-17-      -7-2 örüntüsünde        yerine gelecek sayı kaçtır? 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5" name="Yuvarlatılmış Dikdörtgen 4"/>
          <p:cNvSpPr/>
          <p:nvPr/>
        </p:nvSpPr>
        <p:spPr>
          <a:xfrm>
            <a:off x="3276023" y="1628800"/>
            <a:ext cx="288032" cy="3240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Yuvarlatılmış Dikdörtgen 5"/>
          <p:cNvSpPr/>
          <p:nvPr/>
        </p:nvSpPr>
        <p:spPr>
          <a:xfrm>
            <a:off x="6300192" y="1664087"/>
            <a:ext cx="288032" cy="3240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Metin kutusu 6"/>
          <p:cNvSpPr txBox="1"/>
          <p:nvPr/>
        </p:nvSpPr>
        <p:spPr>
          <a:xfrm>
            <a:off x="971600" y="3212976"/>
            <a:ext cx="77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A)   15</a:t>
            </a:r>
            <a:endParaRPr lang="tr-TR" dirty="0"/>
          </a:p>
        </p:txBody>
      </p:sp>
      <p:sp>
        <p:nvSpPr>
          <p:cNvPr id="8" name="Metin kutusu 7"/>
          <p:cNvSpPr txBox="1"/>
          <p:nvPr/>
        </p:nvSpPr>
        <p:spPr>
          <a:xfrm>
            <a:off x="2649220" y="320874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B</a:t>
            </a:r>
            <a:r>
              <a:rPr lang="tr-TR" dirty="0" smtClean="0"/>
              <a:t>)   14</a:t>
            </a:r>
            <a:endParaRPr lang="tr-TR" dirty="0"/>
          </a:p>
        </p:txBody>
      </p:sp>
      <p:sp>
        <p:nvSpPr>
          <p:cNvPr id="10" name="Metin kutusu 9"/>
          <p:cNvSpPr txBox="1"/>
          <p:nvPr/>
        </p:nvSpPr>
        <p:spPr>
          <a:xfrm>
            <a:off x="4729514" y="3196488"/>
            <a:ext cx="769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</a:t>
            </a:r>
            <a:r>
              <a:rPr lang="tr-TR" dirty="0" smtClean="0"/>
              <a:t>)   13</a:t>
            </a:r>
            <a:endParaRPr lang="tr-TR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6750684" y="3171349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D)  12</a:t>
            </a:r>
            <a:endParaRPr lang="tr-TR" dirty="0"/>
          </a:p>
        </p:txBody>
      </p:sp>
      <p:sp>
        <p:nvSpPr>
          <p:cNvPr id="13" name="Halka 12"/>
          <p:cNvSpPr/>
          <p:nvPr/>
        </p:nvSpPr>
        <p:spPr>
          <a:xfrm>
            <a:off x="6657223" y="3099287"/>
            <a:ext cx="486417" cy="513456"/>
          </a:xfrm>
          <a:prstGeom prst="donut">
            <a:avLst>
              <a:gd name="adj" fmla="val 207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97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 animBg="1"/>
      <p:bldP spid="7" grpId="0"/>
      <p:bldP spid="8" grpId="0"/>
      <p:bldP spid="10" grpId="0"/>
      <p:bldP spid="11" grpId="0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467</TotalTime>
  <Words>439</Words>
  <PresentationFormat>Ekran Gösterisi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Akış</vt:lpstr>
      <vt:lpstr>SAYI ÖRÜNTÜLERİ</vt:lpstr>
      <vt:lpstr>Sayı Örüntüsü Nedir?</vt:lpstr>
      <vt:lpstr>Slayt 3</vt:lpstr>
      <vt:lpstr>Slayt 4</vt:lpstr>
      <vt:lpstr>Slayt 5</vt:lpstr>
      <vt:lpstr>Slayt 6</vt:lpstr>
      <vt:lpstr>DEĞERLENDİRME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Dersimiz bitmiştir.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2020-10-28T09:26:44Z</dcterms:created>
  <dcterms:modified xsi:type="dcterms:W3CDTF">2020-11-04T09:01:21Z</dcterms:modified>
  <cp:category>https://www.sorubak.com</cp:category>
</cp:coreProperties>
</file>