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3" r:id="rId8"/>
    <p:sldId id="264" r:id="rId9"/>
    <p:sldId id="267" r:id="rId10"/>
    <p:sldId id="268" r:id="rId11"/>
    <p:sldId id="269" r:id="rId12"/>
    <p:sldId id="270" r:id="rId13"/>
    <p:sldId id="271" r:id="rId14"/>
    <p:sldId id="272" r:id="rId15"/>
    <p:sldId id="273" r:id="rId16"/>
    <p:sldId id="274" r:id="rId17"/>
    <p:sldId id="275" r:id="rId18"/>
    <p:sldId id="276" r:id="rId19"/>
    <p:sldId id="277" r:id="rId20"/>
    <p:sldId id="278" r:id="rId2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2" d="100"/>
          <a:sy n="92" d="100"/>
        </p:scale>
        <p:origin x="-53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bg>
      <p:bgRef idx="1002">
        <a:schemeClr val="bg2"/>
      </p:bgRef>
    </p:bg>
    <p:spTree>
      <p:nvGrpSpPr>
        <p:cNvPr id="1" name=""/>
        <p:cNvGrpSpPr/>
        <p:nvPr/>
      </p:nvGrpSpPr>
      <p:grpSpPr>
        <a:xfrm>
          <a:off x="0" y="0"/>
          <a:ext cx="0" cy="0"/>
          <a:chOff x="0" y="0"/>
          <a:chExt cx="0" cy="0"/>
        </a:xfrm>
      </p:grpSpPr>
      <p:sp>
        <p:nvSpPr>
          <p:cNvPr id="9" name="8 Başlık"/>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17" name="16 Alt Başlık"/>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tr-TR" smtClean="0"/>
              <a:t>Asıl alt başlık stilini düzenlemek için tıklatın</a:t>
            </a:r>
            <a:endParaRPr kumimoji="0" lang="en-US"/>
          </a:p>
        </p:txBody>
      </p:sp>
      <p:sp>
        <p:nvSpPr>
          <p:cNvPr id="30" name="29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19" name="18 Altbilgi Yer Tutucusu"/>
          <p:cNvSpPr>
            <a:spLocks noGrp="1"/>
          </p:cNvSpPr>
          <p:nvPr>
            <p:ph type="ftr" sz="quarter" idx="11"/>
          </p:nvPr>
        </p:nvSpPr>
        <p:spPr/>
        <p:txBody>
          <a:bodyPr/>
          <a:lstStyle/>
          <a:p>
            <a:endParaRPr lang="tr-TR"/>
          </a:p>
        </p:txBody>
      </p:sp>
      <p:sp>
        <p:nvSpPr>
          <p:cNvPr id="27" name="2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914401"/>
            <a:ext cx="2057400" cy="5211763"/>
          </a:xfrm>
        </p:spPr>
        <p:txBody>
          <a:bodyPr vert="eaVert"/>
          <a:lstStyle/>
          <a:p>
            <a:r>
              <a:rPr kumimoji="0" lang="tr-TR" smtClean="0"/>
              <a:t>Asıl başlık stili için tıklatın</a:t>
            </a:r>
            <a:endParaRPr kumimoji="0" lang="en-US"/>
          </a:p>
        </p:txBody>
      </p:sp>
      <p:sp>
        <p:nvSpPr>
          <p:cNvPr id="3" name="2 Dikey Metin Yer Tutucusu"/>
          <p:cNvSpPr>
            <a:spLocks noGrp="1"/>
          </p:cNvSpPr>
          <p:nvPr>
            <p:ph type="body" orient="vert" idx="1"/>
          </p:nvPr>
        </p:nvSpPr>
        <p:spPr>
          <a:xfrm>
            <a:off x="457200" y="914401"/>
            <a:ext cx="6019800" cy="5211763"/>
          </a:xfrm>
        </p:spPr>
        <p:txBody>
          <a:bodyPr vert="eaVert"/>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kumimoji="0" lang="tr-TR" smtClean="0"/>
              <a:t>Asıl başlık stili için tıklatın</a:t>
            </a:r>
            <a:endParaRPr kumimoji="0" lang="en-US"/>
          </a:p>
        </p:txBody>
      </p:sp>
      <p:sp>
        <p:nvSpPr>
          <p:cNvPr id="3" name="2 İçerik Yer Tutucusu"/>
          <p:cNvSpPr>
            <a:spLocks noGrp="1"/>
          </p:cNvSpPr>
          <p:nvPr>
            <p:ph idx="1"/>
          </p:nvPr>
        </p:nvSpPr>
        <p:spPr/>
        <p:txBody>
          <a:body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bg>
      <p:bgRef idx="1002">
        <a:schemeClr val="bg2"/>
      </p:bgRef>
    </p:bg>
    <p:spTree>
      <p:nvGrpSpPr>
        <p:cNvPr id="1" name=""/>
        <p:cNvGrpSpPr/>
        <p:nvPr/>
      </p:nvGrpSpPr>
      <p:grpSpPr>
        <a:xfrm>
          <a:off x="0" y="0"/>
          <a:ext cx="0" cy="0"/>
          <a:chOff x="0" y="0"/>
          <a:chExt cx="0" cy="0"/>
        </a:xfrm>
      </p:grpSpPr>
      <p:sp>
        <p:nvSpPr>
          <p:cNvPr id="2" name="1 Başlık"/>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tr-TR" smtClean="0"/>
              <a:t>Asıl metin stillerini düzenlemek için tıklatın</a:t>
            </a:r>
          </a:p>
        </p:txBody>
      </p:sp>
      <p:sp>
        <p:nvSpPr>
          <p:cNvPr id="4" name="3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a:lstStyle/>
          <a:p>
            <a:r>
              <a:rPr kumimoji="0" lang="tr-TR" smtClean="0"/>
              <a:t>Asıl başlık stili için tıklatın</a:t>
            </a:r>
            <a:endParaRPr kumimoji="0" lang="en-US"/>
          </a:p>
        </p:txBody>
      </p:sp>
      <p:sp>
        <p:nvSpPr>
          <p:cNvPr id="3" name="2 İçerik Yer Tutucusu"/>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4" name="3 İçerik Yer Tutucusu"/>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229600" cy="1143000"/>
          </a:xfrm>
        </p:spPr>
        <p:txBody>
          <a:bodyPr tIns="45720" anchor="b"/>
          <a:lstStyle>
            <a:lvl1pPr>
              <a:defRPr/>
            </a:lvl1pPr>
          </a:lstStyle>
          <a:p>
            <a:r>
              <a:rPr kumimoji="0" lang="tr-TR" smtClean="0"/>
              <a:t>Asıl başlık stili için tıklatın</a:t>
            </a:r>
            <a:endParaRPr kumimoji="0" lang="en-US"/>
          </a:p>
        </p:txBody>
      </p:sp>
      <p:sp>
        <p:nvSpPr>
          <p:cNvPr id="3" name="2 Metin Yer Tutucusu"/>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4" name="3 Metin Yer Tutucusu"/>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tr-TR" smtClean="0"/>
              <a:t>Asıl metin stillerini düzenlemek için tıklatın</a:t>
            </a:r>
          </a:p>
        </p:txBody>
      </p:sp>
      <p:sp>
        <p:nvSpPr>
          <p:cNvPr id="5" name="4 İçerik Yer Tutucusu"/>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6" name="5 İçerik Yer Tutucusu"/>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7" name="6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tr-TR" smtClean="0"/>
              <a:t>Asıl başlık stili için tıklatın</a:t>
            </a:r>
            <a:endParaRPr kumimoji="0" lang="en-US"/>
          </a:p>
        </p:txBody>
      </p:sp>
      <p:sp>
        <p:nvSpPr>
          <p:cNvPr id="3" name="2 Metin Yer Tutucusu"/>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tr-TR" smtClean="0"/>
              <a:t>Asıl metin stillerini düzenlemek için tıklatın</a:t>
            </a:r>
          </a:p>
        </p:txBody>
      </p:sp>
      <p:sp>
        <p:nvSpPr>
          <p:cNvPr id="4" name="3 İçerik Yer Tutucusu"/>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tr-TR" smtClean="0"/>
              <a:t>Asıl metin stillerini düzenlemek için tıklatın</a:t>
            </a:r>
          </a:p>
          <a:p>
            <a:pPr lvl="1" eaLnBrk="1" latinLnBrk="0" hangingPunct="1"/>
            <a:r>
              <a:rPr lang="tr-TR" smtClean="0"/>
              <a:t>İkinci düzey</a:t>
            </a:r>
          </a:p>
          <a:p>
            <a:pPr lvl="2" eaLnBrk="1" latinLnBrk="0" hangingPunct="1"/>
            <a:r>
              <a:rPr lang="tr-TR" smtClean="0"/>
              <a:t>Üçüncü düzey</a:t>
            </a:r>
          </a:p>
          <a:p>
            <a:pPr lvl="3" eaLnBrk="1" latinLnBrk="0" hangingPunct="1"/>
            <a:r>
              <a:rPr lang="tr-TR" smtClean="0"/>
              <a:t>Dördüncü düzey</a:t>
            </a:r>
          </a:p>
          <a:p>
            <a:pPr lvl="4" eaLnBrk="1" latinLnBrk="0" hangingPunct="1"/>
            <a:r>
              <a:rPr lang="tr-TR" smtClean="0"/>
              <a:t>Beşinci düzey</a:t>
            </a:r>
            <a:endParaRPr kumimoji="0" lang="en-US"/>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B1DEFA8C-F947-479F-BE07-76B6B3F80BF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Başlıklı Resim">
    <p:spTree>
      <p:nvGrpSpPr>
        <p:cNvPr id="1" name=""/>
        <p:cNvGrpSpPr/>
        <p:nvPr/>
      </p:nvGrpSpPr>
      <p:grpSpPr>
        <a:xfrm>
          <a:off x="0" y="0"/>
          <a:ext cx="0" cy="0"/>
          <a:chOff x="0" y="0"/>
          <a:chExt cx="0" cy="0"/>
        </a:xfrm>
      </p:grpSpPr>
      <p:sp>
        <p:nvSpPr>
          <p:cNvPr id="9" name="8 Tek Köşesi Kesik ve Yuvarlatılmış Dikdörtgen"/>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Dik Üçgen"/>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Başlık"/>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tr-TR" smtClean="0"/>
              <a:t>Asıl başlık stili için tıklatın</a:t>
            </a:r>
            <a:endParaRPr kumimoji="0" lang="en-US"/>
          </a:p>
        </p:txBody>
      </p:sp>
      <p:sp>
        <p:nvSpPr>
          <p:cNvPr id="4" name="3 Metin Yer Tutucusu"/>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tr-TR" smtClean="0"/>
              <a:t>Asıl metin stillerini düzenlemek için tıklatın</a:t>
            </a:r>
          </a:p>
        </p:txBody>
      </p:sp>
      <p:sp>
        <p:nvSpPr>
          <p:cNvPr id="5" name="4 Veri Yer Tutucusu"/>
          <p:cNvSpPr>
            <a:spLocks noGrp="1"/>
          </p:cNvSpPr>
          <p:nvPr>
            <p:ph type="dt" sz="half" idx="10"/>
          </p:nvPr>
        </p:nvSpPr>
        <p:spPr/>
        <p:txBody>
          <a:bodyPr/>
          <a:lstStyle/>
          <a:p>
            <a:fld id="{D9F75050-0E15-4C5B-92B0-66D068882F1F}" type="datetimeFigureOut">
              <a:rPr lang="tr-TR" smtClean="0"/>
              <a:pPr/>
              <a:t>16/09/2020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a:xfrm>
            <a:off x="8077200" y="6356350"/>
            <a:ext cx="609600" cy="365125"/>
          </a:xfrm>
        </p:spPr>
        <p:txBody>
          <a:bodyPr/>
          <a:lstStyle/>
          <a:p>
            <a:fld id="{B1DEFA8C-F947-479F-BE07-76B6B3F80BF1}" type="slidenum">
              <a:rPr lang="tr-TR" smtClean="0"/>
              <a:pPr/>
              <a:t>‹#›</a:t>
            </a:fld>
            <a:endParaRPr lang="tr-TR"/>
          </a:p>
        </p:txBody>
      </p:sp>
      <p:sp>
        <p:nvSpPr>
          <p:cNvPr id="3" name="2 Resim Yer Tutucusu"/>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tr-TR" smtClean="0"/>
              <a:t>Resim eklemek için simgeyi tıklatın</a:t>
            </a:r>
            <a:endParaRPr kumimoji="0" lang="en-US" dirty="0"/>
          </a:p>
        </p:txBody>
      </p:sp>
      <p:sp>
        <p:nvSpPr>
          <p:cNvPr id="10" name="9 Serbest Form"/>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Serbest Form"/>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Serbest Form"/>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Serbest Form"/>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Başlık Yer Tutucusu"/>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tr-TR" smtClean="0"/>
              <a:t>Asıl başlık stili için tıklatın</a:t>
            </a:r>
            <a:endParaRPr kumimoji="0" lang="en-US"/>
          </a:p>
        </p:txBody>
      </p:sp>
      <p:sp>
        <p:nvSpPr>
          <p:cNvPr id="30" name="29 Metin Yer Tutucusu"/>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tr-TR" smtClean="0"/>
              <a:t>Asıl metin stillerini düzenlemek için tıklatın</a:t>
            </a:r>
          </a:p>
          <a:p>
            <a:pPr lvl="1" eaLnBrk="1" latinLnBrk="0" hangingPunct="1"/>
            <a:r>
              <a:rPr kumimoji="0" lang="tr-TR" smtClean="0"/>
              <a:t>İkinci düzey</a:t>
            </a:r>
          </a:p>
          <a:p>
            <a:pPr lvl="2" eaLnBrk="1" latinLnBrk="0" hangingPunct="1"/>
            <a:r>
              <a:rPr kumimoji="0" lang="tr-TR" smtClean="0"/>
              <a:t>Üçüncü düzey</a:t>
            </a:r>
          </a:p>
          <a:p>
            <a:pPr lvl="3" eaLnBrk="1" latinLnBrk="0" hangingPunct="1"/>
            <a:r>
              <a:rPr kumimoji="0" lang="tr-TR" smtClean="0"/>
              <a:t>Dördüncü düzey</a:t>
            </a:r>
          </a:p>
          <a:p>
            <a:pPr lvl="4" eaLnBrk="1" latinLnBrk="0" hangingPunct="1"/>
            <a:r>
              <a:rPr kumimoji="0" lang="tr-TR" smtClean="0"/>
              <a:t>Beşinci düzey</a:t>
            </a:r>
            <a:endParaRPr kumimoji="0" lang="en-US"/>
          </a:p>
        </p:txBody>
      </p:sp>
      <p:sp>
        <p:nvSpPr>
          <p:cNvPr id="10" name="9 Veri Yer Tutucusu"/>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9F75050-0E15-4C5B-92B0-66D068882F1F}" type="datetimeFigureOut">
              <a:rPr lang="tr-TR" smtClean="0"/>
              <a:pPr/>
              <a:t>16/09/2020</a:t>
            </a:fld>
            <a:endParaRPr lang="tr-TR"/>
          </a:p>
        </p:txBody>
      </p:sp>
      <p:sp>
        <p:nvSpPr>
          <p:cNvPr id="22" name="21 Altbilgi Yer Tutucusu"/>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tr-TR"/>
          </a:p>
        </p:txBody>
      </p:sp>
      <p:sp>
        <p:nvSpPr>
          <p:cNvPr id="18" name="17 Slayt Numarası Yer Tutucusu"/>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1DEFA8C-F947-479F-BE07-76B6B3F80BF1}" type="slidenum">
              <a:rPr lang="tr-TR" smtClean="0"/>
              <a:pPr/>
              <a:t>‹#›</a:t>
            </a:fld>
            <a:endParaRPr lang="tr-TR"/>
          </a:p>
        </p:txBody>
      </p:sp>
      <p:grpSp>
        <p:nvGrpSpPr>
          <p:cNvPr id="2" name="1 Grup"/>
          <p:cNvGrpSpPr/>
          <p:nvPr/>
        </p:nvGrpSpPr>
        <p:grpSpPr>
          <a:xfrm>
            <a:off x="-19017" y="202408"/>
            <a:ext cx="9180548" cy="649224"/>
            <a:chOff x="-19045" y="216550"/>
            <a:chExt cx="9180548" cy="649224"/>
          </a:xfrm>
        </p:grpSpPr>
        <p:sp>
          <p:nvSpPr>
            <p:cNvPr id="12" name="11 Serbest Form"/>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Serbest Form"/>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214282" y="214290"/>
            <a:ext cx="8472518" cy="1071570"/>
          </a:xfrm>
        </p:spPr>
        <p:txBody>
          <a:bodyPr>
            <a:normAutofit fontScale="90000"/>
          </a:bodyPr>
          <a:lstStyle/>
          <a:p>
            <a:r>
              <a:rPr lang="tr-TR" sz="3600" b="1" dirty="0" smtClean="0">
                <a:solidFill>
                  <a:srgbClr val="FF0000"/>
                </a:solidFill>
                <a:latin typeface="Arial" pitchFamily="34" charset="0"/>
                <a:cs typeface="Arial" pitchFamily="34" charset="0"/>
              </a:rPr>
              <a:t>FELSEFENİN İNSAN VE TOPLUM HAYATI                  		ÜZERİNDEKİ ETKİLERİ</a:t>
            </a:r>
            <a:endParaRPr lang="tr-TR" sz="3600" b="1" dirty="0">
              <a:solidFill>
                <a:srgbClr val="FF0000"/>
              </a:solidFill>
              <a:latin typeface="Arial" pitchFamily="34" charset="0"/>
              <a:cs typeface="Arial" pitchFamily="34" charset="0"/>
            </a:endParaRPr>
          </a:p>
        </p:txBody>
      </p:sp>
      <p:sp>
        <p:nvSpPr>
          <p:cNvPr id="3" name="2 İçerik Yer Tutucusu"/>
          <p:cNvSpPr>
            <a:spLocks noGrp="1"/>
          </p:cNvSpPr>
          <p:nvPr>
            <p:ph sz="half" idx="1"/>
          </p:nvPr>
        </p:nvSpPr>
        <p:spPr>
          <a:xfrm>
            <a:off x="357158" y="1357298"/>
            <a:ext cx="4572032" cy="4997627"/>
          </a:xfrm>
        </p:spPr>
        <p:txBody>
          <a:bodyPr>
            <a:normAutofit fontScale="85000" lnSpcReduction="10000"/>
          </a:bodyPr>
          <a:lstStyle/>
          <a:p>
            <a:r>
              <a:rPr lang="tr-TR" dirty="0" smtClean="0">
                <a:solidFill>
                  <a:schemeClr val="bg2">
                    <a:lumMod val="25000"/>
                  </a:schemeClr>
                </a:solidFill>
              </a:rPr>
              <a:t>Yaşadığımız dünyada insan ve toplum ilişkilerinden, doğadaki düzene, sosyal yapının işleyiş biçiminden dünya görüşlerine kadar her yerde felsefenin etkilerini görmek mümkündür.</a:t>
            </a:r>
          </a:p>
          <a:p>
            <a:r>
              <a:rPr lang="tr-TR" dirty="0" smtClean="0">
                <a:solidFill>
                  <a:srgbClr val="FF0000"/>
                </a:solidFill>
              </a:rPr>
              <a:t>Ekonomik sistemler, siyasal kuramlar, sosyal açıklamalar felsefi bir düşüncenin yansımalarıdır.</a:t>
            </a:r>
          </a:p>
          <a:p>
            <a:r>
              <a:rPr lang="tr-TR" dirty="0" smtClean="0">
                <a:solidFill>
                  <a:schemeClr val="bg2">
                    <a:lumMod val="25000"/>
                  </a:schemeClr>
                </a:solidFill>
              </a:rPr>
              <a:t>Kentlerin planlanması, estetik duyarlılık, çevre ile olan ilişkiler, teknolojinin doğaya ve insana etkileri, makine insan ilişkisi gibi pek çok konu felsefe ile ilgilidir.</a:t>
            </a:r>
            <a:endParaRPr lang="tr-TR" dirty="0">
              <a:solidFill>
                <a:schemeClr val="bg2">
                  <a:lumMod val="25000"/>
                </a:schemeClr>
              </a:solidFill>
            </a:endParaRPr>
          </a:p>
        </p:txBody>
      </p:sp>
      <p:pic>
        <p:nvPicPr>
          <p:cNvPr id="1026" name="Picture 2"/>
          <p:cNvPicPr>
            <a:picLocks noGrp="1" noChangeAspect="1" noChangeArrowheads="1"/>
          </p:cNvPicPr>
          <p:nvPr>
            <p:ph sz="half" idx="2"/>
          </p:nvPr>
        </p:nvPicPr>
        <p:blipFill>
          <a:blip r:embed="rId2" cstate="print"/>
          <a:srcRect/>
          <a:stretch>
            <a:fillRect/>
          </a:stretch>
        </p:blipFill>
        <p:spPr bwMode="auto">
          <a:xfrm>
            <a:off x="5072066" y="1214422"/>
            <a:ext cx="3500462" cy="5140341"/>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4071934" y="357167"/>
            <a:ext cx="4857784" cy="6319671"/>
          </a:xfrm>
          <a:prstGeom prst="rect">
            <a:avLst/>
          </a:prstGeom>
          <a:solidFill>
            <a:srgbClr val="FFFFFF"/>
          </a:solidFill>
          <a:ln w="9525">
            <a:noFill/>
            <a:miter lim="800000"/>
            <a:headEnd/>
            <a:tailEnd/>
          </a:ln>
          <a:effectLst/>
        </p:spPr>
        <p:txBody>
          <a:bodyPr vert="horz" wrap="square" lIns="91440" tIns="25392" rIns="91440" bIns="0" numCol="1" anchor="ctr" anchorCtr="0" compatLnSpc="1">
            <a:prstTxWarp prst="textNoShape">
              <a:avLst/>
            </a:prstTxWarp>
            <a:spAutoFit/>
          </a:bodyPr>
          <a:lstStyle/>
          <a:p>
            <a:pPr lvl="0" fontAlgn="base">
              <a:spcBef>
                <a:spcPct val="0"/>
              </a:spcBef>
              <a:spcAft>
                <a:spcPct val="0"/>
              </a:spcAft>
              <a:tabLst>
                <a:tab pos="457200" algn="l"/>
              </a:tabLst>
            </a:pPr>
            <a:r>
              <a:rPr lang="tr-TR" sz="2400" b="1" dirty="0" smtClean="0">
                <a:solidFill>
                  <a:srgbClr val="C00000"/>
                </a:solidFill>
                <a:latin typeface="Arial" pitchFamily="34" charset="0"/>
                <a:ea typeface="Times New Roman" pitchFamily="18" charset="0"/>
                <a:cs typeface="Arial" pitchFamily="34" charset="0"/>
              </a:rPr>
              <a:t>Felsefenin Bireye Katkıları</a:t>
            </a:r>
          </a:p>
          <a:p>
            <a:pPr lvl="0" fontAlgn="base">
              <a:spcBef>
                <a:spcPct val="0"/>
              </a:spcBef>
              <a:spcAft>
                <a:spcPct val="0"/>
              </a:spcAft>
              <a:tabLst>
                <a:tab pos="457200" algn="l"/>
              </a:tabLst>
            </a:pPr>
            <a:endParaRPr lang="tr-TR" sz="2400" dirty="0" smtClean="0">
              <a:solidFill>
                <a:srgbClr val="1F3763"/>
              </a:solidFill>
              <a:latin typeface="Calibri Light"/>
              <a:ea typeface="Times New Roman" pitchFamily="18" charset="0"/>
              <a:cs typeface="Times New Roman" pitchFamily="18"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Kendini tanıyabilmesi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Farklı fikirlere a</a:t>
            </a:r>
            <a:r>
              <a:rPr lang="tr-TR" sz="1900" dirty="0" smtClean="0">
                <a:solidFill>
                  <a:srgbClr val="000000"/>
                </a:solidFill>
                <a:latin typeface="Calibri"/>
                <a:ea typeface="Times New Roman" pitchFamily="18" charset="0"/>
                <a:cs typeface="Arial" pitchFamily="34" charset="0"/>
              </a:rPr>
              <a:t>ç</a:t>
            </a:r>
            <a:r>
              <a:rPr lang="tr-TR" sz="1900" dirty="0" smtClean="0">
                <a:solidFill>
                  <a:srgbClr val="000000"/>
                </a:solidFill>
                <a:latin typeface="Arial" pitchFamily="34" charset="0"/>
                <a:ea typeface="Times New Roman" pitchFamily="18" charset="0"/>
                <a:cs typeface="Arial" pitchFamily="34" charset="0"/>
              </a:rPr>
              <a:t>ık olabilmesi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Calibri"/>
                <a:ea typeface="Times New Roman" pitchFamily="18" charset="0"/>
                <a:cs typeface="Arial" pitchFamily="34" charset="0"/>
              </a:rPr>
              <a:t> Ö</a:t>
            </a:r>
            <a:r>
              <a:rPr lang="tr-TR" sz="1900" dirty="0" smtClean="0">
                <a:solidFill>
                  <a:srgbClr val="000000"/>
                </a:solidFill>
                <a:latin typeface="Arial" pitchFamily="34" charset="0"/>
                <a:ea typeface="Times New Roman" pitchFamily="18" charset="0"/>
                <a:cs typeface="Arial" pitchFamily="34" charset="0"/>
              </a:rPr>
              <a:t>n yargılardan uzak durabilmesi</a:t>
            </a:r>
          </a:p>
          <a:p>
            <a:pPr lvl="0" eaLnBrk="0" fontAlgn="base" hangingPunct="0">
              <a:spcBef>
                <a:spcPct val="0"/>
              </a:spcBef>
              <a:spcAft>
                <a:spcPct val="0"/>
              </a:spcAft>
              <a:buFontTx/>
              <a:buChar char="•"/>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Yeni fikirler oluşturabilmesi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Calibri"/>
                <a:ea typeface="Times New Roman" pitchFamily="18" charset="0"/>
                <a:cs typeface="Arial" pitchFamily="34" charset="0"/>
              </a:rPr>
              <a:t> Ö</a:t>
            </a:r>
            <a:r>
              <a:rPr lang="tr-TR" sz="1900" dirty="0" smtClean="0">
                <a:solidFill>
                  <a:srgbClr val="000000"/>
                </a:solidFill>
                <a:latin typeface="Arial" pitchFamily="34" charset="0"/>
                <a:ea typeface="Times New Roman" pitchFamily="18" charset="0"/>
                <a:cs typeface="Arial" pitchFamily="34" charset="0"/>
              </a:rPr>
              <a:t>zg</a:t>
            </a:r>
            <a:r>
              <a:rPr lang="tr-TR" sz="1900" dirty="0" smtClean="0">
                <a:solidFill>
                  <a:srgbClr val="000000"/>
                </a:solidFill>
                <a:latin typeface="Calibri"/>
                <a:ea typeface="Times New Roman" pitchFamily="18" charset="0"/>
                <a:cs typeface="Arial" pitchFamily="34" charset="0"/>
              </a:rPr>
              <a:t>ü</a:t>
            </a:r>
            <a:r>
              <a:rPr lang="tr-TR" sz="1900" dirty="0" smtClean="0">
                <a:solidFill>
                  <a:srgbClr val="000000"/>
                </a:solidFill>
                <a:latin typeface="Arial" pitchFamily="34" charset="0"/>
                <a:ea typeface="Times New Roman" pitchFamily="18" charset="0"/>
                <a:cs typeface="Arial" pitchFamily="34" charset="0"/>
              </a:rPr>
              <a:t>rce d</a:t>
            </a:r>
            <a:r>
              <a:rPr lang="tr-TR" sz="1900" dirty="0" smtClean="0">
                <a:solidFill>
                  <a:srgbClr val="000000"/>
                </a:solidFill>
                <a:latin typeface="Calibri"/>
                <a:ea typeface="Times New Roman" pitchFamily="18" charset="0"/>
                <a:cs typeface="Arial" pitchFamily="34" charset="0"/>
              </a:rPr>
              <a:t>ü</a:t>
            </a:r>
            <a:r>
              <a:rPr lang="tr-TR" sz="1900" dirty="0" smtClean="0">
                <a:solidFill>
                  <a:srgbClr val="000000"/>
                </a:solidFill>
                <a:latin typeface="Arial" pitchFamily="34" charset="0"/>
                <a:ea typeface="Times New Roman" pitchFamily="18" charset="0"/>
                <a:cs typeface="Arial" pitchFamily="34" charset="0"/>
              </a:rPr>
              <a:t>ş</a:t>
            </a:r>
            <a:r>
              <a:rPr lang="tr-TR" sz="1900" dirty="0" smtClean="0">
                <a:solidFill>
                  <a:srgbClr val="000000"/>
                </a:solidFill>
                <a:latin typeface="Calibri"/>
                <a:ea typeface="Times New Roman" pitchFamily="18" charset="0"/>
                <a:cs typeface="Arial" pitchFamily="34" charset="0"/>
              </a:rPr>
              <a:t>ü</a:t>
            </a:r>
            <a:r>
              <a:rPr lang="tr-TR" sz="1900" dirty="0" smtClean="0">
                <a:solidFill>
                  <a:srgbClr val="000000"/>
                </a:solidFill>
                <a:latin typeface="Arial" pitchFamily="34" charset="0"/>
                <a:ea typeface="Times New Roman" pitchFamily="18" charset="0"/>
                <a:cs typeface="Arial" pitchFamily="34" charset="0"/>
              </a:rPr>
              <a:t>nebilmesi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Calibri"/>
                <a:ea typeface="Times New Roman" pitchFamily="18" charset="0"/>
                <a:cs typeface="Arial" pitchFamily="34" charset="0"/>
              </a:rPr>
              <a:t> Ç</a:t>
            </a:r>
            <a:r>
              <a:rPr lang="tr-TR" sz="1900" dirty="0" smtClean="0">
                <a:solidFill>
                  <a:srgbClr val="000000"/>
                </a:solidFill>
                <a:latin typeface="Arial" pitchFamily="34" charset="0"/>
                <a:ea typeface="Times New Roman" pitchFamily="18" charset="0"/>
                <a:cs typeface="Arial" pitchFamily="34" charset="0"/>
              </a:rPr>
              <a:t>ok y</a:t>
            </a:r>
            <a:r>
              <a:rPr lang="tr-TR" sz="1900" dirty="0" smtClean="0">
                <a:solidFill>
                  <a:srgbClr val="000000"/>
                </a:solidFill>
                <a:latin typeface="Calibri"/>
                <a:ea typeface="Times New Roman" pitchFamily="18" charset="0"/>
                <a:cs typeface="Arial" pitchFamily="34" charset="0"/>
              </a:rPr>
              <a:t>ö</a:t>
            </a:r>
            <a:r>
              <a:rPr lang="tr-TR" sz="1900" dirty="0" smtClean="0">
                <a:solidFill>
                  <a:srgbClr val="000000"/>
                </a:solidFill>
                <a:latin typeface="Arial" pitchFamily="34" charset="0"/>
                <a:ea typeface="Times New Roman" pitchFamily="18" charset="0"/>
                <a:cs typeface="Arial" pitchFamily="34" charset="0"/>
              </a:rPr>
              <a:t>nl</a:t>
            </a:r>
            <a:r>
              <a:rPr lang="tr-TR" sz="1900" dirty="0" smtClean="0">
                <a:solidFill>
                  <a:srgbClr val="000000"/>
                </a:solidFill>
                <a:latin typeface="Calibri"/>
                <a:ea typeface="Times New Roman" pitchFamily="18" charset="0"/>
                <a:cs typeface="Arial" pitchFamily="34" charset="0"/>
              </a:rPr>
              <a:t>ü</a:t>
            </a:r>
            <a:r>
              <a:rPr lang="tr-TR" sz="1900" dirty="0" smtClean="0">
                <a:solidFill>
                  <a:srgbClr val="000000"/>
                </a:solidFill>
                <a:latin typeface="Arial" pitchFamily="34" charset="0"/>
                <a:ea typeface="Times New Roman" pitchFamily="18" charset="0"/>
                <a:cs typeface="Arial" pitchFamily="34" charset="0"/>
              </a:rPr>
              <a:t> bakış kazanabilmesi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Bilin</a:t>
            </a:r>
            <a:r>
              <a:rPr lang="tr-TR" sz="1900" dirty="0" smtClean="0">
                <a:solidFill>
                  <a:srgbClr val="000000"/>
                </a:solidFill>
                <a:latin typeface="Calibri"/>
                <a:ea typeface="Times New Roman" pitchFamily="18" charset="0"/>
                <a:cs typeface="Arial" pitchFamily="34" charset="0"/>
              </a:rPr>
              <a:t>ç</a:t>
            </a:r>
            <a:r>
              <a:rPr lang="tr-TR" sz="1900" dirty="0" smtClean="0">
                <a:solidFill>
                  <a:srgbClr val="000000"/>
                </a:solidFill>
                <a:latin typeface="Arial" pitchFamily="34" charset="0"/>
                <a:ea typeface="Times New Roman" pitchFamily="18" charset="0"/>
                <a:cs typeface="Arial" pitchFamily="34" charset="0"/>
              </a:rPr>
              <a:t>li bir insan olunabilmesi</a:t>
            </a:r>
          </a:p>
          <a:p>
            <a:pPr lvl="0" eaLnBrk="0" fontAlgn="base" hangingPunct="0">
              <a:spcBef>
                <a:spcPct val="0"/>
              </a:spcBef>
              <a:spcAft>
                <a:spcPct val="0"/>
              </a:spcAft>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İnsanların kendi hayatlarına y</a:t>
            </a:r>
            <a:r>
              <a:rPr lang="tr-TR" sz="1900" dirty="0" smtClean="0">
                <a:solidFill>
                  <a:srgbClr val="000000"/>
                </a:solidFill>
                <a:latin typeface="Calibri"/>
                <a:ea typeface="Times New Roman" pitchFamily="18" charset="0"/>
                <a:cs typeface="Arial" pitchFamily="34" charset="0"/>
              </a:rPr>
              <a:t>ö</a:t>
            </a:r>
            <a:r>
              <a:rPr lang="tr-TR" sz="1900" dirty="0" smtClean="0">
                <a:solidFill>
                  <a:srgbClr val="000000"/>
                </a:solidFill>
                <a:latin typeface="Arial" pitchFamily="34" charset="0"/>
                <a:ea typeface="Times New Roman" pitchFamily="18" charset="0"/>
                <a:cs typeface="Arial" pitchFamily="34" charset="0"/>
              </a:rPr>
              <a:t>n verebilmesi</a:t>
            </a:r>
          </a:p>
          <a:p>
            <a:pPr lvl="0" eaLnBrk="0" fontAlgn="base" hangingPunct="0">
              <a:spcBef>
                <a:spcPct val="0"/>
              </a:spcBef>
              <a:spcAft>
                <a:spcPct val="0"/>
              </a:spcAft>
              <a:buFontTx/>
              <a:buChar char="•"/>
              <a:tabLst>
                <a:tab pos="457200" algn="l"/>
              </a:tabLst>
            </a:pPr>
            <a:endParaRPr lang="tr-TR" sz="19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900" dirty="0" smtClean="0">
                <a:solidFill>
                  <a:srgbClr val="000000"/>
                </a:solidFill>
                <a:latin typeface="Arial" pitchFamily="34" charset="0"/>
                <a:ea typeface="Times New Roman" pitchFamily="18" charset="0"/>
                <a:cs typeface="Arial" pitchFamily="34" charset="0"/>
              </a:rPr>
              <a:t> Olgu ve olayları akıl yoluyla </a:t>
            </a:r>
            <a:r>
              <a:rPr lang="tr-TR" sz="1900" dirty="0" smtClean="0">
                <a:solidFill>
                  <a:srgbClr val="000000"/>
                </a:solidFill>
                <a:latin typeface="Calibri"/>
                <a:ea typeface="Times New Roman" pitchFamily="18" charset="0"/>
                <a:cs typeface="Arial" pitchFamily="34" charset="0"/>
              </a:rPr>
              <a:t>çö</a:t>
            </a:r>
            <a:r>
              <a:rPr lang="tr-TR" sz="1900" dirty="0" smtClean="0">
                <a:solidFill>
                  <a:srgbClr val="000000"/>
                </a:solidFill>
                <a:latin typeface="Arial" pitchFamily="34" charset="0"/>
                <a:ea typeface="Times New Roman" pitchFamily="18" charset="0"/>
                <a:cs typeface="Arial" pitchFamily="34" charset="0"/>
              </a:rPr>
              <a:t>z</a:t>
            </a:r>
            <a:r>
              <a:rPr lang="tr-TR" sz="1900" dirty="0" smtClean="0">
                <a:solidFill>
                  <a:srgbClr val="000000"/>
                </a:solidFill>
                <a:latin typeface="Calibri"/>
                <a:ea typeface="Times New Roman" pitchFamily="18" charset="0"/>
                <a:cs typeface="Arial" pitchFamily="34" charset="0"/>
              </a:rPr>
              <a:t>ü</a:t>
            </a:r>
            <a:r>
              <a:rPr lang="tr-TR" sz="1900" dirty="0" smtClean="0">
                <a:solidFill>
                  <a:srgbClr val="000000"/>
                </a:solidFill>
                <a:latin typeface="Arial" pitchFamily="34" charset="0"/>
                <a:ea typeface="Times New Roman" pitchFamily="18" charset="0"/>
                <a:cs typeface="Arial" pitchFamily="34" charset="0"/>
              </a:rPr>
              <a:t>mleyebilmesi</a:t>
            </a:r>
            <a:endParaRPr kumimoji="0" lang="tr-TR" sz="19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7" name="Picture 3"/>
          <p:cNvPicPr>
            <a:picLocks noChangeAspect="1" noChangeArrowheads="1"/>
          </p:cNvPicPr>
          <p:nvPr/>
        </p:nvPicPr>
        <p:blipFill>
          <a:blip r:embed="rId2" cstate="print"/>
          <a:srcRect/>
          <a:stretch>
            <a:fillRect/>
          </a:stretch>
        </p:blipFill>
        <p:spPr bwMode="auto">
          <a:xfrm>
            <a:off x="144463" y="500041"/>
            <a:ext cx="3427405" cy="3429025"/>
          </a:xfrm>
          <a:prstGeom prst="rect">
            <a:avLst/>
          </a:prstGeom>
          <a:noFill/>
          <a:ln w="9525">
            <a:noFill/>
            <a:miter lim="800000"/>
            <a:headEnd/>
            <a:tailEnd/>
          </a:ln>
          <a:effectLst/>
        </p:spPr>
      </p:pic>
      <p:pic>
        <p:nvPicPr>
          <p:cNvPr id="1028" name="Picture 4"/>
          <p:cNvPicPr>
            <a:picLocks noChangeAspect="1" noChangeArrowheads="1"/>
          </p:cNvPicPr>
          <p:nvPr/>
        </p:nvPicPr>
        <p:blipFill>
          <a:blip r:embed="rId3" cstate="print"/>
          <a:srcRect/>
          <a:stretch>
            <a:fillRect/>
          </a:stretch>
        </p:blipFill>
        <p:spPr bwMode="auto">
          <a:xfrm>
            <a:off x="142844" y="4000504"/>
            <a:ext cx="3786214" cy="2505075"/>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428596" y="214291"/>
            <a:ext cx="8358246" cy="6500858"/>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2971792" cy="428628"/>
          </a:xfrm>
        </p:spPr>
        <p:txBody>
          <a:bodyPr>
            <a:noAutofit/>
          </a:bodyPr>
          <a:lstStyle/>
          <a:p>
            <a:r>
              <a:rPr lang="tr-TR" sz="2800" b="1" dirty="0" smtClean="0">
                <a:solidFill>
                  <a:srgbClr val="FF0000"/>
                </a:solidFill>
              </a:rPr>
              <a:t>Felsefe ve Eğitim</a:t>
            </a:r>
            <a:endParaRPr lang="tr-TR" sz="2800" b="1" dirty="0">
              <a:solidFill>
                <a:srgbClr val="FF0000"/>
              </a:solidFill>
            </a:endParaRPr>
          </a:p>
        </p:txBody>
      </p:sp>
      <p:sp>
        <p:nvSpPr>
          <p:cNvPr id="3" name="2 İçerik Yer Tutucusu"/>
          <p:cNvSpPr>
            <a:spLocks noGrp="1"/>
          </p:cNvSpPr>
          <p:nvPr>
            <p:ph idx="1"/>
          </p:nvPr>
        </p:nvSpPr>
        <p:spPr>
          <a:xfrm>
            <a:off x="457200" y="642918"/>
            <a:ext cx="4900618" cy="5929354"/>
          </a:xfrm>
        </p:spPr>
        <p:txBody>
          <a:bodyPr>
            <a:normAutofit fontScale="85000" lnSpcReduction="10000"/>
          </a:bodyPr>
          <a:lstStyle/>
          <a:p>
            <a:r>
              <a:rPr lang="tr-TR" dirty="0" smtClean="0"/>
              <a:t>Bilgi denilince aklımıza doğrudan eğitim gelmektedir. Eğitim her toplumda var olan </a:t>
            </a:r>
            <a:r>
              <a:rPr lang="sv-SE" dirty="0" smtClean="0"/>
              <a:t>bir olgudur. </a:t>
            </a:r>
            <a:endParaRPr lang="tr-TR" dirty="0" smtClean="0"/>
          </a:p>
          <a:p>
            <a:r>
              <a:rPr lang="sv-SE" dirty="0" smtClean="0"/>
              <a:t>Toplumlar nitelikli insan</a:t>
            </a:r>
            <a:r>
              <a:rPr lang="tr-TR" dirty="0" smtClean="0"/>
              <a:t> y</a:t>
            </a:r>
            <a:r>
              <a:rPr lang="sv-SE" dirty="0" smtClean="0"/>
              <a:t>etiştirmek</a:t>
            </a:r>
            <a:r>
              <a:rPr lang="tr-TR" dirty="0" smtClean="0"/>
              <a:t> ve kültürlerini aktarabilmek için bireyleri eğitmek zorundadırlar. </a:t>
            </a:r>
          </a:p>
          <a:p>
            <a:r>
              <a:rPr lang="tr-TR" dirty="0" smtClean="0"/>
              <a:t>Her toplumda eğitimin sosyal, kültürel ve felsefi temelleri vardır.</a:t>
            </a:r>
          </a:p>
          <a:p>
            <a:r>
              <a:rPr lang="tr-TR" dirty="0" smtClean="0"/>
              <a:t>Bir toplumda eğitim sisteminin dayandığı insan görüşü, ahlak ve bilgi anlayışı </a:t>
            </a:r>
            <a:r>
              <a:rPr lang="tr-TR" dirty="0" smtClean="0">
                <a:solidFill>
                  <a:srgbClr val="FF0000"/>
                </a:solidFill>
              </a:rPr>
              <a:t>felsefi görüşlerden etkilenir. </a:t>
            </a:r>
          </a:p>
          <a:p>
            <a:r>
              <a:rPr lang="tr-TR" dirty="0" smtClean="0"/>
              <a:t>Eğitim sistemlerinin dayandığı düşünsel temel, </a:t>
            </a:r>
            <a:r>
              <a:rPr lang="tr-TR" dirty="0" smtClean="0">
                <a:solidFill>
                  <a:srgbClr val="FF0000"/>
                </a:solidFill>
              </a:rPr>
              <a:t>eğitimin felsefesi</a:t>
            </a:r>
            <a:r>
              <a:rPr lang="tr-TR" dirty="0" smtClean="0"/>
              <a:t>yle ilgilidir. </a:t>
            </a:r>
          </a:p>
          <a:p>
            <a:r>
              <a:rPr lang="tr-TR" dirty="0" smtClean="0"/>
              <a:t>Eğitim felsefesi, eğitime yön veren sistemli düşünce ve kavramlar bütünüdür.</a:t>
            </a:r>
            <a:endParaRPr lang="tr-TR" dirty="0"/>
          </a:p>
        </p:txBody>
      </p:sp>
      <p:pic>
        <p:nvPicPr>
          <p:cNvPr id="2050" name="Picture 2"/>
          <p:cNvPicPr>
            <a:picLocks noChangeAspect="1" noChangeArrowheads="1"/>
          </p:cNvPicPr>
          <p:nvPr/>
        </p:nvPicPr>
        <p:blipFill>
          <a:blip r:embed="rId2" cstate="print"/>
          <a:srcRect/>
          <a:stretch>
            <a:fillRect/>
          </a:stretch>
        </p:blipFill>
        <p:spPr bwMode="auto">
          <a:xfrm>
            <a:off x="5429256" y="0"/>
            <a:ext cx="3571901" cy="2849574"/>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5500694" y="2786058"/>
            <a:ext cx="3419475" cy="3905250"/>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500562" y="285729"/>
            <a:ext cx="4357718" cy="6001643"/>
          </a:xfrm>
          <a:prstGeom prst="rect">
            <a:avLst/>
          </a:prstGeom>
        </p:spPr>
        <p:txBody>
          <a:bodyPr wrap="square">
            <a:spAutoFit/>
          </a:bodyPr>
          <a:lstStyle/>
          <a:p>
            <a:pPr>
              <a:buFont typeface="Arial" pitchFamily="34" charset="0"/>
              <a:buChar char="•"/>
            </a:pPr>
            <a:r>
              <a:rPr lang="tr-TR" sz="2400" dirty="0" smtClean="0">
                <a:solidFill>
                  <a:srgbClr val="FF0000"/>
                </a:solidFill>
              </a:rPr>
              <a:t>Eğitim felsefesi bir toplumda</a:t>
            </a:r>
          </a:p>
          <a:p>
            <a:r>
              <a:rPr lang="tr-TR" sz="2400" dirty="0" smtClean="0">
                <a:solidFill>
                  <a:srgbClr val="FF0000"/>
                </a:solidFill>
              </a:rPr>
              <a:t>eğitim sisteminin toplumun</a:t>
            </a:r>
          </a:p>
          <a:p>
            <a:r>
              <a:rPr lang="tr-TR" sz="2400" dirty="0" smtClean="0">
                <a:solidFill>
                  <a:srgbClr val="FF0000"/>
                </a:solidFill>
              </a:rPr>
              <a:t>kültürü ve gereksinimleri doğrultusunda</a:t>
            </a:r>
          </a:p>
          <a:p>
            <a:r>
              <a:rPr lang="tr-TR" sz="2400" dirty="0" smtClean="0">
                <a:solidFill>
                  <a:srgbClr val="FF0000"/>
                </a:solidFill>
              </a:rPr>
              <a:t>geliştirilmesine yardımcı</a:t>
            </a:r>
          </a:p>
          <a:p>
            <a:r>
              <a:rPr lang="tr-TR" sz="2400" dirty="0" smtClean="0">
                <a:solidFill>
                  <a:srgbClr val="FF0000"/>
                </a:solidFill>
              </a:rPr>
              <a:t>olur. </a:t>
            </a:r>
          </a:p>
          <a:p>
            <a:pPr>
              <a:buFont typeface="Arial" pitchFamily="34" charset="0"/>
              <a:buChar char="•"/>
            </a:pPr>
            <a:r>
              <a:rPr lang="tr-TR" sz="2400" dirty="0" smtClean="0"/>
              <a:t>Bu anlamda, felsefi</a:t>
            </a:r>
          </a:p>
          <a:p>
            <a:r>
              <a:rPr lang="tr-TR" sz="2400" dirty="0" smtClean="0"/>
              <a:t>düşünceler eğitim sistemlerine</a:t>
            </a:r>
          </a:p>
          <a:p>
            <a:r>
              <a:rPr lang="tr-TR" sz="2400" dirty="0" smtClean="0"/>
              <a:t>yol gösterir. </a:t>
            </a:r>
          </a:p>
          <a:p>
            <a:pPr>
              <a:buFont typeface="Arial" pitchFamily="34" charset="0"/>
              <a:buChar char="•"/>
            </a:pPr>
            <a:r>
              <a:rPr lang="tr-TR" sz="2400" dirty="0" smtClean="0">
                <a:solidFill>
                  <a:srgbClr val="FF0000"/>
                </a:solidFill>
              </a:rPr>
              <a:t>Örneğin, 20. yüzyılda</a:t>
            </a:r>
          </a:p>
          <a:p>
            <a:r>
              <a:rPr lang="tr-TR" sz="2400" dirty="0" smtClean="0">
                <a:solidFill>
                  <a:srgbClr val="FF0000"/>
                </a:solidFill>
              </a:rPr>
              <a:t>çok etkili olan pragmatist</a:t>
            </a:r>
          </a:p>
          <a:p>
            <a:r>
              <a:rPr lang="tr-TR" sz="2400" dirty="0" smtClean="0">
                <a:solidFill>
                  <a:srgbClr val="FF0000"/>
                </a:solidFill>
              </a:rPr>
              <a:t>(faydacı) eğitim anlayışı, daha</a:t>
            </a:r>
          </a:p>
          <a:p>
            <a:r>
              <a:rPr lang="tr-TR" sz="2400" dirty="0" smtClean="0">
                <a:solidFill>
                  <a:srgbClr val="FF0000"/>
                </a:solidFill>
              </a:rPr>
              <a:t>çok Amerikalı filozof William</a:t>
            </a:r>
          </a:p>
          <a:p>
            <a:r>
              <a:rPr lang="en-US" sz="2400" dirty="0" smtClean="0">
                <a:solidFill>
                  <a:srgbClr val="FF0000"/>
                </a:solidFill>
              </a:rPr>
              <a:t>James (</a:t>
            </a:r>
            <a:r>
              <a:rPr lang="en-US" sz="2400" dirty="0" err="1" smtClean="0">
                <a:solidFill>
                  <a:srgbClr val="FF0000"/>
                </a:solidFill>
              </a:rPr>
              <a:t>Vilyım</a:t>
            </a:r>
            <a:r>
              <a:rPr lang="en-US" sz="2400" dirty="0" smtClean="0">
                <a:solidFill>
                  <a:srgbClr val="FF0000"/>
                </a:solidFill>
              </a:rPr>
              <a:t> </a:t>
            </a:r>
            <a:r>
              <a:rPr lang="en-US" sz="2400" dirty="0" err="1" smtClean="0">
                <a:solidFill>
                  <a:srgbClr val="FF0000"/>
                </a:solidFill>
              </a:rPr>
              <a:t>Ceyms</a:t>
            </a:r>
            <a:r>
              <a:rPr lang="en-US" sz="2400" dirty="0" smtClean="0">
                <a:solidFill>
                  <a:srgbClr val="FF0000"/>
                </a:solidFill>
              </a:rPr>
              <a:t>) </a:t>
            </a:r>
            <a:r>
              <a:rPr lang="en-US" sz="2400" dirty="0" err="1" smtClean="0">
                <a:solidFill>
                  <a:srgbClr val="FF0000"/>
                </a:solidFill>
              </a:rPr>
              <a:t>ve</a:t>
            </a:r>
            <a:r>
              <a:rPr lang="en-US" sz="2400" dirty="0" smtClean="0">
                <a:solidFill>
                  <a:srgbClr val="FF0000"/>
                </a:solidFill>
              </a:rPr>
              <a:t> John</a:t>
            </a:r>
          </a:p>
          <a:p>
            <a:r>
              <a:rPr lang="tr-TR" sz="2400" dirty="0" err="1" smtClean="0">
                <a:solidFill>
                  <a:srgbClr val="FF0000"/>
                </a:solidFill>
              </a:rPr>
              <a:t>Dewey’in</a:t>
            </a:r>
            <a:r>
              <a:rPr lang="tr-TR" sz="2400" dirty="0" smtClean="0">
                <a:solidFill>
                  <a:srgbClr val="FF0000"/>
                </a:solidFill>
              </a:rPr>
              <a:t> (Can </a:t>
            </a:r>
            <a:r>
              <a:rPr lang="tr-TR" sz="2400" dirty="0" err="1" smtClean="0">
                <a:solidFill>
                  <a:srgbClr val="FF0000"/>
                </a:solidFill>
              </a:rPr>
              <a:t>Düvi</a:t>
            </a:r>
            <a:r>
              <a:rPr lang="tr-TR" sz="2400" dirty="0" smtClean="0">
                <a:solidFill>
                  <a:srgbClr val="FF0000"/>
                </a:solidFill>
              </a:rPr>
              <a:t>) görüşlerine dayanmaktadır.</a:t>
            </a:r>
            <a:endParaRPr lang="tr-TR" sz="2400" dirty="0">
              <a:solidFill>
                <a:srgbClr val="FF0000"/>
              </a:solidFill>
            </a:endParaRPr>
          </a:p>
        </p:txBody>
      </p:sp>
      <p:pic>
        <p:nvPicPr>
          <p:cNvPr id="3075" name="Picture 3" descr="C:\Users\Mustafa\Desktop\images (2).jpeg"/>
          <p:cNvPicPr>
            <a:picLocks noChangeAspect="1" noChangeArrowheads="1"/>
          </p:cNvPicPr>
          <p:nvPr/>
        </p:nvPicPr>
        <p:blipFill>
          <a:blip r:embed="rId2" cstate="print"/>
          <a:srcRect/>
          <a:stretch>
            <a:fillRect/>
          </a:stretch>
        </p:blipFill>
        <p:spPr bwMode="auto">
          <a:xfrm>
            <a:off x="142844" y="214290"/>
            <a:ext cx="4143404" cy="3810000"/>
          </a:xfrm>
          <a:prstGeom prst="rect">
            <a:avLst/>
          </a:prstGeom>
          <a:noFill/>
        </p:spPr>
      </p:pic>
      <p:pic>
        <p:nvPicPr>
          <p:cNvPr id="3076" name="Picture 4" descr="C:\Users\Mustafa\Desktop\images (3).jpeg"/>
          <p:cNvPicPr>
            <a:picLocks noChangeAspect="1" noChangeArrowheads="1"/>
          </p:cNvPicPr>
          <p:nvPr/>
        </p:nvPicPr>
        <p:blipFill>
          <a:blip r:embed="rId3" cstate="print"/>
          <a:srcRect/>
          <a:stretch>
            <a:fillRect/>
          </a:stretch>
        </p:blipFill>
        <p:spPr bwMode="auto">
          <a:xfrm>
            <a:off x="285720" y="4000504"/>
            <a:ext cx="4148147" cy="2533653"/>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500034" y="612845"/>
            <a:ext cx="8215370" cy="5847755"/>
          </a:xfrm>
          <a:prstGeom prst="rect">
            <a:avLst/>
          </a:prstGeom>
        </p:spPr>
        <p:txBody>
          <a:bodyPr wrap="square">
            <a:spAutoFit/>
          </a:bodyPr>
          <a:lstStyle/>
          <a:p>
            <a:r>
              <a:rPr lang="tr-TR" sz="2200" dirty="0" smtClean="0"/>
              <a:t>1- “Bir çağı ve ulusu anlamamız için onun felsefesini anlamamız ve felsefesini anlamak için de belirli bir düzeyde felsefeci olmamız gerekir. İnsanların içinde yaşadıkları koşulları bilmek felsefelerini saptamada çok önemlidir, diğer yandan felsefeleri de onların koşullarını sağlamada oldukça belirleyicidir.”</a:t>
            </a:r>
          </a:p>
          <a:p>
            <a:endParaRPr lang="tr-TR" sz="2200" dirty="0" smtClean="0"/>
          </a:p>
          <a:p>
            <a:r>
              <a:rPr lang="tr-TR" sz="2200" b="1" dirty="0" smtClean="0"/>
              <a:t>Aşağıdaki yargılardan hangisi parçada geçen düşünceyi desteklemektedir?</a:t>
            </a:r>
          </a:p>
          <a:p>
            <a:endParaRPr lang="tr-TR" sz="2200" dirty="0" smtClean="0"/>
          </a:p>
          <a:p>
            <a:r>
              <a:rPr lang="tr-TR" sz="2200" dirty="0" smtClean="0"/>
              <a:t>A) Bir ulusun felsefesini anlamak için o toplumda yaşamak gereklidir.</a:t>
            </a:r>
            <a:br>
              <a:rPr lang="tr-TR" sz="2200" dirty="0" smtClean="0"/>
            </a:br>
            <a:r>
              <a:rPr lang="tr-TR" sz="2200" b="1" dirty="0" smtClean="0"/>
              <a:t>B) </a:t>
            </a:r>
            <a:r>
              <a:rPr lang="tr-TR" sz="2200" dirty="0" smtClean="0"/>
              <a:t>Bir toplumu ve felsefesini anlamak için felsefe bilgisine ihtiyaç vardır.</a:t>
            </a:r>
            <a:br>
              <a:rPr lang="tr-TR" sz="2200" dirty="0" smtClean="0"/>
            </a:br>
            <a:r>
              <a:rPr lang="tr-TR" sz="2200" dirty="0" smtClean="0"/>
              <a:t>C) Felsefe, toplumsal koşullardan bağımsızdır.</a:t>
            </a:r>
            <a:br>
              <a:rPr lang="tr-TR" sz="2200" dirty="0" smtClean="0"/>
            </a:br>
            <a:r>
              <a:rPr lang="tr-TR" sz="2200" dirty="0" smtClean="0"/>
              <a:t>D) Felsefi etkinlik, toplumsal yaşantıyı etkilemez.</a:t>
            </a:r>
            <a:br>
              <a:rPr lang="tr-TR" sz="2200" dirty="0" smtClean="0"/>
            </a:br>
            <a:r>
              <a:rPr lang="tr-TR" sz="2200" dirty="0" smtClean="0"/>
              <a:t>E) Geçmiş çağların felsefesi, yaşanılan çağın düşüncelerinden sentezlenmiştir.</a:t>
            </a:r>
            <a:endParaRPr lang="tr-TR" sz="22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428604"/>
            <a:ext cx="8286808" cy="6186309"/>
          </a:xfrm>
          <a:prstGeom prst="rect">
            <a:avLst/>
          </a:prstGeom>
        </p:spPr>
        <p:txBody>
          <a:bodyPr wrap="square">
            <a:spAutoFit/>
          </a:bodyPr>
          <a:lstStyle/>
          <a:p>
            <a:r>
              <a:rPr lang="tr-TR" sz="2200" dirty="0" smtClean="0"/>
              <a:t>2- Felsefe ne işe  yarar  sorusunu soran öğrencileri  artık garipsemiyorum. Çünkü bizler Modern Çağ'ın ruhsuzlaştırdığı insanlarız. Saatlerce bilgisayar, televizyon  ve sosyal medya ile meşgul olup sonucu hiçlik olan  bu eylemlerimizi hiç sorgulamayız. Haşlanan kurbağa misali  haşlanırız da yine de fark etmeyiz. Sürekli bizim yerimize  karar veren bizi belirleyen  erkler yaratırız ama bilgelik  konusunda burnumuzdan kıl aldırtmayız. Çünkü  hayatımızdaki felsefeden uzaklaşıldığı için hepimiz  kendisini  bilge sanan cahillere dönüştük.</a:t>
            </a:r>
          </a:p>
          <a:p>
            <a:endParaRPr lang="tr-TR" sz="2200" dirty="0" smtClean="0"/>
          </a:p>
          <a:p>
            <a:r>
              <a:rPr lang="tr-TR" sz="2200" b="1" smtClean="0"/>
              <a:t>Parçadan</a:t>
            </a:r>
            <a:r>
              <a:rPr lang="tr-TR" sz="2200" b="1" dirty="0" smtClean="0"/>
              <a:t> hareketle felsefe ile ilgili aşağıdakilerden hangisine ulaşılabilir?</a:t>
            </a:r>
            <a:endParaRPr lang="tr-TR" sz="2200" dirty="0" smtClean="0"/>
          </a:p>
          <a:p>
            <a:r>
              <a:rPr lang="tr-TR" sz="2200" dirty="0" smtClean="0"/>
              <a:t> </a:t>
            </a:r>
          </a:p>
          <a:p>
            <a:r>
              <a:rPr lang="tr-TR" sz="2200" b="1" dirty="0" smtClean="0"/>
              <a:t>A) </a:t>
            </a:r>
            <a:r>
              <a:rPr lang="tr-TR" sz="2200" dirty="0" smtClean="0"/>
              <a:t>Bireysel ve toplumsal bilinçlenmeyi sağlar.</a:t>
            </a:r>
            <a:br>
              <a:rPr lang="tr-TR" sz="2200" dirty="0" smtClean="0"/>
            </a:br>
            <a:r>
              <a:rPr lang="tr-TR" sz="2200" dirty="0" smtClean="0"/>
              <a:t>B) Bilimsel gelişmeleri olumlu etkiler.</a:t>
            </a:r>
            <a:br>
              <a:rPr lang="tr-TR" sz="2200" dirty="0" smtClean="0"/>
            </a:br>
            <a:r>
              <a:rPr lang="tr-TR" sz="2200" dirty="0" smtClean="0"/>
              <a:t>C) Modern Çağ'da daha etkili olmuştur.</a:t>
            </a:r>
            <a:br>
              <a:rPr lang="tr-TR" sz="2200" dirty="0" smtClean="0"/>
            </a:br>
            <a:r>
              <a:rPr lang="tr-TR" sz="2200" dirty="0" smtClean="0"/>
              <a:t>D) Dönemin şartlarına göre değişir.</a:t>
            </a:r>
            <a:br>
              <a:rPr lang="tr-TR" sz="2200" dirty="0" smtClean="0"/>
            </a:br>
            <a:r>
              <a:rPr lang="tr-TR" sz="2200" dirty="0" smtClean="0"/>
              <a:t>E) İnsanların bilgece bir yaşam sürmesini sağlar.</a:t>
            </a:r>
            <a:endParaRPr lang="tr-TR" sz="2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500034" y="474345"/>
            <a:ext cx="8286808" cy="5847755"/>
          </a:xfrm>
          <a:prstGeom prst="rect">
            <a:avLst/>
          </a:prstGeom>
        </p:spPr>
        <p:txBody>
          <a:bodyPr wrap="square">
            <a:spAutoFit/>
          </a:bodyPr>
          <a:lstStyle/>
          <a:p>
            <a:r>
              <a:rPr lang="tr-TR" sz="2200" dirty="0" smtClean="0"/>
              <a:t>3- </a:t>
            </a:r>
            <a:r>
              <a:rPr lang="tr-TR" sz="2200" dirty="0" err="1" smtClean="0"/>
              <a:t>Politzer</a:t>
            </a:r>
            <a:r>
              <a:rPr lang="tr-TR" sz="2200" dirty="0" smtClean="0"/>
              <a:t> söyle der: “Bazıları başarmak için başarı koşullarının gerçekleşmesinin yeterli olduğunu sanır. Yanlıştır, çünkü bu koşulları gerçekleştirmeyi bilmek de gerekir. Ve işler karmaşıklaştıkça, ne yapacağını bilmek, daha büyük önem kazanır.”</a:t>
            </a:r>
          </a:p>
          <a:p>
            <a:endParaRPr lang="tr-TR" sz="2200" dirty="0" smtClean="0"/>
          </a:p>
          <a:p>
            <a:r>
              <a:rPr lang="tr-TR" sz="2200" b="1" dirty="0" smtClean="0"/>
              <a:t>Parçadan hareketle felsefe ve yaşam ilişkisine </a:t>
            </a:r>
            <a:r>
              <a:rPr lang="tr-TR" sz="2200" b="1" dirty="0" err="1" smtClean="0"/>
              <a:t>dâir</a:t>
            </a:r>
            <a:r>
              <a:rPr lang="tr-TR" sz="2200" b="1" dirty="0" smtClean="0"/>
              <a:t> aşağıdaki yargılardan hangisine ulaşılır?</a:t>
            </a:r>
          </a:p>
          <a:p>
            <a:endParaRPr lang="tr-TR" sz="2200" dirty="0" smtClean="0"/>
          </a:p>
          <a:p>
            <a:r>
              <a:rPr lang="tr-TR" sz="2200" dirty="0" smtClean="0"/>
              <a:t>A) Sorgulanmayan hayatın yaşanmaya değmeyeceği</a:t>
            </a:r>
            <a:br>
              <a:rPr lang="tr-TR" sz="2200" dirty="0" smtClean="0"/>
            </a:br>
            <a:r>
              <a:rPr lang="tr-TR" sz="2200" b="1" dirty="0" smtClean="0"/>
              <a:t>B)</a:t>
            </a:r>
            <a:r>
              <a:rPr lang="tr-TR" sz="2200" dirty="0" smtClean="0"/>
              <a:t> Felsefi düşüncenin insanın eylemlerine yön vereceği</a:t>
            </a:r>
            <a:br>
              <a:rPr lang="tr-TR" sz="2200" dirty="0" smtClean="0"/>
            </a:br>
            <a:r>
              <a:rPr lang="tr-TR" sz="2200" dirty="0" smtClean="0"/>
              <a:t>C) İnsanın felsefi düşünce ile kendi yaşamını anlamlandırma çabasını sürdürdüğünü</a:t>
            </a:r>
            <a:br>
              <a:rPr lang="tr-TR" sz="2200" dirty="0" smtClean="0"/>
            </a:br>
            <a:r>
              <a:rPr lang="tr-TR" sz="2200" dirty="0" smtClean="0"/>
              <a:t>D) İnsanın taşıdığı merak ve hayret duygusu ile varlıkları bilmeye yöneldiğini</a:t>
            </a:r>
            <a:br>
              <a:rPr lang="tr-TR" sz="2200" dirty="0" smtClean="0"/>
            </a:br>
            <a:r>
              <a:rPr lang="tr-TR" sz="2200" dirty="0" smtClean="0"/>
              <a:t>E) Felsefenin insan yaşamında, anlama ihtiyacını karşılamaya yönelik bir etkinlik olduğunu</a:t>
            </a:r>
            <a:br>
              <a:rPr lang="tr-TR" sz="2200" dirty="0" smtClean="0"/>
            </a:br>
            <a:endParaRPr lang="tr-TR" sz="2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500042"/>
            <a:ext cx="8215370" cy="5632311"/>
          </a:xfrm>
          <a:prstGeom prst="rect">
            <a:avLst/>
          </a:prstGeom>
        </p:spPr>
        <p:txBody>
          <a:bodyPr wrap="square">
            <a:spAutoFit/>
          </a:bodyPr>
          <a:lstStyle/>
          <a:p>
            <a:r>
              <a:rPr lang="tr-TR" dirty="0" smtClean="0"/>
              <a:t>4- “Günlük yaşantımızda hemen her gün problemlerle karşılaşırız. Bu problemler karşısında nasıl tavır takınacağımız ise problemin çözümü üzerinde belirleyicidir. İşte bu tavrı oluşturmakta felsefenin, felsefi bakış açısının rolü önemlidir. Bu düşünüş biçiminin özelliklerini, sorgulamayı, şüphe duymayı, eleştirel bakabilmeyi, tutarlı, sistemli, rasyonel, </a:t>
            </a:r>
            <a:r>
              <a:rPr lang="tr-TR" dirty="0" err="1" smtClean="0"/>
              <a:t>refleksif</a:t>
            </a:r>
            <a:r>
              <a:rPr lang="tr-TR" dirty="0" smtClean="0"/>
              <a:t> tavır takınmayı benimsememiz problemleri doğru çözüme ulaştıracaktır.”</a:t>
            </a:r>
          </a:p>
          <a:p>
            <a:endParaRPr lang="tr-TR" dirty="0" smtClean="0"/>
          </a:p>
          <a:p>
            <a:r>
              <a:rPr lang="tr-TR" b="1" dirty="0" smtClean="0"/>
              <a:t>Buna göre aşağıdakilerden hangisi felsefi tavra uygun bir davranıştır?</a:t>
            </a:r>
          </a:p>
          <a:p>
            <a:endParaRPr lang="tr-TR" dirty="0" smtClean="0"/>
          </a:p>
          <a:p>
            <a:r>
              <a:rPr lang="tr-TR" dirty="0" smtClean="0"/>
              <a:t>A) İlk kez gittiği köyde daha önce karşılaşmadığı bir hayvanı görünce gencin korkup kaçması</a:t>
            </a:r>
            <a:br>
              <a:rPr lang="tr-TR" dirty="0" smtClean="0"/>
            </a:br>
            <a:r>
              <a:rPr lang="tr-TR" dirty="0" smtClean="0"/>
              <a:t>B) Sorumlu olduğu araştırmayı yapamamaktan korkan öğrencinin araştırma yapmaktan vazgeçmesi</a:t>
            </a:r>
            <a:br>
              <a:rPr lang="tr-TR" dirty="0" smtClean="0"/>
            </a:br>
            <a:r>
              <a:rPr lang="tr-TR" dirty="0" smtClean="0"/>
              <a:t>C) Çocuğu çok ağlayan annenin bu durumda ne yapması gerektiğini arama motorunda aratıp bulduğu açıklama ile davranışlarını düzenlemesi</a:t>
            </a:r>
            <a:br>
              <a:rPr lang="tr-TR" dirty="0" smtClean="0"/>
            </a:br>
            <a:r>
              <a:rPr lang="tr-TR" dirty="0" smtClean="0"/>
              <a:t>D) Bir babanın kendi çocuğunun davranışlarını düzeltmek için, "biz babadan böyle gördük" diyerek çocuğuna kaba kuvvet uygulaması</a:t>
            </a:r>
            <a:br>
              <a:rPr lang="tr-TR" dirty="0" smtClean="0"/>
            </a:br>
            <a:r>
              <a:rPr lang="tr-TR" b="1" dirty="0" smtClean="0"/>
              <a:t>E)</a:t>
            </a:r>
            <a:r>
              <a:rPr lang="tr-TR" dirty="0" smtClean="0"/>
              <a:t>  Bir insanın "Başkalarının sadece kanun korkusundan yaptıklarını, emir verilmeden yapıyorum" diyerek yasalara karşı tutumunu açıklaması. </a:t>
            </a:r>
            <a:br>
              <a:rPr lang="tr-TR" dirty="0" smtClean="0"/>
            </a:br>
            <a:endParaRPr lang="tr-TR"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714348" y="571480"/>
            <a:ext cx="7858180" cy="4401205"/>
          </a:xfrm>
          <a:prstGeom prst="rect">
            <a:avLst/>
          </a:prstGeom>
        </p:spPr>
        <p:txBody>
          <a:bodyPr wrap="square">
            <a:spAutoFit/>
          </a:bodyPr>
          <a:lstStyle/>
          <a:p>
            <a:r>
              <a:rPr lang="tr-TR" sz="2800" b="1" dirty="0" smtClean="0"/>
              <a:t>5- Aşağıdakilerden hangisi filozofun taşıdığı niteliklerden biridir?</a:t>
            </a:r>
          </a:p>
          <a:p>
            <a:endParaRPr lang="tr-TR" sz="2800" dirty="0" smtClean="0"/>
          </a:p>
          <a:p>
            <a:r>
              <a:rPr lang="tr-TR" sz="2800" dirty="0" smtClean="0"/>
              <a:t>A) Görüneni olduğu gibi benimseme</a:t>
            </a:r>
            <a:br>
              <a:rPr lang="tr-TR" sz="2800" dirty="0" smtClean="0"/>
            </a:br>
            <a:r>
              <a:rPr lang="tr-TR" sz="2800" dirty="0" smtClean="0"/>
              <a:t>B) Yeni ve farklı fikirlere kapalı olma</a:t>
            </a:r>
            <a:br>
              <a:rPr lang="tr-TR" sz="2800" dirty="0" smtClean="0"/>
            </a:br>
            <a:r>
              <a:rPr lang="tr-TR" sz="2800" dirty="0" smtClean="0"/>
              <a:t>C) Bir probleme dair daha önce ulaşılmış sonuçlarla yetinme</a:t>
            </a:r>
            <a:br>
              <a:rPr lang="tr-TR" sz="2800" dirty="0" smtClean="0"/>
            </a:br>
            <a:r>
              <a:rPr lang="tr-TR" sz="2800" b="1" dirty="0" smtClean="0"/>
              <a:t>D) </a:t>
            </a:r>
            <a:r>
              <a:rPr lang="tr-TR" sz="2800" dirty="0" smtClean="0"/>
              <a:t>Felsefi problemlere özgün ve akla dayalı çözümler getirme</a:t>
            </a:r>
            <a:br>
              <a:rPr lang="tr-TR" sz="2800" dirty="0" smtClean="0"/>
            </a:br>
            <a:r>
              <a:rPr lang="tr-TR" sz="2800" dirty="0" smtClean="0"/>
              <a:t>E) Otoritelerin belirledikleri sınırlar içinde kalma</a:t>
            </a:r>
            <a:endParaRPr lang="tr-TR"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428596" y="335846"/>
            <a:ext cx="8358246" cy="6370975"/>
          </a:xfrm>
          <a:prstGeom prst="rect">
            <a:avLst/>
          </a:prstGeom>
        </p:spPr>
        <p:txBody>
          <a:bodyPr wrap="square">
            <a:spAutoFit/>
          </a:bodyPr>
          <a:lstStyle/>
          <a:p>
            <a:r>
              <a:rPr lang="tr-TR" sz="2400" dirty="0" smtClean="0"/>
              <a:t>6- Başlangıçta bütün bilimler felsefenin içinde yer alıyordu. Filozof pek çok konuda bilgi sahibi olan, bütün bilgileri sentezleyerek bir hayat görüşüne ulaşmış olan kişiydi. Birçok konuda kitap yazan ve bu kitapları yazıldığı bilim alanlarında otorite kabul edilen Aristoteles, bu filozof karakterine bir örnektir.</a:t>
            </a:r>
          </a:p>
          <a:p>
            <a:endParaRPr lang="tr-TR" sz="2400" dirty="0" smtClean="0"/>
          </a:p>
          <a:p>
            <a:r>
              <a:rPr lang="tr-TR" sz="2400" b="1" dirty="0" smtClean="0"/>
              <a:t>Bu parçadan hareketle aşağıdaki yargılardan hangisine </a:t>
            </a:r>
            <a:r>
              <a:rPr lang="tr-TR" sz="2400" b="1" u="sng" dirty="0" smtClean="0"/>
              <a:t>ulaşılamaz</a:t>
            </a:r>
            <a:r>
              <a:rPr lang="tr-TR" sz="2400" b="1" dirty="0" smtClean="0"/>
              <a:t>?</a:t>
            </a:r>
          </a:p>
          <a:p>
            <a:endParaRPr lang="tr-TR" sz="2400" dirty="0" smtClean="0"/>
          </a:p>
          <a:p>
            <a:r>
              <a:rPr lang="tr-TR" sz="2400" dirty="0" smtClean="0"/>
              <a:t>A) </a:t>
            </a:r>
            <a:r>
              <a:rPr lang="tr-TR" sz="2400" dirty="0" err="1" smtClean="0"/>
              <a:t>Felsefnin</a:t>
            </a:r>
            <a:r>
              <a:rPr lang="tr-TR" sz="2400" dirty="0" smtClean="0"/>
              <a:t> ilk kez ortaya çıktığı dönemde  filozof aynı zamanda bilim insanıdır.</a:t>
            </a:r>
            <a:br>
              <a:rPr lang="tr-TR" sz="2400" dirty="0" smtClean="0"/>
            </a:br>
            <a:r>
              <a:rPr lang="tr-TR" sz="2400" dirty="0" smtClean="0"/>
              <a:t>B) Bilimler başlangıçta felsefenin içerisinde yer almıştır.</a:t>
            </a:r>
            <a:br>
              <a:rPr lang="tr-TR" sz="2400" dirty="0" smtClean="0"/>
            </a:br>
            <a:r>
              <a:rPr lang="tr-TR" sz="2400" b="1" dirty="0" smtClean="0"/>
              <a:t>C) </a:t>
            </a:r>
            <a:r>
              <a:rPr lang="tr-TR" sz="2400" dirty="0" smtClean="0"/>
              <a:t>Bilimler felsefeden bağımsız olarak değerlendirilmelidir. </a:t>
            </a:r>
            <a:br>
              <a:rPr lang="tr-TR" sz="2400" dirty="0" smtClean="0"/>
            </a:br>
            <a:r>
              <a:rPr lang="tr-TR" sz="2400" dirty="0" smtClean="0"/>
              <a:t>D) Aristoteles bilimsel kitaplar da yazmış bir filozoftur. </a:t>
            </a:r>
            <a:br>
              <a:rPr lang="tr-TR" sz="2400" dirty="0" smtClean="0"/>
            </a:br>
            <a:r>
              <a:rPr lang="tr-TR" sz="2400" dirty="0" smtClean="0"/>
              <a:t>E) Filozoflar bütün bilgileri birleştirerek bir dünya görüşüne ulaşmış kişilerdir.</a:t>
            </a:r>
            <a:endParaRPr lang="tr-T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357158" y="142852"/>
            <a:ext cx="8329642" cy="571504"/>
          </a:xfrm>
        </p:spPr>
        <p:txBody>
          <a:bodyPr>
            <a:normAutofit/>
          </a:bodyPr>
          <a:lstStyle/>
          <a:p>
            <a:r>
              <a:rPr lang="tr-TR" sz="2800" b="1" dirty="0" smtClean="0">
                <a:solidFill>
                  <a:srgbClr val="FF0000"/>
                </a:solidFill>
              </a:rPr>
              <a:t>Felsefe ve Eleştirel Düşünme</a:t>
            </a:r>
            <a:endParaRPr lang="tr-TR" sz="2800" b="1" dirty="0">
              <a:solidFill>
                <a:srgbClr val="FF0000"/>
              </a:solidFill>
            </a:endParaRPr>
          </a:p>
        </p:txBody>
      </p:sp>
      <p:sp>
        <p:nvSpPr>
          <p:cNvPr id="3" name="2 İçerik Yer Tutucusu"/>
          <p:cNvSpPr>
            <a:spLocks noGrp="1"/>
          </p:cNvSpPr>
          <p:nvPr>
            <p:ph sz="half" idx="1"/>
          </p:nvPr>
        </p:nvSpPr>
        <p:spPr>
          <a:xfrm>
            <a:off x="214282" y="928670"/>
            <a:ext cx="4572032" cy="5426255"/>
          </a:xfrm>
        </p:spPr>
        <p:txBody>
          <a:bodyPr>
            <a:normAutofit fontScale="92500"/>
          </a:bodyPr>
          <a:lstStyle/>
          <a:p>
            <a:r>
              <a:rPr lang="tr-TR" dirty="0" smtClean="0"/>
              <a:t>Bugün dünyada bireylerin düşünme becerileri eğitim, iş ve özel hayatlarında büyük önem kazanmıştır. Özellikle bireylerin </a:t>
            </a:r>
            <a:r>
              <a:rPr lang="tr-TR" dirty="0" smtClean="0">
                <a:solidFill>
                  <a:srgbClr val="C00000"/>
                </a:solidFill>
              </a:rPr>
              <a:t>karşılaştıkları sorunları çözebilmeleri </a:t>
            </a:r>
            <a:r>
              <a:rPr lang="tr-TR" dirty="0" smtClean="0"/>
              <a:t>düşünme becerilerine bağlıdır. </a:t>
            </a:r>
          </a:p>
          <a:p>
            <a:r>
              <a:rPr lang="tr-TR" dirty="0" smtClean="0"/>
              <a:t>Sorunları geçiştirmeden </a:t>
            </a:r>
            <a:r>
              <a:rPr lang="tr-TR" dirty="0" smtClean="0">
                <a:solidFill>
                  <a:srgbClr val="C00000"/>
                </a:solidFill>
              </a:rPr>
              <a:t>farklı açılardan görebilmek</a:t>
            </a:r>
            <a:r>
              <a:rPr lang="tr-TR" dirty="0" smtClean="0"/>
              <a:t> ve çözüm üretebilmek gerekmektedir. Bunun için bireylerin </a:t>
            </a:r>
            <a:r>
              <a:rPr lang="tr-TR" dirty="0" smtClean="0">
                <a:solidFill>
                  <a:srgbClr val="C00000"/>
                </a:solidFill>
              </a:rPr>
              <a:t>kalıplaşmış yargılara bağımlı olmadan </a:t>
            </a:r>
            <a:r>
              <a:rPr lang="tr-TR" dirty="0" smtClean="0"/>
              <a:t>düşünmeleri gerekmektedir. </a:t>
            </a:r>
          </a:p>
          <a:p>
            <a:endParaRPr lang="tr-TR" dirty="0"/>
          </a:p>
        </p:txBody>
      </p:sp>
      <p:pic>
        <p:nvPicPr>
          <p:cNvPr id="2050" name="Picture 2"/>
          <p:cNvPicPr>
            <a:picLocks noGrp="1" noChangeAspect="1" noChangeArrowheads="1"/>
          </p:cNvPicPr>
          <p:nvPr>
            <p:ph sz="half" idx="2"/>
          </p:nvPr>
        </p:nvPicPr>
        <p:blipFill>
          <a:blip r:embed="rId2" cstate="print"/>
          <a:srcRect/>
          <a:stretch>
            <a:fillRect/>
          </a:stretch>
        </p:blipFill>
        <p:spPr bwMode="auto">
          <a:xfrm>
            <a:off x="4857752" y="3500438"/>
            <a:ext cx="3686175" cy="2764631"/>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5072066" y="642918"/>
            <a:ext cx="3429024" cy="2713033"/>
          </a:xfrm>
          <a:prstGeom prst="rect">
            <a:avLst/>
          </a:prstGeom>
          <a:noFill/>
          <a:ln w="9525">
            <a:noFill/>
            <a:miter lim="800000"/>
            <a:headEnd/>
            <a:tailEnd/>
          </a:ln>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785786" y="500043"/>
            <a:ext cx="7500990" cy="5262979"/>
          </a:xfrm>
          <a:prstGeom prst="rect">
            <a:avLst/>
          </a:prstGeom>
        </p:spPr>
        <p:txBody>
          <a:bodyPr wrap="square">
            <a:spAutoFit/>
          </a:bodyPr>
          <a:lstStyle/>
          <a:p>
            <a:r>
              <a:rPr lang="tr-TR" sz="2400" dirty="0" smtClean="0"/>
              <a:t>7- Birçoğumuz yaşamın amacı nedir? Bir bilgiyi doğru ya da yanlış kılan şey nedir? İnsan, eylemlerinde özgür müdür? gibi felsefi soruları hayatımızın akışı içinde sorarız. Bu soruların cevabını ancak felsefi bir düşünüşle bulabiliriz.</a:t>
            </a:r>
          </a:p>
          <a:p>
            <a:endParaRPr lang="tr-TR" sz="2400" dirty="0" smtClean="0"/>
          </a:p>
          <a:p>
            <a:r>
              <a:rPr lang="tr-TR" sz="2400" b="1" dirty="0" smtClean="0"/>
              <a:t>Buna göre felsefi düşünüşün insana katkısı aşağıdakilerden hangisidir?</a:t>
            </a:r>
          </a:p>
          <a:p>
            <a:endParaRPr lang="tr-TR" sz="2400" dirty="0" smtClean="0"/>
          </a:p>
          <a:p>
            <a:r>
              <a:rPr lang="tr-TR" sz="2400" dirty="0" smtClean="0"/>
              <a:t>A) Mutlu yaşam ilkeleri</a:t>
            </a:r>
            <a:br>
              <a:rPr lang="tr-TR" sz="2400" dirty="0" smtClean="0"/>
            </a:br>
            <a:r>
              <a:rPr lang="tr-TR" sz="2400" dirty="0" smtClean="0"/>
              <a:t>B) Yaşamla ilgili problemleri çözebilme</a:t>
            </a:r>
            <a:br>
              <a:rPr lang="tr-TR" sz="2400" dirty="0" smtClean="0"/>
            </a:br>
            <a:r>
              <a:rPr lang="tr-TR" sz="2400" dirty="0" smtClean="0"/>
              <a:t>C) Yaşamla ilgili öngörüde bulunma yetisi</a:t>
            </a:r>
            <a:br>
              <a:rPr lang="tr-TR" sz="2400" dirty="0" smtClean="0"/>
            </a:br>
            <a:r>
              <a:rPr lang="tr-TR" sz="2400" dirty="0" smtClean="0"/>
              <a:t>D) Doğa olaylarını kontrol altına alma gücü</a:t>
            </a:r>
            <a:br>
              <a:rPr lang="tr-TR" sz="2400" dirty="0" smtClean="0"/>
            </a:br>
            <a:r>
              <a:rPr lang="tr-TR" sz="2400" b="1" dirty="0" smtClean="0"/>
              <a:t>E) </a:t>
            </a:r>
            <a:r>
              <a:rPr lang="tr-TR" sz="2400" dirty="0" smtClean="0"/>
              <a:t>Dünyayı ve insan yaşamını yorumlama gücü</a:t>
            </a:r>
            <a:endParaRPr lang="tr-TR" sz="24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428628"/>
          </a:xfrm>
        </p:spPr>
        <p:txBody>
          <a:bodyPr>
            <a:normAutofit fontScale="90000"/>
          </a:bodyPr>
          <a:lstStyle/>
          <a:p>
            <a:r>
              <a:rPr lang="tr-TR" sz="2800" b="1" dirty="0" smtClean="0">
                <a:solidFill>
                  <a:srgbClr val="FF0000"/>
                </a:solidFill>
              </a:rPr>
              <a:t>Felsefe ve Eleştirel Düşünme</a:t>
            </a:r>
            <a:endParaRPr lang="tr-TR" sz="2800" dirty="0">
              <a:solidFill>
                <a:srgbClr val="FF0000"/>
              </a:solidFill>
            </a:endParaRPr>
          </a:p>
        </p:txBody>
      </p:sp>
      <p:sp>
        <p:nvSpPr>
          <p:cNvPr id="3" name="2 İçerik Yer Tutucusu"/>
          <p:cNvSpPr>
            <a:spLocks noGrp="1"/>
          </p:cNvSpPr>
          <p:nvPr>
            <p:ph sz="half" idx="1"/>
          </p:nvPr>
        </p:nvSpPr>
        <p:spPr>
          <a:xfrm>
            <a:off x="285720" y="642918"/>
            <a:ext cx="4643470" cy="5712007"/>
          </a:xfrm>
        </p:spPr>
        <p:txBody>
          <a:bodyPr>
            <a:normAutofit fontScale="70000" lnSpcReduction="20000"/>
          </a:bodyPr>
          <a:lstStyle/>
          <a:p>
            <a:r>
              <a:rPr lang="tr-TR" dirty="0" smtClean="0"/>
              <a:t>Bunlarla birlikte bireylerin söylemlerinde dürüst olmaları ve düşüncelerini doğru kanıtlarla desteklemeleri önemli bir sorumluluktur.</a:t>
            </a:r>
          </a:p>
          <a:p>
            <a:r>
              <a:rPr lang="tr-TR" dirty="0" smtClean="0"/>
              <a:t>Bütün bunlar eleştirel düşünme becerilerine sahip olmayı gerekli kılmaktadır. </a:t>
            </a:r>
          </a:p>
          <a:p>
            <a:r>
              <a:rPr lang="tr-TR" dirty="0" smtClean="0"/>
              <a:t>Eleştirel düşünmenin en fazla işlendiği alan ise felsefedir.</a:t>
            </a:r>
          </a:p>
          <a:p>
            <a:r>
              <a:rPr lang="tr-TR" dirty="0" smtClean="0">
                <a:solidFill>
                  <a:srgbClr val="FF0000"/>
                </a:solidFill>
              </a:rPr>
              <a:t>Eleştirel düşünme </a:t>
            </a:r>
            <a:r>
              <a:rPr lang="tr-TR" dirty="0" err="1" smtClean="0">
                <a:solidFill>
                  <a:srgbClr val="FF0000"/>
                </a:solidFill>
              </a:rPr>
              <a:t>farkındalığı</a:t>
            </a:r>
            <a:r>
              <a:rPr lang="tr-TR" dirty="0" smtClean="0">
                <a:solidFill>
                  <a:srgbClr val="FF0000"/>
                </a:solidFill>
              </a:rPr>
              <a:t> kazandırmak için felsefe dersi okutulmaktadır.</a:t>
            </a:r>
          </a:p>
          <a:p>
            <a:r>
              <a:rPr lang="tr-TR" dirty="0" smtClean="0"/>
              <a:t>Felsefe, insanı ve toplumu sabit fikirlerden koruyan eleştirel bir söylem biçimidir. Bu söylem biçimi bireyin özgün bir düşünceye ulaşmasını sağlar. </a:t>
            </a:r>
          </a:p>
          <a:p>
            <a:r>
              <a:rPr lang="tr-TR" dirty="0" smtClean="0"/>
              <a:t>Bireye kendi </a:t>
            </a:r>
            <a:r>
              <a:rPr lang="tr-TR" dirty="0" err="1" smtClean="0"/>
              <a:t>farkındalığını</a:t>
            </a:r>
            <a:r>
              <a:rPr lang="tr-TR" dirty="0" smtClean="0"/>
              <a:t> sağlayan felsefe, insanı ezberlerden ve belirlenmiş  sınırlardan korur. </a:t>
            </a:r>
          </a:p>
          <a:p>
            <a:r>
              <a:rPr lang="tr-TR" dirty="0" smtClean="0"/>
              <a:t>Böylece birey kendi varoluşunun derinliğini daha geniş bir çerçevede kavrayabilir.</a:t>
            </a:r>
            <a:endParaRPr lang="tr-TR" dirty="0"/>
          </a:p>
        </p:txBody>
      </p:sp>
      <p:pic>
        <p:nvPicPr>
          <p:cNvPr id="3077" name="Picture 5"/>
          <p:cNvPicPr>
            <a:picLocks noGrp="1" noChangeAspect="1" noChangeArrowheads="1"/>
          </p:cNvPicPr>
          <p:nvPr>
            <p:ph sz="half" idx="2"/>
          </p:nvPr>
        </p:nvPicPr>
        <p:blipFill>
          <a:blip r:embed="rId2" cstate="print"/>
          <a:srcRect/>
          <a:stretch>
            <a:fillRect/>
          </a:stretch>
        </p:blipFill>
        <p:spPr bwMode="auto">
          <a:xfrm>
            <a:off x="5000628" y="428604"/>
            <a:ext cx="4000500" cy="3000375"/>
          </a:xfrm>
          <a:prstGeom prst="rect">
            <a:avLst/>
          </a:prstGeom>
          <a:noFill/>
          <a:ln w="9525">
            <a:noFill/>
            <a:miter lim="800000"/>
            <a:headEnd/>
            <a:tailEnd/>
          </a:ln>
          <a:effectLst/>
        </p:spPr>
      </p:pic>
      <p:pic>
        <p:nvPicPr>
          <p:cNvPr id="3078" name="Picture 6" descr="C:\Users\Mustafa\Desktop\images (8).jpeg"/>
          <p:cNvPicPr>
            <a:picLocks noChangeAspect="1" noChangeArrowheads="1"/>
          </p:cNvPicPr>
          <p:nvPr/>
        </p:nvPicPr>
        <p:blipFill>
          <a:blip r:embed="rId3" cstate="print"/>
          <a:srcRect/>
          <a:stretch>
            <a:fillRect/>
          </a:stretch>
        </p:blipFill>
        <p:spPr bwMode="auto">
          <a:xfrm>
            <a:off x="4929190" y="3500438"/>
            <a:ext cx="4071966" cy="2943225"/>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142852"/>
            <a:ext cx="8229600" cy="428628"/>
          </a:xfrm>
        </p:spPr>
        <p:txBody>
          <a:bodyPr>
            <a:noAutofit/>
          </a:bodyPr>
          <a:lstStyle/>
          <a:p>
            <a:r>
              <a:rPr lang="tr-TR" sz="2800" b="1" dirty="0" smtClean="0">
                <a:solidFill>
                  <a:srgbClr val="FF0000"/>
                </a:solidFill>
              </a:rPr>
              <a:t>Felsefe ve Eleştirel Düşünme</a:t>
            </a:r>
            <a:endParaRPr lang="tr-TR" sz="2800" dirty="0">
              <a:solidFill>
                <a:srgbClr val="FF0000"/>
              </a:solidFill>
            </a:endParaRPr>
          </a:p>
        </p:txBody>
      </p:sp>
      <p:sp>
        <p:nvSpPr>
          <p:cNvPr id="3" name="2 İçerik Yer Tutucusu"/>
          <p:cNvSpPr>
            <a:spLocks noGrp="1"/>
          </p:cNvSpPr>
          <p:nvPr>
            <p:ph sz="half" idx="1"/>
          </p:nvPr>
        </p:nvSpPr>
        <p:spPr>
          <a:xfrm>
            <a:off x="428596" y="785794"/>
            <a:ext cx="4286280" cy="5569131"/>
          </a:xfrm>
        </p:spPr>
        <p:txBody>
          <a:bodyPr>
            <a:normAutofit lnSpcReduction="10000"/>
          </a:bodyPr>
          <a:lstStyle/>
          <a:p>
            <a:r>
              <a:rPr lang="tr-TR" dirty="0" smtClean="0">
                <a:solidFill>
                  <a:schemeClr val="accent3">
                    <a:lumMod val="75000"/>
                  </a:schemeClr>
                </a:solidFill>
              </a:rPr>
              <a:t>Eleştirel düşünemeyen bireylerden, hayatı, dünyayı ve kendilerini anlamalarını beklemek boşuna olur.</a:t>
            </a:r>
          </a:p>
          <a:p>
            <a:r>
              <a:rPr lang="tr-TR" dirty="0" smtClean="0"/>
              <a:t>Bireylerin, yaşadıkları hayatı, kendilerine sunulan bilgileri </a:t>
            </a:r>
            <a:r>
              <a:rPr lang="tr-TR" b="1" dirty="0" smtClean="0">
                <a:solidFill>
                  <a:srgbClr val="C00000"/>
                </a:solidFill>
              </a:rPr>
              <a:t>sorgulamaları</a:t>
            </a:r>
            <a:r>
              <a:rPr lang="tr-TR" dirty="0" smtClean="0"/>
              <a:t>, fikirleri ezberlemek yerine, eleştiri süzgecinden geçirmeleri zihinlerini kullanabilmeleri ile mümkündür.</a:t>
            </a:r>
            <a:endParaRPr lang="tr-TR" dirty="0"/>
          </a:p>
        </p:txBody>
      </p:sp>
      <p:pic>
        <p:nvPicPr>
          <p:cNvPr id="4099" name="Picture 3" descr="C:\Users\Mustafa\Desktop\images (9).jpeg"/>
          <p:cNvPicPr>
            <a:picLocks noGrp="1" noChangeAspect="1" noChangeArrowheads="1"/>
          </p:cNvPicPr>
          <p:nvPr>
            <p:ph sz="half" idx="2"/>
          </p:nvPr>
        </p:nvPicPr>
        <p:blipFill>
          <a:blip r:embed="rId2" cstate="print"/>
          <a:srcRect/>
          <a:stretch>
            <a:fillRect/>
          </a:stretch>
        </p:blipFill>
        <p:spPr bwMode="auto">
          <a:xfrm>
            <a:off x="4857752" y="642918"/>
            <a:ext cx="3757612" cy="2028611"/>
          </a:xfrm>
          <a:prstGeom prst="rect">
            <a:avLst/>
          </a:prstGeom>
          <a:noFill/>
        </p:spPr>
      </p:pic>
      <p:pic>
        <p:nvPicPr>
          <p:cNvPr id="4101" name="Picture 5" descr="C:\Users\Mustafa\Desktop\images (10).jpeg"/>
          <p:cNvPicPr>
            <a:picLocks noChangeAspect="1" noChangeArrowheads="1"/>
          </p:cNvPicPr>
          <p:nvPr/>
        </p:nvPicPr>
        <p:blipFill>
          <a:blip r:embed="rId3" cstate="print"/>
          <a:srcRect/>
          <a:stretch>
            <a:fillRect/>
          </a:stretch>
        </p:blipFill>
        <p:spPr bwMode="auto">
          <a:xfrm>
            <a:off x="4929190" y="3071810"/>
            <a:ext cx="3762383" cy="311944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14290"/>
            <a:ext cx="8229600" cy="571504"/>
          </a:xfrm>
        </p:spPr>
        <p:txBody>
          <a:bodyPr>
            <a:noAutofit/>
          </a:bodyPr>
          <a:lstStyle/>
          <a:p>
            <a:r>
              <a:rPr lang="tr-TR" sz="2800" b="1" dirty="0" smtClean="0">
                <a:solidFill>
                  <a:srgbClr val="FF0000"/>
                </a:solidFill>
                <a:latin typeface="+mn-lt"/>
              </a:rPr>
              <a:t>Felsefenin Bilime Katkıları</a:t>
            </a:r>
            <a:endParaRPr lang="tr-TR" sz="2800" b="1" dirty="0">
              <a:solidFill>
                <a:srgbClr val="FF0000"/>
              </a:solidFill>
              <a:latin typeface="+mn-lt"/>
            </a:endParaRPr>
          </a:p>
        </p:txBody>
      </p:sp>
      <p:sp>
        <p:nvSpPr>
          <p:cNvPr id="4" name="3 İçerik Yer Tutucusu"/>
          <p:cNvSpPr>
            <a:spLocks noGrp="1"/>
          </p:cNvSpPr>
          <p:nvPr>
            <p:ph sz="half" idx="2"/>
          </p:nvPr>
        </p:nvSpPr>
        <p:spPr>
          <a:xfrm>
            <a:off x="3929058" y="928670"/>
            <a:ext cx="4757742" cy="5426255"/>
          </a:xfrm>
        </p:spPr>
        <p:txBody>
          <a:bodyPr>
            <a:normAutofit lnSpcReduction="10000"/>
          </a:bodyPr>
          <a:lstStyle/>
          <a:p>
            <a:r>
              <a:rPr lang="tr-TR" dirty="0" smtClean="0"/>
              <a:t>Yöntemleri farklı olsa da, Felsefe de Bilim de aynı amacı güderler: Gerçeğin doğru bilgisine ulaşmak…</a:t>
            </a:r>
          </a:p>
          <a:p>
            <a:r>
              <a:rPr lang="tr-TR" dirty="0" smtClean="0"/>
              <a:t>Bilim yaşamın her alanını konu edinirken(Bilim olguları konu edinir), Felsefe fazladan, </a:t>
            </a:r>
            <a:r>
              <a:rPr lang="tr-TR" dirty="0" smtClean="0">
                <a:solidFill>
                  <a:srgbClr val="FF0000"/>
                </a:solidFill>
              </a:rPr>
              <a:t>“Metafizik – Doğa Üstü” </a:t>
            </a:r>
            <a:r>
              <a:rPr lang="tr-TR" dirty="0" smtClean="0"/>
              <a:t>alanı da inceler. </a:t>
            </a:r>
          </a:p>
          <a:p>
            <a:r>
              <a:rPr lang="tr-TR" dirty="0" smtClean="0"/>
              <a:t>Felsefe </a:t>
            </a:r>
            <a:r>
              <a:rPr lang="tr-TR" dirty="0" smtClean="0">
                <a:solidFill>
                  <a:srgbClr val="FF0000"/>
                </a:solidFill>
              </a:rPr>
              <a:t>“düşünme” </a:t>
            </a:r>
            <a:r>
              <a:rPr lang="tr-TR" dirty="0" smtClean="0"/>
              <a:t>ve </a:t>
            </a:r>
            <a:r>
              <a:rPr lang="tr-TR" dirty="0" smtClean="0">
                <a:solidFill>
                  <a:srgbClr val="FF0000"/>
                </a:solidFill>
              </a:rPr>
              <a:t>“akıl yürütme” </a:t>
            </a:r>
            <a:r>
              <a:rPr lang="tr-TR" dirty="0" smtClean="0"/>
              <a:t>yöntemlerini kullanır. Bilim ise </a:t>
            </a:r>
            <a:r>
              <a:rPr lang="tr-TR" dirty="0" smtClean="0">
                <a:solidFill>
                  <a:srgbClr val="FF0000"/>
                </a:solidFill>
              </a:rPr>
              <a:t>“gözlem” </a:t>
            </a:r>
            <a:r>
              <a:rPr lang="tr-TR" dirty="0" smtClean="0"/>
              <a:t>ve </a:t>
            </a:r>
            <a:r>
              <a:rPr lang="tr-TR" dirty="0" smtClean="0">
                <a:solidFill>
                  <a:srgbClr val="FF0000"/>
                </a:solidFill>
              </a:rPr>
              <a:t>“deney” </a:t>
            </a:r>
            <a:r>
              <a:rPr lang="tr-TR" dirty="0" smtClean="0"/>
              <a:t>yöntemlerini… (Formel bilimler </a:t>
            </a:r>
            <a:r>
              <a:rPr lang="tr-TR" dirty="0" err="1" smtClean="0"/>
              <a:t>hâriç</a:t>
            </a:r>
            <a:r>
              <a:rPr lang="tr-TR" dirty="0" smtClean="0"/>
              <a:t>.) </a:t>
            </a:r>
          </a:p>
          <a:p>
            <a:endParaRPr lang="tr-TR" dirty="0"/>
          </a:p>
        </p:txBody>
      </p:sp>
      <p:pic>
        <p:nvPicPr>
          <p:cNvPr id="1026" name="Picture 2"/>
          <p:cNvPicPr>
            <a:picLocks noGrp="1" noChangeAspect="1" noChangeArrowheads="1"/>
          </p:cNvPicPr>
          <p:nvPr>
            <p:ph sz="half" idx="1"/>
          </p:nvPr>
        </p:nvPicPr>
        <p:blipFill>
          <a:blip r:embed="rId2" cstate="print"/>
          <a:srcRect/>
          <a:stretch>
            <a:fillRect/>
          </a:stretch>
        </p:blipFill>
        <p:spPr bwMode="auto">
          <a:xfrm>
            <a:off x="357158" y="1000108"/>
            <a:ext cx="3571900" cy="2462349"/>
          </a:xfrm>
          <a:prstGeom prst="rect">
            <a:avLst/>
          </a:prstGeom>
          <a:noFill/>
          <a:ln w="9525">
            <a:noFill/>
            <a:miter lim="800000"/>
            <a:headEnd/>
            <a:tailEnd/>
          </a:ln>
          <a:effectLst/>
        </p:spPr>
      </p:pic>
      <p:pic>
        <p:nvPicPr>
          <p:cNvPr id="1029" name="Picture 5" descr="C:\Users\Mustafa\Desktop\images (13).jpeg"/>
          <p:cNvPicPr>
            <a:picLocks noChangeAspect="1" noChangeArrowheads="1"/>
          </p:cNvPicPr>
          <p:nvPr/>
        </p:nvPicPr>
        <p:blipFill>
          <a:blip r:embed="rId3" cstate="print"/>
          <a:srcRect/>
          <a:stretch>
            <a:fillRect/>
          </a:stretch>
        </p:blipFill>
        <p:spPr bwMode="auto">
          <a:xfrm>
            <a:off x="357158" y="3500438"/>
            <a:ext cx="3571900" cy="28575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2857488" y="428604"/>
            <a:ext cx="6143668" cy="5940088"/>
          </a:xfrm>
          <a:prstGeom prst="rect">
            <a:avLst/>
          </a:prstGeom>
        </p:spPr>
        <p:txBody>
          <a:bodyPr wrap="square">
            <a:spAutoFit/>
          </a:bodyPr>
          <a:lstStyle/>
          <a:p>
            <a:r>
              <a:rPr lang="tr-TR" sz="2000" dirty="0" smtClean="0"/>
              <a:t>     Modern dönemlere kadar filozofla bilim insanı aynı kişiler olmuştur. </a:t>
            </a:r>
            <a:r>
              <a:rPr lang="tr-TR" sz="2000" dirty="0" smtClean="0">
                <a:solidFill>
                  <a:srgbClr val="FF0000"/>
                </a:solidFill>
              </a:rPr>
              <a:t>Bilim insanları felsefe yapmışlar, filozoflar da bilimle uğraşmışlardır</a:t>
            </a:r>
            <a:r>
              <a:rPr lang="tr-TR" sz="2000" dirty="0" smtClean="0"/>
              <a:t>. </a:t>
            </a:r>
            <a:r>
              <a:rPr lang="tr-TR" sz="2000" dirty="0" err="1" smtClean="0"/>
              <a:t>Thales</a:t>
            </a:r>
            <a:r>
              <a:rPr lang="tr-TR" sz="2000" dirty="0" smtClean="0"/>
              <a:t> , </a:t>
            </a:r>
            <a:r>
              <a:rPr lang="tr-TR" sz="2000" dirty="0" err="1" smtClean="0"/>
              <a:t>Pythogoras</a:t>
            </a:r>
            <a:r>
              <a:rPr lang="tr-TR" sz="2000" dirty="0" smtClean="0"/>
              <a:t> (Pisagor), Aristoteles gibi filozoflar hem felsefe hem de bilime katkı sağlamıştır. </a:t>
            </a:r>
          </a:p>
          <a:p>
            <a:endParaRPr lang="tr-TR" sz="2000" dirty="0" smtClean="0"/>
          </a:p>
          <a:p>
            <a:r>
              <a:rPr lang="tr-TR" sz="2000" dirty="0" smtClean="0"/>
              <a:t>     15. yüzyılda astronomi ile başlayan ve 18. yüzyılda fizikle yüksek bir kesinliğe ulaşan doğa bilimleri, sosyal bilimlerin de gelişmesini sağlamıştır. </a:t>
            </a:r>
          </a:p>
          <a:p>
            <a:r>
              <a:rPr lang="tr-TR" sz="2000" dirty="0" smtClean="0"/>
              <a:t>     Avrupa’da başlayan </a:t>
            </a:r>
            <a:r>
              <a:rPr lang="tr-TR" sz="2000" dirty="0" smtClean="0">
                <a:solidFill>
                  <a:srgbClr val="FF0000"/>
                </a:solidFill>
              </a:rPr>
              <a:t>Sanayi Devrimi</a:t>
            </a:r>
            <a:r>
              <a:rPr lang="tr-TR" sz="2000" dirty="0" smtClean="0"/>
              <a:t>'nin oluşmasında filozofların görüşleri etkili olmuştur.</a:t>
            </a:r>
          </a:p>
          <a:p>
            <a:r>
              <a:rPr lang="tr-TR" sz="2000" dirty="0" smtClean="0"/>
              <a:t>     17 ve 18. yüzyıl filozofları bilimsel yöntem ve rasyonel düşünme konusunda fikirler ortaya koymuşlardır. Bu düşünceler yeni buluşların ve bilimsel görüşlerin yolunu açmıştır. </a:t>
            </a:r>
          </a:p>
          <a:p>
            <a:endParaRPr lang="tr-TR" sz="2000" dirty="0" smtClean="0"/>
          </a:p>
          <a:p>
            <a:r>
              <a:rPr lang="tr-TR" sz="2000" dirty="0" smtClean="0"/>
              <a:t>     Böylelikle ortaya çıkan bilimsel buluşlar, Sanayi Devrimi'nin teknolojik gelişmelerine kaynak oluşturmuştur.</a:t>
            </a:r>
            <a:endParaRPr lang="tr-TR" sz="2000" dirty="0"/>
          </a:p>
        </p:txBody>
      </p:sp>
      <p:pic>
        <p:nvPicPr>
          <p:cNvPr id="2050" name="Picture 2"/>
          <p:cNvPicPr>
            <a:picLocks noChangeAspect="1" noChangeArrowheads="1"/>
          </p:cNvPicPr>
          <p:nvPr/>
        </p:nvPicPr>
        <p:blipFill>
          <a:blip r:embed="rId2" cstate="print"/>
          <a:srcRect/>
          <a:stretch>
            <a:fillRect/>
          </a:stretch>
        </p:blipFill>
        <p:spPr bwMode="auto">
          <a:xfrm>
            <a:off x="285720" y="3500438"/>
            <a:ext cx="2357454" cy="2957515"/>
          </a:xfrm>
          <a:prstGeom prst="rect">
            <a:avLst/>
          </a:prstGeom>
          <a:noFill/>
          <a:ln w="9525">
            <a:noFill/>
            <a:miter lim="800000"/>
            <a:headEnd/>
            <a:tailEnd/>
          </a:ln>
          <a:effectLst/>
        </p:spPr>
      </p:pic>
      <p:pic>
        <p:nvPicPr>
          <p:cNvPr id="2052" name="Picture 4"/>
          <p:cNvPicPr>
            <a:picLocks noChangeAspect="1" noChangeArrowheads="1"/>
          </p:cNvPicPr>
          <p:nvPr/>
        </p:nvPicPr>
        <p:blipFill>
          <a:blip r:embed="rId3" cstate="print"/>
          <a:srcRect/>
          <a:stretch>
            <a:fillRect/>
          </a:stretch>
        </p:blipFill>
        <p:spPr bwMode="auto">
          <a:xfrm>
            <a:off x="214282" y="214290"/>
            <a:ext cx="2571768" cy="3070223"/>
          </a:xfrm>
          <a:prstGeom prst="rect">
            <a:avLst/>
          </a:prstGeom>
          <a:noFill/>
          <a:ln w="9525">
            <a:noFill/>
            <a:miter lim="800000"/>
            <a:headEnd/>
            <a:tailEnd/>
          </a:ln>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etin kutusu"/>
          <p:cNvSpPr txBox="1"/>
          <p:nvPr/>
        </p:nvSpPr>
        <p:spPr>
          <a:xfrm>
            <a:off x="357158" y="214290"/>
            <a:ext cx="5286412" cy="6232475"/>
          </a:xfrm>
          <a:prstGeom prst="rect">
            <a:avLst/>
          </a:prstGeom>
          <a:noFill/>
        </p:spPr>
        <p:txBody>
          <a:bodyPr wrap="square" rtlCol="0">
            <a:spAutoFit/>
          </a:bodyPr>
          <a:lstStyle/>
          <a:p>
            <a:pPr>
              <a:buFont typeface="Wingdings" pitchFamily="2" charset="2"/>
              <a:buChar char="v"/>
            </a:pPr>
            <a:r>
              <a:rPr lang="tr-TR" sz="2100" b="1" dirty="0" smtClean="0">
                <a:solidFill>
                  <a:srgbClr val="FF0000"/>
                </a:solidFill>
                <a:latin typeface="Aharoni" pitchFamily="2" charset="-79"/>
                <a:cs typeface="Aharoni" pitchFamily="2" charset="-79"/>
              </a:rPr>
              <a:t>Felsefe bilimin neye odaklanacağını belirler.</a:t>
            </a:r>
          </a:p>
          <a:p>
            <a:endParaRPr lang="tr-TR" sz="2100" dirty="0" smtClean="0"/>
          </a:p>
          <a:p>
            <a:pPr>
              <a:buFont typeface="Wingdings" pitchFamily="2" charset="2"/>
              <a:buChar char="v"/>
            </a:pPr>
            <a:r>
              <a:rPr lang="tr-TR" sz="2100" dirty="0" smtClean="0"/>
              <a:t> Bilimde bitmişlik olmadığından, felsefe bilimsel gelişmeler hakkında sorular sormaya devam eder.</a:t>
            </a:r>
          </a:p>
          <a:p>
            <a:endParaRPr lang="tr-TR" sz="2100" dirty="0" smtClean="0"/>
          </a:p>
          <a:p>
            <a:pPr>
              <a:buFont typeface="Wingdings" pitchFamily="2" charset="2"/>
              <a:buChar char="v"/>
            </a:pPr>
            <a:r>
              <a:rPr lang="tr-TR" sz="2100" dirty="0" smtClean="0">
                <a:solidFill>
                  <a:srgbClr val="FF0000"/>
                </a:solidFill>
              </a:rPr>
              <a:t> Felsefe, bize sunulanın sınırlarını sarsıp sınırları ortadan kaldıran, yeni hedefler koyan bir rehberdir.</a:t>
            </a:r>
          </a:p>
          <a:p>
            <a:endParaRPr lang="tr-TR" sz="2100" dirty="0" smtClean="0"/>
          </a:p>
          <a:p>
            <a:pPr>
              <a:buFont typeface="Wingdings" pitchFamily="2" charset="2"/>
              <a:buChar char="v"/>
            </a:pPr>
            <a:r>
              <a:rPr lang="tr-TR" sz="2100" dirty="0" smtClean="0"/>
              <a:t> Felsefe bilime buluş mantığı, yaratıcılık kazandırır. Bilim insanı kendi alanında felsefeden edindiği kavrayışla, açık görüşlülükle, ufukla çalışmalar yapar.</a:t>
            </a:r>
          </a:p>
          <a:p>
            <a:r>
              <a:rPr lang="tr-TR" sz="2100" dirty="0" smtClean="0"/>
              <a:t>     </a:t>
            </a:r>
          </a:p>
          <a:p>
            <a:pPr>
              <a:buFont typeface="Wingdings" pitchFamily="2" charset="2"/>
              <a:buChar char="v"/>
            </a:pPr>
            <a:r>
              <a:rPr lang="tr-TR" sz="2100" dirty="0" smtClean="0"/>
              <a:t>  </a:t>
            </a:r>
            <a:r>
              <a:rPr lang="tr-TR" sz="2100" dirty="0" smtClean="0">
                <a:solidFill>
                  <a:srgbClr val="FF0000"/>
                </a:solidFill>
              </a:rPr>
              <a:t>Felsefe bütün bilimlerin, bütün disiplinlerin anasıdır. Sınıflandırabildiğimiz bütün bilimler felsefeyle iç içedir.</a:t>
            </a:r>
          </a:p>
        </p:txBody>
      </p:sp>
      <p:pic>
        <p:nvPicPr>
          <p:cNvPr id="3074" name="Picture 2"/>
          <p:cNvPicPr>
            <a:picLocks noChangeAspect="1" noChangeArrowheads="1"/>
          </p:cNvPicPr>
          <p:nvPr/>
        </p:nvPicPr>
        <p:blipFill>
          <a:blip r:embed="rId2" cstate="print"/>
          <a:srcRect/>
          <a:stretch>
            <a:fillRect/>
          </a:stretch>
        </p:blipFill>
        <p:spPr bwMode="auto">
          <a:xfrm>
            <a:off x="5786446" y="500042"/>
            <a:ext cx="3141653" cy="4000527"/>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5857884" y="4572008"/>
            <a:ext cx="3071834" cy="1928826"/>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Dikdörtgen"/>
          <p:cNvSpPr/>
          <p:nvPr/>
        </p:nvSpPr>
        <p:spPr>
          <a:xfrm>
            <a:off x="3143240" y="285728"/>
            <a:ext cx="5643602" cy="6180803"/>
          </a:xfrm>
          <a:prstGeom prst="rect">
            <a:avLst/>
          </a:prstGeom>
        </p:spPr>
        <p:txBody>
          <a:bodyPr wrap="square">
            <a:spAutoFit/>
          </a:bodyPr>
          <a:lstStyle/>
          <a:p>
            <a:pPr>
              <a:buFont typeface="Wingdings" pitchFamily="2" charset="2"/>
              <a:buChar char="v"/>
            </a:pPr>
            <a:r>
              <a:rPr lang="tr-TR" sz="2300" dirty="0" smtClean="0">
                <a:solidFill>
                  <a:srgbClr val="FF0000"/>
                </a:solidFill>
              </a:rPr>
              <a:t> Felsefe ile bilimin zorunlu ilişkisinden ‘</a:t>
            </a:r>
            <a:r>
              <a:rPr lang="tr-TR" sz="2300" dirty="0" smtClean="0">
                <a:solidFill>
                  <a:schemeClr val="accent4">
                    <a:lumMod val="75000"/>
                  </a:schemeClr>
                </a:solidFill>
              </a:rPr>
              <a:t>Bilim Felsefesi’ </a:t>
            </a:r>
            <a:r>
              <a:rPr lang="tr-TR" sz="2300" dirty="0" smtClean="0">
                <a:solidFill>
                  <a:srgbClr val="FF0000"/>
                </a:solidFill>
              </a:rPr>
              <a:t>ortaya çıkmıştır.</a:t>
            </a:r>
          </a:p>
          <a:p>
            <a:endParaRPr lang="tr-TR" sz="2300" dirty="0" smtClean="0"/>
          </a:p>
          <a:p>
            <a:pPr>
              <a:buFont typeface="Wingdings" pitchFamily="2" charset="2"/>
              <a:buChar char="v"/>
            </a:pPr>
            <a:r>
              <a:rPr lang="tr-TR" sz="2300" dirty="0" smtClean="0">
                <a:solidFill>
                  <a:schemeClr val="accent1"/>
                </a:solidFill>
              </a:rPr>
              <a:t> Felsefe bir yandan bilimsel yöntemi sorgulamış ve hem de daha önemlisi, modern bilimin ortaya çıkardığı sonuçları sorgulamaya başlamıştır. </a:t>
            </a:r>
          </a:p>
          <a:p>
            <a:endParaRPr lang="tr-TR" sz="2300" dirty="0" smtClean="0"/>
          </a:p>
          <a:p>
            <a:pPr>
              <a:buFont typeface="Wingdings" pitchFamily="2" charset="2"/>
              <a:buChar char="v"/>
            </a:pPr>
            <a:r>
              <a:rPr lang="tr-TR" sz="2300" dirty="0" smtClean="0"/>
              <a:t>  </a:t>
            </a:r>
            <a:r>
              <a:rPr lang="tr-TR" sz="2300" dirty="0" smtClean="0">
                <a:solidFill>
                  <a:srgbClr val="FF0000"/>
                </a:solidFill>
              </a:rPr>
              <a:t>Bilimin etkilerini, sonuçlarını ve bilgiyi elde edişinde kullandığı yöntemin geçerliliği ve güvenirliliğini, etik uygunluğunu gündeme getirmiştir.</a:t>
            </a:r>
          </a:p>
          <a:p>
            <a:endParaRPr lang="tr-TR" sz="2300" dirty="0" smtClean="0"/>
          </a:p>
          <a:p>
            <a:pPr>
              <a:buFont typeface="Wingdings" pitchFamily="2" charset="2"/>
              <a:buChar char="v"/>
            </a:pPr>
            <a:r>
              <a:rPr lang="tr-TR" sz="2300" dirty="0" smtClean="0"/>
              <a:t>  </a:t>
            </a:r>
            <a:r>
              <a:rPr lang="tr-TR" sz="2300" dirty="0" smtClean="0">
                <a:solidFill>
                  <a:schemeClr val="accent1"/>
                </a:solidFill>
              </a:rPr>
              <a:t>Sanayileşmeyle birlikte ortaya çıkan kentleşme, ve çevre sağlığı konuları bir yana, özellikle insan hakları konusu özellikle değerlendirilmiştir.</a:t>
            </a:r>
            <a:endParaRPr lang="tr-TR" sz="2300" dirty="0">
              <a:solidFill>
                <a:schemeClr val="accent1"/>
              </a:solidFill>
            </a:endParaRPr>
          </a:p>
        </p:txBody>
      </p:sp>
      <p:pic>
        <p:nvPicPr>
          <p:cNvPr id="4098" name="Picture 2"/>
          <p:cNvPicPr>
            <a:picLocks noChangeAspect="1" noChangeArrowheads="1"/>
          </p:cNvPicPr>
          <p:nvPr/>
        </p:nvPicPr>
        <p:blipFill>
          <a:blip r:embed="rId2" cstate="print"/>
          <a:srcRect/>
          <a:stretch>
            <a:fillRect/>
          </a:stretch>
        </p:blipFill>
        <p:spPr bwMode="auto">
          <a:xfrm>
            <a:off x="142844" y="214290"/>
            <a:ext cx="2927339" cy="335597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214282" y="3571876"/>
            <a:ext cx="2786082" cy="3009894"/>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5000628" y="1142984"/>
            <a:ext cx="3000396" cy="302639"/>
          </a:xfrm>
          <a:prstGeom prst="rect">
            <a:avLst/>
          </a:prstGeom>
          <a:solidFill>
            <a:srgbClr val="FFFFFF"/>
          </a:solidFill>
          <a:ln w="9525">
            <a:noFill/>
            <a:miter lim="800000"/>
            <a:headEnd/>
            <a:tailEnd/>
          </a:ln>
          <a:effectLst/>
        </p:spPr>
        <p:txBody>
          <a:bodyPr vert="horz" wrap="square" lIns="91440" tIns="25392"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endParaRPr kumimoji="0" lang="tr-TR"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3 Dikdörtgen"/>
          <p:cNvSpPr/>
          <p:nvPr/>
        </p:nvSpPr>
        <p:spPr>
          <a:xfrm>
            <a:off x="4286248" y="214290"/>
            <a:ext cx="4500594" cy="6232475"/>
          </a:xfrm>
          <a:prstGeom prst="rect">
            <a:avLst/>
          </a:prstGeom>
        </p:spPr>
        <p:txBody>
          <a:bodyPr wrap="square">
            <a:spAutoFit/>
          </a:bodyPr>
          <a:lstStyle/>
          <a:p>
            <a:pPr lvl="0" fontAlgn="base">
              <a:spcBef>
                <a:spcPct val="0"/>
              </a:spcBef>
              <a:spcAft>
                <a:spcPct val="0"/>
              </a:spcAft>
              <a:tabLst>
                <a:tab pos="457200" algn="l"/>
              </a:tabLst>
            </a:pPr>
            <a:r>
              <a:rPr lang="tr-TR" sz="2400" b="1" dirty="0" smtClean="0">
                <a:solidFill>
                  <a:srgbClr val="C00000"/>
                </a:solidFill>
                <a:latin typeface="Arial" pitchFamily="34" charset="0"/>
                <a:ea typeface="Times New Roman" pitchFamily="18" charset="0"/>
                <a:cs typeface="Arial" pitchFamily="34" charset="0"/>
              </a:rPr>
              <a:t>Felsefenin Topluma Katkıları</a:t>
            </a:r>
          </a:p>
          <a:p>
            <a:pPr lvl="0" fontAlgn="base">
              <a:spcBef>
                <a:spcPct val="0"/>
              </a:spcBef>
              <a:spcAft>
                <a:spcPct val="0"/>
              </a:spcAft>
              <a:tabLst>
                <a:tab pos="457200" algn="l"/>
              </a:tabLst>
            </a:pPr>
            <a:endParaRPr lang="tr-TR" dirty="0" smtClean="0">
              <a:solidFill>
                <a:srgbClr val="1F3763"/>
              </a:solidFill>
              <a:latin typeface="Calibri Light"/>
              <a:ea typeface="Times New Roman" pitchFamily="18" charset="0"/>
              <a:cs typeface="Times New Roman" pitchFamily="18"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Ortak bir k</a:t>
            </a:r>
            <a:r>
              <a:rPr lang="tr-TR" sz="1700" dirty="0" smtClean="0">
                <a:solidFill>
                  <a:srgbClr val="000000"/>
                </a:solidFill>
                <a:latin typeface="Calibri"/>
                <a:ea typeface="Times New Roman" pitchFamily="18" charset="0"/>
                <a:cs typeface="Arial" pitchFamily="34" charset="0"/>
              </a:rPr>
              <a:t>ü</a:t>
            </a:r>
            <a:r>
              <a:rPr lang="tr-TR" sz="1700" dirty="0" smtClean="0">
                <a:solidFill>
                  <a:srgbClr val="000000"/>
                </a:solidFill>
                <a:latin typeface="Arial" pitchFamily="34" charset="0"/>
                <a:ea typeface="Times New Roman" pitchFamily="18" charset="0"/>
                <a:cs typeface="Arial" pitchFamily="34" charset="0"/>
              </a:rPr>
              <a:t>lt</a:t>
            </a:r>
            <a:r>
              <a:rPr lang="tr-TR" sz="1700" dirty="0" smtClean="0">
                <a:solidFill>
                  <a:srgbClr val="000000"/>
                </a:solidFill>
                <a:latin typeface="Calibri"/>
                <a:ea typeface="Times New Roman" pitchFamily="18" charset="0"/>
                <a:cs typeface="Arial" pitchFamily="34" charset="0"/>
              </a:rPr>
              <a:t>ü</a:t>
            </a:r>
            <a:r>
              <a:rPr lang="tr-TR" sz="1700" dirty="0" smtClean="0">
                <a:solidFill>
                  <a:srgbClr val="000000"/>
                </a:solidFill>
                <a:latin typeface="Arial" pitchFamily="34" charset="0"/>
                <a:ea typeface="Times New Roman" pitchFamily="18" charset="0"/>
                <a:cs typeface="Arial" pitchFamily="34" charset="0"/>
              </a:rPr>
              <a:t>r</a:t>
            </a:r>
            <a:r>
              <a:rPr lang="tr-TR" sz="1700" dirty="0" smtClean="0">
                <a:solidFill>
                  <a:srgbClr val="000000"/>
                </a:solidFill>
                <a:latin typeface="Calibri"/>
                <a:ea typeface="Times New Roman" pitchFamily="18" charset="0"/>
                <a:cs typeface="Arial" pitchFamily="34" charset="0"/>
              </a:rPr>
              <a:t>ü</a:t>
            </a:r>
            <a:r>
              <a:rPr lang="tr-TR" sz="1700" dirty="0" smtClean="0">
                <a:solidFill>
                  <a:srgbClr val="000000"/>
                </a:solidFill>
                <a:latin typeface="Arial" pitchFamily="34" charset="0"/>
                <a:ea typeface="Times New Roman" pitchFamily="18" charset="0"/>
                <a:cs typeface="Arial" pitchFamily="34" charset="0"/>
              </a:rPr>
              <a:t>n oluşmasına katkı sağlar</a:t>
            </a:r>
          </a:p>
          <a:p>
            <a:pPr lvl="0" eaLnBrk="0" fontAlgn="base" hangingPunct="0">
              <a:spcBef>
                <a:spcPct val="0"/>
              </a:spcBef>
              <a:spcAft>
                <a:spcPct val="0"/>
              </a:spcAft>
              <a:buFontTx/>
              <a:buChar char="•"/>
              <a:tabLst>
                <a:tab pos="457200" algn="l"/>
              </a:tabLst>
            </a:pP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Farklı toplulukların bir arada yaşamasını kolaylaştırır.</a:t>
            </a: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Toplumsal grupların birbiri hakkındaki </a:t>
            </a:r>
            <a:r>
              <a:rPr lang="tr-TR" sz="1700" dirty="0" smtClean="0">
                <a:solidFill>
                  <a:srgbClr val="000000"/>
                </a:solidFill>
                <a:latin typeface="Calibri"/>
                <a:ea typeface="Times New Roman" pitchFamily="18" charset="0"/>
                <a:cs typeface="Arial" pitchFamily="34" charset="0"/>
              </a:rPr>
              <a:t>ö</a:t>
            </a:r>
            <a:r>
              <a:rPr lang="tr-TR" sz="1700" dirty="0" smtClean="0">
                <a:solidFill>
                  <a:srgbClr val="000000"/>
                </a:solidFill>
                <a:latin typeface="Arial" pitchFamily="34" charset="0"/>
                <a:ea typeface="Times New Roman" pitchFamily="18" charset="0"/>
                <a:cs typeface="Arial" pitchFamily="34" charset="0"/>
              </a:rPr>
              <a:t>n yargılarının giderilmesini sağlar.</a:t>
            </a:r>
          </a:p>
          <a:p>
            <a:pPr lvl="0" eaLnBrk="0" fontAlgn="base" hangingPunct="0">
              <a:spcBef>
                <a:spcPct val="0"/>
              </a:spcBef>
              <a:spcAft>
                <a:spcPct val="0"/>
              </a:spcAft>
              <a:buFontTx/>
              <a:buChar char="•"/>
              <a:tabLst>
                <a:tab pos="457200" algn="l"/>
              </a:tabLst>
            </a:pP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Bilgi toplumu oluşturur.</a:t>
            </a:r>
          </a:p>
          <a:p>
            <a:pPr lvl="0" eaLnBrk="0" fontAlgn="base" hangingPunct="0">
              <a:spcBef>
                <a:spcPct val="0"/>
              </a:spcBef>
              <a:spcAft>
                <a:spcPct val="0"/>
              </a:spcAft>
              <a:buFontTx/>
              <a:buChar char="•"/>
              <a:tabLst>
                <a:tab pos="457200" algn="l"/>
              </a:tabLst>
            </a:pP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İnsanların kendini </a:t>
            </a:r>
            <a:r>
              <a:rPr lang="tr-TR" sz="1700" dirty="0" smtClean="0">
                <a:solidFill>
                  <a:srgbClr val="000000"/>
                </a:solidFill>
                <a:latin typeface="Calibri"/>
                <a:ea typeface="Times New Roman" pitchFamily="18" charset="0"/>
                <a:cs typeface="Arial" pitchFamily="34" charset="0"/>
              </a:rPr>
              <a:t>ö</a:t>
            </a:r>
            <a:r>
              <a:rPr lang="tr-TR" sz="1700" dirty="0" smtClean="0">
                <a:solidFill>
                  <a:srgbClr val="000000"/>
                </a:solidFill>
                <a:latin typeface="Arial" pitchFamily="34" charset="0"/>
                <a:ea typeface="Times New Roman" pitchFamily="18" charset="0"/>
                <a:cs typeface="Arial" pitchFamily="34" charset="0"/>
              </a:rPr>
              <a:t>zg</a:t>
            </a:r>
            <a:r>
              <a:rPr lang="tr-TR" sz="1700" dirty="0" smtClean="0">
                <a:solidFill>
                  <a:srgbClr val="000000"/>
                </a:solidFill>
                <a:latin typeface="Calibri"/>
                <a:ea typeface="Times New Roman" pitchFamily="18" charset="0"/>
                <a:cs typeface="Arial" pitchFamily="34" charset="0"/>
              </a:rPr>
              <a:t>ü</a:t>
            </a:r>
            <a:r>
              <a:rPr lang="tr-TR" sz="1700" dirty="0" smtClean="0">
                <a:solidFill>
                  <a:srgbClr val="000000"/>
                </a:solidFill>
                <a:latin typeface="Arial" pitchFamily="34" charset="0"/>
                <a:ea typeface="Times New Roman" pitchFamily="18" charset="0"/>
                <a:cs typeface="Arial" pitchFamily="34" charset="0"/>
              </a:rPr>
              <a:t>rce ifade edebileceği bir toplum oluşturulması</a:t>
            </a:r>
          </a:p>
          <a:p>
            <a:pPr lvl="0" eaLnBrk="0" fontAlgn="base" hangingPunct="0">
              <a:spcBef>
                <a:spcPct val="0"/>
              </a:spcBef>
              <a:spcAft>
                <a:spcPct val="0"/>
              </a:spcAft>
              <a:buFontTx/>
              <a:buChar char="•"/>
              <a:tabLst>
                <a:tab pos="457200" algn="l"/>
              </a:tabLst>
            </a:pP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Bilimlerin gelişmesine katkı sağlar.</a:t>
            </a:r>
          </a:p>
          <a:p>
            <a:pPr lvl="0" eaLnBrk="0" fontAlgn="base" hangingPunct="0">
              <a:spcBef>
                <a:spcPct val="0"/>
              </a:spcBef>
              <a:spcAft>
                <a:spcPct val="0"/>
              </a:spcAft>
              <a:buFontTx/>
              <a:buChar char="•"/>
              <a:tabLst>
                <a:tab pos="457200" algn="l"/>
              </a:tabLst>
            </a:pPr>
            <a:endParaRPr lang="tr-TR" sz="1700" dirty="0" smtClean="0">
              <a:latin typeface="Arial" pitchFamily="34" charset="0"/>
              <a:cs typeface="Arial" pitchFamily="34"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Demokrasi bilinci kazanmış bir toplum olunması</a:t>
            </a:r>
          </a:p>
          <a:p>
            <a:pPr lvl="0" eaLnBrk="0" fontAlgn="base" hangingPunct="0">
              <a:spcBef>
                <a:spcPct val="0"/>
              </a:spcBef>
              <a:spcAft>
                <a:spcPct val="0"/>
              </a:spcAft>
              <a:tabLst>
                <a:tab pos="457200" algn="l"/>
              </a:tabLst>
            </a:pPr>
            <a:endParaRPr lang="tr-TR" sz="1700" dirty="0" smtClean="0">
              <a:solidFill>
                <a:srgbClr val="000000"/>
              </a:solidFill>
              <a:latin typeface="Calibri" pitchFamily="34" charset="0"/>
              <a:ea typeface="Times New Roman" pitchFamily="18" charset="0"/>
              <a:cs typeface="Times New Roman" pitchFamily="18"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Toplumların geleceğinin planlanması</a:t>
            </a:r>
          </a:p>
          <a:p>
            <a:pPr lvl="0" eaLnBrk="0" fontAlgn="base" hangingPunct="0">
              <a:spcBef>
                <a:spcPct val="0"/>
              </a:spcBef>
              <a:spcAft>
                <a:spcPct val="0"/>
              </a:spcAft>
              <a:buFontTx/>
              <a:buChar char="•"/>
              <a:tabLst>
                <a:tab pos="457200" algn="l"/>
              </a:tabLst>
            </a:pPr>
            <a:endParaRPr lang="tr-TR" sz="1700" dirty="0" smtClean="0">
              <a:solidFill>
                <a:srgbClr val="000000"/>
              </a:solidFill>
              <a:latin typeface="Calibri" pitchFamily="34" charset="0"/>
              <a:ea typeface="Times New Roman" pitchFamily="18" charset="0"/>
              <a:cs typeface="Times New Roman" pitchFamily="18" charset="0"/>
            </a:endParaRPr>
          </a:p>
          <a:p>
            <a:pPr lvl="0" eaLnBrk="0" fontAlgn="base" hangingPunct="0">
              <a:spcBef>
                <a:spcPct val="0"/>
              </a:spcBef>
              <a:spcAft>
                <a:spcPct val="0"/>
              </a:spcAft>
              <a:buFontTx/>
              <a:buChar char="•"/>
              <a:tabLst>
                <a:tab pos="457200" algn="l"/>
              </a:tabLst>
            </a:pPr>
            <a:r>
              <a:rPr lang="tr-TR" sz="1700" dirty="0" smtClean="0">
                <a:solidFill>
                  <a:srgbClr val="000000"/>
                </a:solidFill>
                <a:latin typeface="Arial" pitchFamily="34" charset="0"/>
                <a:ea typeface="Times New Roman" pitchFamily="18" charset="0"/>
                <a:cs typeface="Arial" pitchFamily="34" charset="0"/>
              </a:rPr>
              <a:t> Akla ve iradeye değer veren bir toplum olunması</a:t>
            </a:r>
          </a:p>
        </p:txBody>
      </p:sp>
      <p:pic>
        <p:nvPicPr>
          <p:cNvPr id="2050" name="Picture 2"/>
          <p:cNvPicPr>
            <a:picLocks noChangeAspect="1" noChangeArrowheads="1"/>
          </p:cNvPicPr>
          <p:nvPr/>
        </p:nvPicPr>
        <p:blipFill>
          <a:blip r:embed="rId2" cstate="print"/>
          <a:srcRect/>
          <a:stretch>
            <a:fillRect/>
          </a:stretch>
        </p:blipFill>
        <p:spPr bwMode="auto">
          <a:xfrm>
            <a:off x="144463" y="642918"/>
            <a:ext cx="3856033" cy="3214710"/>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cstate="print"/>
          <a:srcRect/>
          <a:stretch>
            <a:fillRect/>
          </a:stretch>
        </p:blipFill>
        <p:spPr bwMode="auto">
          <a:xfrm>
            <a:off x="142844" y="3857628"/>
            <a:ext cx="3929090" cy="2740038"/>
          </a:xfrm>
          <a:prstGeom prst="rect">
            <a:avLst/>
          </a:prstGeom>
          <a:noFill/>
          <a:ln w="9525">
            <a:noFill/>
            <a:miter lim="800000"/>
            <a:headEnd/>
            <a:tailEnd/>
          </a:ln>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kış">
  <a:themeElements>
    <a:clrScheme name="Akış">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kış">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kış">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388</TotalTime>
  <Words>1133</Words>
  <PresentationFormat>Ekran Gösterisi (4:3)</PresentationFormat>
  <Paragraphs>136</Paragraphs>
  <Slides>20</Slides>
  <Notes>0</Notes>
  <HiddenSlides>0</HiddenSlides>
  <MMClips>0</MMClips>
  <ScaleCrop>false</ScaleCrop>
  <HeadingPairs>
    <vt:vector size="4" baseType="variant">
      <vt:variant>
        <vt:lpstr>Tema</vt:lpstr>
      </vt:variant>
      <vt:variant>
        <vt:i4>1</vt:i4>
      </vt:variant>
      <vt:variant>
        <vt:lpstr>Slayt Başlıkları</vt:lpstr>
      </vt:variant>
      <vt:variant>
        <vt:i4>20</vt:i4>
      </vt:variant>
    </vt:vector>
  </HeadingPairs>
  <TitlesOfParts>
    <vt:vector size="21" baseType="lpstr">
      <vt:lpstr>Akış</vt:lpstr>
      <vt:lpstr>FELSEFENİN İNSAN VE TOPLUM HAYATI                    ÜZERİNDEKİ ETKİLERİ</vt:lpstr>
      <vt:lpstr>Felsefe ve Eleştirel Düşünme</vt:lpstr>
      <vt:lpstr>Felsefe ve Eleştirel Düşünme</vt:lpstr>
      <vt:lpstr>Felsefe ve Eleştirel Düşünme</vt:lpstr>
      <vt:lpstr>Felsefenin Bilime Katkıları</vt:lpstr>
      <vt:lpstr>Slayt 6</vt:lpstr>
      <vt:lpstr>Slayt 7</vt:lpstr>
      <vt:lpstr>Slayt 8</vt:lpstr>
      <vt:lpstr>Slayt 9</vt:lpstr>
      <vt:lpstr>Slayt 10</vt:lpstr>
      <vt:lpstr>Slayt 11</vt:lpstr>
      <vt:lpstr>Felsefe ve Eğitim</vt:lpstr>
      <vt:lpstr>Slayt 13</vt:lpstr>
      <vt:lpstr>Slayt 14</vt:lpstr>
      <vt:lpstr>Slayt 15</vt:lpstr>
      <vt:lpstr>Slayt 16</vt:lpstr>
      <vt:lpstr>Slayt 17</vt:lpstr>
      <vt:lpstr>Slayt 18</vt:lpstr>
      <vt:lpstr>Slayt 19</vt:lpstr>
      <vt:lpstr>Slayt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2020-06-24T06:27:43Z</dcterms:created>
  <dcterms:modified xsi:type="dcterms:W3CDTF">2020-09-16T07:29:31Z</dcterms:modified>
</cp:coreProperties>
</file>