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62" r:id="rId6"/>
    <p:sldId id="263" r:id="rId7"/>
    <p:sldId id="265" r:id="rId8"/>
    <p:sldId id="266" r:id="rId9"/>
    <p:sldId id="267" r:id="rId10"/>
    <p:sldId id="268" r:id="rId11"/>
    <p:sldId id="269" r:id="rId12"/>
    <p:sldId id="270" r:id="rId13"/>
    <p:sldId id="271" r:id="rId14"/>
    <p:sldId id="272" r:id="rId15"/>
    <p:sldId id="273" r:id="rId16"/>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540" autoAdjust="0"/>
  </p:normalViewPr>
  <p:slideViewPr>
    <p:cSldViewPr>
      <p:cViewPr varScale="1">
        <p:scale>
          <a:sx n="99" d="100"/>
          <a:sy n="99" d="100"/>
        </p:scale>
        <p:origin x="-32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Ref idx="1002">
        <a:schemeClr val="bg2"/>
      </p:bgRef>
    </p:bg>
    <p:spTree>
      <p:nvGrpSpPr>
        <p:cNvPr id="1" name=""/>
        <p:cNvGrpSpPr/>
        <p:nvPr/>
      </p:nvGrpSpPr>
      <p:grpSpPr>
        <a:xfrm>
          <a:off x="0" y="0"/>
          <a:ext cx="0" cy="0"/>
          <a:chOff x="0" y="0"/>
          <a:chExt cx="0" cy="0"/>
        </a:xfrm>
      </p:grpSpPr>
      <p:sp>
        <p:nvSpPr>
          <p:cNvPr id="9" name="8 Başlık"/>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29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19" name="18 Altbilgi Yer Tutucusu"/>
          <p:cNvSpPr>
            <a:spLocks noGrp="1"/>
          </p:cNvSpPr>
          <p:nvPr>
            <p:ph type="ftr" sz="quarter" idx="11"/>
          </p:nvPr>
        </p:nvSpPr>
        <p:spPr/>
        <p:txBody>
          <a:bodyPr/>
          <a:lstStyle/>
          <a:p>
            <a:endParaRPr lang="tr-TR"/>
          </a:p>
        </p:txBody>
      </p:sp>
      <p:sp>
        <p:nvSpPr>
          <p:cNvPr id="27" name="2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2"/>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8 Tek Köşesi Kesik ve Yuvarlatılmış Dikdörtgen"/>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Dik Üçgen"/>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Başlık"/>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a:xfrm>
            <a:off x="8077200" y="6356350"/>
            <a:ext cx="609600" cy="365125"/>
          </a:xfrm>
        </p:spPr>
        <p:txBody>
          <a:bodyPr/>
          <a:lstStyle/>
          <a:p>
            <a:fld id="{B1DEFA8C-F947-479F-BE07-76B6B3F80BF1}" type="slidenum">
              <a:rPr lang="tr-TR" smtClean="0"/>
              <a:pPr/>
              <a:t>‹#›</a:t>
            </a:fld>
            <a:endParaRPr lang="tr-TR"/>
          </a:p>
        </p:txBody>
      </p:sp>
      <p:sp>
        <p:nvSpPr>
          <p:cNvPr id="3" name="2 Resim Yer Tutucusu"/>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9 Serbest Form"/>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Serbest Form"/>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Serbest Form"/>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Serbest Form"/>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Başlık Yer Tutucusu"/>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9F75050-0E15-4C5B-92B0-66D068882F1F}" type="datetimeFigureOut">
              <a:rPr lang="tr-TR" smtClean="0"/>
              <a:pPr/>
              <a:t>16/09/2020</a:t>
            </a:fld>
            <a:endParaRPr lang="tr-TR"/>
          </a:p>
        </p:txBody>
      </p:sp>
      <p:sp>
        <p:nvSpPr>
          <p:cNvPr id="22" name="21 Altbilgi Yer Tutucusu"/>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a:p>
        </p:txBody>
      </p:sp>
      <p:sp>
        <p:nvSpPr>
          <p:cNvPr id="18" name="17 Slayt Numarası Yer Tutucusu"/>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DEFA8C-F947-479F-BE07-76B6B3F80BF1}" type="slidenum">
              <a:rPr lang="tr-TR" smtClean="0"/>
              <a:pPr/>
              <a:t>‹#›</a:t>
            </a:fld>
            <a:endParaRPr lang="tr-TR"/>
          </a:p>
        </p:txBody>
      </p:sp>
      <p:grpSp>
        <p:nvGrpSpPr>
          <p:cNvPr id="2" name="1 Grup"/>
          <p:cNvGrpSpPr/>
          <p:nvPr/>
        </p:nvGrpSpPr>
        <p:grpSpPr>
          <a:xfrm>
            <a:off x="-19017" y="202408"/>
            <a:ext cx="9180548" cy="649224"/>
            <a:chOff x="-19045" y="216550"/>
            <a:chExt cx="9180548" cy="649224"/>
          </a:xfrm>
        </p:grpSpPr>
        <p:sp>
          <p:nvSpPr>
            <p:cNvPr id="12" name="11 Serbest Form"/>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Serbest Form"/>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571504"/>
          </a:xfrm>
        </p:spPr>
        <p:txBody>
          <a:bodyPr>
            <a:noAutofit/>
          </a:bodyPr>
          <a:lstStyle/>
          <a:p>
            <a:pPr algn="ctr"/>
            <a:r>
              <a:rPr lang="tr-TR" sz="3600" b="1" dirty="0" smtClean="0">
                <a:solidFill>
                  <a:srgbClr val="FF0000"/>
                </a:solidFill>
              </a:rPr>
              <a:t>FELSEFENİN ORTAYA ÇIKIŞI</a:t>
            </a:r>
            <a:endParaRPr lang="tr-TR" sz="3600" b="1" dirty="0">
              <a:solidFill>
                <a:srgbClr val="FF0000"/>
              </a:solidFill>
            </a:endParaRPr>
          </a:p>
        </p:txBody>
      </p:sp>
      <p:sp>
        <p:nvSpPr>
          <p:cNvPr id="3" name="2 İçerik Yer Tutucusu"/>
          <p:cNvSpPr>
            <a:spLocks noGrp="1"/>
          </p:cNvSpPr>
          <p:nvPr>
            <p:ph sz="half" idx="1"/>
          </p:nvPr>
        </p:nvSpPr>
        <p:spPr>
          <a:xfrm>
            <a:off x="285720" y="785794"/>
            <a:ext cx="5143536" cy="5929354"/>
          </a:xfrm>
          <a:ln/>
        </p:spPr>
        <p:style>
          <a:lnRef idx="1">
            <a:schemeClr val="accent5"/>
          </a:lnRef>
          <a:fillRef idx="1001">
            <a:schemeClr val="lt1"/>
          </a:fillRef>
          <a:effectRef idx="1">
            <a:schemeClr val="accent5"/>
          </a:effectRef>
          <a:fontRef idx="minor">
            <a:schemeClr val="dk1"/>
          </a:fontRef>
        </p:style>
        <p:txBody>
          <a:bodyPr>
            <a:normAutofit/>
          </a:bodyPr>
          <a:lstStyle/>
          <a:p>
            <a:pPr>
              <a:buNone/>
            </a:pPr>
            <a:r>
              <a:rPr lang="tr-TR" sz="2400" b="1" dirty="0" smtClean="0">
                <a:solidFill>
                  <a:srgbClr val="7030A0"/>
                </a:solidFill>
                <a:latin typeface="Andalus" pitchFamily="18" charset="-78"/>
                <a:cs typeface="Andalus" pitchFamily="18" charset="-78"/>
              </a:rPr>
              <a:t>     </a:t>
            </a:r>
            <a:r>
              <a:rPr lang="tr-TR" sz="2400" b="1" dirty="0" smtClean="0">
                <a:solidFill>
                  <a:srgbClr val="C00000"/>
                </a:solidFill>
                <a:latin typeface="Andalus" pitchFamily="18" charset="-78"/>
                <a:cs typeface="Andalus" pitchFamily="18" charset="-78"/>
              </a:rPr>
              <a:t>NEDEN YUNANDA ORTAYA ÇIKTI?</a:t>
            </a:r>
          </a:p>
          <a:p>
            <a:r>
              <a:rPr lang="tr-TR" sz="1800" dirty="0" smtClean="0"/>
              <a:t>“Mısır ve Mezopotamya’da bilimin </a:t>
            </a:r>
            <a:r>
              <a:rPr lang="tr-TR" sz="1800" dirty="0" smtClean="0">
                <a:solidFill>
                  <a:srgbClr val="C00000"/>
                </a:solidFill>
              </a:rPr>
              <a:t>kuramsal </a:t>
            </a:r>
            <a:r>
              <a:rPr lang="tr-TR" sz="1800" dirty="0" smtClean="0"/>
              <a:t>nitelikte sorulara yönelemediği, </a:t>
            </a:r>
          </a:p>
          <a:p>
            <a:r>
              <a:rPr lang="tr-TR" sz="1800" dirty="0" smtClean="0"/>
              <a:t>Çin ve Hint’teki felsefenin zaman zaman mitolojik düşünce ve dinî açıklamayla iç içe girmiş olduğu yerde, </a:t>
            </a:r>
          </a:p>
          <a:p>
            <a:r>
              <a:rPr lang="tr-TR" sz="1800" dirty="0" smtClean="0"/>
              <a:t>Yunanlı düşünürler, </a:t>
            </a:r>
            <a:r>
              <a:rPr lang="tr-TR" sz="1800" b="1" dirty="0" smtClean="0">
                <a:solidFill>
                  <a:srgbClr val="FF0000"/>
                </a:solidFill>
              </a:rPr>
              <a:t>pratik kaygılardan uzak</a:t>
            </a:r>
            <a:r>
              <a:rPr lang="tr-TR" sz="1800" dirty="0" smtClean="0"/>
              <a:t> bir biçimde, </a:t>
            </a:r>
            <a:r>
              <a:rPr lang="tr-TR" sz="1800" b="1" dirty="0" smtClean="0">
                <a:solidFill>
                  <a:schemeClr val="accent5">
                    <a:lumMod val="75000"/>
                  </a:schemeClr>
                </a:solidFill>
              </a:rPr>
              <a:t>anlamak ve merakını gidermek </a:t>
            </a:r>
            <a:r>
              <a:rPr lang="tr-TR" sz="1800" dirty="0" smtClean="0"/>
              <a:t>için felsefe ve bilimle uğraşmıştır.</a:t>
            </a:r>
          </a:p>
          <a:p>
            <a:r>
              <a:rPr lang="tr-TR" sz="1800" dirty="0" smtClean="0"/>
              <a:t>Yunanlılar felsefeyi dinî veya mitolojik açıklamadan bağımsız bir açıklama tarzı olarak öne sürmüşlerdir. </a:t>
            </a:r>
          </a:p>
          <a:p>
            <a:r>
              <a:rPr lang="tr-TR" sz="1800" dirty="0" smtClean="0"/>
              <a:t>Başka bir deyişle, </a:t>
            </a:r>
            <a:r>
              <a:rPr lang="tr-TR" sz="1800" b="1" dirty="0" smtClean="0">
                <a:solidFill>
                  <a:srgbClr val="7030A0"/>
                </a:solidFill>
              </a:rPr>
              <a:t>Çin ve Hint düşüncesi çoğunlukla dinî düşünceyle karışmıştı ve zaman zaman da pratik bir nitelik arz etmekteydi.</a:t>
            </a:r>
          </a:p>
          <a:p>
            <a:pPr>
              <a:buNone/>
            </a:pPr>
            <a:endParaRPr lang="tr-TR" sz="1800" b="1" dirty="0" smtClean="0">
              <a:solidFill>
                <a:srgbClr val="7030A0"/>
              </a:solidFill>
            </a:endParaRPr>
          </a:p>
          <a:p>
            <a:pPr>
              <a:buNone/>
            </a:pPr>
            <a:r>
              <a:rPr lang="tr-TR" sz="1800" b="1" dirty="0" smtClean="0">
                <a:solidFill>
                  <a:srgbClr val="C00000"/>
                </a:solidFill>
              </a:rPr>
              <a:t>     </a:t>
            </a:r>
            <a:endParaRPr lang="tr-TR" sz="1800" b="1" dirty="0">
              <a:solidFill>
                <a:srgbClr val="C00000"/>
              </a:solidFill>
            </a:endParaRPr>
          </a:p>
        </p:txBody>
      </p:sp>
      <p:pic>
        <p:nvPicPr>
          <p:cNvPr id="1026" name="Picture 2"/>
          <p:cNvPicPr>
            <a:picLocks noGrp="1" noChangeAspect="1" noChangeArrowheads="1"/>
          </p:cNvPicPr>
          <p:nvPr>
            <p:ph sz="half" idx="2"/>
          </p:nvPr>
        </p:nvPicPr>
        <p:blipFill>
          <a:blip r:embed="rId2" cstate="print"/>
          <a:srcRect/>
          <a:stretch>
            <a:fillRect/>
          </a:stretch>
        </p:blipFill>
        <p:spPr bwMode="auto">
          <a:xfrm>
            <a:off x="5500694" y="857232"/>
            <a:ext cx="3357586" cy="2542989"/>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5500694" y="3571876"/>
            <a:ext cx="3429024" cy="2786082"/>
          </a:xfrm>
          <a:prstGeom prst="rect">
            <a:avLst/>
          </a:prstGeom>
          <a:noFill/>
          <a:ln w="9525">
            <a:noFill/>
            <a:miter lim="800000"/>
            <a:headEnd/>
            <a:tailEnd/>
          </a:ln>
          <a:effectLst/>
        </p:spPr>
      </p:pic>
      <p:sp>
        <p:nvSpPr>
          <p:cNvPr id="7" name="6 Dikdörtgen"/>
          <p:cNvSpPr/>
          <p:nvPr/>
        </p:nvSpPr>
        <p:spPr>
          <a:xfrm>
            <a:off x="500034" y="5643578"/>
            <a:ext cx="4857784" cy="1000132"/>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r>
              <a:rPr lang="tr-TR" b="1" i="1" dirty="0" smtClean="0">
                <a:solidFill>
                  <a:schemeClr val="accent4">
                    <a:lumMod val="75000"/>
                  </a:schemeClr>
                </a:solidFill>
              </a:rPr>
              <a:t>NOT:</a:t>
            </a:r>
            <a:r>
              <a:rPr lang="tr-TR" b="1" i="1" dirty="0" smtClean="0">
                <a:solidFill>
                  <a:srgbClr val="C00000"/>
                </a:solidFill>
              </a:rPr>
              <a:t> </a:t>
            </a:r>
            <a:r>
              <a:rPr lang="tr-TR" sz="1600" b="1" dirty="0" smtClean="0">
                <a:solidFill>
                  <a:schemeClr val="accent4">
                    <a:lumMod val="75000"/>
                  </a:schemeClr>
                </a:solidFill>
              </a:rPr>
              <a:t>Kuram veya Teori</a:t>
            </a:r>
            <a:r>
              <a:rPr lang="tr-TR" sz="1600" b="1" dirty="0" smtClean="0">
                <a:solidFill>
                  <a:srgbClr val="C00000"/>
                </a:solidFill>
              </a:rPr>
              <a:t>, sistemli bir biçimde düzenlenmiş, birçok olayı açıklayan ve bir bilime temel olan kurallar, yasalar bütünüdür. </a:t>
            </a:r>
            <a:endParaRPr lang="tr-TR"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500034" y="642918"/>
            <a:ext cx="7715304" cy="4893647"/>
          </a:xfrm>
          <a:prstGeom prst="rect">
            <a:avLst/>
          </a:prstGeom>
        </p:spPr>
        <p:txBody>
          <a:bodyPr wrap="square">
            <a:spAutoFit/>
          </a:bodyPr>
          <a:lstStyle/>
          <a:p>
            <a:r>
              <a:rPr lang="tr-TR" sz="3600" b="1" dirty="0" smtClean="0"/>
              <a:t>2. Aşağıdakilerden hangisi  felsefi soruların özelliklerinden biridir?</a:t>
            </a:r>
            <a:endParaRPr lang="tr-TR" sz="3600" dirty="0" smtClean="0"/>
          </a:p>
          <a:p>
            <a:r>
              <a:rPr lang="tr-TR" sz="3600" dirty="0" smtClean="0"/>
              <a:t>  </a:t>
            </a:r>
          </a:p>
          <a:p>
            <a:r>
              <a:rPr lang="tr-TR" sz="3600" dirty="0" smtClean="0"/>
              <a:t>A) Gündelik yaşama yöneliktir.</a:t>
            </a:r>
            <a:br>
              <a:rPr lang="tr-TR" sz="3600" dirty="0" smtClean="0"/>
            </a:br>
            <a:r>
              <a:rPr lang="tr-TR" sz="3600" dirty="0" smtClean="0"/>
              <a:t>B) 'Niçin' sorusunun cevabını verir.</a:t>
            </a:r>
            <a:br>
              <a:rPr lang="tr-TR" sz="3600" dirty="0" smtClean="0"/>
            </a:br>
            <a:r>
              <a:rPr lang="tr-TR" sz="3600" b="1" dirty="0" smtClean="0"/>
              <a:t>C) </a:t>
            </a:r>
            <a:r>
              <a:rPr lang="tr-TR" sz="3600" dirty="0" smtClean="0"/>
              <a:t>Özü bulmaya yöneliktir.</a:t>
            </a:r>
            <a:br>
              <a:rPr lang="tr-TR" sz="3600" dirty="0" smtClean="0"/>
            </a:br>
            <a:r>
              <a:rPr lang="tr-TR" sz="3600" dirty="0" smtClean="0"/>
              <a:t>D) Olgularla saptanabilir.</a:t>
            </a:r>
            <a:br>
              <a:rPr lang="tr-TR" sz="3600" dirty="0" smtClean="0"/>
            </a:br>
            <a:r>
              <a:rPr lang="tr-TR" sz="3600" dirty="0" smtClean="0"/>
              <a:t>E) Kesin cevapları vardır.</a:t>
            </a:r>
            <a:r>
              <a:rPr lang="tr-TR" sz="2400" dirty="0" smtClean="0"/>
              <a:t/>
            </a:r>
            <a:br>
              <a:rPr lang="tr-TR" sz="2400" dirty="0" smtClean="0"/>
            </a:br>
            <a:endParaRPr lang="tr-TR"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142844" y="642919"/>
            <a:ext cx="8715436" cy="4524315"/>
          </a:xfrm>
          <a:prstGeom prst="rect">
            <a:avLst/>
          </a:prstGeom>
        </p:spPr>
        <p:txBody>
          <a:bodyPr wrap="square">
            <a:spAutoFit/>
          </a:bodyPr>
          <a:lstStyle/>
          <a:p>
            <a:r>
              <a:rPr lang="tr-TR" sz="3200" b="1" dirty="0" smtClean="0"/>
              <a:t>3. Aşağıdakilerden hangisi felsefi soruların özellikleri arasında </a:t>
            </a:r>
            <a:r>
              <a:rPr lang="tr-TR" sz="3200" b="1" u="sng" dirty="0" smtClean="0"/>
              <a:t>yer almaz?</a:t>
            </a:r>
          </a:p>
          <a:p>
            <a:endParaRPr lang="tr-TR" sz="3200" b="1" u="sng" dirty="0" smtClean="0"/>
          </a:p>
          <a:p>
            <a:r>
              <a:rPr lang="tr-TR" sz="3200" dirty="0" smtClean="0"/>
              <a:t>A) Hakikati bulmaya yönelik sorulardır.</a:t>
            </a:r>
            <a:br>
              <a:rPr lang="tr-TR" sz="3200" dirty="0" smtClean="0"/>
            </a:br>
            <a:r>
              <a:rPr lang="tr-TR" sz="3200" dirty="0" smtClean="0"/>
              <a:t>B) Daha çok anlam arayışında olan sorulardır.</a:t>
            </a:r>
            <a:br>
              <a:rPr lang="tr-TR" sz="3200" dirty="0" smtClean="0"/>
            </a:br>
            <a:r>
              <a:rPr lang="tr-TR" sz="3200" b="1" dirty="0" smtClean="0"/>
              <a:t>C)</a:t>
            </a:r>
            <a:r>
              <a:rPr lang="tr-TR" sz="3200" dirty="0" smtClean="0"/>
              <a:t> Sadece somut varlıklara yönelik sorulardır.</a:t>
            </a:r>
            <a:br>
              <a:rPr lang="tr-TR" sz="3200" dirty="0" smtClean="0"/>
            </a:br>
            <a:r>
              <a:rPr lang="tr-TR" sz="3200" dirty="0" smtClean="0"/>
              <a:t>D) Zamanın ötesindeki sorulardır.</a:t>
            </a:r>
            <a:br>
              <a:rPr lang="tr-TR" sz="3200" dirty="0" smtClean="0"/>
            </a:br>
            <a:r>
              <a:rPr lang="tr-TR" sz="3200" dirty="0" smtClean="0"/>
              <a:t>E) Kendi başına anlamlı olan sorulardır.</a:t>
            </a:r>
            <a:br>
              <a:rPr lang="tr-TR" sz="3200" dirty="0" smtClean="0"/>
            </a:br>
            <a:endParaRPr lang="tr-TR"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285728"/>
            <a:ext cx="8358246" cy="6370975"/>
          </a:xfrm>
          <a:prstGeom prst="rect">
            <a:avLst/>
          </a:prstGeom>
        </p:spPr>
        <p:txBody>
          <a:bodyPr wrap="square">
            <a:spAutoFit/>
          </a:bodyPr>
          <a:lstStyle/>
          <a:p>
            <a:r>
              <a:rPr lang="tr-TR" sz="2400" dirty="0" smtClean="0"/>
              <a:t>4. Felsefenin, soru sorma tekniğine sıkı sıkıya bağlı bir geleneği vardır. Verilen cevaplar son olmaktan öte yeni başlangıçlar için iyi gerekçelerdir. Felsefede sorgulamaya dönük şüphe duyma ve merak güdüsüyle sorunu çözmek ya da cevap vermekten çok yeni bir sorun alanına işaret etmek daha önemlidir. Böylece felsefi düşünme sorgulamanın sonucunu da sorgular.</a:t>
            </a:r>
          </a:p>
          <a:p>
            <a:endParaRPr lang="tr-TR" sz="2400" dirty="0" smtClean="0"/>
          </a:p>
          <a:p>
            <a:r>
              <a:rPr lang="tr-TR" sz="2400" b="1" dirty="0" smtClean="0"/>
              <a:t>Paragrafta felsefi düşüncenin aşağıdaki özelliklerinden hangisi vurgulanmaktadır?</a:t>
            </a:r>
          </a:p>
          <a:p>
            <a:endParaRPr lang="tr-TR" sz="2400" dirty="0" smtClean="0"/>
          </a:p>
          <a:p>
            <a:r>
              <a:rPr lang="tr-TR" sz="2400" dirty="0" smtClean="0"/>
              <a:t>A) Rasyonel olması</a:t>
            </a:r>
            <a:br>
              <a:rPr lang="tr-TR" sz="2400" dirty="0" smtClean="0"/>
            </a:br>
            <a:r>
              <a:rPr lang="tr-TR" sz="2400" dirty="0" smtClean="0"/>
              <a:t>B) </a:t>
            </a:r>
            <a:r>
              <a:rPr lang="tr-TR" sz="2400" dirty="0" err="1" smtClean="0"/>
              <a:t>Yığılımlı</a:t>
            </a:r>
            <a:r>
              <a:rPr lang="tr-TR" sz="2400" dirty="0" smtClean="0"/>
              <a:t> ilerlemesi</a:t>
            </a:r>
            <a:br>
              <a:rPr lang="tr-TR" sz="2400" dirty="0" smtClean="0"/>
            </a:br>
            <a:r>
              <a:rPr lang="tr-TR" sz="2400" dirty="0" smtClean="0"/>
              <a:t>C) Tutarlı olması</a:t>
            </a:r>
            <a:br>
              <a:rPr lang="tr-TR" sz="2400" dirty="0" smtClean="0"/>
            </a:br>
            <a:r>
              <a:rPr lang="tr-TR" sz="2400" b="1" dirty="0" smtClean="0"/>
              <a:t>D) </a:t>
            </a:r>
            <a:r>
              <a:rPr lang="tr-TR" sz="2400" dirty="0" err="1" smtClean="0"/>
              <a:t>Refleksif</a:t>
            </a:r>
            <a:r>
              <a:rPr lang="tr-TR" sz="2400" dirty="0" smtClean="0"/>
              <a:t> bir düşünce olması</a:t>
            </a:r>
            <a:br>
              <a:rPr lang="tr-TR" sz="2400" dirty="0" smtClean="0"/>
            </a:br>
            <a:r>
              <a:rPr lang="tr-TR" sz="2400" dirty="0" smtClean="0"/>
              <a:t>E) Sistemli olması</a:t>
            </a:r>
            <a:br>
              <a:rPr lang="tr-TR" sz="2400" dirty="0" smtClean="0"/>
            </a:br>
            <a:endParaRPr lang="tr-TR"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428596" y="285728"/>
            <a:ext cx="8215370" cy="5262979"/>
          </a:xfrm>
          <a:prstGeom prst="rect">
            <a:avLst/>
          </a:prstGeom>
        </p:spPr>
        <p:txBody>
          <a:bodyPr wrap="square">
            <a:spAutoFit/>
          </a:bodyPr>
          <a:lstStyle/>
          <a:p>
            <a:r>
              <a:rPr lang="tr-TR" sz="2400" dirty="0" smtClean="0"/>
              <a:t>5.   I. Bildiklerimizin sınırı var mıdır?</a:t>
            </a:r>
          </a:p>
          <a:p>
            <a:r>
              <a:rPr lang="tr-TR" sz="2400" dirty="0" smtClean="0"/>
              <a:t>     II. Varlık var mıdır?</a:t>
            </a:r>
          </a:p>
          <a:p>
            <a:r>
              <a:rPr lang="tr-TR" sz="2400" dirty="0" smtClean="0"/>
              <a:t>     III. Evrenin ana maddesi nedir?</a:t>
            </a:r>
          </a:p>
          <a:p>
            <a:r>
              <a:rPr lang="tr-TR" sz="2400" dirty="0" smtClean="0"/>
              <a:t>     IV. İnsan ahlaki eylemde bulunurken özgür müdür?</a:t>
            </a:r>
          </a:p>
          <a:p>
            <a:r>
              <a:rPr lang="tr-TR" sz="2400" dirty="0" smtClean="0"/>
              <a:t>     V. İnsanlar neden ve nasıl unutur?</a:t>
            </a:r>
          </a:p>
          <a:p>
            <a:endParaRPr lang="tr-TR" sz="2400" dirty="0" smtClean="0"/>
          </a:p>
          <a:p>
            <a:r>
              <a:rPr lang="tr-TR" sz="2400" b="1" dirty="0" smtClean="0"/>
              <a:t>Öncüllerden hareketle aşağıdaki seçeneklerden hangileri felsefenin cevap aradığı sorulardan </a:t>
            </a:r>
            <a:r>
              <a:rPr lang="tr-TR" sz="2400" b="1" u="sng" dirty="0" smtClean="0"/>
              <a:t>değildir</a:t>
            </a:r>
            <a:r>
              <a:rPr lang="tr-TR" sz="2400" b="1" dirty="0" smtClean="0"/>
              <a:t>?</a:t>
            </a:r>
            <a:endParaRPr lang="tr-TR" sz="2400" dirty="0" smtClean="0"/>
          </a:p>
          <a:p>
            <a:r>
              <a:rPr lang="tr-TR" sz="2400" dirty="0" smtClean="0"/>
              <a:t> </a:t>
            </a:r>
          </a:p>
          <a:p>
            <a:r>
              <a:rPr lang="tr-TR" sz="2400" dirty="0" smtClean="0"/>
              <a:t>A) Yalnız I.</a:t>
            </a:r>
            <a:br>
              <a:rPr lang="tr-TR" sz="2400" dirty="0" smtClean="0"/>
            </a:br>
            <a:r>
              <a:rPr lang="tr-TR" sz="2400" dirty="0" smtClean="0"/>
              <a:t>B) Yalnız III.</a:t>
            </a:r>
            <a:br>
              <a:rPr lang="tr-TR" sz="2400" dirty="0" smtClean="0"/>
            </a:br>
            <a:r>
              <a:rPr lang="tr-TR" sz="2400" b="1" dirty="0" smtClean="0"/>
              <a:t>C)</a:t>
            </a:r>
            <a:r>
              <a:rPr lang="tr-TR" sz="2400" dirty="0" smtClean="0"/>
              <a:t> Yalnız V.</a:t>
            </a:r>
            <a:br>
              <a:rPr lang="tr-TR" sz="2400" dirty="0" smtClean="0"/>
            </a:br>
            <a:r>
              <a:rPr lang="tr-TR" sz="2400" dirty="0" smtClean="0"/>
              <a:t>D) I ve V.</a:t>
            </a:r>
            <a:br>
              <a:rPr lang="tr-TR" sz="2400" dirty="0" smtClean="0"/>
            </a:br>
            <a:r>
              <a:rPr lang="tr-TR" sz="2400" dirty="0" smtClean="0"/>
              <a:t>E) III ve V.</a:t>
            </a:r>
            <a:endParaRPr lang="tr-TR"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357158" y="214291"/>
            <a:ext cx="8572560" cy="6001643"/>
          </a:xfrm>
          <a:prstGeom prst="rect">
            <a:avLst/>
          </a:prstGeom>
        </p:spPr>
        <p:txBody>
          <a:bodyPr wrap="square">
            <a:spAutoFit/>
          </a:bodyPr>
          <a:lstStyle/>
          <a:p>
            <a:r>
              <a:rPr lang="tr-TR" sz="2400" dirty="0" smtClean="0"/>
              <a:t>6. Filozof felsefi soruları sorarken akla ve mantık ilkelerine uygun cevaplar da üretmelidir. Öncelik varlığı anlamak için doğru soruları sormaktadır. Yani soru sormak önemli ama bunun yanında akla ve mantığa uygun cevaplar bulmak da gereklidir. Her soru için farklı cevaplar verilebilir. Aynı zamanda her cevap yeni sorular da ortaya çıkarabilir. Dolayısıyla iki bin beş yüz yıllık felsefe tarihi, dinamizmini kaybetmeden varlığını sürdürmektedir.</a:t>
            </a:r>
          </a:p>
          <a:p>
            <a:endParaRPr lang="tr-TR" sz="2400" dirty="0" smtClean="0"/>
          </a:p>
          <a:p>
            <a:r>
              <a:rPr lang="tr-TR" sz="2400" b="1" dirty="0" smtClean="0"/>
              <a:t>Parçada aşağıdaki yargılardan hangisi vurgulanmıştır?</a:t>
            </a:r>
          </a:p>
          <a:p>
            <a:endParaRPr lang="tr-TR" sz="2400" dirty="0" smtClean="0"/>
          </a:p>
          <a:p>
            <a:r>
              <a:rPr lang="tr-TR" sz="2400" dirty="0" smtClean="0"/>
              <a:t>A) Felsefe evreni anlama çabasıdır.</a:t>
            </a:r>
            <a:br>
              <a:rPr lang="tr-TR" sz="2400" dirty="0" smtClean="0"/>
            </a:br>
            <a:r>
              <a:rPr lang="tr-TR" sz="2400" dirty="0" smtClean="0"/>
              <a:t>B) Felsefe tarihi insanlık tarihi ile başlar.</a:t>
            </a:r>
            <a:br>
              <a:rPr lang="tr-TR" sz="2400" dirty="0" smtClean="0"/>
            </a:br>
            <a:r>
              <a:rPr lang="tr-TR" sz="2400" dirty="0" smtClean="0"/>
              <a:t>C) Felsefe insanın en önemli etkinliğidir.</a:t>
            </a:r>
            <a:br>
              <a:rPr lang="tr-TR" sz="2400" dirty="0" smtClean="0"/>
            </a:br>
            <a:r>
              <a:rPr lang="tr-TR" sz="2400" b="1" dirty="0" smtClean="0"/>
              <a:t>D)</a:t>
            </a:r>
            <a:r>
              <a:rPr lang="tr-TR" sz="2400" dirty="0" smtClean="0"/>
              <a:t> Felsefede sorular cevaplardan daha önemlidir</a:t>
            </a:r>
            <a:br>
              <a:rPr lang="tr-TR" sz="2400" dirty="0" smtClean="0"/>
            </a:br>
            <a:r>
              <a:rPr lang="tr-TR" sz="2400" dirty="0" smtClean="0"/>
              <a:t>E) Tarihi süreç içinde felsefenin alanı sürekli ilerlemiştir.</a:t>
            </a:r>
            <a:endParaRPr lang="tr-TR"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142852"/>
            <a:ext cx="8429684" cy="6524863"/>
          </a:xfrm>
          <a:prstGeom prst="rect">
            <a:avLst/>
          </a:prstGeom>
        </p:spPr>
        <p:txBody>
          <a:bodyPr wrap="square">
            <a:spAutoFit/>
          </a:bodyPr>
          <a:lstStyle/>
          <a:p>
            <a:r>
              <a:rPr lang="tr-TR" sz="2200" dirty="0" smtClean="0"/>
              <a:t>7. Şu an sizin için önemli olan nedir? diye sorulsa açlığın sınırında olan bir kişi “yiyecek” der. Sıcaktan bunalan bir kişi “serinlik” der. Kendisini yalnız hisseden birisi, “başka insanlarla beraber olmak” der. Acaba tüm bu ihtiyaçlar karşılansa, yine de tüm insanları ilgilendiren başka şeyler var mıdır? Evet, her şeyin ötesinde, insanların ihtiyaç duyduğu başka bir şey vardır: “İnsanlar, kim olduklarını ve neden yaşadıklarını bilmek” isterler. Bu isteklerini karşılamak için de felsefi bir tavra ihtiyaç duyarlar.</a:t>
            </a:r>
          </a:p>
          <a:p>
            <a:endParaRPr lang="tr-TR" sz="2200" dirty="0" smtClean="0"/>
          </a:p>
          <a:p>
            <a:r>
              <a:rPr lang="tr-TR" sz="2200" b="1" dirty="0" smtClean="0"/>
              <a:t>Bu parçaya göre felsefeyle ilgili  aşağıdakilerden hangisi söylenebilir?</a:t>
            </a:r>
          </a:p>
          <a:p>
            <a:endParaRPr lang="tr-TR" sz="2200" dirty="0" smtClean="0"/>
          </a:p>
          <a:p>
            <a:r>
              <a:rPr lang="tr-TR" sz="2200" dirty="0" smtClean="0"/>
              <a:t>A) Sorduğu sorularla bilimin ufkunu açar.</a:t>
            </a:r>
            <a:br>
              <a:rPr lang="tr-TR" sz="2200" dirty="0" smtClean="0"/>
            </a:br>
            <a:r>
              <a:rPr lang="tr-TR" sz="2200" b="1" dirty="0" smtClean="0"/>
              <a:t>B)</a:t>
            </a:r>
            <a:r>
              <a:rPr lang="tr-TR" sz="2200" dirty="0" smtClean="0"/>
              <a:t> İnsanların kendi yaşamını anlamlandırmasına yardımcı olur.</a:t>
            </a:r>
            <a:br>
              <a:rPr lang="tr-TR" sz="2200" dirty="0" smtClean="0"/>
            </a:br>
            <a:r>
              <a:rPr lang="tr-TR" sz="2200" dirty="0" smtClean="0"/>
              <a:t>C) Yaşamın sınırlı alanlarında insanlığa ışık tutan bir disiplindir.</a:t>
            </a:r>
            <a:br>
              <a:rPr lang="tr-TR" sz="2200" dirty="0" smtClean="0"/>
            </a:br>
            <a:r>
              <a:rPr lang="tr-TR" sz="2200" dirty="0" smtClean="0"/>
              <a:t>D) Binlerce yıldan beri ortaya konan fikir ve düşünceleri tanıma olanağı sağlar.</a:t>
            </a:r>
            <a:br>
              <a:rPr lang="tr-TR" sz="2200" dirty="0" smtClean="0"/>
            </a:br>
            <a:r>
              <a:rPr lang="tr-TR" sz="2200" dirty="0" smtClean="0"/>
              <a:t>E) Pratik yaşamda akıl yürütebilmek için gerekli temelleri oluşturur.</a:t>
            </a:r>
            <a:br>
              <a:rPr lang="tr-TR" sz="2200" dirty="0" smtClean="0"/>
            </a:br>
            <a:endParaRPr lang="tr-TR" sz="2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500042"/>
            <a:ext cx="5357850" cy="6093976"/>
          </a:xfrm>
          <a:prstGeom prst="rect">
            <a:avLst/>
          </a:prstGeom>
        </p:spPr>
        <p:txBody>
          <a:bodyPr wrap="square">
            <a:spAutoFit/>
          </a:bodyPr>
          <a:lstStyle/>
          <a:p>
            <a:pPr>
              <a:buFont typeface="Arial" pitchFamily="34" charset="0"/>
              <a:buChar char="•"/>
            </a:pPr>
            <a:r>
              <a:rPr lang="tr-TR" sz="1500" dirty="0" smtClean="0"/>
              <a:t>Çin felsefesinde yer alan </a:t>
            </a:r>
            <a:r>
              <a:rPr lang="tr-TR" sz="1500" dirty="0" err="1" smtClean="0"/>
              <a:t>Lao</a:t>
            </a:r>
            <a:r>
              <a:rPr lang="tr-TR" sz="1500" dirty="0" smtClean="0"/>
              <a:t> </a:t>
            </a:r>
            <a:r>
              <a:rPr lang="tr-TR" sz="1500" dirty="0" err="1" smtClean="0"/>
              <a:t>Tzu’nun</a:t>
            </a:r>
            <a:r>
              <a:rPr lang="tr-TR" sz="1500" dirty="0" smtClean="0"/>
              <a:t> (</a:t>
            </a:r>
            <a:r>
              <a:rPr lang="tr-TR" sz="1500" dirty="0" err="1" smtClean="0"/>
              <a:t>Lao</a:t>
            </a:r>
            <a:r>
              <a:rPr lang="tr-TR" sz="1500" dirty="0" smtClean="0"/>
              <a:t> Tuzu) Taoculuğunun felsefeden ziyade bir mistisizme karşılık geldiği bilinmektedir. </a:t>
            </a:r>
          </a:p>
          <a:p>
            <a:endParaRPr lang="tr-TR" sz="1500" dirty="0" smtClean="0"/>
          </a:p>
          <a:p>
            <a:pPr>
              <a:buFont typeface="Arial" pitchFamily="34" charset="0"/>
              <a:buChar char="•"/>
            </a:pPr>
            <a:r>
              <a:rPr lang="tr-TR" sz="1500" dirty="0" smtClean="0"/>
              <a:t>Konfüçyüs’ün ise bir filozoftan ziyade, ahlak vaizi olduğu ve metafiziksel konularla ilgili derinlikli görüşünün olmadığı genel bir görüştür. </a:t>
            </a:r>
          </a:p>
          <a:p>
            <a:endParaRPr lang="tr-TR" sz="1500" dirty="0" smtClean="0"/>
          </a:p>
          <a:p>
            <a:pPr>
              <a:buFont typeface="Arial" pitchFamily="34" charset="0"/>
              <a:buChar char="•"/>
            </a:pPr>
            <a:r>
              <a:rPr lang="tr-TR" sz="1500" dirty="0" smtClean="0"/>
              <a:t>Hint’te ise çeşitli felsefi sistemler gerçekten olmuş olsa da Hint felsefesi inançla olan temasını hiçbir zaman koparmamıştır.</a:t>
            </a:r>
            <a:r>
              <a:rPr lang="es-ES" sz="1500" dirty="0" smtClean="0"/>
              <a:t> </a:t>
            </a:r>
            <a:endParaRPr lang="tr-TR" sz="1500" dirty="0" smtClean="0"/>
          </a:p>
          <a:p>
            <a:endParaRPr lang="tr-TR" sz="1500" dirty="0" smtClean="0"/>
          </a:p>
          <a:p>
            <a:pPr>
              <a:buFont typeface="Arial" pitchFamily="34" charset="0"/>
              <a:buChar char="•"/>
            </a:pPr>
            <a:r>
              <a:rPr lang="es-ES" sz="1500" dirty="0" smtClean="0"/>
              <a:t>Oysa Yunan’da felsefe, dinî ya da</a:t>
            </a:r>
            <a:r>
              <a:rPr lang="tr-TR" sz="1500" dirty="0" smtClean="0"/>
              <a:t> mitolojik düşünceden kopuşun sonucunda, </a:t>
            </a:r>
            <a:r>
              <a:rPr lang="tr-TR" sz="1500" b="1" dirty="0" smtClean="0">
                <a:solidFill>
                  <a:srgbClr val="FF0000"/>
                </a:solidFill>
              </a:rPr>
              <a:t>doğal olayların, doğaüstü değil de doğal nedenlerle açıklanması gerektiği düşüncesiyle başlamıştır.</a:t>
            </a:r>
            <a:r>
              <a:rPr lang="tr-TR" sz="1500" dirty="0" smtClean="0"/>
              <a:t> Bu anlamda Yunan felsefesi insan aklına dayanan bağımsız bir faaliyet olarak ortaya çıkmıştır. </a:t>
            </a:r>
          </a:p>
          <a:p>
            <a:endParaRPr lang="tr-TR" sz="1500" dirty="0" smtClean="0"/>
          </a:p>
          <a:p>
            <a:pPr>
              <a:buFont typeface="Arial" pitchFamily="34" charset="0"/>
              <a:buChar char="•"/>
            </a:pPr>
            <a:r>
              <a:rPr lang="tr-TR" sz="1500" dirty="0" smtClean="0"/>
              <a:t>Eski Yunan felsefesi, mitolojik düşünceyi reddederek onun sunduğu açıklama tarzından tatmin olmayan </a:t>
            </a:r>
            <a:r>
              <a:rPr lang="tr-TR" sz="1500" dirty="0" err="1" smtClean="0"/>
              <a:t>Thales</a:t>
            </a:r>
            <a:r>
              <a:rPr lang="tr-TR" sz="1500" dirty="0" smtClean="0"/>
              <a:t>, </a:t>
            </a:r>
            <a:r>
              <a:rPr lang="tr-TR" sz="1500" dirty="0" err="1" smtClean="0"/>
              <a:t>Anaksimandros</a:t>
            </a:r>
            <a:r>
              <a:rPr lang="tr-TR" sz="1500" dirty="0" smtClean="0"/>
              <a:t> ve </a:t>
            </a:r>
            <a:r>
              <a:rPr lang="tr-TR" sz="1500" dirty="0" err="1" smtClean="0"/>
              <a:t>Anaksimenes</a:t>
            </a:r>
            <a:r>
              <a:rPr lang="tr-TR" sz="1500" dirty="0" smtClean="0"/>
              <a:t> gibi filozoflar eliyle kurulmuştur. </a:t>
            </a:r>
          </a:p>
          <a:p>
            <a:endParaRPr lang="tr-TR" sz="1500" dirty="0" smtClean="0"/>
          </a:p>
          <a:p>
            <a:pPr>
              <a:buFont typeface="Arial" pitchFamily="34" charset="0"/>
              <a:buChar char="•"/>
            </a:pPr>
            <a:r>
              <a:rPr lang="tr-TR" sz="1500" dirty="0" smtClean="0"/>
              <a:t>Felsefenin Yunan’daki doğuşuna damgasını vuran olay, </a:t>
            </a:r>
            <a:r>
              <a:rPr lang="tr-TR" sz="1500" b="1" dirty="0" smtClean="0">
                <a:solidFill>
                  <a:srgbClr val="FF0000"/>
                </a:solidFill>
              </a:rPr>
              <a:t>evrenin kökeni </a:t>
            </a:r>
            <a:r>
              <a:rPr lang="it-IT" sz="1500" b="1" dirty="0" smtClean="0">
                <a:solidFill>
                  <a:srgbClr val="FF0000"/>
                </a:solidFill>
              </a:rPr>
              <a:t>ve doğasıyla ilgili problemlere getirilen</a:t>
            </a:r>
            <a:r>
              <a:rPr lang="tr-TR" sz="1500" b="1" dirty="0" smtClean="0">
                <a:solidFill>
                  <a:srgbClr val="FF0000"/>
                </a:solidFill>
              </a:rPr>
              <a:t> mitolojik açıklamaların bir tarafa bırakılmasıdır.</a:t>
            </a:r>
            <a:endParaRPr lang="tr-TR" sz="1500" dirty="0" smtClean="0"/>
          </a:p>
          <a:p>
            <a:endParaRPr lang="tr-TR" sz="1500" dirty="0"/>
          </a:p>
        </p:txBody>
      </p:sp>
      <p:pic>
        <p:nvPicPr>
          <p:cNvPr id="3075" name="Picture 3" descr="C:\Users\Mustafa\Desktop\Hint-Felsefesi - Kopya.jpg"/>
          <p:cNvPicPr>
            <a:picLocks noChangeAspect="1" noChangeArrowheads="1"/>
          </p:cNvPicPr>
          <p:nvPr/>
        </p:nvPicPr>
        <p:blipFill>
          <a:blip r:embed="rId2" cstate="print"/>
          <a:srcRect/>
          <a:stretch>
            <a:fillRect/>
          </a:stretch>
        </p:blipFill>
        <p:spPr bwMode="auto">
          <a:xfrm>
            <a:off x="6000760" y="500042"/>
            <a:ext cx="2944813" cy="2714644"/>
          </a:xfrm>
          <a:prstGeom prst="rect">
            <a:avLst/>
          </a:prstGeom>
          <a:noFill/>
        </p:spPr>
      </p:pic>
      <p:pic>
        <p:nvPicPr>
          <p:cNvPr id="3076" name="Picture 4" descr="C:\Users\Mustafa\Desktop\images (18) - Kopya.jpeg"/>
          <p:cNvPicPr>
            <a:picLocks noChangeAspect="1" noChangeArrowheads="1"/>
          </p:cNvPicPr>
          <p:nvPr/>
        </p:nvPicPr>
        <p:blipFill>
          <a:blip r:embed="rId3" cstate="print"/>
          <a:srcRect/>
          <a:stretch>
            <a:fillRect/>
          </a:stretch>
        </p:blipFill>
        <p:spPr bwMode="auto">
          <a:xfrm>
            <a:off x="6000760" y="3357562"/>
            <a:ext cx="2857520" cy="299563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500042"/>
            <a:ext cx="6072230" cy="6052186"/>
          </a:xfrm>
          <a:prstGeom prst="rect">
            <a:avLst/>
          </a:prstGeom>
        </p:spPr>
        <p:txBody>
          <a:bodyPr wrap="square">
            <a:spAutoFit/>
          </a:bodyPr>
          <a:lstStyle/>
          <a:p>
            <a:pPr>
              <a:buFont typeface="Arial" pitchFamily="34" charset="0"/>
              <a:buChar char="•"/>
            </a:pPr>
            <a:r>
              <a:rPr lang="tr-TR" dirty="0" err="1" smtClean="0"/>
              <a:t>Thales</a:t>
            </a:r>
            <a:r>
              <a:rPr lang="tr-TR" dirty="0" smtClean="0"/>
              <a:t> ve arkadaşlarını filozof kılan en temel olgu, onların dinî ya da mitolojik açıklamaların yerine, özellikle bilimsel düşüncenin temelini oluşturan ‘gözle görünür dünyanın akli ve anlaşılır bir düzeni gizlediğini’ düşünmeleridir. </a:t>
            </a:r>
          </a:p>
          <a:p>
            <a:endParaRPr lang="tr-TR" dirty="0" smtClean="0"/>
          </a:p>
          <a:p>
            <a:pPr>
              <a:buFont typeface="Arial" pitchFamily="34" charset="0"/>
              <a:buChar char="•"/>
            </a:pPr>
            <a:r>
              <a:rPr lang="tr-TR" dirty="0" smtClean="0"/>
              <a:t>Keza, ilk filozoflar ‘insan aklının bu arayışta kendisinden yararlanılabilecek yegâne araç olduğu’ inancını taşımışlardır. </a:t>
            </a:r>
          </a:p>
          <a:p>
            <a:endParaRPr lang="tr-TR" dirty="0" smtClean="0"/>
          </a:p>
          <a:p>
            <a:pPr>
              <a:buFont typeface="Arial" pitchFamily="34" charset="0"/>
              <a:buChar char="•"/>
            </a:pPr>
            <a:r>
              <a:rPr lang="tr-TR" dirty="0" smtClean="0"/>
              <a:t>Yine, Çin, Hint, Mısır ve Mezopotamya’daki bilimsel ve felsefi düşüncenin, pratik bir yönelimi olduğu yerde, </a:t>
            </a:r>
            <a:r>
              <a:rPr lang="tr-TR" dirty="0" smtClean="0">
                <a:solidFill>
                  <a:srgbClr val="FF0000"/>
                </a:solidFill>
              </a:rPr>
              <a:t>Yunan filozofları doğaya çıkar gözetmeksizin, Bilmek amacıyla bilmek için yönelmiştir. </a:t>
            </a:r>
            <a:r>
              <a:rPr lang="tr-TR" dirty="0" smtClean="0"/>
              <a:t>Böylece düşünceyi tek tek örnek ve olgularda bırakmayıp </a:t>
            </a:r>
            <a:r>
              <a:rPr lang="tr-TR" dirty="0" err="1" smtClean="0"/>
              <a:t>Theoria’ya</a:t>
            </a:r>
            <a:r>
              <a:rPr lang="tr-TR" dirty="0" smtClean="0"/>
              <a:t> yükseltmişlerdir. </a:t>
            </a:r>
          </a:p>
          <a:p>
            <a:pPr>
              <a:buFont typeface="Arial" pitchFamily="34" charset="0"/>
              <a:buChar char="•"/>
            </a:pPr>
            <a:endParaRPr lang="tr-TR" dirty="0" smtClean="0"/>
          </a:p>
          <a:p>
            <a:pPr>
              <a:buFont typeface="Arial" pitchFamily="34" charset="0"/>
              <a:buChar char="•"/>
            </a:pPr>
            <a:r>
              <a:rPr lang="tr-TR" dirty="0" smtClean="0"/>
              <a:t>Gerçekten de söz gelimi Mısırlıların felsefe ateşini yakmak için olmazsa olmaz kıvılcımlar olan hakikat aşkı ve bilgiyi kendileri için isteme tavrından yoksun bulundukları, onu sadece pratik bir amaca hizmet ettiği ölçüde istedikleri yerde, Yunanlılar bilimi yaratmadıysalar bile, onu tamamen farklı bir düzleme taşımışlardır.</a:t>
            </a:r>
            <a:endParaRPr lang="tr-TR" dirty="0"/>
          </a:p>
        </p:txBody>
      </p:sp>
      <p:pic>
        <p:nvPicPr>
          <p:cNvPr id="2050" name="Picture 2"/>
          <p:cNvPicPr>
            <a:picLocks noChangeAspect="1" noChangeArrowheads="1"/>
          </p:cNvPicPr>
          <p:nvPr/>
        </p:nvPicPr>
        <p:blipFill>
          <a:blip r:embed="rId2" cstate="print"/>
          <a:srcRect/>
          <a:stretch>
            <a:fillRect/>
          </a:stretch>
        </p:blipFill>
        <p:spPr bwMode="auto">
          <a:xfrm>
            <a:off x="6429388" y="571480"/>
            <a:ext cx="2390776" cy="3133726"/>
          </a:xfrm>
          <a:prstGeom prst="rect">
            <a:avLst/>
          </a:prstGeom>
          <a:noFill/>
          <a:ln w="9525">
            <a:noFill/>
            <a:miter lim="800000"/>
            <a:headEnd/>
            <a:tailEnd/>
          </a:ln>
          <a:effectLst/>
        </p:spPr>
      </p:pic>
      <p:sp>
        <p:nvSpPr>
          <p:cNvPr id="5" name="4 Dikdörtgen"/>
          <p:cNvSpPr/>
          <p:nvPr/>
        </p:nvSpPr>
        <p:spPr>
          <a:xfrm>
            <a:off x="6357950" y="3857628"/>
            <a:ext cx="2571768" cy="257176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tr-TR" dirty="0" smtClean="0"/>
              <a:t>“Güneş tanrı değil, ateştir.” dediği için sürgün edilen Klazomenai(Urla, İzmir)’</a:t>
            </a:r>
            <a:r>
              <a:rPr lang="tr-TR" dirty="0" err="1" smtClean="0"/>
              <a:t>li</a:t>
            </a:r>
            <a:r>
              <a:rPr lang="tr-TR" dirty="0" smtClean="0"/>
              <a:t> </a:t>
            </a:r>
            <a:r>
              <a:rPr lang="tr-TR" b="1" dirty="0" err="1" smtClean="0">
                <a:solidFill>
                  <a:srgbClr val="FF0000"/>
                </a:solidFill>
              </a:rPr>
              <a:t>Anaksagoras</a:t>
            </a:r>
            <a:r>
              <a:rPr lang="tr-TR" b="1" dirty="0" smtClean="0"/>
              <a:t> </a:t>
            </a:r>
          </a:p>
          <a:p>
            <a:pPr algn="ctr"/>
            <a:r>
              <a:rPr lang="tr-TR" dirty="0" smtClean="0"/>
              <a:t>(MÖ. 500-428)</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4972056" cy="500066"/>
          </a:xfrm>
        </p:spPr>
        <p:txBody>
          <a:bodyPr>
            <a:noAutofit/>
          </a:bodyPr>
          <a:lstStyle/>
          <a:p>
            <a:r>
              <a:rPr lang="tr-TR" sz="3600" b="1" dirty="0" smtClean="0">
                <a:solidFill>
                  <a:srgbClr val="FF0000"/>
                </a:solidFill>
              </a:rPr>
              <a:t>Antik Yunan’da Felsefe</a:t>
            </a:r>
            <a:endParaRPr lang="tr-TR" sz="3600" dirty="0"/>
          </a:p>
        </p:txBody>
      </p:sp>
      <p:sp>
        <p:nvSpPr>
          <p:cNvPr id="3" name="2 İçerik Yer Tutucusu"/>
          <p:cNvSpPr>
            <a:spLocks noGrp="1"/>
          </p:cNvSpPr>
          <p:nvPr>
            <p:ph sz="half" idx="1"/>
          </p:nvPr>
        </p:nvSpPr>
        <p:spPr>
          <a:xfrm>
            <a:off x="214282" y="714356"/>
            <a:ext cx="5286412" cy="5640569"/>
          </a:xfrm>
        </p:spPr>
        <p:txBody>
          <a:bodyPr>
            <a:noAutofit/>
          </a:bodyPr>
          <a:lstStyle/>
          <a:p>
            <a:r>
              <a:rPr lang="tr-TR" sz="2000" dirty="0" smtClean="0"/>
              <a:t>Yunan Uygarlığı Akdeniz ve Karadeniz kıyıları ile Trakya, Yunanistan, İtalya gibi bölgeleri içine alan </a:t>
            </a:r>
            <a:r>
              <a:rPr lang="tr-TR" sz="2000" b="1" dirty="0" smtClean="0">
                <a:solidFill>
                  <a:srgbClr val="FF0000"/>
                </a:solidFill>
              </a:rPr>
              <a:t>zengin</a:t>
            </a:r>
            <a:r>
              <a:rPr lang="tr-TR" sz="2000" dirty="0" smtClean="0"/>
              <a:t> ve bereketli topraklarda kurulmuştu. Kurulduğu bölgenin doğal zenginlikleri, bitki örtüsü ve yaşamı kolaylaştıran yapısı Yunan toplumunun doğayla mücadele etme zorunluluğunu azaltmıştı. </a:t>
            </a:r>
            <a:r>
              <a:rPr lang="tr-TR" sz="2000" dirty="0" smtClean="0">
                <a:solidFill>
                  <a:srgbClr val="FF0000"/>
                </a:solidFill>
              </a:rPr>
              <a:t>(Düşünmek, gözlemlemek için zaman…)</a:t>
            </a:r>
          </a:p>
          <a:p>
            <a:r>
              <a:rPr lang="tr-TR" sz="2000" dirty="0" smtClean="0"/>
              <a:t>Ayrıca Anadolu’nun ticaret yolları üzerinde bulunması, Yunanlıların özellikle deniz yolu ile Akdeniz, Ege ve Karadeniz’e komşu ülkelerle yaptıkları ticaret ekonomik olarak  zenginleşmelerini sağlamıştır. </a:t>
            </a:r>
          </a:p>
          <a:p>
            <a:r>
              <a:rPr lang="tr-TR" sz="2000" b="1" dirty="0" smtClean="0">
                <a:solidFill>
                  <a:srgbClr val="FF0000"/>
                </a:solidFill>
              </a:rPr>
              <a:t>Felsefenin doğuşunda ekonomik refah, temel ihtiyaçların karşılanması önemli bir faktördür.</a:t>
            </a:r>
            <a:endParaRPr lang="tr-TR" sz="2000" b="1" dirty="0">
              <a:solidFill>
                <a:srgbClr val="FF0000"/>
              </a:solidFill>
            </a:endParaRPr>
          </a:p>
        </p:txBody>
      </p:sp>
      <p:pic>
        <p:nvPicPr>
          <p:cNvPr id="1026" name="Picture 2" descr="C:\Users\Mustafa\Desktop\Df0sh94W4AA_h86.png"/>
          <p:cNvPicPr>
            <a:picLocks noGrp="1" noChangeAspect="1" noChangeArrowheads="1"/>
          </p:cNvPicPr>
          <p:nvPr>
            <p:ph sz="half" idx="2"/>
          </p:nvPr>
        </p:nvPicPr>
        <p:blipFill>
          <a:blip r:embed="rId2" cstate="print"/>
          <a:srcRect/>
          <a:stretch>
            <a:fillRect/>
          </a:stretch>
        </p:blipFill>
        <p:spPr bwMode="auto">
          <a:xfrm>
            <a:off x="5572132" y="428604"/>
            <a:ext cx="3500462" cy="3786214"/>
          </a:xfrm>
          <a:prstGeom prst="rect">
            <a:avLst/>
          </a:prstGeom>
          <a:noFill/>
        </p:spPr>
      </p:pic>
      <p:pic>
        <p:nvPicPr>
          <p:cNvPr id="1028" name="Picture 4" descr="C:\Users\Mustafa\Desktop\images (18).jpeg"/>
          <p:cNvPicPr>
            <a:picLocks noChangeAspect="1" noChangeArrowheads="1"/>
          </p:cNvPicPr>
          <p:nvPr/>
        </p:nvPicPr>
        <p:blipFill>
          <a:blip r:embed="rId3" cstate="print"/>
          <a:srcRect/>
          <a:stretch>
            <a:fillRect/>
          </a:stretch>
        </p:blipFill>
        <p:spPr bwMode="auto">
          <a:xfrm>
            <a:off x="5786446" y="4143381"/>
            <a:ext cx="3143272" cy="242889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357166"/>
            <a:ext cx="5429288" cy="6186309"/>
          </a:xfrm>
          <a:prstGeom prst="rect">
            <a:avLst/>
          </a:prstGeom>
        </p:spPr>
        <p:txBody>
          <a:bodyPr wrap="square">
            <a:spAutoFit/>
          </a:bodyPr>
          <a:lstStyle/>
          <a:p>
            <a:pPr>
              <a:buFont typeface="Arial" pitchFamily="34" charset="0"/>
              <a:buChar char="•"/>
            </a:pPr>
            <a:r>
              <a:rPr lang="tr-TR" dirty="0" smtClean="0"/>
              <a:t>Yunanlıların </a:t>
            </a:r>
            <a:r>
              <a:rPr lang="tr-TR" b="1" dirty="0" smtClean="0">
                <a:solidFill>
                  <a:srgbClr val="FF0000"/>
                </a:solidFill>
              </a:rPr>
              <a:t>ticari etkinlikler</a:t>
            </a:r>
            <a:r>
              <a:rPr lang="tr-TR" dirty="0" smtClean="0"/>
              <a:t>i, onların komşu</a:t>
            </a:r>
          </a:p>
          <a:p>
            <a:r>
              <a:rPr lang="tr-TR" dirty="0" smtClean="0"/>
              <a:t>kültürlerin düşünsel, teknik birikimlerini, beceri ve</a:t>
            </a:r>
          </a:p>
          <a:p>
            <a:r>
              <a:rPr lang="tr-TR" dirty="0" smtClean="0"/>
              <a:t>alışkanlıklarını da edinmesini sağlamıştır. Bu sayede matematik, geometri, tıp, astronomi gibi alanlarda önemli ilerlemeler </a:t>
            </a:r>
            <a:r>
              <a:rPr lang="tr-TR" dirty="0" err="1" smtClean="0"/>
              <a:t>katetmişlerdir</a:t>
            </a:r>
            <a:r>
              <a:rPr lang="tr-TR" dirty="0" smtClean="0"/>
              <a:t>. </a:t>
            </a:r>
          </a:p>
          <a:p>
            <a:r>
              <a:rPr lang="tr-TR" dirty="0" smtClean="0"/>
              <a:t>Örneğin, </a:t>
            </a:r>
            <a:r>
              <a:rPr lang="tr-TR" dirty="0" err="1" smtClean="0"/>
              <a:t>Thales</a:t>
            </a:r>
            <a:r>
              <a:rPr lang="tr-TR" dirty="0" smtClean="0"/>
              <a:t> astronomi, geometri ve matematik</a:t>
            </a:r>
          </a:p>
          <a:p>
            <a:r>
              <a:rPr lang="tr-TR" dirty="0" smtClean="0"/>
              <a:t>ile ilgili bilgilerini Mısırlılardan öğrenmiştir.</a:t>
            </a:r>
          </a:p>
          <a:p>
            <a:endParaRPr lang="tr-TR" dirty="0" smtClean="0"/>
          </a:p>
          <a:p>
            <a:pPr>
              <a:buFont typeface="Arial" pitchFamily="34" charset="0"/>
              <a:buChar char="•"/>
            </a:pPr>
            <a:r>
              <a:rPr lang="tr-TR" dirty="0" smtClean="0"/>
              <a:t>Yunanlılar bu kültürel birikimi özümseyerek kendi medeniyetlerinin bir parçası hâline getirmişlerdir. Antik Yunan’daki </a:t>
            </a:r>
            <a:r>
              <a:rPr lang="tr-TR" b="1" dirty="0" smtClean="0">
                <a:solidFill>
                  <a:srgbClr val="FF0000"/>
                </a:solidFill>
              </a:rPr>
              <a:t>kölelik</a:t>
            </a:r>
            <a:r>
              <a:rPr lang="tr-TR" dirty="0" smtClean="0"/>
              <a:t> kurumu özgür vatandaş konumundaki Yunanlıların felsefe yapmak için ihtiyaç duyduğu serbest zamanı sağlamıştır. Böylece</a:t>
            </a:r>
          </a:p>
          <a:p>
            <a:r>
              <a:rPr lang="tr-TR" dirty="0" smtClean="0"/>
              <a:t>filozoflar agora ve </a:t>
            </a:r>
            <a:r>
              <a:rPr lang="tr-TR" dirty="0" err="1" smtClean="0"/>
              <a:t>kapitollerde</a:t>
            </a:r>
            <a:r>
              <a:rPr lang="tr-TR" dirty="0" smtClean="0"/>
              <a:t> bilgelik, siyaset, </a:t>
            </a:r>
          </a:p>
          <a:p>
            <a:r>
              <a:rPr lang="tr-TR" dirty="0" smtClean="0"/>
              <a:t>Doğanın yapısı ve ahlak gibi birçok konu üzerinde konuşma fırsatı yakalamışlardır.</a:t>
            </a:r>
          </a:p>
          <a:p>
            <a:pPr>
              <a:buFont typeface="Arial" pitchFamily="34" charset="0"/>
              <a:buChar char="•"/>
            </a:pPr>
            <a:r>
              <a:rPr lang="tr-TR" dirty="0" smtClean="0"/>
              <a:t>Atina gibi kentlerde </a:t>
            </a:r>
            <a:r>
              <a:rPr lang="tr-TR" b="1" dirty="0" smtClean="0">
                <a:solidFill>
                  <a:srgbClr val="FF0000"/>
                </a:solidFill>
              </a:rPr>
              <a:t>demokrasi</a:t>
            </a:r>
            <a:r>
              <a:rPr lang="tr-TR" dirty="0" smtClean="0"/>
              <a:t> kültürü gelişmiştir.</a:t>
            </a:r>
          </a:p>
          <a:p>
            <a:r>
              <a:rPr lang="tr-TR" dirty="0" smtClean="0"/>
              <a:t>Demokrasi kültürü insanların düşüncelerini paylaşmalarını ve bunu özgürce dile getirmelerini</a:t>
            </a:r>
          </a:p>
          <a:p>
            <a:r>
              <a:rPr lang="tr-TR" dirty="0" smtClean="0"/>
              <a:t>sağlamıştır. Bu durum Antik Yunan toplumunda farklı görüş ve düşüncelere karşı açık bir ortamın</a:t>
            </a:r>
          </a:p>
          <a:p>
            <a:r>
              <a:rPr lang="tr-TR" dirty="0" smtClean="0"/>
              <a:t>oluşmasını kolaylaştırmıştır.</a:t>
            </a:r>
            <a:endParaRPr lang="tr-TR" dirty="0"/>
          </a:p>
        </p:txBody>
      </p:sp>
      <p:pic>
        <p:nvPicPr>
          <p:cNvPr id="2050" name="Picture 2"/>
          <p:cNvPicPr>
            <a:picLocks noChangeAspect="1" noChangeArrowheads="1"/>
          </p:cNvPicPr>
          <p:nvPr/>
        </p:nvPicPr>
        <p:blipFill>
          <a:blip r:embed="rId2" cstate="print"/>
          <a:srcRect/>
          <a:stretch>
            <a:fillRect/>
          </a:stretch>
        </p:blipFill>
        <p:spPr bwMode="auto">
          <a:xfrm>
            <a:off x="5715008" y="3857628"/>
            <a:ext cx="3286148" cy="2571768"/>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5715008" y="571480"/>
            <a:ext cx="3284529" cy="3284537"/>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500066"/>
          </a:xfrm>
        </p:spPr>
        <p:txBody>
          <a:bodyPr>
            <a:normAutofit fontScale="90000"/>
          </a:bodyPr>
          <a:lstStyle/>
          <a:p>
            <a:r>
              <a:rPr lang="tr-TR" sz="4000" b="1" dirty="0" smtClean="0">
                <a:solidFill>
                  <a:srgbClr val="FF0000"/>
                </a:solidFill>
                <a:cs typeface="Andalus" pitchFamily="18" charset="-78"/>
              </a:rPr>
              <a:t>Felsefî Sorular</a:t>
            </a:r>
            <a:endParaRPr lang="tr-TR" sz="4000" b="1" dirty="0">
              <a:solidFill>
                <a:srgbClr val="FF0000"/>
              </a:solidFill>
              <a:cs typeface="Andalus" pitchFamily="18" charset="-78"/>
            </a:endParaRPr>
          </a:p>
        </p:txBody>
      </p:sp>
      <p:sp>
        <p:nvSpPr>
          <p:cNvPr id="3" name="2 İçerik Yer Tutucusu"/>
          <p:cNvSpPr>
            <a:spLocks noGrp="1"/>
          </p:cNvSpPr>
          <p:nvPr>
            <p:ph idx="1"/>
          </p:nvPr>
        </p:nvSpPr>
        <p:spPr>
          <a:xfrm>
            <a:off x="285720" y="785794"/>
            <a:ext cx="8572560" cy="6000792"/>
          </a:xfrm>
        </p:spPr>
        <p:txBody>
          <a:bodyPr>
            <a:normAutofit fontScale="70000" lnSpcReduction="20000"/>
          </a:bodyPr>
          <a:lstStyle/>
          <a:p>
            <a:r>
              <a:rPr lang="tr-TR" dirty="0" smtClean="0">
                <a:solidFill>
                  <a:srgbClr val="FF0000"/>
                </a:solidFill>
              </a:rPr>
              <a:t>Felsefe soruları, bilim, sanat, din gibi diğer insan etkinliklerinden ayrı sorulardır.</a:t>
            </a:r>
          </a:p>
          <a:p>
            <a:pPr>
              <a:buNone/>
            </a:pPr>
            <a:r>
              <a:rPr lang="tr-TR" dirty="0" smtClean="0"/>
              <a:t> </a:t>
            </a:r>
          </a:p>
          <a:p>
            <a:r>
              <a:rPr lang="tr-TR" dirty="0" smtClean="0"/>
              <a:t>Bilimin soruları olgulara, olgular arasındaki ilişkilerin düzenliliklerine ilişkindir. </a:t>
            </a:r>
          </a:p>
          <a:p>
            <a:pPr>
              <a:buNone/>
            </a:pPr>
            <a:endParaRPr lang="tr-TR" dirty="0" smtClean="0"/>
          </a:p>
          <a:p>
            <a:r>
              <a:rPr lang="tr-TR" dirty="0" smtClean="0">
                <a:solidFill>
                  <a:schemeClr val="accent1">
                    <a:lumMod val="60000"/>
                    <a:lumOff val="40000"/>
                  </a:schemeClr>
                </a:solidFill>
              </a:rPr>
              <a:t>Sanatın soruları duyusal alana ve beğenilere ilişkindir.  Bir sanat eserinin güzel olup olmadığı, estetik değeri gibi. </a:t>
            </a:r>
          </a:p>
          <a:p>
            <a:pPr>
              <a:buNone/>
            </a:pPr>
            <a:endParaRPr lang="tr-TR" dirty="0" smtClean="0"/>
          </a:p>
          <a:p>
            <a:r>
              <a:rPr lang="tr-TR" dirty="0" smtClean="0"/>
              <a:t>Dinin soruları ise metafizik bir alana </a:t>
            </a:r>
            <a:r>
              <a:rPr lang="tr-TR" dirty="0" err="1" smtClean="0"/>
              <a:t>âittir</a:t>
            </a:r>
            <a:r>
              <a:rPr lang="tr-TR" dirty="0" smtClean="0"/>
              <a:t>. Evren yaratılmış mıdır? İnsan hayatının amacı nedir? Tanrı var mıdır? gibi. </a:t>
            </a:r>
            <a:r>
              <a:rPr lang="tr-TR" i="1" dirty="0" smtClean="0"/>
              <a:t>(Bu zorular aynı zamanda ‘Din Felsefesi’nin de sorularıdır.)</a:t>
            </a:r>
          </a:p>
          <a:p>
            <a:endParaRPr lang="tr-TR" dirty="0" smtClean="0"/>
          </a:p>
          <a:p>
            <a:r>
              <a:rPr lang="tr-TR" dirty="0" smtClean="0">
                <a:solidFill>
                  <a:srgbClr val="0070C0"/>
                </a:solidFill>
              </a:rPr>
              <a:t>Felsefi </a:t>
            </a:r>
            <a:r>
              <a:rPr lang="sv-SE" dirty="0" smtClean="0">
                <a:solidFill>
                  <a:srgbClr val="0070C0"/>
                </a:solidFill>
              </a:rPr>
              <a:t>sorular hem olgulara hem de metafizik alana</a:t>
            </a:r>
            <a:r>
              <a:rPr lang="tr-TR" dirty="0" smtClean="0">
                <a:solidFill>
                  <a:srgbClr val="0070C0"/>
                </a:solidFill>
              </a:rPr>
              <a:t> aittir. Felsefi sorular olguların düzenliliğini değil arkasındaki nedenleri sorgular. Felsefi sorular ilk nedenlere gitmeyi amaçlayan ve durum tespitinin ötesinde var olan düzenin amaç ve yönelimini ortaya koyan sorulardır. İyi nedir? Güzellik nedir? Bilginin kaynağı nedir? İnsan niçin erdemli yaşamalıdır? Varlığın özü nedir? gibi…</a:t>
            </a:r>
          </a:p>
          <a:p>
            <a:pPr>
              <a:buNone/>
            </a:pPr>
            <a:endParaRPr lang="tr-TR" dirty="0" smtClean="0"/>
          </a:p>
          <a:p>
            <a:r>
              <a:rPr lang="tr-TR" dirty="0" smtClean="0">
                <a:solidFill>
                  <a:srgbClr val="FF0000"/>
                </a:solidFill>
              </a:rPr>
              <a:t>Felsefe bu sorulara yanıt bulmak için akla dayalı temellendirmeleri kullanır.</a:t>
            </a:r>
          </a:p>
          <a:p>
            <a:endParaRPr lang="tr-TR" dirty="0" smtClean="0"/>
          </a:p>
          <a:p>
            <a:r>
              <a:rPr lang="tr-TR" dirty="0" smtClean="0">
                <a:solidFill>
                  <a:schemeClr val="accent1"/>
                </a:solidFill>
              </a:rPr>
              <a:t>Felsefi sorular gündelik sorulardan da farklıdır. “Saat kaç?” sorusu gündeliktir. Fakat “Zaman nedir?” sorusu felsefidir.</a:t>
            </a:r>
          </a:p>
          <a:p>
            <a:r>
              <a:rPr lang="tr-TR" dirty="0" smtClean="0">
                <a:solidFill>
                  <a:schemeClr val="accent3"/>
                </a:solidFill>
              </a:rPr>
              <a:t>Soruşturma yürüten savcının sorusundan da farklıdır Felsefi sorular. “Suçluyu gördün mü?” sorusu adli, “Suç nedir?” sorusu Felsefidir…</a:t>
            </a:r>
            <a:endParaRPr lang="tr-TR" dirty="0">
              <a:solidFill>
                <a:schemeClr val="accent3"/>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500066"/>
          </a:xfrm>
        </p:spPr>
        <p:txBody>
          <a:bodyPr>
            <a:noAutofit/>
          </a:bodyPr>
          <a:lstStyle/>
          <a:p>
            <a:r>
              <a:rPr lang="tr-TR" sz="3600" b="1" dirty="0" smtClean="0">
                <a:solidFill>
                  <a:srgbClr val="FF0000"/>
                </a:solidFill>
              </a:rPr>
              <a:t>Bir felsefe sorusu nedir? </a:t>
            </a:r>
            <a:endParaRPr lang="tr-TR" sz="3600" b="1" dirty="0">
              <a:solidFill>
                <a:srgbClr val="FF0000"/>
              </a:solidFill>
            </a:endParaRPr>
          </a:p>
        </p:txBody>
      </p:sp>
      <p:sp>
        <p:nvSpPr>
          <p:cNvPr id="3" name="2 İçerik Yer Tutucusu"/>
          <p:cNvSpPr>
            <a:spLocks noGrp="1"/>
          </p:cNvSpPr>
          <p:nvPr>
            <p:ph idx="1"/>
          </p:nvPr>
        </p:nvSpPr>
        <p:spPr>
          <a:xfrm>
            <a:off x="142844" y="785794"/>
            <a:ext cx="6072230" cy="5786478"/>
          </a:xfrm>
        </p:spPr>
        <p:txBody>
          <a:bodyPr>
            <a:normAutofit/>
          </a:bodyPr>
          <a:lstStyle/>
          <a:p>
            <a:r>
              <a:rPr lang="tr-TR" sz="1600" dirty="0" smtClean="0"/>
              <a:t>Bir felsefe sorusunun olanca  ağırlığı, </a:t>
            </a:r>
            <a:r>
              <a:rPr lang="tr-TR" sz="1600" b="1" dirty="0" smtClean="0">
                <a:solidFill>
                  <a:srgbClr val="FF0000"/>
                </a:solidFill>
              </a:rPr>
              <a:t>'nedir?' </a:t>
            </a:r>
            <a:r>
              <a:rPr lang="tr-TR" sz="1600" dirty="0" smtClean="0"/>
              <a:t>kilit taşına dayanır.</a:t>
            </a:r>
          </a:p>
          <a:p>
            <a:pPr>
              <a:buNone/>
            </a:pPr>
            <a:endParaRPr lang="tr-TR" sz="1600" dirty="0" smtClean="0"/>
          </a:p>
          <a:p>
            <a:r>
              <a:rPr lang="tr-TR" sz="1600" dirty="0" smtClean="0"/>
              <a:t>Felsefedeki “nedir”, kavramların anlamını sorar. “Bu </a:t>
            </a:r>
            <a:r>
              <a:rPr lang="tr-TR" sz="1600" dirty="0" err="1" smtClean="0"/>
              <a:t>nedir”de</a:t>
            </a:r>
            <a:r>
              <a:rPr lang="tr-TR" sz="1600" dirty="0" smtClean="0"/>
              <a:t> </a:t>
            </a:r>
            <a:r>
              <a:rPr lang="tr-TR" sz="1600" dirty="0" smtClean="0">
                <a:solidFill>
                  <a:srgbClr val="FF0000"/>
                </a:solidFill>
              </a:rPr>
              <a:t>şaşmayla karışık bir araştırma </a:t>
            </a:r>
            <a:r>
              <a:rPr lang="tr-TR" sz="1600" dirty="0" smtClean="0"/>
              <a:t>dileği açığa çıkar. </a:t>
            </a:r>
          </a:p>
          <a:p>
            <a:pPr>
              <a:buNone/>
            </a:pPr>
            <a:endParaRPr lang="tr-TR" sz="1600" dirty="0" smtClean="0"/>
          </a:p>
          <a:p>
            <a:r>
              <a:rPr lang="tr-TR" sz="1600" dirty="0" smtClean="0"/>
              <a:t>Felsefi sorular </a:t>
            </a:r>
            <a:r>
              <a:rPr lang="tr-TR" sz="1600" b="1" dirty="0" smtClean="0">
                <a:solidFill>
                  <a:srgbClr val="FF0000"/>
                </a:solidFill>
              </a:rPr>
              <a:t>öz</a:t>
            </a:r>
            <a:r>
              <a:rPr lang="tr-TR" sz="1600" dirty="0" smtClean="0"/>
              <a:t>e ilişkindir. </a:t>
            </a:r>
            <a:r>
              <a:rPr lang="tr-TR" sz="1600" dirty="0" err="1" smtClean="0"/>
              <a:t>Yâni</a:t>
            </a:r>
            <a:r>
              <a:rPr lang="tr-TR" sz="1600" dirty="0" smtClean="0"/>
              <a:t> Felsefe, edimin soru konusu  yaptığı kavramların anlamıyla uğraşmaktadır.  </a:t>
            </a:r>
            <a:r>
              <a:rPr lang="tr-TR" sz="1600" dirty="0" smtClean="0">
                <a:solidFill>
                  <a:srgbClr val="FF0000"/>
                </a:solidFill>
              </a:rPr>
              <a:t>(Suç nedir?)</a:t>
            </a:r>
          </a:p>
          <a:p>
            <a:endParaRPr lang="tr-TR" sz="1600" dirty="0" smtClean="0"/>
          </a:p>
          <a:p>
            <a:r>
              <a:rPr lang="tr-TR" sz="1600" dirty="0" smtClean="0"/>
              <a:t>Felsefi sorular pratik yönelim gerektirmeyen, günlük ihtiyaçların dışında sorulardır. Felsefi soruları yanıtlamak için </a:t>
            </a:r>
            <a:r>
              <a:rPr lang="tr-TR" sz="1600" dirty="0" smtClean="0">
                <a:solidFill>
                  <a:srgbClr val="FF0000"/>
                </a:solidFill>
              </a:rPr>
              <a:t>düşünmek ve akıl yürütmek</a:t>
            </a:r>
            <a:r>
              <a:rPr lang="tr-TR" sz="1600" dirty="0" smtClean="0"/>
              <a:t> gereklidir.</a:t>
            </a:r>
          </a:p>
          <a:p>
            <a:endParaRPr lang="tr-TR" sz="1600" dirty="0" smtClean="0"/>
          </a:p>
          <a:p>
            <a:r>
              <a:rPr lang="tr-TR" sz="1600" dirty="0" smtClean="0"/>
              <a:t>Felsefi sorular kalıcıdır. Bir felsefi soru binyıllar boyunca insanların dikkatini çekebilir. Ayrıca genel ve kuşatıcıdır.</a:t>
            </a:r>
          </a:p>
          <a:p>
            <a:endParaRPr lang="tr-TR" sz="1600" dirty="0" smtClean="0"/>
          </a:p>
          <a:p>
            <a:r>
              <a:rPr lang="tr-TR" sz="1600" dirty="0" smtClean="0"/>
              <a:t>Felsefi sorular dil ile ortaya konur. Felsefe sorusu, dünyaya yöneltilmiş olan dilin anlamında derinleşmeyi başlatır.</a:t>
            </a:r>
          </a:p>
          <a:p>
            <a:endParaRPr lang="tr-TR" sz="1600" dirty="0" smtClean="0"/>
          </a:p>
          <a:p>
            <a:r>
              <a:rPr lang="tr-TR" sz="1600" dirty="0" smtClean="0"/>
              <a:t>Felsefi sorular </a:t>
            </a:r>
            <a:r>
              <a:rPr lang="tr-TR" sz="1600" dirty="0" err="1" smtClean="0"/>
              <a:t>refleksif</a:t>
            </a:r>
            <a:r>
              <a:rPr lang="tr-TR" sz="1600" dirty="0" smtClean="0"/>
              <a:t> düşüncenin ürünüdür.</a:t>
            </a:r>
          </a:p>
          <a:p>
            <a:endParaRPr lang="tr-TR" sz="1600" dirty="0" smtClean="0"/>
          </a:p>
          <a:p>
            <a:endParaRPr lang="tr-TR" sz="1600" dirty="0" smtClean="0"/>
          </a:p>
          <a:p>
            <a:endParaRPr lang="tr-TR" sz="1600" dirty="0"/>
          </a:p>
        </p:txBody>
      </p:sp>
      <p:pic>
        <p:nvPicPr>
          <p:cNvPr id="3075" name="Picture 3" descr="G:\Felsefi Karikatürler\hayatın anlamını akıl etmek.jpg"/>
          <p:cNvPicPr>
            <a:picLocks noChangeAspect="1" noChangeArrowheads="1"/>
          </p:cNvPicPr>
          <p:nvPr/>
        </p:nvPicPr>
        <p:blipFill>
          <a:blip r:embed="rId2" cstate="print"/>
          <a:srcRect/>
          <a:stretch>
            <a:fillRect/>
          </a:stretch>
        </p:blipFill>
        <p:spPr bwMode="auto">
          <a:xfrm>
            <a:off x="6215074" y="357166"/>
            <a:ext cx="2643190" cy="3000380"/>
          </a:xfrm>
          <a:prstGeom prst="rect">
            <a:avLst/>
          </a:prstGeom>
          <a:noFill/>
        </p:spPr>
      </p:pic>
      <p:pic>
        <p:nvPicPr>
          <p:cNvPr id="3078" name="Picture 6" descr="G:\Felsefi Karikatürler\o halin nedir.jpg"/>
          <p:cNvPicPr>
            <a:picLocks noChangeAspect="1" noChangeArrowheads="1"/>
          </p:cNvPicPr>
          <p:nvPr/>
        </p:nvPicPr>
        <p:blipFill>
          <a:blip r:embed="rId3" cstate="print"/>
          <a:srcRect/>
          <a:stretch>
            <a:fillRect/>
          </a:stretch>
        </p:blipFill>
        <p:spPr bwMode="auto">
          <a:xfrm>
            <a:off x="6286512" y="3357562"/>
            <a:ext cx="2571768" cy="328613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1414"/>
            <a:ext cx="6686568" cy="642942"/>
          </a:xfrm>
        </p:spPr>
        <p:txBody>
          <a:bodyPr>
            <a:normAutofit/>
          </a:bodyPr>
          <a:lstStyle/>
          <a:p>
            <a:r>
              <a:rPr lang="tr-TR" sz="3600" b="1" dirty="0" smtClean="0">
                <a:solidFill>
                  <a:srgbClr val="FF0000"/>
                </a:solidFill>
              </a:rPr>
              <a:t>Felsefede sorular niçin önemlidir?</a:t>
            </a:r>
            <a:endParaRPr lang="tr-TR" sz="3600" b="1" dirty="0">
              <a:solidFill>
                <a:srgbClr val="FF0000"/>
              </a:solidFill>
            </a:endParaRPr>
          </a:p>
        </p:txBody>
      </p:sp>
      <p:sp>
        <p:nvSpPr>
          <p:cNvPr id="3" name="2 İçerik Yer Tutucusu"/>
          <p:cNvSpPr>
            <a:spLocks noGrp="1"/>
          </p:cNvSpPr>
          <p:nvPr>
            <p:ph idx="1"/>
          </p:nvPr>
        </p:nvSpPr>
        <p:spPr>
          <a:xfrm>
            <a:off x="214282" y="714356"/>
            <a:ext cx="8472518" cy="3357586"/>
          </a:xfrm>
        </p:spPr>
        <p:txBody>
          <a:bodyPr>
            <a:normAutofit fontScale="55000" lnSpcReduction="20000"/>
          </a:bodyPr>
          <a:lstStyle/>
          <a:p>
            <a:r>
              <a:rPr lang="tr-TR" dirty="0" smtClean="0"/>
              <a:t>Soru sormak aslında  bir  </a:t>
            </a:r>
            <a:r>
              <a:rPr lang="tr-TR" dirty="0" smtClean="0">
                <a:solidFill>
                  <a:srgbClr val="FF0000"/>
                </a:solidFill>
              </a:rPr>
              <a:t>sonuç</a:t>
            </a:r>
            <a:r>
              <a:rPr lang="tr-TR" dirty="0" smtClean="0"/>
              <a:t>tur. Soru sormadan önce o konuyla ilgili düşünmüşüzdür.  Düşünmek ve soru sormak felsefi gündemi belirler . </a:t>
            </a:r>
          </a:p>
          <a:p>
            <a:r>
              <a:rPr lang="tr-TR" dirty="0" smtClean="0"/>
              <a:t>Filozof kendinden önceki soruların ve cevapların farkında olarak soru sorar. Soru, derinleşmeyi ve </a:t>
            </a:r>
            <a:r>
              <a:rPr lang="tr-TR" dirty="0" smtClean="0">
                <a:solidFill>
                  <a:srgbClr val="FF0000"/>
                </a:solidFill>
              </a:rPr>
              <a:t>farklı yönlerden görmeyi sağlar. </a:t>
            </a:r>
            <a:r>
              <a:rPr lang="tr-TR" dirty="0" smtClean="0"/>
              <a:t> </a:t>
            </a:r>
          </a:p>
          <a:p>
            <a:r>
              <a:rPr lang="tr-TR" dirty="0" smtClean="0"/>
              <a:t>Bir konuya ilişkin sorular cevaplardan daha önemlidir. Örneğin; “Düşüncelerimizi kendilerine dayandırdığımız </a:t>
            </a:r>
            <a:r>
              <a:rPr lang="tr-TR" dirty="0" smtClean="0">
                <a:solidFill>
                  <a:srgbClr val="FF0000"/>
                </a:solidFill>
              </a:rPr>
              <a:t>kabuller</a:t>
            </a:r>
            <a:r>
              <a:rPr lang="tr-TR" dirty="0" smtClean="0"/>
              <a:t>in sağlamlığından nasıl emin oluruz?” Birçok insan bu türden soruları sormanın rahatsızlık verici olduğunu düşünebilir. Felsefenin karakteristik özelliklerinden biri olan sorular işte bu noktada ortaya çıkar. Düşünce ve eylemlerimizin altında yatan belirleyici ilkenin ne olduğunu bilmek için sorular sorarız. İnsan için birçok konuda öğrenmenin ve anlamanın kapısını sorular açar. </a:t>
            </a:r>
          </a:p>
          <a:p>
            <a:r>
              <a:rPr lang="tr-TR" dirty="0" smtClean="0"/>
              <a:t>Bir konuyu </a:t>
            </a:r>
            <a:r>
              <a:rPr lang="tr-TR" dirty="0" smtClean="0">
                <a:solidFill>
                  <a:srgbClr val="FF0000"/>
                </a:solidFill>
              </a:rPr>
              <a:t>merak ediyorsak soru sormaya başlarız</a:t>
            </a:r>
            <a:r>
              <a:rPr lang="tr-TR" dirty="0" smtClean="0"/>
              <a:t>. Konunun içeriğini anlamaya başladıktan sonra merakımız devam eder, hatta bazen artar. Bu durumda tekrar sorular sorarız.  Zihnimizde anlam derinleştikçe sorularımız da değişir. Sorular bizi giderek konunun özüne yaklaştırır. Bildikçe </a:t>
            </a:r>
            <a:r>
              <a:rPr lang="tr-TR" dirty="0" smtClean="0">
                <a:solidFill>
                  <a:srgbClr val="FF0000"/>
                </a:solidFill>
              </a:rPr>
              <a:t>bilmediklerimizi fark ederiz</a:t>
            </a:r>
            <a:r>
              <a:rPr lang="tr-TR" dirty="0" smtClean="0"/>
              <a:t>. Bilmediklerimizi bilmek bizde yeni soruları ve düşünceleri ortaya çıkartır. Bu bir düşünsel döngü gibidir. Fakat hiçbir zaman soru sormaktan vazgeçmeyiz. </a:t>
            </a:r>
          </a:p>
          <a:p>
            <a:r>
              <a:rPr lang="tr-TR" dirty="0" smtClean="0"/>
              <a:t>Filozof soruları </a:t>
            </a:r>
            <a:r>
              <a:rPr lang="tr-TR" dirty="0" smtClean="0">
                <a:solidFill>
                  <a:srgbClr val="FF0000"/>
                </a:solidFill>
              </a:rPr>
              <a:t>kendine soran kişidir</a:t>
            </a:r>
            <a:r>
              <a:rPr lang="tr-TR" dirty="0" smtClean="0"/>
              <a:t>. Böylece her soruda farklı bir bakış açısı ortaya koyar. </a:t>
            </a:r>
          </a:p>
          <a:p>
            <a:r>
              <a:rPr lang="tr-TR" dirty="0" smtClean="0"/>
              <a:t>Filozof soru sormaktan vazgeçmeden </a:t>
            </a:r>
            <a:r>
              <a:rPr lang="tr-TR" dirty="0" smtClean="0">
                <a:solidFill>
                  <a:srgbClr val="FF0000"/>
                </a:solidFill>
              </a:rPr>
              <a:t>yeni sorular ve farklı düşünceler </a:t>
            </a:r>
            <a:r>
              <a:rPr lang="tr-TR" dirty="0" smtClean="0"/>
              <a:t>ortaya koymaya çalışır.</a:t>
            </a:r>
            <a:endParaRPr lang="tr-TR" dirty="0"/>
          </a:p>
        </p:txBody>
      </p:sp>
      <p:pic>
        <p:nvPicPr>
          <p:cNvPr id="4099" name="Picture 3" descr="G:\Felsefi Karikatürler\Ölümden sonra hayat var mı.jpg"/>
          <p:cNvPicPr>
            <a:picLocks noChangeAspect="1" noChangeArrowheads="1"/>
          </p:cNvPicPr>
          <p:nvPr/>
        </p:nvPicPr>
        <p:blipFill>
          <a:blip r:embed="rId2" cstate="print"/>
          <a:srcRect/>
          <a:stretch>
            <a:fillRect/>
          </a:stretch>
        </p:blipFill>
        <p:spPr bwMode="auto">
          <a:xfrm>
            <a:off x="285720" y="4143380"/>
            <a:ext cx="5753100" cy="2514600"/>
          </a:xfrm>
          <a:prstGeom prst="rect">
            <a:avLst/>
          </a:prstGeom>
          <a:noFill/>
        </p:spPr>
      </p:pic>
      <p:pic>
        <p:nvPicPr>
          <p:cNvPr id="4101" name="Picture 5" descr="C:\Users\Mustafa\Desktop\images (23).jpeg"/>
          <p:cNvPicPr>
            <a:picLocks noChangeAspect="1" noChangeArrowheads="1"/>
          </p:cNvPicPr>
          <p:nvPr/>
        </p:nvPicPr>
        <p:blipFill>
          <a:blip r:embed="rId3" cstate="print"/>
          <a:srcRect/>
          <a:stretch>
            <a:fillRect/>
          </a:stretch>
        </p:blipFill>
        <p:spPr bwMode="auto">
          <a:xfrm>
            <a:off x="6072198" y="4071942"/>
            <a:ext cx="2943227" cy="260033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357167"/>
            <a:ext cx="8358246" cy="5632311"/>
          </a:xfrm>
          <a:prstGeom prst="rect">
            <a:avLst/>
          </a:prstGeom>
        </p:spPr>
        <p:txBody>
          <a:bodyPr wrap="square">
            <a:spAutoFit/>
          </a:bodyPr>
          <a:lstStyle/>
          <a:p>
            <a:r>
              <a:rPr lang="tr-TR" sz="2400" dirty="0" smtClean="0"/>
              <a:t>1. </a:t>
            </a:r>
            <a:r>
              <a:rPr lang="tr-TR" sz="2400" dirty="0" err="1" smtClean="0"/>
              <a:t>Nermi</a:t>
            </a:r>
            <a:r>
              <a:rPr lang="tr-TR" sz="2400" dirty="0" smtClean="0"/>
              <a:t> Uygur şöyle der : '' Bir felsefe sorusunda, daha bir soru olarak olmuş bitmiş bir hâl vardır. Cevapsız bile kalsa belki de tam bir cevabı şart koşmadığından daha soru olarak yeterince bir başarı ortaya koyar: belli bir boyutu açar.''</a:t>
            </a:r>
          </a:p>
          <a:p>
            <a:endParaRPr lang="tr-TR" sz="2400" dirty="0" smtClean="0"/>
          </a:p>
          <a:p>
            <a:r>
              <a:rPr lang="tr-TR" sz="2400" b="1" dirty="0" smtClean="0"/>
              <a:t>Parçaya gör</a:t>
            </a:r>
            <a:r>
              <a:rPr lang="tr-TR" sz="2400" b="1" i="1" dirty="0" smtClean="0"/>
              <a:t>e</a:t>
            </a:r>
            <a:r>
              <a:rPr lang="tr-TR" sz="2400" b="1" dirty="0" smtClean="0"/>
              <a:t> aşağıdakilerden hangisi felsefi bir soru olma özelliği taşır?</a:t>
            </a:r>
          </a:p>
          <a:p>
            <a:endParaRPr lang="tr-TR" sz="2400" dirty="0" smtClean="0"/>
          </a:p>
          <a:p>
            <a:r>
              <a:rPr lang="tr-TR" sz="2400" b="1" dirty="0" smtClean="0"/>
              <a:t>A)</a:t>
            </a:r>
            <a:r>
              <a:rPr lang="tr-TR" sz="2400" dirty="0" smtClean="0"/>
              <a:t> Eğitimin kültürün aktarılmasında nasıl bir rolü vardır?</a:t>
            </a:r>
            <a:br>
              <a:rPr lang="tr-TR" sz="2400" dirty="0" smtClean="0"/>
            </a:br>
            <a:r>
              <a:rPr lang="tr-TR" sz="2400" dirty="0" smtClean="0"/>
              <a:t>B) İnsan davranışları genetik unsurlar tarafından nasıl şekillenir?</a:t>
            </a:r>
            <a:br>
              <a:rPr lang="tr-TR" sz="2400" dirty="0" smtClean="0"/>
            </a:br>
            <a:r>
              <a:rPr lang="tr-TR" sz="2400" dirty="0" smtClean="0"/>
              <a:t>C) Evrensel ahlak ilkeleri var mıdır?</a:t>
            </a:r>
            <a:br>
              <a:rPr lang="tr-TR" sz="2400" dirty="0" smtClean="0"/>
            </a:br>
            <a:r>
              <a:rPr lang="tr-TR" sz="2400" dirty="0" smtClean="0"/>
              <a:t>D) Ekonomik koşullar bireyin yaşam koşullarını etkiler mi?</a:t>
            </a:r>
            <a:br>
              <a:rPr lang="tr-TR" sz="2400" dirty="0" smtClean="0"/>
            </a:br>
            <a:r>
              <a:rPr lang="tr-TR" sz="2400" dirty="0" smtClean="0"/>
              <a:t>E) Güçlü bir imanın koşulları nelerdir?</a:t>
            </a:r>
            <a:br>
              <a:rPr lang="tr-TR" sz="2400" dirty="0" smtClean="0"/>
            </a:br>
            <a:endParaRPr lang="tr-TR" sz="2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kış">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249</TotalTime>
  <Words>1508</Words>
  <PresentationFormat>Ekran Gösterisi (4:3)</PresentationFormat>
  <Paragraphs>119</Paragraphs>
  <Slides>15</Slides>
  <Notes>0</Notes>
  <HiddenSlides>0</HiddenSlides>
  <MMClips>0</MMClips>
  <ScaleCrop>false</ScaleCrop>
  <HeadingPairs>
    <vt:vector size="4" baseType="variant">
      <vt:variant>
        <vt:lpstr>Tema</vt:lpstr>
      </vt:variant>
      <vt:variant>
        <vt:i4>1</vt:i4>
      </vt:variant>
      <vt:variant>
        <vt:lpstr>Slayt Başlıkları</vt:lpstr>
      </vt:variant>
      <vt:variant>
        <vt:i4>15</vt:i4>
      </vt:variant>
    </vt:vector>
  </HeadingPairs>
  <TitlesOfParts>
    <vt:vector size="16" baseType="lpstr">
      <vt:lpstr>Akış</vt:lpstr>
      <vt:lpstr>FELSEFENİN ORTAYA ÇIKIŞI</vt:lpstr>
      <vt:lpstr>Slayt 2</vt:lpstr>
      <vt:lpstr>Slayt 3</vt:lpstr>
      <vt:lpstr>Antik Yunan’da Felsefe</vt:lpstr>
      <vt:lpstr>Slayt 5</vt:lpstr>
      <vt:lpstr>Felsefî Sorular</vt:lpstr>
      <vt:lpstr>Bir felsefe sorusu nedir? </vt:lpstr>
      <vt:lpstr>Felsefede sorular niçin önemlidir?</vt:lpstr>
      <vt:lpstr>Slayt 9</vt:lpstr>
      <vt:lpstr>Slayt 10</vt:lpstr>
      <vt:lpstr>Slayt 11</vt:lpstr>
      <vt:lpstr>Slayt 12</vt:lpstr>
      <vt:lpstr>Slayt 13</vt:lpstr>
      <vt:lpstr>Slayt 14</vt:lpstr>
      <vt:lpstr>Slayt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2020-06-23T02:26:27Z</dcterms:created>
  <dcterms:modified xsi:type="dcterms:W3CDTF">2020-09-16T07:29:06Z</dcterms:modified>
</cp:coreProperties>
</file>