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40" r:id="rId1"/>
  </p:sldMasterIdLst>
  <p:notesMasterIdLst>
    <p:notesMasterId r:id="rId16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06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08B8973-DE5F-4CB7-B2CD-0CD9CCC75807}" type="datetimeFigureOut">
              <a:rPr lang="tr-TR" smtClean="0"/>
              <a:pPr/>
              <a:t>22.09.2021</a:t>
            </a:fld>
            <a:endParaRPr lang="tr-T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tr-T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20B1C77-A683-4BBE-908F-6380BB669FEE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633080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CF9E4F-6194-431C-BF7A-32EF3209D6B8}" type="datetimeFigureOut">
              <a:rPr lang="tr-TR" smtClean="0"/>
              <a:pPr/>
              <a:t>22.09.2021</a:t>
            </a:fld>
            <a:endParaRPr lang="tr-TR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62BD4D26-87BD-4ECE-A160-7C8B8D2F53D0}" type="slidenum">
              <a:rPr lang="tr-TR" smtClean="0"/>
              <a:pPr/>
              <a:t>‹#›</a:t>
            </a:fld>
            <a:endParaRPr lang="tr-TR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CF9E4F-6194-431C-BF7A-32EF3209D6B8}" type="datetimeFigureOut">
              <a:rPr lang="tr-TR" smtClean="0"/>
              <a:pPr/>
              <a:t>22.09.2021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D4D26-87BD-4ECE-A160-7C8B8D2F53D0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62BD4D26-87BD-4ECE-A160-7C8B8D2F53D0}" type="slidenum">
              <a:rPr lang="tr-TR" smtClean="0"/>
              <a:pPr/>
              <a:t>‹#›</a:t>
            </a:fld>
            <a:endParaRPr lang="tr-T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CF9E4F-6194-431C-BF7A-32EF3209D6B8}" type="datetimeFigureOut">
              <a:rPr lang="tr-TR" smtClean="0"/>
              <a:pPr/>
              <a:t>22.09.2021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CF9E4F-6194-431C-BF7A-32EF3209D6B8}" type="datetimeFigureOut">
              <a:rPr lang="tr-TR" smtClean="0"/>
              <a:pPr/>
              <a:t>22.09.2021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62BD4D26-87BD-4ECE-A160-7C8B8D2F53D0}" type="slidenum">
              <a:rPr lang="tr-TR" smtClean="0"/>
              <a:pPr/>
              <a:t>‹#›</a:t>
            </a:fld>
            <a:endParaRPr lang="tr-TR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CF9E4F-6194-431C-BF7A-32EF3209D6B8}" type="datetimeFigureOut">
              <a:rPr lang="tr-TR" smtClean="0"/>
              <a:pPr/>
              <a:t>22.09.2021</a:t>
            </a:fld>
            <a:endParaRPr lang="tr-TR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62BD4D26-87BD-4ECE-A160-7C8B8D2F53D0}" type="slidenum">
              <a:rPr lang="tr-TR" smtClean="0"/>
              <a:pPr/>
              <a:t>‹#›</a:t>
            </a:fld>
            <a:endParaRPr lang="tr-TR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9CCF9E4F-6194-431C-BF7A-32EF3209D6B8}" type="datetimeFigureOut">
              <a:rPr lang="tr-TR" smtClean="0"/>
              <a:pPr/>
              <a:t>22.09.2021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D4D26-87BD-4ECE-A160-7C8B8D2F53D0}" type="slidenum">
              <a:rPr lang="tr-TR" smtClean="0"/>
              <a:pPr/>
              <a:t>‹#›</a:t>
            </a:fld>
            <a:endParaRPr lang="tr-TR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CF9E4F-6194-431C-BF7A-32EF3209D6B8}" type="datetimeFigureOut">
              <a:rPr lang="tr-TR" smtClean="0"/>
              <a:pPr/>
              <a:t>22.09.2021</a:t>
            </a:fld>
            <a:endParaRPr lang="tr-T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tr-TR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62BD4D26-87BD-4ECE-A160-7C8B8D2F53D0}" type="slidenum">
              <a:rPr lang="tr-TR" smtClean="0"/>
              <a:pPr/>
              <a:t>‹#›</a:t>
            </a:fld>
            <a:endParaRPr lang="tr-TR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CF9E4F-6194-431C-BF7A-32EF3209D6B8}" type="datetimeFigureOut">
              <a:rPr lang="tr-TR" smtClean="0"/>
              <a:pPr/>
              <a:t>22.09.2021</a:t>
            </a:fld>
            <a:endParaRPr lang="tr-T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62BD4D26-87BD-4ECE-A160-7C8B8D2F53D0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CF9E4F-6194-431C-BF7A-32EF3209D6B8}" type="datetimeFigureOut">
              <a:rPr lang="tr-TR" smtClean="0"/>
              <a:pPr/>
              <a:t>22.09.2021</a:t>
            </a:fld>
            <a:endParaRPr lang="tr-T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62BD4D26-87BD-4ECE-A160-7C8B8D2F53D0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62BD4D26-87BD-4ECE-A160-7C8B8D2F53D0}" type="slidenum">
              <a:rPr lang="tr-TR" smtClean="0"/>
              <a:pPr/>
              <a:t>‹#›</a:t>
            </a:fld>
            <a:endParaRPr lang="tr-TR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CF9E4F-6194-431C-BF7A-32EF3209D6B8}" type="datetimeFigureOut">
              <a:rPr lang="tr-TR" smtClean="0"/>
              <a:pPr/>
              <a:t>22.09.2021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tr-T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62BD4D26-87BD-4ECE-A160-7C8B8D2F53D0}" type="slidenum">
              <a:rPr lang="tr-TR" smtClean="0"/>
              <a:pPr/>
              <a:t>‹#›</a:t>
            </a:fld>
            <a:endParaRPr lang="tr-TR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9CCF9E4F-6194-431C-BF7A-32EF3209D6B8}" type="datetimeFigureOut">
              <a:rPr lang="tr-TR" smtClean="0"/>
              <a:pPr/>
              <a:t>22.09.2021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tr-T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9CCF9E4F-6194-431C-BF7A-32EF3209D6B8}" type="datetimeFigureOut">
              <a:rPr lang="tr-TR" smtClean="0"/>
              <a:pPr/>
              <a:t>22.09.2021</a:t>
            </a:fld>
            <a:endParaRPr lang="tr-T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tr-TR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62BD4D26-87BD-4ECE-A160-7C8B8D2F53D0}" type="slidenum">
              <a:rPr lang="tr-TR" smtClean="0"/>
              <a:pPr/>
              <a:t>‹#›</a:t>
            </a:fld>
            <a:endParaRPr lang="tr-TR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764705"/>
            <a:ext cx="7772400" cy="1224135"/>
          </a:xfrm>
        </p:spPr>
        <p:txBody>
          <a:bodyPr>
            <a:noAutofit/>
          </a:bodyPr>
          <a:lstStyle/>
          <a:p>
            <a:r>
              <a:rPr lang="tr-TR" sz="5400" dirty="0" smtClean="0">
                <a:latin typeface="Algerian" pitchFamily="82" charset="0"/>
              </a:rPr>
              <a:t>EŞ ANLAMLI</a:t>
            </a:r>
            <a:br>
              <a:rPr lang="tr-TR" sz="5400" dirty="0" smtClean="0">
                <a:latin typeface="Algerian" pitchFamily="82" charset="0"/>
              </a:rPr>
            </a:br>
            <a:r>
              <a:rPr lang="tr-TR" sz="5400" dirty="0" smtClean="0">
                <a:latin typeface="Algerian" pitchFamily="82" charset="0"/>
              </a:rPr>
              <a:t>SÖZCÜKLER</a:t>
            </a:r>
            <a:endParaRPr lang="tr-TR" sz="5400" dirty="0">
              <a:latin typeface="Algerian" pitchFamily="82" charset="0"/>
            </a:endParaRPr>
          </a:p>
        </p:txBody>
      </p:sp>
      <p:pic>
        <p:nvPicPr>
          <p:cNvPr id="4" name="Picture 3" descr="TAWOG_-_Watterson_Ailesi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19672" y="2132856"/>
            <a:ext cx="5976663" cy="4117417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Darwin3.pn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683568" y="3295996"/>
            <a:ext cx="2520280" cy="2608490"/>
          </a:xfrm>
        </p:spPr>
      </p:pic>
      <p:sp>
        <p:nvSpPr>
          <p:cNvPr id="5" name="Content Placeholder 3"/>
          <p:cNvSpPr txBox="1">
            <a:spLocks/>
          </p:cNvSpPr>
          <p:nvPr/>
        </p:nvSpPr>
        <p:spPr>
          <a:xfrm>
            <a:off x="2123728" y="0"/>
            <a:ext cx="6840760" cy="3789040"/>
          </a:xfrm>
          <a:prstGeom prst="cloudCallout">
            <a:avLst>
              <a:gd name="adj1" fmla="val -39533"/>
              <a:gd name="adj2" fmla="val 73422"/>
            </a:avLst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 fontScale="70000" lnSpcReduction="20000"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tr-TR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Rounded MT Bold" pitchFamily="34" charset="0"/>
              <a:ea typeface="+mn-ea"/>
              <a:cs typeface="+mn-cs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tr-TR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Rounded MT Bold" pitchFamily="34" charset="0"/>
              <a:ea typeface="+mn-ea"/>
              <a:cs typeface="+mn-cs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tr-TR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Rounded MT Bold" pitchFamily="34" charset="0"/>
              <a:ea typeface="+mn-ea"/>
              <a:cs typeface="+mn-cs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tr-TR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Rounded MT Bold" pitchFamily="34" charset="0"/>
              <a:ea typeface="+mn-ea"/>
              <a:cs typeface="+mn-cs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tr-TR" sz="3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Rounded MT Bold" pitchFamily="34" charset="0"/>
              <a:ea typeface="+mn-ea"/>
              <a:cs typeface="+mn-cs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tr-TR" sz="5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HATIR=ANI</a:t>
            </a:r>
          </a:p>
        </p:txBody>
      </p:sp>
      <p:pic>
        <p:nvPicPr>
          <p:cNvPr id="6" name="Picture 5" descr="yazan-el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067944" y="548680"/>
            <a:ext cx="2616291" cy="1656184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indir (1).pn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755576" y="3117296"/>
            <a:ext cx="2160240" cy="2854880"/>
          </a:xfrm>
          <a:prstGeom prst="rect">
            <a:avLst/>
          </a:prstGeom>
        </p:spPr>
      </p:pic>
      <p:sp>
        <p:nvSpPr>
          <p:cNvPr id="5" name="Content Placeholder 3"/>
          <p:cNvSpPr txBox="1">
            <a:spLocks/>
          </p:cNvSpPr>
          <p:nvPr/>
        </p:nvSpPr>
        <p:spPr>
          <a:xfrm>
            <a:off x="2123728" y="0"/>
            <a:ext cx="6840760" cy="3789040"/>
          </a:xfrm>
          <a:prstGeom prst="cloudCallout">
            <a:avLst>
              <a:gd name="adj1" fmla="val -39533"/>
              <a:gd name="adj2" fmla="val 73422"/>
            </a:avLst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/>
          </a:bodyPr>
          <a:lstStyle/>
          <a:p>
            <a:pPr marL="342900" indent="-342900" algn="ctr">
              <a:spcBef>
                <a:spcPct val="20000"/>
              </a:spcBef>
              <a:buFont typeface="Arial" pitchFamily="34" charset="0"/>
              <a:buChar char="•"/>
              <a:defRPr/>
            </a:pPr>
            <a:endParaRPr lang="tr-TR" sz="2200" dirty="0" smtClean="0">
              <a:solidFill>
                <a:schemeClr val="tx1"/>
              </a:solidFill>
              <a:latin typeface="Arial Rounded MT Bold" pitchFamily="34" charset="0"/>
            </a:endParaRPr>
          </a:p>
          <a:p>
            <a:pPr marL="342900" indent="-342900" algn="ctr">
              <a:spcBef>
                <a:spcPct val="20000"/>
              </a:spcBef>
              <a:buFont typeface="Arial" pitchFamily="34" charset="0"/>
              <a:buChar char="•"/>
              <a:defRPr/>
            </a:pPr>
            <a:endParaRPr lang="tr-TR" sz="2200" dirty="0" smtClean="0">
              <a:solidFill>
                <a:schemeClr val="tx1"/>
              </a:solidFill>
              <a:latin typeface="Arial Rounded MT Bold" pitchFamily="34" charset="0"/>
            </a:endParaRPr>
          </a:p>
          <a:p>
            <a:pPr marL="342900" indent="-342900" algn="ctr">
              <a:spcBef>
                <a:spcPct val="20000"/>
              </a:spcBef>
              <a:buFont typeface="Arial" pitchFamily="34" charset="0"/>
              <a:buChar char="•"/>
              <a:defRPr/>
            </a:pPr>
            <a:endParaRPr lang="tr-TR" sz="2200" dirty="0" smtClean="0">
              <a:solidFill>
                <a:schemeClr val="tx1"/>
              </a:solidFill>
              <a:latin typeface="Arial Rounded MT Bold" pitchFamily="34" charset="0"/>
            </a:endParaRPr>
          </a:p>
          <a:p>
            <a:pPr marL="342900" indent="-342900" algn="ctr">
              <a:spcBef>
                <a:spcPct val="20000"/>
              </a:spcBef>
              <a:buFont typeface="Arial" pitchFamily="34" charset="0"/>
              <a:buChar char="•"/>
              <a:defRPr/>
            </a:pPr>
            <a:endParaRPr lang="tr-TR" sz="2200" dirty="0" smtClean="0">
              <a:solidFill>
                <a:schemeClr val="tx1"/>
              </a:solidFill>
              <a:latin typeface="Arial Rounded MT Bold" pitchFamily="34" charset="0"/>
            </a:endParaRPr>
          </a:p>
          <a:p>
            <a:pPr marL="342900" indent="-342900" algn="ctr">
              <a:spcBef>
                <a:spcPct val="20000"/>
              </a:spcBef>
              <a:buFont typeface="Arial" pitchFamily="34" charset="0"/>
              <a:buChar char="•"/>
              <a:defRPr/>
            </a:pPr>
            <a:endParaRPr lang="tr-TR" sz="2200" dirty="0" smtClean="0">
              <a:solidFill>
                <a:schemeClr val="tx1"/>
              </a:solidFill>
              <a:latin typeface="Arial Rounded MT Bold" pitchFamily="34" charset="0"/>
            </a:endParaRPr>
          </a:p>
          <a:p>
            <a:pPr marL="342900" indent="-342900" algn="ctr">
              <a:spcBef>
                <a:spcPct val="20000"/>
              </a:spcBef>
              <a:buFont typeface="Arial" pitchFamily="34" charset="0"/>
              <a:buNone/>
              <a:defRPr/>
            </a:pPr>
            <a:r>
              <a:rPr lang="tr-TR" sz="2200" dirty="0" smtClean="0">
                <a:solidFill>
                  <a:schemeClr val="tx1"/>
                </a:solidFill>
                <a:latin typeface="Arial Rounded MT Bold" pitchFamily="34" charset="0"/>
              </a:rPr>
              <a:t>YOKSUL=FAKİR</a:t>
            </a:r>
          </a:p>
        </p:txBody>
      </p:sp>
      <p:pic>
        <p:nvPicPr>
          <p:cNvPr id="6" name="Picture 5" descr="Screenshot_212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139952" y="404664"/>
            <a:ext cx="2304257" cy="1959746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Darwin3.pn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683568" y="3226508"/>
            <a:ext cx="2448272" cy="2533962"/>
          </a:xfrm>
        </p:spPr>
      </p:pic>
      <p:sp>
        <p:nvSpPr>
          <p:cNvPr id="5" name="Content Placeholder 3"/>
          <p:cNvSpPr txBox="1">
            <a:spLocks/>
          </p:cNvSpPr>
          <p:nvPr/>
        </p:nvSpPr>
        <p:spPr>
          <a:xfrm>
            <a:off x="2123728" y="0"/>
            <a:ext cx="6840760" cy="3789040"/>
          </a:xfrm>
          <a:prstGeom prst="cloudCallout">
            <a:avLst>
              <a:gd name="adj1" fmla="val -39533"/>
              <a:gd name="adj2" fmla="val 73422"/>
            </a:avLst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 fontScale="70000" lnSpcReduction="20000"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tr-TR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Rounded MT Bold" pitchFamily="34" charset="0"/>
              <a:ea typeface="+mn-ea"/>
              <a:cs typeface="+mn-cs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tr-TR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Rounded MT Bold" pitchFamily="34" charset="0"/>
              <a:ea typeface="+mn-ea"/>
              <a:cs typeface="+mn-cs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tr-TR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Rounded MT Bold" pitchFamily="34" charset="0"/>
              <a:ea typeface="+mn-ea"/>
              <a:cs typeface="+mn-cs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tr-TR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Rounded MT Bold" pitchFamily="34" charset="0"/>
              <a:ea typeface="+mn-ea"/>
              <a:cs typeface="+mn-cs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tr-TR" sz="3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Rounded MT Bold" pitchFamily="34" charset="0"/>
              <a:ea typeface="+mn-ea"/>
              <a:cs typeface="+mn-cs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tr-TR" sz="5200" dirty="0" smtClean="0">
                <a:solidFill>
                  <a:schemeClr val="tx1"/>
                </a:solidFill>
                <a:latin typeface="Arial Rounded MT Bold" pitchFamily="34" charset="0"/>
              </a:rPr>
              <a:t>FAYDA=YARAR</a:t>
            </a:r>
            <a:endParaRPr kumimoji="0" lang="tr-TR" sz="5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Rounded MT Bold" pitchFamily="34" charset="0"/>
              <a:ea typeface="+mn-ea"/>
              <a:cs typeface="+mn-cs"/>
            </a:endParaRPr>
          </a:p>
        </p:txBody>
      </p:sp>
      <p:pic>
        <p:nvPicPr>
          <p:cNvPr id="6" name="Picture 5" descr="655450_detay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427984" y="332656"/>
            <a:ext cx="2160240" cy="1944216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3" descr="indir (1).pn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971600" y="3153576"/>
            <a:ext cx="1944216" cy="2746591"/>
          </a:xfrm>
          <a:prstGeom prst="rect">
            <a:avLst/>
          </a:prstGeom>
        </p:spPr>
      </p:pic>
      <p:sp>
        <p:nvSpPr>
          <p:cNvPr id="7" name="Content Placeholder 3"/>
          <p:cNvSpPr txBox="1">
            <a:spLocks/>
          </p:cNvSpPr>
          <p:nvPr/>
        </p:nvSpPr>
        <p:spPr>
          <a:xfrm>
            <a:off x="2123728" y="0"/>
            <a:ext cx="6840760" cy="3789040"/>
          </a:xfrm>
          <a:prstGeom prst="cloudCallout">
            <a:avLst>
              <a:gd name="adj1" fmla="val -39533"/>
              <a:gd name="adj2" fmla="val 73422"/>
            </a:avLst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 fontScale="70000" lnSpcReduction="20000"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tr-TR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Rounded MT Bold" pitchFamily="34" charset="0"/>
              <a:ea typeface="+mn-ea"/>
              <a:cs typeface="+mn-cs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tr-TR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Rounded MT Bold" pitchFamily="34" charset="0"/>
              <a:ea typeface="+mn-ea"/>
              <a:cs typeface="+mn-cs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tr-TR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Rounded MT Bold" pitchFamily="34" charset="0"/>
              <a:ea typeface="+mn-ea"/>
              <a:cs typeface="+mn-cs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tr-TR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Rounded MT Bold" pitchFamily="34" charset="0"/>
              <a:ea typeface="+mn-ea"/>
              <a:cs typeface="+mn-cs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tr-TR" sz="3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Rounded MT Bold" pitchFamily="34" charset="0"/>
              <a:ea typeface="+mn-ea"/>
              <a:cs typeface="+mn-cs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tr-TR" sz="5200" dirty="0" smtClean="0">
                <a:solidFill>
                  <a:schemeClr val="tx1"/>
                </a:solidFill>
                <a:latin typeface="Arial Rounded MT Bold" pitchFamily="34" charset="0"/>
              </a:rPr>
              <a:t>MEKTEP=OKUL</a:t>
            </a:r>
            <a:endParaRPr kumimoji="0" lang="tr-TR" sz="5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Rounded MT Bold" pitchFamily="34" charset="0"/>
              <a:ea typeface="+mn-ea"/>
              <a:cs typeface="+mn-cs"/>
            </a:endParaRPr>
          </a:p>
        </p:txBody>
      </p:sp>
      <p:pic>
        <p:nvPicPr>
          <p:cNvPr id="8" name="Picture 7" descr="maxresdefault (2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851920" y="476672"/>
            <a:ext cx="3384376" cy="1886091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Darwin3.pn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611560" y="3368004"/>
            <a:ext cx="2520280" cy="2608490"/>
          </a:xfrm>
        </p:spPr>
      </p:pic>
      <p:sp>
        <p:nvSpPr>
          <p:cNvPr id="5" name="Content Placeholder 3"/>
          <p:cNvSpPr txBox="1">
            <a:spLocks/>
          </p:cNvSpPr>
          <p:nvPr/>
        </p:nvSpPr>
        <p:spPr>
          <a:xfrm>
            <a:off x="2123728" y="0"/>
            <a:ext cx="6840760" cy="3789040"/>
          </a:xfrm>
          <a:prstGeom prst="cloudCallout">
            <a:avLst>
              <a:gd name="adj1" fmla="val -39533"/>
              <a:gd name="adj2" fmla="val 7342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 fontScale="70000" lnSpcReduction="20000"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tr-TR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Rounded MT Bold" pitchFamily="34" charset="0"/>
              <a:ea typeface="+mn-ea"/>
              <a:cs typeface="+mn-cs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tr-TR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Rounded MT Bold" pitchFamily="34" charset="0"/>
              <a:ea typeface="+mn-ea"/>
              <a:cs typeface="+mn-cs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tr-TR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Rounded MT Bold" pitchFamily="34" charset="0"/>
              <a:ea typeface="+mn-ea"/>
              <a:cs typeface="+mn-cs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tr-TR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Rounded MT Bold" pitchFamily="34" charset="0"/>
              <a:ea typeface="+mn-ea"/>
              <a:cs typeface="+mn-cs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tr-TR" sz="3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Rounded MT Bold" pitchFamily="34" charset="0"/>
              <a:ea typeface="+mn-ea"/>
              <a:cs typeface="+mn-cs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tr-TR" sz="5200" dirty="0" smtClean="0">
                <a:solidFill>
                  <a:schemeClr val="tx1"/>
                </a:solidFill>
                <a:latin typeface="Arial Rounded MT Bold" pitchFamily="34" charset="0"/>
              </a:rPr>
              <a:t>VAKİT=ZAMAN</a:t>
            </a:r>
            <a:endParaRPr kumimoji="0" lang="tr-TR" sz="5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Rounded MT Bold" pitchFamily="34" charset="0"/>
              <a:ea typeface="+mn-ea"/>
              <a:cs typeface="+mn-cs"/>
            </a:endParaRPr>
          </a:p>
        </p:txBody>
      </p:sp>
      <p:pic>
        <p:nvPicPr>
          <p:cNvPr id="6" name="Picture 5" descr="depositphotos_65351459-stock-illustration-cartoon-clock-waving-hand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139952" y="476672"/>
            <a:ext cx="2376263" cy="1901011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gumball_and_darwin_by_noe_yyy-d621t68.pn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323528" y="2492896"/>
            <a:ext cx="6096000" cy="3657600"/>
          </a:xfrm>
        </p:spPr>
      </p:pic>
      <p:sp>
        <p:nvSpPr>
          <p:cNvPr id="5" name="Cloud Callout 4"/>
          <p:cNvSpPr/>
          <p:nvPr/>
        </p:nvSpPr>
        <p:spPr>
          <a:xfrm>
            <a:off x="4067944" y="0"/>
            <a:ext cx="4536504" cy="2708920"/>
          </a:xfrm>
          <a:prstGeom prst="cloudCallout">
            <a:avLst>
              <a:gd name="adj1" fmla="val -23623"/>
              <a:gd name="adj2" fmla="val 66135"/>
            </a:avLst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dirty="0" smtClean="0">
                <a:solidFill>
                  <a:schemeClr val="tx1"/>
                </a:solidFill>
                <a:latin typeface="Arial Rounded MT Bold" pitchFamily="34" charset="0"/>
              </a:rPr>
              <a:t>Merhaba çocuklar.Bizimle beraber eş anlamlı sözcükleri öğrenmeye hazır mısınız?</a:t>
            </a:r>
            <a:endParaRPr lang="tr-TR" dirty="0">
              <a:solidFill>
                <a:schemeClr val="tx1"/>
              </a:solidFill>
              <a:latin typeface="Arial Rounded MT Bold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Content Placeholder 9" descr="indir (1).pn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1043608" y="2166039"/>
            <a:ext cx="2592288" cy="3662121"/>
          </a:xfrm>
        </p:spPr>
      </p:pic>
      <p:sp>
        <p:nvSpPr>
          <p:cNvPr id="11" name="Cloud Callout 10"/>
          <p:cNvSpPr/>
          <p:nvPr/>
        </p:nvSpPr>
        <p:spPr>
          <a:xfrm>
            <a:off x="3563888" y="332656"/>
            <a:ext cx="5112568" cy="3024336"/>
          </a:xfrm>
          <a:prstGeom prst="cloudCallout">
            <a:avLst>
              <a:gd name="adj1" fmla="val -47605"/>
              <a:gd name="adj2" fmla="val 60958"/>
            </a:avLst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dirty="0" smtClean="0">
                <a:solidFill>
                  <a:schemeClr val="tx1"/>
                </a:solidFill>
                <a:latin typeface="Arial Rounded MT Bold" pitchFamily="34" charset="0"/>
              </a:rPr>
              <a:t>Biliyor musunuz çocuklar?Eş anlamlı sözcükler aynı anlama gelen birbirlerinin yerine kullanılabilen sözcüklerdir.Yazılışları farklı ama anlamları aynıdır.</a:t>
            </a:r>
            <a:endParaRPr lang="tr-TR" dirty="0">
              <a:solidFill>
                <a:schemeClr val="tx1"/>
              </a:solidFill>
              <a:latin typeface="Arial Rounded MT Bold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Darwin3.pn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1187624" y="2276872"/>
            <a:ext cx="3201675" cy="3313734"/>
          </a:xfrm>
        </p:spPr>
      </p:pic>
      <p:sp>
        <p:nvSpPr>
          <p:cNvPr id="5" name="Cloud Callout 4"/>
          <p:cNvSpPr/>
          <p:nvPr/>
        </p:nvSpPr>
        <p:spPr>
          <a:xfrm>
            <a:off x="3779912" y="0"/>
            <a:ext cx="4896544" cy="2636912"/>
          </a:xfrm>
          <a:prstGeom prst="cloudCallout">
            <a:avLst>
              <a:gd name="adj1" fmla="val -44966"/>
              <a:gd name="adj2" fmla="val 77971"/>
            </a:avLst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dirty="0" smtClean="0">
                <a:solidFill>
                  <a:schemeClr val="tx1"/>
                </a:solidFill>
              </a:rPr>
              <a:t>Evet.Mesela ben Gumball’a geçen </a:t>
            </a:r>
            <a:r>
              <a:rPr lang="tr-TR" b="1" u="sng" dirty="0" smtClean="0">
                <a:solidFill>
                  <a:schemeClr val="tx1"/>
                </a:solidFill>
              </a:rPr>
              <a:t>sene</a:t>
            </a:r>
            <a:r>
              <a:rPr lang="tr-TR" u="sng" dirty="0" smtClean="0">
                <a:solidFill>
                  <a:schemeClr val="tx1"/>
                </a:solidFill>
              </a:rPr>
              <a:t> </a:t>
            </a:r>
            <a:r>
              <a:rPr lang="tr-TR" dirty="0" smtClean="0">
                <a:solidFill>
                  <a:schemeClr val="tx1"/>
                </a:solidFill>
              </a:rPr>
              <a:t>doğum gününde çok güzel bir </a:t>
            </a:r>
            <a:r>
              <a:rPr lang="tr-TR" b="1" u="sng" dirty="0" smtClean="0">
                <a:solidFill>
                  <a:schemeClr val="tx1"/>
                </a:solidFill>
              </a:rPr>
              <a:t>hediye</a:t>
            </a:r>
            <a:r>
              <a:rPr lang="tr-TR" dirty="0" smtClean="0">
                <a:solidFill>
                  <a:schemeClr val="tx1"/>
                </a:solidFill>
              </a:rPr>
              <a:t> aldim .</a:t>
            </a:r>
            <a:endParaRPr lang="tr-TR" dirty="0">
              <a:solidFill>
                <a:schemeClr val="tx1"/>
              </a:solidFill>
            </a:endParaRPr>
          </a:p>
        </p:txBody>
      </p:sp>
      <p:sp>
        <p:nvSpPr>
          <p:cNvPr id="6" name="Cloud Callout 5"/>
          <p:cNvSpPr/>
          <p:nvPr/>
        </p:nvSpPr>
        <p:spPr>
          <a:xfrm>
            <a:off x="4067944" y="3645024"/>
            <a:ext cx="4896544" cy="2448272"/>
          </a:xfrm>
          <a:prstGeom prst="cloudCallout">
            <a:avLst>
              <a:gd name="adj1" fmla="val -57320"/>
              <a:gd name="adj2" fmla="val -44950"/>
            </a:avLst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dirty="0" smtClean="0">
                <a:solidFill>
                  <a:schemeClr val="tx1"/>
                </a:solidFill>
              </a:rPr>
              <a:t>Bu cümleyi kurarken sene yerine “</a:t>
            </a:r>
            <a:r>
              <a:rPr lang="tr-TR" b="1" u="sng" dirty="0" smtClean="0">
                <a:solidFill>
                  <a:schemeClr val="tx1"/>
                </a:solidFill>
              </a:rPr>
              <a:t>YIL</a:t>
            </a:r>
            <a:r>
              <a:rPr lang="tr-TR" dirty="0" smtClean="0">
                <a:solidFill>
                  <a:schemeClr val="tx1"/>
                </a:solidFill>
              </a:rPr>
              <a:t>” ,hediye yerine “</a:t>
            </a:r>
            <a:r>
              <a:rPr lang="tr-TR" b="1" u="sng" dirty="0" smtClean="0">
                <a:solidFill>
                  <a:schemeClr val="tx1"/>
                </a:solidFill>
              </a:rPr>
              <a:t>ARMAĞAN</a:t>
            </a:r>
            <a:r>
              <a:rPr lang="tr-TR" dirty="0" smtClean="0">
                <a:solidFill>
                  <a:schemeClr val="tx1"/>
                </a:solidFill>
              </a:rPr>
              <a:t>” diyebiliriz.Aynı anlama gelmiş olur.</a:t>
            </a:r>
            <a:endParaRPr lang="tr-TR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indir (1).pn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971600" y="3789040"/>
            <a:ext cx="1800225" cy="2543175"/>
          </a:xfrm>
        </p:spPr>
      </p:pic>
      <p:sp>
        <p:nvSpPr>
          <p:cNvPr id="5" name="Cloud Callout 4"/>
          <p:cNvSpPr/>
          <p:nvPr/>
        </p:nvSpPr>
        <p:spPr>
          <a:xfrm>
            <a:off x="2915816" y="332656"/>
            <a:ext cx="6228184" cy="4392488"/>
          </a:xfrm>
          <a:prstGeom prst="cloudCallout">
            <a:avLst>
              <a:gd name="adj1" fmla="val -52646"/>
              <a:gd name="adj2" fmla="val 64414"/>
            </a:avLst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dirty="0">
              <a:solidFill>
                <a:schemeClr val="tx1"/>
              </a:solidFill>
            </a:endParaRPr>
          </a:p>
          <a:p>
            <a:pPr algn="ctr"/>
            <a:endParaRPr lang="tr-TR" sz="2800" dirty="0" smtClean="0">
              <a:solidFill>
                <a:schemeClr val="tx1"/>
              </a:solidFill>
              <a:latin typeface="Arial Rounded MT Bold" pitchFamily="34" charset="0"/>
            </a:endParaRPr>
          </a:p>
          <a:p>
            <a:pPr algn="ctr"/>
            <a:endParaRPr lang="tr-TR" sz="2800" dirty="0">
              <a:solidFill>
                <a:schemeClr val="tx1"/>
              </a:solidFill>
              <a:latin typeface="Arial Rounded MT Bold" pitchFamily="34" charset="0"/>
            </a:endParaRPr>
          </a:p>
          <a:p>
            <a:pPr algn="ctr"/>
            <a:r>
              <a:rPr lang="tr-TR" sz="2800" dirty="0" smtClean="0">
                <a:solidFill>
                  <a:schemeClr val="tx1"/>
                </a:solidFill>
                <a:latin typeface="Arial Rounded MT Bold" pitchFamily="34" charset="0"/>
              </a:rPr>
              <a:t>HEDİYE= ARMAĞAN </a:t>
            </a:r>
          </a:p>
          <a:p>
            <a:pPr algn="ctr"/>
            <a:endParaRPr lang="tr-TR" dirty="0" smtClean="0">
              <a:solidFill>
                <a:schemeClr val="tx1"/>
              </a:solidFill>
              <a:latin typeface="Arial Rounded MT Bold" pitchFamily="34" charset="0"/>
            </a:endParaRPr>
          </a:p>
        </p:txBody>
      </p:sp>
      <p:pic>
        <p:nvPicPr>
          <p:cNvPr id="6" name="Picture 5" descr="indir (2)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860032" y="1124744"/>
            <a:ext cx="2016224" cy="1510222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Darwin3.pn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683568" y="3717032"/>
            <a:ext cx="2448272" cy="2547493"/>
          </a:xfrm>
        </p:spPr>
      </p:pic>
      <p:sp>
        <p:nvSpPr>
          <p:cNvPr id="5" name="Cloud Callout 4"/>
          <p:cNvSpPr/>
          <p:nvPr/>
        </p:nvSpPr>
        <p:spPr>
          <a:xfrm>
            <a:off x="2267744" y="0"/>
            <a:ext cx="6876256" cy="4005064"/>
          </a:xfrm>
          <a:prstGeom prst="cloudCallout">
            <a:avLst>
              <a:gd name="adj1" fmla="val -35214"/>
              <a:gd name="adj2" fmla="val 77329"/>
            </a:avLst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dirty="0" smtClean="0">
              <a:solidFill>
                <a:schemeClr val="tx1"/>
              </a:solidFill>
              <a:latin typeface="Arial Rounded MT Bold" pitchFamily="34" charset="0"/>
            </a:endParaRPr>
          </a:p>
          <a:p>
            <a:pPr algn="ctr"/>
            <a:endParaRPr lang="tr-TR" dirty="0" smtClean="0">
              <a:solidFill>
                <a:schemeClr val="tx1"/>
              </a:solidFill>
              <a:latin typeface="Arial Rounded MT Bold" pitchFamily="34" charset="0"/>
            </a:endParaRPr>
          </a:p>
          <a:p>
            <a:pPr algn="ctr"/>
            <a:endParaRPr lang="tr-TR" dirty="0">
              <a:solidFill>
                <a:schemeClr val="tx1"/>
              </a:solidFill>
              <a:latin typeface="Arial Rounded MT Bold" pitchFamily="34" charset="0"/>
            </a:endParaRPr>
          </a:p>
          <a:p>
            <a:pPr algn="ctr"/>
            <a:endParaRPr lang="tr-TR" dirty="0" smtClean="0">
              <a:solidFill>
                <a:schemeClr val="tx1"/>
              </a:solidFill>
              <a:latin typeface="Arial Rounded MT Bold" pitchFamily="34" charset="0"/>
            </a:endParaRPr>
          </a:p>
          <a:p>
            <a:pPr algn="ctr"/>
            <a:r>
              <a:rPr lang="tr-TR" sz="4000" dirty="0" smtClean="0">
                <a:solidFill>
                  <a:schemeClr val="tx1"/>
                </a:solidFill>
                <a:latin typeface="Arial Rounded MT Bold" pitchFamily="34" charset="0"/>
              </a:rPr>
              <a:t>YIL=SENE</a:t>
            </a:r>
            <a:endParaRPr lang="tr-TR" sz="4000" dirty="0">
              <a:solidFill>
                <a:schemeClr val="tx1"/>
              </a:solidFill>
              <a:latin typeface="Arial Rounded MT Bold" pitchFamily="34" charset="0"/>
            </a:endParaRPr>
          </a:p>
        </p:txBody>
      </p:sp>
      <p:pic>
        <p:nvPicPr>
          <p:cNvPr id="6" name="Picture 5" descr="indir (1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707904" y="548680"/>
            <a:ext cx="4551040" cy="1512168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indir (1).pn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899592" y="3429000"/>
            <a:ext cx="1800225" cy="2543175"/>
          </a:xfrm>
        </p:spPr>
      </p:pic>
      <p:sp>
        <p:nvSpPr>
          <p:cNvPr id="5" name="Cloud Callout 4"/>
          <p:cNvSpPr/>
          <p:nvPr/>
        </p:nvSpPr>
        <p:spPr>
          <a:xfrm>
            <a:off x="2267744" y="0"/>
            <a:ext cx="6876256" cy="4005064"/>
          </a:xfrm>
          <a:prstGeom prst="cloudCallout">
            <a:avLst>
              <a:gd name="adj1" fmla="val -35214"/>
              <a:gd name="adj2" fmla="val 77329"/>
            </a:avLst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dirty="0" smtClean="0">
              <a:solidFill>
                <a:schemeClr val="tx1"/>
              </a:solidFill>
              <a:latin typeface="Arial Rounded MT Bold" pitchFamily="34" charset="0"/>
            </a:endParaRPr>
          </a:p>
          <a:p>
            <a:pPr algn="ctr"/>
            <a:endParaRPr lang="tr-TR" dirty="0" smtClean="0">
              <a:solidFill>
                <a:schemeClr val="tx1"/>
              </a:solidFill>
              <a:latin typeface="Arial Rounded MT Bold" pitchFamily="34" charset="0"/>
            </a:endParaRPr>
          </a:p>
          <a:p>
            <a:pPr algn="ctr"/>
            <a:endParaRPr lang="tr-TR" dirty="0">
              <a:solidFill>
                <a:schemeClr val="tx1"/>
              </a:solidFill>
              <a:latin typeface="Arial Rounded MT Bold" pitchFamily="34" charset="0"/>
            </a:endParaRPr>
          </a:p>
          <a:p>
            <a:pPr algn="ctr"/>
            <a:endParaRPr lang="tr-TR" dirty="0" smtClean="0">
              <a:solidFill>
                <a:schemeClr val="tx1"/>
              </a:solidFill>
              <a:latin typeface="Arial Rounded MT Bold" pitchFamily="34" charset="0"/>
            </a:endParaRPr>
          </a:p>
          <a:p>
            <a:pPr algn="ctr"/>
            <a:endParaRPr lang="tr-TR" sz="3600" dirty="0" smtClean="0">
              <a:solidFill>
                <a:schemeClr val="tx1"/>
              </a:solidFill>
              <a:latin typeface="Arial Rounded MT Bold" pitchFamily="34" charset="0"/>
            </a:endParaRPr>
          </a:p>
          <a:p>
            <a:pPr algn="ctr"/>
            <a:r>
              <a:rPr lang="tr-TR" sz="3600" dirty="0" smtClean="0">
                <a:solidFill>
                  <a:schemeClr val="tx1"/>
                </a:solidFill>
                <a:latin typeface="Arial Rounded MT Bold" pitchFamily="34" charset="0"/>
              </a:rPr>
              <a:t>KELİME=SÖZCÜK</a:t>
            </a:r>
            <a:endParaRPr lang="tr-TR" sz="3600" dirty="0">
              <a:solidFill>
                <a:schemeClr val="tx1"/>
              </a:solidFill>
              <a:latin typeface="Arial Rounded MT Bold" pitchFamily="34" charset="0"/>
            </a:endParaRPr>
          </a:p>
        </p:txBody>
      </p:sp>
      <p:pic>
        <p:nvPicPr>
          <p:cNvPr id="6" name="Picture 5" descr="basit-türemiş-birleşik-kelimeler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851920" y="513796"/>
            <a:ext cx="3672408" cy="1835084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Darwin3.pn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899592" y="3375564"/>
            <a:ext cx="2304256" cy="2384905"/>
          </a:xfrm>
        </p:spPr>
      </p:pic>
      <p:sp>
        <p:nvSpPr>
          <p:cNvPr id="5" name="Cloud Callout 4"/>
          <p:cNvSpPr/>
          <p:nvPr/>
        </p:nvSpPr>
        <p:spPr>
          <a:xfrm>
            <a:off x="2267744" y="0"/>
            <a:ext cx="6876256" cy="4005064"/>
          </a:xfrm>
          <a:prstGeom prst="cloudCallout">
            <a:avLst>
              <a:gd name="adj1" fmla="val -35214"/>
              <a:gd name="adj2" fmla="val 77329"/>
            </a:avLst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dirty="0" smtClean="0">
              <a:solidFill>
                <a:schemeClr val="tx1"/>
              </a:solidFill>
              <a:latin typeface="Arial Rounded MT Bold" pitchFamily="34" charset="0"/>
            </a:endParaRPr>
          </a:p>
          <a:p>
            <a:pPr algn="ctr"/>
            <a:endParaRPr lang="tr-TR" dirty="0" smtClean="0">
              <a:solidFill>
                <a:schemeClr val="tx1"/>
              </a:solidFill>
              <a:latin typeface="Arial Rounded MT Bold" pitchFamily="34" charset="0"/>
            </a:endParaRPr>
          </a:p>
          <a:p>
            <a:pPr algn="ctr"/>
            <a:endParaRPr lang="tr-TR" dirty="0">
              <a:solidFill>
                <a:schemeClr val="tx1"/>
              </a:solidFill>
              <a:latin typeface="Arial Rounded MT Bold" pitchFamily="34" charset="0"/>
            </a:endParaRPr>
          </a:p>
          <a:p>
            <a:pPr algn="ctr"/>
            <a:endParaRPr lang="tr-TR" dirty="0" smtClean="0">
              <a:solidFill>
                <a:schemeClr val="tx1"/>
              </a:solidFill>
              <a:latin typeface="Arial Rounded MT Bold" pitchFamily="34" charset="0"/>
            </a:endParaRPr>
          </a:p>
          <a:p>
            <a:pPr algn="ctr"/>
            <a:endParaRPr lang="tr-TR" sz="3600" dirty="0" smtClean="0">
              <a:solidFill>
                <a:schemeClr val="tx1"/>
              </a:solidFill>
              <a:latin typeface="Arial Rounded MT Bold" pitchFamily="34" charset="0"/>
            </a:endParaRPr>
          </a:p>
          <a:p>
            <a:pPr algn="ctr"/>
            <a:r>
              <a:rPr lang="tr-TR" sz="3600" dirty="0" smtClean="0">
                <a:solidFill>
                  <a:schemeClr val="tx1"/>
                </a:solidFill>
                <a:latin typeface="Arial Rounded MT Bold" pitchFamily="34" charset="0"/>
              </a:rPr>
              <a:t>KARA=SİYAH</a:t>
            </a:r>
            <a:endParaRPr lang="tr-TR" sz="3600" dirty="0">
              <a:solidFill>
                <a:schemeClr val="tx1"/>
              </a:solidFill>
              <a:latin typeface="Arial Rounded MT Bold" pitchFamily="34" charset="0"/>
            </a:endParaRPr>
          </a:p>
        </p:txBody>
      </p:sp>
      <p:pic>
        <p:nvPicPr>
          <p:cNvPr id="6" name="Picture 5" descr="23918884-cartoon-black-color-in-a-paint-bucket-with-brush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16016" y="548680"/>
            <a:ext cx="1704975" cy="180020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2123728" y="0"/>
            <a:ext cx="6840760" cy="3789040"/>
          </a:xfrm>
          <a:prstGeom prst="cloudCallout">
            <a:avLst>
              <a:gd name="adj1" fmla="val -39533"/>
              <a:gd name="adj2" fmla="val 73422"/>
            </a:avLst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77500" lnSpcReduction="20000"/>
          </a:bodyPr>
          <a:lstStyle/>
          <a:p>
            <a:pPr algn="ctr"/>
            <a:endParaRPr lang="tr-TR" dirty="0" smtClean="0">
              <a:solidFill>
                <a:schemeClr val="tx1"/>
              </a:solidFill>
              <a:latin typeface="Arial Rounded MT Bold" pitchFamily="34" charset="0"/>
            </a:endParaRPr>
          </a:p>
          <a:p>
            <a:pPr algn="ctr"/>
            <a:endParaRPr lang="tr-TR" dirty="0" smtClean="0">
              <a:solidFill>
                <a:schemeClr val="tx1"/>
              </a:solidFill>
              <a:latin typeface="Arial Rounded MT Bold" pitchFamily="34" charset="0"/>
            </a:endParaRPr>
          </a:p>
          <a:p>
            <a:pPr algn="ctr"/>
            <a:endParaRPr lang="tr-TR" dirty="0">
              <a:solidFill>
                <a:schemeClr val="tx1"/>
              </a:solidFill>
              <a:latin typeface="Arial Rounded MT Bold" pitchFamily="34" charset="0"/>
            </a:endParaRPr>
          </a:p>
          <a:p>
            <a:pPr algn="ctr"/>
            <a:endParaRPr lang="tr-TR" dirty="0" smtClean="0">
              <a:solidFill>
                <a:schemeClr val="tx1"/>
              </a:solidFill>
              <a:latin typeface="Arial Rounded MT Bold" pitchFamily="34" charset="0"/>
            </a:endParaRPr>
          </a:p>
          <a:p>
            <a:pPr algn="ctr"/>
            <a:endParaRPr lang="tr-TR" sz="3600" dirty="0" smtClean="0">
              <a:solidFill>
                <a:schemeClr val="tx1"/>
              </a:solidFill>
              <a:latin typeface="Arial Rounded MT Bold" pitchFamily="34" charset="0"/>
            </a:endParaRPr>
          </a:p>
          <a:p>
            <a:pPr algn="ctr">
              <a:buNone/>
            </a:pPr>
            <a:r>
              <a:rPr lang="tr-TR" sz="5200" dirty="0" smtClean="0">
                <a:solidFill>
                  <a:schemeClr val="tx1"/>
                </a:solidFill>
                <a:latin typeface="Arial Rounded MT Bold" pitchFamily="34" charset="0"/>
              </a:rPr>
              <a:t>BASİT=KOLAY</a:t>
            </a:r>
            <a:endParaRPr lang="tr-TR" sz="5200" dirty="0">
              <a:solidFill>
                <a:schemeClr val="tx1"/>
              </a:solidFill>
              <a:latin typeface="Arial Rounded MT Bold" pitchFamily="34" charset="0"/>
            </a:endParaRPr>
          </a:p>
        </p:txBody>
      </p:sp>
      <p:pic>
        <p:nvPicPr>
          <p:cNvPr id="5" name="Content Placeholder 3" descr="indir (1)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99592" y="3429000"/>
            <a:ext cx="1800225" cy="2543175"/>
          </a:xfrm>
          <a:prstGeom prst="rect">
            <a:avLst/>
          </a:prstGeom>
        </p:spPr>
      </p:pic>
      <p:pic>
        <p:nvPicPr>
          <p:cNvPr id="6" name="Picture 5" descr="1+1=2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563888" y="764704"/>
            <a:ext cx="3467100" cy="1304925"/>
          </a:xfrm>
          <a:prstGeom prst="rect">
            <a:avLst/>
          </a:prstGeo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118</TotalTime>
  <Words>73</Words>
  <Application>Microsoft Office PowerPoint</Application>
  <PresentationFormat>Ekran Gösterisi (4:3)</PresentationFormat>
  <Paragraphs>62</Paragraphs>
  <Slides>14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Slayt Başlıkları</vt:lpstr>
      </vt:variant>
      <vt:variant>
        <vt:i4>14</vt:i4>
      </vt:variant>
    </vt:vector>
  </HeadingPairs>
  <TitlesOfParts>
    <vt:vector size="15" baseType="lpstr">
      <vt:lpstr>Civic</vt:lpstr>
      <vt:lpstr>EŞ ANLAMLI SÖZCÜKLER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EŞ ANLAMLI SÖZCÜKLER</dc:title>
  <dc:creator>Lenovo</dc:creator>
  <cp:lastModifiedBy>Buro</cp:lastModifiedBy>
  <cp:revision>4</cp:revision>
  <dcterms:created xsi:type="dcterms:W3CDTF">2021-03-23T17:31:15Z</dcterms:created>
  <dcterms:modified xsi:type="dcterms:W3CDTF">2021-09-22T11:11:04Z</dcterms:modified>
</cp:coreProperties>
</file>