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4" d="100"/>
          <a:sy n="94" d="100"/>
        </p:scale>
        <p:origin x="-47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19" name="18 Altbilgi Yer Tutucusu"/>
          <p:cNvSpPr>
            <a:spLocks noGrp="1"/>
          </p:cNvSpPr>
          <p:nvPr>
            <p:ph type="ftr" sz="quarter" idx="11"/>
          </p:nvPr>
        </p:nvSpPr>
        <p:spPr/>
        <p:txBody>
          <a:bodyPr/>
          <a:lstStyle/>
          <a:p>
            <a:endParaRPr lang="tr-TR"/>
          </a:p>
        </p:txBody>
      </p:sp>
      <p:sp>
        <p:nvSpPr>
          <p:cNvPr id="27" name="2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a:xfrm>
            <a:off x="8077200" y="6356350"/>
            <a:ext cx="609600" cy="365125"/>
          </a:xfrm>
        </p:spPr>
        <p:txBody>
          <a:bodyPr/>
          <a:lstStyle/>
          <a:p>
            <a:fld id="{B1DEFA8C-F947-479F-BE07-76B6B3F80BF1}" type="slidenum">
              <a:rPr lang="tr-TR" smtClean="0"/>
              <a:pPr/>
              <a:t>‹#›</a:t>
            </a:fld>
            <a:endParaRPr lang="tr-TR"/>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F75050-0E15-4C5B-92B0-66D068882F1F}" type="datetimeFigureOut">
              <a:rPr lang="tr-TR" smtClean="0"/>
              <a:pPr/>
              <a:t>16/09/2020</a:t>
            </a:fld>
            <a:endParaRPr lang="tr-TR"/>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DEFA8C-F947-479F-BE07-76B6B3F80BF1}" type="slidenum">
              <a:rPr lang="tr-TR" smtClean="0"/>
              <a:pPr/>
              <a:t>‹#›</a:t>
            </a:fld>
            <a:endParaRPr lang="tr-TR"/>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642942"/>
          </a:xfrm>
        </p:spPr>
        <p:txBody>
          <a:bodyPr>
            <a:normAutofit/>
          </a:bodyPr>
          <a:lstStyle/>
          <a:p>
            <a:r>
              <a:rPr lang="tr-TR" sz="3600" b="1" dirty="0" smtClean="0">
                <a:solidFill>
                  <a:srgbClr val="FF0000"/>
                </a:solidFill>
              </a:rPr>
              <a:t>FELSEFİ DÜŞÜNCENİN NİTELİKLERİ</a:t>
            </a:r>
            <a:endParaRPr lang="tr-TR" sz="3600" dirty="0"/>
          </a:p>
        </p:txBody>
      </p:sp>
      <p:sp>
        <p:nvSpPr>
          <p:cNvPr id="4" name="3 Metin Yer Tutucusu"/>
          <p:cNvSpPr>
            <a:spLocks noGrp="1"/>
          </p:cNvSpPr>
          <p:nvPr>
            <p:ph type="body" sz="half" idx="3"/>
          </p:nvPr>
        </p:nvSpPr>
        <p:spPr>
          <a:xfrm>
            <a:off x="4645025" y="857233"/>
            <a:ext cx="4041775" cy="1285883"/>
          </a:xfrm>
        </p:spPr>
        <p:txBody>
          <a:bodyPr>
            <a:normAutofit/>
          </a:bodyPr>
          <a:lstStyle/>
          <a:p>
            <a:r>
              <a:rPr lang="tr-TR" dirty="0" smtClean="0"/>
              <a:t>      </a:t>
            </a:r>
            <a:endParaRPr lang="tr-TR" sz="6000" dirty="0">
              <a:latin typeface="Arial Rounded MT Bold" pitchFamily="34" charset="0"/>
            </a:endParaRPr>
          </a:p>
        </p:txBody>
      </p:sp>
      <p:sp>
        <p:nvSpPr>
          <p:cNvPr id="5" name="4 İçerik Yer Tutucusu"/>
          <p:cNvSpPr>
            <a:spLocks noGrp="1"/>
          </p:cNvSpPr>
          <p:nvPr>
            <p:ph sz="quarter" idx="2"/>
          </p:nvPr>
        </p:nvSpPr>
        <p:spPr>
          <a:xfrm>
            <a:off x="457200" y="1214422"/>
            <a:ext cx="4040188" cy="5145898"/>
          </a:xfrm>
        </p:spPr>
        <p:txBody>
          <a:bodyPr>
            <a:normAutofit fontScale="77500" lnSpcReduction="20000"/>
          </a:bodyPr>
          <a:lstStyle/>
          <a:p>
            <a:r>
              <a:rPr lang="tr-TR" dirty="0" smtClean="0"/>
              <a:t>Felsefi düşüncenin niteliklerini anlamak için felsefenin ortaya çıkışını bilmek önemlidir. </a:t>
            </a:r>
          </a:p>
          <a:p>
            <a:r>
              <a:rPr lang="tr-TR" dirty="0" smtClean="0"/>
              <a:t>Felsefe, insanın evren, hayat ve kendi varlığı üzerinde düşünmeye başlamasının bir sonucudur. Bu anlamda felsefe sorgulayıcı düşünceden doğmuştur. </a:t>
            </a:r>
          </a:p>
          <a:p>
            <a:r>
              <a:rPr lang="tr-TR" dirty="0" smtClean="0"/>
              <a:t>Kökünde </a:t>
            </a:r>
            <a:r>
              <a:rPr lang="tr-TR" b="1" dirty="0" smtClean="0">
                <a:solidFill>
                  <a:schemeClr val="accent4"/>
                </a:solidFill>
              </a:rPr>
              <a:t>merak</a:t>
            </a:r>
            <a:r>
              <a:rPr lang="tr-TR" dirty="0" smtClean="0"/>
              <a:t> ve </a:t>
            </a:r>
            <a:r>
              <a:rPr lang="tr-TR" b="1" dirty="0" smtClean="0">
                <a:solidFill>
                  <a:schemeClr val="accent4"/>
                </a:solidFill>
              </a:rPr>
              <a:t>hayret</a:t>
            </a:r>
            <a:r>
              <a:rPr lang="tr-TR" dirty="0" smtClean="0"/>
              <a:t> duygusu yer almaktadır. Merak ve hayretin olmadığı yerde düşünme ve bilgi de olmaz. </a:t>
            </a:r>
          </a:p>
          <a:p>
            <a:r>
              <a:rPr lang="tr-TR" dirty="0" smtClean="0"/>
              <a:t>Her toplumda </a:t>
            </a:r>
            <a:r>
              <a:rPr lang="tr-TR" dirty="0" smtClean="0">
                <a:solidFill>
                  <a:srgbClr val="FF0000"/>
                </a:solidFill>
              </a:rPr>
              <a:t>insan</a:t>
            </a:r>
            <a:r>
              <a:rPr lang="tr-TR" dirty="0" smtClean="0"/>
              <a:t>, </a:t>
            </a:r>
            <a:r>
              <a:rPr lang="tr-TR" dirty="0" smtClean="0">
                <a:solidFill>
                  <a:srgbClr val="FF0000"/>
                </a:solidFill>
              </a:rPr>
              <a:t>hayat </a:t>
            </a:r>
            <a:r>
              <a:rPr lang="tr-TR" dirty="0" smtClean="0"/>
              <a:t>ve </a:t>
            </a:r>
            <a:r>
              <a:rPr lang="tr-TR" dirty="0" smtClean="0">
                <a:solidFill>
                  <a:srgbClr val="FF0000"/>
                </a:solidFill>
              </a:rPr>
              <a:t>evren</a:t>
            </a:r>
            <a:r>
              <a:rPr lang="tr-TR" dirty="0" smtClean="0"/>
              <a:t>e ilişkin </a:t>
            </a:r>
            <a:r>
              <a:rPr lang="tr-TR" b="1" dirty="0" smtClean="0">
                <a:solidFill>
                  <a:schemeClr val="accent2"/>
                </a:solidFill>
              </a:rPr>
              <a:t>soru</a:t>
            </a:r>
            <a:r>
              <a:rPr lang="tr-TR" dirty="0" smtClean="0"/>
              <a:t>lara verilmiş cevaplar vardır. Bu cevapların bir kısmı toplumun geleneksel inanışlarına dayalıdır. Milletlerin kültüründe yer alan olağanüstü olayların anlatıldığı mitoslar bu inanışların bir parçasıdır.</a:t>
            </a:r>
          </a:p>
          <a:p>
            <a:r>
              <a:rPr lang="tr-TR" dirty="0" smtClean="0"/>
              <a:t>Eski Yunan’da felsefi düşünceden önce insanlar yaşadıkları ve bilmek istedikleri şeyleri </a:t>
            </a:r>
            <a:r>
              <a:rPr lang="tr-TR" dirty="0" smtClean="0">
                <a:solidFill>
                  <a:srgbClr val="C00000"/>
                </a:solidFill>
              </a:rPr>
              <a:t>mitos</a:t>
            </a:r>
            <a:r>
              <a:rPr lang="tr-TR" dirty="0" smtClean="0"/>
              <a:t>lar yoluyla açıklıyordu. </a:t>
            </a:r>
          </a:p>
          <a:p>
            <a:endParaRPr lang="tr-TR" dirty="0"/>
          </a:p>
        </p:txBody>
      </p:sp>
      <p:pic>
        <p:nvPicPr>
          <p:cNvPr id="10" name="Picture 3"/>
          <p:cNvPicPr>
            <a:picLocks noChangeAspect="1" noChangeArrowheads="1"/>
          </p:cNvPicPr>
          <p:nvPr/>
        </p:nvPicPr>
        <p:blipFill>
          <a:blip r:embed="rId2" cstate="print"/>
          <a:srcRect/>
          <a:stretch>
            <a:fillRect/>
          </a:stretch>
        </p:blipFill>
        <p:spPr bwMode="auto">
          <a:xfrm>
            <a:off x="4848225" y="1571612"/>
            <a:ext cx="3638550" cy="4643470"/>
          </a:xfrm>
          <a:prstGeom prst="rect">
            <a:avLst/>
          </a:prstGeom>
          <a:noFill/>
          <a:ln w="9525">
            <a:noFill/>
            <a:miter lim="800000"/>
            <a:headEnd/>
            <a:tailEnd/>
          </a:ln>
          <a:effectLst/>
        </p:spPr>
      </p:pic>
      <p:sp>
        <p:nvSpPr>
          <p:cNvPr id="13" name="12 İçerik Yer Tutucusu"/>
          <p:cNvSpPr>
            <a:spLocks noGrp="1"/>
          </p:cNvSpPr>
          <p:nvPr>
            <p:ph sz="quarter" idx="4"/>
          </p:nvPr>
        </p:nvSpPr>
        <p:spPr>
          <a:xfrm>
            <a:off x="4645025" y="714356"/>
            <a:ext cx="4041775" cy="5786478"/>
          </a:xfrm>
        </p:spPr>
        <p:txBody>
          <a:bodyPr/>
          <a:lstStyle/>
          <a:p>
            <a:pPr>
              <a:buNone/>
            </a:pPr>
            <a:r>
              <a:rPr lang="tr-TR" dirty="0" smtClean="0"/>
              <a:t>             </a:t>
            </a:r>
            <a:r>
              <a:rPr lang="tr-TR" sz="4800" b="1" dirty="0" smtClean="0">
                <a:solidFill>
                  <a:srgbClr val="C00000"/>
                </a:solidFill>
              </a:rPr>
              <a:t>MERAK</a:t>
            </a:r>
            <a:endParaRPr lang="tr-TR" sz="4800" b="1"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14290"/>
            <a:ext cx="8229600" cy="285752"/>
          </a:xfrm>
        </p:spPr>
        <p:txBody>
          <a:bodyPr>
            <a:normAutofit fontScale="90000"/>
          </a:bodyPr>
          <a:lstStyle/>
          <a:p>
            <a:r>
              <a:rPr lang="tr-TR" sz="2200" b="1" dirty="0" smtClean="0">
                <a:solidFill>
                  <a:srgbClr val="FF0000"/>
                </a:solidFill>
              </a:rPr>
              <a:t>9. Kendi üzerine yönelik bir düşüncedir. (</a:t>
            </a:r>
            <a:r>
              <a:rPr lang="tr-TR" sz="2200" b="1" dirty="0" err="1" smtClean="0">
                <a:solidFill>
                  <a:srgbClr val="FF0000"/>
                </a:solidFill>
              </a:rPr>
              <a:t>Refleksif</a:t>
            </a:r>
            <a:r>
              <a:rPr lang="tr-TR" sz="2200" b="1" dirty="0" smtClean="0">
                <a:solidFill>
                  <a:srgbClr val="FF0000"/>
                </a:solidFill>
              </a:rPr>
              <a:t> olma)</a:t>
            </a:r>
            <a:endParaRPr lang="tr-TR" sz="2200" b="1" dirty="0">
              <a:solidFill>
                <a:srgbClr val="FF0000"/>
              </a:solidFill>
            </a:endParaRPr>
          </a:p>
        </p:txBody>
      </p:sp>
      <p:sp>
        <p:nvSpPr>
          <p:cNvPr id="3" name="2 İçerik Yer Tutucusu"/>
          <p:cNvSpPr>
            <a:spLocks noGrp="1"/>
          </p:cNvSpPr>
          <p:nvPr>
            <p:ph sz="half" idx="1"/>
          </p:nvPr>
        </p:nvSpPr>
        <p:spPr>
          <a:xfrm>
            <a:off x="457200" y="714356"/>
            <a:ext cx="4038600" cy="5640569"/>
          </a:xfrm>
        </p:spPr>
        <p:txBody>
          <a:bodyPr>
            <a:normAutofit lnSpcReduction="10000"/>
          </a:bodyPr>
          <a:lstStyle/>
          <a:p>
            <a:r>
              <a:rPr lang="tr-TR" dirty="0" smtClean="0"/>
              <a:t>Filozof yalnızca  başka düşünürlerin ve toplumun düşüncelerini, değerlerini eleştirmez; kendi düşüncesi üzerine de yönelir, onu eleştirir, değerlendirir, onda değişiklikler yapabilir.</a:t>
            </a:r>
          </a:p>
          <a:p>
            <a:pPr>
              <a:buNone/>
            </a:pPr>
            <a:endParaRPr lang="tr-TR" dirty="0" smtClean="0"/>
          </a:p>
          <a:p>
            <a:r>
              <a:rPr lang="tr-TR" dirty="0" smtClean="0"/>
              <a:t>Felsefenin bu özelliğine </a:t>
            </a:r>
            <a:r>
              <a:rPr lang="tr-TR" dirty="0" smtClean="0">
                <a:solidFill>
                  <a:schemeClr val="accent5">
                    <a:lumMod val="50000"/>
                  </a:schemeClr>
                </a:solidFill>
              </a:rPr>
              <a:t>“bilgi üzerine bilgi”, </a:t>
            </a:r>
            <a:r>
              <a:rPr lang="tr-TR" dirty="0" smtClean="0">
                <a:solidFill>
                  <a:srgbClr val="FF0000"/>
                </a:solidFill>
              </a:rPr>
              <a:t>“düşünme üzerine düşünme”</a:t>
            </a:r>
            <a:r>
              <a:rPr lang="tr-TR" dirty="0" smtClean="0"/>
              <a:t>, </a:t>
            </a:r>
            <a:r>
              <a:rPr lang="tr-TR" dirty="0" err="1" smtClean="0">
                <a:solidFill>
                  <a:schemeClr val="accent1"/>
                </a:solidFill>
              </a:rPr>
              <a:t>refleksif</a:t>
            </a:r>
            <a:r>
              <a:rPr lang="tr-TR" dirty="0" smtClean="0">
                <a:solidFill>
                  <a:schemeClr val="accent1"/>
                </a:solidFill>
              </a:rPr>
              <a:t> olma”</a:t>
            </a:r>
            <a:r>
              <a:rPr lang="tr-TR" dirty="0" smtClean="0">
                <a:solidFill>
                  <a:srgbClr val="FF0000"/>
                </a:solidFill>
              </a:rPr>
              <a:t> </a:t>
            </a:r>
            <a:r>
              <a:rPr lang="tr-TR" dirty="0" smtClean="0"/>
              <a:t>gibi isimler verilmiştir.</a:t>
            </a:r>
          </a:p>
        </p:txBody>
      </p:sp>
      <p:pic>
        <p:nvPicPr>
          <p:cNvPr id="1026" name="Picture 2" descr="C:\Users\Mustafa\Desktop\refleksif-nedir.jpg"/>
          <p:cNvPicPr>
            <a:picLocks noGrp="1" noChangeAspect="1" noChangeArrowheads="1"/>
          </p:cNvPicPr>
          <p:nvPr>
            <p:ph sz="half" idx="2"/>
          </p:nvPr>
        </p:nvPicPr>
        <p:blipFill>
          <a:blip r:embed="rId2" cstate="print"/>
          <a:srcRect/>
          <a:stretch>
            <a:fillRect/>
          </a:stretch>
        </p:blipFill>
        <p:spPr bwMode="auto">
          <a:xfrm>
            <a:off x="4648200" y="642919"/>
            <a:ext cx="4038600" cy="3429024"/>
          </a:xfrm>
          <a:prstGeom prst="rect">
            <a:avLst/>
          </a:prstGeom>
          <a:noFill/>
        </p:spPr>
      </p:pic>
      <p:sp>
        <p:nvSpPr>
          <p:cNvPr id="6" name="5 Dikdörtgen"/>
          <p:cNvSpPr/>
          <p:nvPr/>
        </p:nvSpPr>
        <p:spPr>
          <a:xfrm>
            <a:off x="4643438" y="4357694"/>
            <a:ext cx="4071966" cy="214314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tr-TR" dirty="0" smtClean="0"/>
              <a:t>NOT:  Filozofun başka düşünürlerin görüşlerini eleştirmesine sorgulayıcılık, eleştirellik dendiği halde, kendi düşüncesini ve görüşlerini eleştirmesine </a:t>
            </a:r>
            <a:r>
              <a:rPr lang="tr-TR" b="1" dirty="0" smtClean="0">
                <a:solidFill>
                  <a:srgbClr val="FF0000"/>
                </a:solidFill>
              </a:rPr>
              <a:t>“</a:t>
            </a:r>
            <a:r>
              <a:rPr lang="tr-TR" b="1" dirty="0" err="1" smtClean="0">
                <a:solidFill>
                  <a:srgbClr val="FF0000"/>
                </a:solidFill>
              </a:rPr>
              <a:t>refleksif</a:t>
            </a:r>
            <a:r>
              <a:rPr lang="tr-TR" b="1" dirty="0" smtClean="0">
                <a:solidFill>
                  <a:srgbClr val="FF0000"/>
                </a:solidFill>
              </a:rPr>
              <a:t> olma” </a:t>
            </a:r>
            <a:r>
              <a:rPr lang="tr-TR" dirty="0" smtClean="0"/>
              <a:t>dendiğini dikkatlerinizden </a:t>
            </a:r>
            <a:r>
              <a:rPr lang="tr-TR" dirty="0" err="1" smtClean="0"/>
              <a:t>kaçırmayıız</a:t>
            </a:r>
            <a:r>
              <a:rPr lang="tr-TR" dirty="0" smtClean="0"/>
              <a:t>…</a:t>
            </a: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357190"/>
          </a:xfrm>
        </p:spPr>
        <p:txBody>
          <a:bodyPr>
            <a:noAutofit/>
          </a:bodyPr>
          <a:lstStyle/>
          <a:p>
            <a:r>
              <a:rPr lang="tr-TR" sz="2200" b="1" dirty="0" smtClean="0">
                <a:solidFill>
                  <a:srgbClr val="FF0000"/>
                </a:solidFill>
              </a:rPr>
              <a:t>10. Tutarlı ve sistemlidir.</a:t>
            </a:r>
            <a:endParaRPr lang="tr-TR" sz="2200" b="1" dirty="0">
              <a:solidFill>
                <a:srgbClr val="FF0000"/>
              </a:solidFill>
            </a:endParaRPr>
          </a:p>
        </p:txBody>
      </p:sp>
      <p:sp>
        <p:nvSpPr>
          <p:cNvPr id="3" name="2 İçerik Yer Tutucusu"/>
          <p:cNvSpPr>
            <a:spLocks noGrp="1"/>
          </p:cNvSpPr>
          <p:nvPr>
            <p:ph sz="half" idx="1"/>
          </p:nvPr>
        </p:nvSpPr>
        <p:spPr>
          <a:xfrm>
            <a:off x="457200" y="714356"/>
            <a:ext cx="4038600" cy="5640569"/>
          </a:xfrm>
        </p:spPr>
        <p:txBody>
          <a:bodyPr>
            <a:normAutofit fontScale="70000" lnSpcReduction="20000"/>
          </a:bodyPr>
          <a:lstStyle/>
          <a:p>
            <a:r>
              <a:rPr lang="tr-TR" dirty="0" smtClean="0"/>
              <a:t>Filozof sistemini oluştururken mantık ilkelerine bağlı kalmaya özen gösterir, yani çelişkili görüşler ortaya koymamaya çalışır. Aksi halde onun görüşleri anlamsızlaşır.</a:t>
            </a:r>
          </a:p>
          <a:p>
            <a:r>
              <a:rPr lang="tr-TR" dirty="0" smtClean="0"/>
              <a:t>Öte yandan felsefi düşünce, birbiriyle ilişkili ve birbirini tamamlayan ifadelerden düzenli bir bütün oluşturur.</a:t>
            </a:r>
          </a:p>
          <a:p>
            <a:r>
              <a:rPr lang="tr-TR" dirty="0" smtClean="0"/>
              <a:t>Filozofun ortaya koyduğu görüşlerin akıl ve mantık ilkelerine uygun </a:t>
            </a:r>
            <a:r>
              <a:rPr lang="tr-TR" dirty="0" smtClean="0">
                <a:solidFill>
                  <a:srgbClr val="FF0000"/>
                </a:solidFill>
              </a:rPr>
              <a:t>temellendirilmiş</a:t>
            </a:r>
            <a:r>
              <a:rPr lang="tr-TR" dirty="0" smtClean="0"/>
              <a:t> olması, birbiriyle çelişmemesi, birbirini çürütmemesi gerekir.</a:t>
            </a:r>
          </a:p>
          <a:p>
            <a:r>
              <a:rPr lang="tr-TR" dirty="0" smtClean="0"/>
              <a:t>Örneğin </a:t>
            </a:r>
            <a:r>
              <a:rPr lang="tr-TR" dirty="0" smtClean="0">
                <a:solidFill>
                  <a:srgbClr val="FF0000"/>
                </a:solidFill>
              </a:rPr>
              <a:t>Platon</a:t>
            </a:r>
            <a:r>
              <a:rPr lang="tr-TR" dirty="0" smtClean="0"/>
              <a:t>’un </a:t>
            </a:r>
            <a:r>
              <a:rPr lang="tr-TR" dirty="0" smtClean="0">
                <a:solidFill>
                  <a:srgbClr val="FF0000"/>
                </a:solidFill>
              </a:rPr>
              <a:t>varlık</a:t>
            </a:r>
            <a:r>
              <a:rPr lang="tr-TR" dirty="0" smtClean="0"/>
              <a:t> görüşüyle </a:t>
            </a:r>
            <a:r>
              <a:rPr lang="tr-TR" dirty="0" smtClean="0">
                <a:solidFill>
                  <a:srgbClr val="FF0000"/>
                </a:solidFill>
              </a:rPr>
              <a:t>bilgi</a:t>
            </a:r>
            <a:r>
              <a:rPr lang="tr-TR" dirty="0" smtClean="0"/>
              <a:t> görüşleri birbiriyle çelişemez, birbirini tamamlar.</a:t>
            </a:r>
          </a:p>
          <a:p>
            <a:r>
              <a:rPr lang="tr-TR" dirty="0" smtClean="0"/>
              <a:t>İlk sistemci Filozof Platon iken, son sistemci filozof </a:t>
            </a:r>
            <a:r>
              <a:rPr lang="tr-TR" dirty="0" err="1" smtClean="0">
                <a:solidFill>
                  <a:srgbClr val="FF0000"/>
                </a:solidFill>
              </a:rPr>
              <a:t>Hegel</a:t>
            </a:r>
            <a:r>
              <a:rPr lang="tr-TR" dirty="0" err="1" smtClean="0"/>
              <a:t>’dir</a:t>
            </a:r>
            <a:r>
              <a:rPr lang="tr-TR" dirty="0" smtClean="0"/>
              <a:t>…</a:t>
            </a:r>
          </a:p>
          <a:p>
            <a:endParaRPr lang="tr-TR" dirty="0" smtClean="0"/>
          </a:p>
          <a:p>
            <a:pPr>
              <a:buNone/>
            </a:pPr>
            <a:endParaRPr lang="tr-TR" dirty="0"/>
          </a:p>
        </p:txBody>
      </p:sp>
      <p:pic>
        <p:nvPicPr>
          <p:cNvPr id="3075" name="Picture 3"/>
          <p:cNvPicPr>
            <a:picLocks noGrp="1" noChangeAspect="1" noChangeArrowheads="1"/>
          </p:cNvPicPr>
          <p:nvPr>
            <p:ph sz="half" idx="2"/>
          </p:nvPr>
        </p:nvPicPr>
        <p:blipFill>
          <a:blip r:embed="rId2" cstate="print"/>
          <a:srcRect/>
          <a:stretch>
            <a:fillRect/>
          </a:stretch>
        </p:blipFill>
        <p:spPr bwMode="auto">
          <a:xfrm>
            <a:off x="4500562" y="857232"/>
            <a:ext cx="4143404" cy="2357454"/>
          </a:xfrm>
          <a:prstGeom prst="rect">
            <a:avLst/>
          </a:prstGeom>
          <a:noFill/>
          <a:ln w="9525">
            <a:noFill/>
            <a:miter lim="800000"/>
            <a:headEnd/>
            <a:tailEnd/>
          </a:ln>
          <a:effectLst/>
        </p:spPr>
      </p:pic>
      <p:pic>
        <p:nvPicPr>
          <p:cNvPr id="3077" name="Picture 5" descr="C:\Users\Mustafa\Desktop\12.PNG"/>
          <p:cNvPicPr>
            <a:picLocks noChangeAspect="1" noChangeArrowheads="1"/>
          </p:cNvPicPr>
          <p:nvPr/>
        </p:nvPicPr>
        <p:blipFill>
          <a:blip r:embed="rId3" cstate="print"/>
          <a:srcRect/>
          <a:stretch>
            <a:fillRect/>
          </a:stretch>
        </p:blipFill>
        <p:spPr bwMode="auto">
          <a:xfrm>
            <a:off x="4429124" y="3286124"/>
            <a:ext cx="4214842" cy="2976570"/>
          </a:xfrm>
          <a:prstGeom prst="rect">
            <a:avLst/>
          </a:prstGeom>
          <a:noFill/>
        </p:spPr>
      </p:pic>
      <p:sp>
        <p:nvSpPr>
          <p:cNvPr id="10" name="9 Dikdörtgen"/>
          <p:cNvSpPr/>
          <p:nvPr/>
        </p:nvSpPr>
        <p:spPr>
          <a:xfrm>
            <a:off x="571472" y="5214950"/>
            <a:ext cx="3857652" cy="107157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tr-TR" dirty="0" smtClean="0"/>
              <a:t>NOT: </a:t>
            </a:r>
            <a:r>
              <a:rPr lang="tr-TR" dirty="0" smtClean="0">
                <a:solidFill>
                  <a:srgbClr val="C00000"/>
                </a:solidFill>
              </a:rPr>
              <a:t>Temellendirme;</a:t>
            </a:r>
            <a:r>
              <a:rPr lang="tr-TR" dirty="0" smtClean="0"/>
              <a:t> ortaya konan görüşlerin akıl ve mantık ilkelerine dayanarak gerekçelendirilmesidir…</a:t>
            </a:r>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1414"/>
            <a:ext cx="8229600" cy="357190"/>
          </a:xfrm>
        </p:spPr>
        <p:txBody>
          <a:bodyPr>
            <a:normAutofit fontScale="90000"/>
          </a:bodyPr>
          <a:lstStyle/>
          <a:p>
            <a:r>
              <a:rPr lang="tr-TR" sz="2200" b="1" dirty="0" smtClean="0">
                <a:solidFill>
                  <a:srgbClr val="FF0000"/>
                </a:solidFill>
              </a:rPr>
              <a:t>11. Yanıtlardan çok sorular önemlidir.</a:t>
            </a:r>
            <a:endParaRPr lang="tr-TR" sz="2200" b="1" dirty="0">
              <a:solidFill>
                <a:srgbClr val="FF0000"/>
              </a:solidFill>
            </a:endParaRPr>
          </a:p>
        </p:txBody>
      </p:sp>
      <p:sp>
        <p:nvSpPr>
          <p:cNvPr id="3" name="2 İçerik Yer Tutucusu"/>
          <p:cNvSpPr>
            <a:spLocks noGrp="1"/>
          </p:cNvSpPr>
          <p:nvPr>
            <p:ph sz="half" idx="1"/>
          </p:nvPr>
        </p:nvSpPr>
        <p:spPr>
          <a:xfrm>
            <a:off x="214282" y="642918"/>
            <a:ext cx="4281518" cy="5712007"/>
          </a:xfrm>
        </p:spPr>
        <p:txBody>
          <a:bodyPr>
            <a:normAutofit lnSpcReduction="10000"/>
          </a:bodyPr>
          <a:lstStyle/>
          <a:p>
            <a:r>
              <a:rPr lang="tr-TR" sz="2200" dirty="0" smtClean="0"/>
              <a:t>Felsefede esas olan problem alanlarını görebilmek ve bu doğrultuda uygun </a:t>
            </a:r>
            <a:r>
              <a:rPr lang="tr-TR" sz="2200" dirty="0" smtClean="0">
                <a:solidFill>
                  <a:srgbClr val="FF0000"/>
                </a:solidFill>
              </a:rPr>
              <a:t>soru</a:t>
            </a:r>
            <a:r>
              <a:rPr lang="tr-TR" sz="2200" dirty="0" smtClean="0"/>
              <a:t>ları sorabilmektir. </a:t>
            </a:r>
          </a:p>
          <a:p>
            <a:r>
              <a:rPr lang="tr-TR" sz="2200" dirty="0" smtClean="0"/>
              <a:t>Verilecek yanıtlar her filozof için farklı farklı olabilir. Çünkü artık bildiğiniz gibi Felsefi Bilgi </a:t>
            </a:r>
            <a:r>
              <a:rPr lang="tr-TR" sz="2200" dirty="0" smtClean="0">
                <a:solidFill>
                  <a:srgbClr val="FF0000"/>
                </a:solidFill>
              </a:rPr>
              <a:t>öznel</a:t>
            </a:r>
            <a:r>
              <a:rPr lang="tr-TR" sz="2200" dirty="0" smtClean="0"/>
              <a:t>dir. </a:t>
            </a:r>
          </a:p>
          <a:p>
            <a:r>
              <a:rPr lang="tr-TR" sz="2200" dirty="0" smtClean="0"/>
              <a:t>Ancak o konudaki o soru tektir. O soruyla karşılaşan sayısız insan beyni artık düşünmeye başlar. Amaç da budur. </a:t>
            </a:r>
            <a:r>
              <a:rPr lang="tr-TR" sz="2200" dirty="0" smtClean="0">
                <a:solidFill>
                  <a:srgbClr val="FF0000"/>
                </a:solidFill>
              </a:rPr>
              <a:t>Düşünmek</a:t>
            </a:r>
            <a:r>
              <a:rPr lang="tr-TR" sz="2200" dirty="0" smtClean="0"/>
              <a:t>, düşündürmek…</a:t>
            </a:r>
          </a:p>
          <a:p>
            <a:r>
              <a:rPr lang="tr-TR" sz="2200" dirty="0" smtClean="0"/>
              <a:t>Soruya verilecek farklı yanıtlar da yeni soruların kapısını aralamaktadır ki, en önemlisi de budur.</a:t>
            </a:r>
          </a:p>
          <a:p>
            <a:endParaRPr lang="tr-TR" dirty="0" smtClean="0"/>
          </a:p>
        </p:txBody>
      </p:sp>
      <p:pic>
        <p:nvPicPr>
          <p:cNvPr id="4098" name="Picture 2"/>
          <p:cNvPicPr>
            <a:picLocks noGrp="1" noChangeAspect="1" noChangeArrowheads="1"/>
          </p:cNvPicPr>
          <p:nvPr>
            <p:ph sz="half" idx="2"/>
          </p:nvPr>
        </p:nvPicPr>
        <p:blipFill>
          <a:blip r:embed="rId2" cstate="print"/>
          <a:srcRect/>
          <a:stretch>
            <a:fillRect/>
          </a:stretch>
        </p:blipFill>
        <p:spPr bwMode="auto">
          <a:xfrm>
            <a:off x="4714876" y="714356"/>
            <a:ext cx="3967162" cy="2267955"/>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cstate="print"/>
          <a:srcRect/>
          <a:stretch>
            <a:fillRect/>
          </a:stretch>
        </p:blipFill>
        <p:spPr bwMode="auto">
          <a:xfrm>
            <a:off x="4714876" y="3143248"/>
            <a:ext cx="4143404" cy="321471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214290"/>
            <a:ext cx="8358246" cy="6001643"/>
          </a:xfrm>
          <a:prstGeom prst="rect">
            <a:avLst/>
          </a:prstGeom>
        </p:spPr>
        <p:txBody>
          <a:bodyPr wrap="square">
            <a:spAutoFit/>
          </a:bodyPr>
          <a:lstStyle/>
          <a:p>
            <a:r>
              <a:rPr lang="tr-TR" sz="3200" dirty="0" smtClean="0">
                <a:solidFill>
                  <a:schemeClr val="accent1">
                    <a:lumMod val="50000"/>
                  </a:schemeClr>
                </a:solidFill>
              </a:rPr>
              <a:t>1. “Felsefe belli bir topluma ya da çağa </a:t>
            </a:r>
            <a:r>
              <a:rPr lang="tr-TR" sz="3200" dirty="0" err="1" smtClean="0">
                <a:solidFill>
                  <a:schemeClr val="accent1">
                    <a:lumMod val="50000"/>
                  </a:schemeClr>
                </a:solidFill>
              </a:rPr>
              <a:t>âit</a:t>
            </a:r>
            <a:r>
              <a:rPr lang="tr-TR" sz="3200" dirty="0" smtClean="0">
                <a:solidFill>
                  <a:schemeClr val="accent1">
                    <a:lumMod val="50000"/>
                  </a:schemeClr>
                </a:solidFill>
              </a:rPr>
              <a:t> bir düşünce değildir. Zamanı ve çağı aşar. Felsefe bu anlamda zamansız bir düşünme biçimidir.”</a:t>
            </a:r>
          </a:p>
          <a:p>
            <a:endParaRPr lang="tr-TR" sz="3200" dirty="0" smtClean="0">
              <a:solidFill>
                <a:schemeClr val="accent1">
                  <a:lumMod val="50000"/>
                </a:schemeClr>
              </a:solidFill>
            </a:endParaRPr>
          </a:p>
          <a:p>
            <a:r>
              <a:rPr lang="tr-TR" sz="3200" b="1" dirty="0" smtClean="0">
                <a:solidFill>
                  <a:schemeClr val="accent1">
                    <a:lumMod val="50000"/>
                  </a:schemeClr>
                </a:solidFill>
              </a:rPr>
              <a:t>Bu parça, felsefenin aşağıdaki özelliklerinden hangisi ile </a:t>
            </a:r>
            <a:r>
              <a:rPr lang="tr-TR" sz="3200" b="1" u="sng" dirty="0" smtClean="0">
                <a:solidFill>
                  <a:schemeClr val="accent1">
                    <a:lumMod val="50000"/>
                  </a:schemeClr>
                </a:solidFill>
              </a:rPr>
              <a:t>ilgilidir</a:t>
            </a:r>
            <a:r>
              <a:rPr lang="tr-TR" sz="3200" b="1" dirty="0" smtClean="0">
                <a:solidFill>
                  <a:schemeClr val="accent1">
                    <a:lumMod val="50000"/>
                  </a:schemeClr>
                </a:solidFill>
              </a:rPr>
              <a:t>?</a:t>
            </a:r>
          </a:p>
          <a:p>
            <a:endParaRPr lang="tr-TR" sz="3200" dirty="0" smtClean="0">
              <a:solidFill>
                <a:schemeClr val="accent1">
                  <a:lumMod val="50000"/>
                </a:schemeClr>
              </a:solidFill>
            </a:endParaRPr>
          </a:p>
          <a:p>
            <a:r>
              <a:rPr lang="tr-TR" sz="3200" dirty="0" smtClean="0">
                <a:solidFill>
                  <a:schemeClr val="accent1">
                    <a:lumMod val="50000"/>
                  </a:schemeClr>
                </a:solidFill>
              </a:rPr>
              <a:t>A) Sorgulayıcı olma</a:t>
            </a:r>
            <a:br>
              <a:rPr lang="tr-TR" sz="3200" dirty="0" smtClean="0">
                <a:solidFill>
                  <a:schemeClr val="accent1">
                    <a:lumMod val="50000"/>
                  </a:schemeClr>
                </a:solidFill>
              </a:rPr>
            </a:br>
            <a:r>
              <a:rPr lang="tr-TR" sz="3200" dirty="0" smtClean="0">
                <a:solidFill>
                  <a:schemeClr val="accent1">
                    <a:lumMod val="50000"/>
                  </a:schemeClr>
                </a:solidFill>
              </a:rPr>
              <a:t>B) </a:t>
            </a:r>
            <a:r>
              <a:rPr lang="tr-TR" sz="3200" dirty="0" err="1" smtClean="0">
                <a:solidFill>
                  <a:schemeClr val="accent1">
                    <a:lumMod val="50000"/>
                  </a:schemeClr>
                </a:solidFill>
              </a:rPr>
              <a:t>Yığılımlı</a:t>
            </a:r>
            <a:r>
              <a:rPr lang="tr-TR" sz="3200" dirty="0" smtClean="0">
                <a:solidFill>
                  <a:schemeClr val="accent1">
                    <a:lumMod val="50000"/>
                  </a:schemeClr>
                </a:solidFill>
              </a:rPr>
              <a:t> İlerleme</a:t>
            </a:r>
            <a:br>
              <a:rPr lang="tr-TR" sz="3200" dirty="0" smtClean="0">
                <a:solidFill>
                  <a:schemeClr val="accent1">
                    <a:lumMod val="50000"/>
                  </a:schemeClr>
                </a:solidFill>
              </a:rPr>
            </a:br>
            <a:r>
              <a:rPr lang="tr-TR" sz="3200" dirty="0" smtClean="0">
                <a:solidFill>
                  <a:schemeClr val="accent1">
                    <a:lumMod val="50000"/>
                  </a:schemeClr>
                </a:solidFill>
              </a:rPr>
              <a:t>C) Eleştirel olma</a:t>
            </a:r>
            <a:br>
              <a:rPr lang="tr-TR" sz="3200" dirty="0" smtClean="0">
                <a:solidFill>
                  <a:schemeClr val="accent1">
                    <a:lumMod val="50000"/>
                  </a:schemeClr>
                </a:solidFill>
              </a:rPr>
            </a:br>
            <a:r>
              <a:rPr lang="tr-TR" sz="3200" dirty="0" smtClean="0">
                <a:solidFill>
                  <a:schemeClr val="accent1">
                    <a:lumMod val="50000"/>
                  </a:schemeClr>
                </a:solidFill>
              </a:rPr>
              <a:t>D) Tutarlı olma</a:t>
            </a:r>
            <a:br>
              <a:rPr lang="tr-TR" sz="3200" dirty="0" smtClean="0">
                <a:solidFill>
                  <a:schemeClr val="accent1">
                    <a:lumMod val="50000"/>
                  </a:schemeClr>
                </a:solidFill>
              </a:rPr>
            </a:br>
            <a:r>
              <a:rPr lang="tr-TR" sz="3200" b="1" dirty="0" smtClean="0">
                <a:solidFill>
                  <a:schemeClr val="accent1">
                    <a:lumMod val="50000"/>
                  </a:schemeClr>
                </a:solidFill>
              </a:rPr>
              <a:t>E)</a:t>
            </a:r>
            <a:r>
              <a:rPr lang="tr-TR" sz="3200" dirty="0" smtClean="0">
                <a:solidFill>
                  <a:schemeClr val="accent1">
                    <a:lumMod val="50000"/>
                  </a:schemeClr>
                </a:solidFill>
              </a:rPr>
              <a:t> Evrensel olma</a:t>
            </a:r>
            <a:endParaRPr lang="tr-TR" sz="3200" dirty="0">
              <a:solidFill>
                <a:schemeClr val="accent1">
                  <a:lumMod val="50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500034" y="500042"/>
            <a:ext cx="8001056" cy="5693866"/>
          </a:xfrm>
          <a:prstGeom prst="rect">
            <a:avLst/>
          </a:prstGeom>
        </p:spPr>
        <p:txBody>
          <a:bodyPr wrap="square">
            <a:spAutoFit/>
          </a:bodyPr>
          <a:lstStyle/>
          <a:p>
            <a:r>
              <a:rPr lang="tr-TR" sz="2800" dirty="0" smtClean="0">
                <a:solidFill>
                  <a:schemeClr val="bg2">
                    <a:lumMod val="10000"/>
                  </a:schemeClr>
                </a:solidFill>
              </a:rPr>
              <a:t>2. İlim, ilim bilmektir.     </a:t>
            </a:r>
          </a:p>
          <a:p>
            <a:r>
              <a:rPr lang="tr-TR" sz="2800" dirty="0" smtClean="0">
                <a:solidFill>
                  <a:schemeClr val="bg2">
                    <a:lumMod val="10000"/>
                  </a:schemeClr>
                </a:solidFill>
              </a:rPr>
              <a:t>İlim, kendin bilmektir.      </a:t>
            </a:r>
          </a:p>
          <a:p>
            <a:r>
              <a:rPr lang="tr-TR" sz="2800" dirty="0" smtClean="0">
                <a:solidFill>
                  <a:schemeClr val="bg2">
                    <a:lumMod val="10000"/>
                  </a:schemeClr>
                </a:solidFill>
              </a:rPr>
              <a:t>Sen kendin bilmezsen  </a:t>
            </a:r>
          </a:p>
          <a:p>
            <a:r>
              <a:rPr lang="tr-TR" sz="2800" dirty="0" smtClean="0">
                <a:solidFill>
                  <a:schemeClr val="bg2">
                    <a:lumMod val="10000"/>
                  </a:schemeClr>
                </a:solidFill>
              </a:rPr>
              <a:t>(Ya) Bu nice okumaktır.</a:t>
            </a:r>
          </a:p>
          <a:p>
            <a:endParaRPr lang="tr-TR" sz="2800" dirty="0" smtClean="0">
              <a:solidFill>
                <a:schemeClr val="bg2">
                  <a:lumMod val="10000"/>
                </a:schemeClr>
              </a:solidFill>
            </a:endParaRPr>
          </a:p>
          <a:p>
            <a:r>
              <a:rPr lang="tr-TR" sz="2800" b="1" dirty="0" smtClean="0">
                <a:solidFill>
                  <a:schemeClr val="bg2">
                    <a:lumMod val="10000"/>
                  </a:schemeClr>
                </a:solidFill>
              </a:rPr>
              <a:t>Yunus Emre'nin bu dörtlüğü felsefî bilginin  hangi özelliğine uygun düşmektedir?</a:t>
            </a:r>
          </a:p>
          <a:p>
            <a:endParaRPr lang="tr-TR" sz="2800" dirty="0" smtClean="0">
              <a:solidFill>
                <a:schemeClr val="bg2">
                  <a:lumMod val="10000"/>
                </a:schemeClr>
              </a:solidFill>
            </a:endParaRPr>
          </a:p>
          <a:p>
            <a:r>
              <a:rPr lang="tr-TR" sz="2800" dirty="0" smtClean="0">
                <a:solidFill>
                  <a:schemeClr val="bg2">
                    <a:lumMod val="10000"/>
                  </a:schemeClr>
                </a:solidFill>
              </a:rPr>
              <a:t>A) Şüphe duyma</a:t>
            </a:r>
            <a:br>
              <a:rPr lang="tr-TR" sz="2800" dirty="0" smtClean="0">
                <a:solidFill>
                  <a:schemeClr val="bg2">
                    <a:lumMod val="10000"/>
                  </a:schemeClr>
                </a:solidFill>
              </a:rPr>
            </a:br>
            <a:r>
              <a:rPr lang="tr-TR" sz="2800" dirty="0" smtClean="0">
                <a:solidFill>
                  <a:schemeClr val="bg2">
                    <a:lumMod val="10000"/>
                  </a:schemeClr>
                </a:solidFill>
              </a:rPr>
              <a:t>B) Eleştirel olma</a:t>
            </a:r>
            <a:br>
              <a:rPr lang="tr-TR" sz="2800" dirty="0" smtClean="0">
                <a:solidFill>
                  <a:schemeClr val="bg2">
                    <a:lumMod val="10000"/>
                  </a:schemeClr>
                </a:solidFill>
              </a:rPr>
            </a:br>
            <a:r>
              <a:rPr lang="tr-TR" sz="2800" b="1" dirty="0" smtClean="0">
                <a:solidFill>
                  <a:schemeClr val="bg2">
                    <a:lumMod val="10000"/>
                  </a:schemeClr>
                </a:solidFill>
              </a:rPr>
              <a:t>C)</a:t>
            </a:r>
            <a:r>
              <a:rPr lang="tr-TR" sz="2800" dirty="0" smtClean="0">
                <a:solidFill>
                  <a:schemeClr val="bg2">
                    <a:lumMod val="10000"/>
                  </a:schemeClr>
                </a:solidFill>
              </a:rPr>
              <a:t> </a:t>
            </a:r>
            <a:r>
              <a:rPr lang="tr-TR" sz="2800" dirty="0" err="1" smtClean="0">
                <a:solidFill>
                  <a:schemeClr val="bg2">
                    <a:lumMod val="10000"/>
                  </a:schemeClr>
                </a:solidFill>
              </a:rPr>
              <a:t>Refleksif</a:t>
            </a:r>
            <a:r>
              <a:rPr lang="tr-TR" sz="2800" dirty="0" smtClean="0">
                <a:solidFill>
                  <a:schemeClr val="bg2">
                    <a:lumMod val="10000"/>
                  </a:schemeClr>
                </a:solidFill>
              </a:rPr>
              <a:t> olma</a:t>
            </a:r>
            <a:br>
              <a:rPr lang="tr-TR" sz="2800" dirty="0" smtClean="0">
                <a:solidFill>
                  <a:schemeClr val="bg2">
                    <a:lumMod val="10000"/>
                  </a:schemeClr>
                </a:solidFill>
              </a:rPr>
            </a:br>
            <a:r>
              <a:rPr lang="tr-TR" sz="2800" dirty="0" smtClean="0">
                <a:solidFill>
                  <a:schemeClr val="bg2">
                    <a:lumMod val="10000"/>
                  </a:schemeClr>
                </a:solidFill>
              </a:rPr>
              <a:t>D) Hayret etme</a:t>
            </a:r>
            <a:br>
              <a:rPr lang="tr-TR" sz="2800" dirty="0" smtClean="0">
                <a:solidFill>
                  <a:schemeClr val="bg2">
                    <a:lumMod val="10000"/>
                  </a:schemeClr>
                </a:solidFill>
              </a:rPr>
            </a:br>
            <a:r>
              <a:rPr lang="tr-TR" sz="2800" dirty="0" smtClean="0">
                <a:solidFill>
                  <a:schemeClr val="bg2">
                    <a:lumMod val="10000"/>
                  </a:schemeClr>
                </a:solidFill>
              </a:rPr>
              <a:t>E) Merak etme</a:t>
            </a:r>
            <a:endParaRPr lang="tr-TR" sz="2800" dirty="0">
              <a:solidFill>
                <a:schemeClr val="bg2">
                  <a:lumMod val="10000"/>
                </a:schemeClr>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214291"/>
            <a:ext cx="8429684" cy="6494085"/>
          </a:xfrm>
          <a:prstGeom prst="rect">
            <a:avLst/>
          </a:prstGeom>
        </p:spPr>
        <p:txBody>
          <a:bodyPr wrap="square">
            <a:spAutoFit/>
          </a:bodyPr>
          <a:lstStyle/>
          <a:p>
            <a:r>
              <a:rPr lang="tr-TR" sz="2600" dirty="0" smtClean="0"/>
              <a:t>3. Filozof yaşadığı evreni sorular yolu ile araştırır. Felsefe bu anlamda sorulardan doğar. Cevaplar bilgimizin sınırlarını ortaya koyarken sorular bu sınırı sürekli genişletme çabasının sonucudur. Felsefe soruları olgularla sınırlı pratik hayatımızı aşarak, insan aklının derinliklerinden ortaya çıkmakta ve insanın bilme ihtiyacını karşılamaktadır.</a:t>
            </a:r>
          </a:p>
          <a:p>
            <a:r>
              <a:rPr lang="tr-TR" sz="2600" b="1" dirty="0" smtClean="0"/>
              <a:t>   Bu parçada felsefi düşüncenin hangi özelliği vurgulanmaktadır?</a:t>
            </a:r>
          </a:p>
          <a:p>
            <a:endParaRPr lang="tr-TR" sz="2600" dirty="0" smtClean="0"/>
          </a:p>
          <a:p>
            <a:r>
              <a:rPr lang="tr-TR" sz="2600" b="1" dirty="0" smtClean="0"/>
              <a:t>A)</a:t>
            </a:r>
            <a:r>
              <a:rPr lang="tr-TR" sz="2600" dirty="0" smtClean="0"/>
              <a:t> Sorulara dayanır.</a:t>
            </a:r>
            <a:br>
              <a:rPr lang="tr-TR" sz="2600" dirty="0" smtClean="0"/>
            </a:br>
            <a:r>
              <a:rPr lang="tr-TR" sz="2600" dirty="0" smtClean="0"/>
              <a:t>B) Rasyoneldir.</a:t>
            </a:r>
            <a:br>
              <a:rPr lang="tr-TR" sz="2600" dirty="0" smtClean="0"/>
            </a:br>
            <a:r>
              <a:rPr lang="tr-TR" sz="2600" dirty="0" smtClean="0"/>
              <a:t>C) Sorgulayıcıdır.</a:t>
            </a:r>
            <a:br>
              <a:rPr lang="tr-TR" sz="2600" dirty="0" smtClean="0"/>
            </a:br>
            <a:r>
              <a:rPr lang="tr-TR" sz="2600" dirty="0" smtClean="0"/>
              <a:t>D) Evrenseldir.</a:t>
            </a:r>
            <a:br>
              <a:rPr lang="tr-TR" sz="2600" dirty="0" smtClean="0"/>
            </a:br>
            <a:r>
              <a:rPr lang="tr-TR" sz="2600" dirty="0" smtClean="0"/>
              <a:t>E) </a:t>
            </a:r>
            <a:r>
              <a:rPr lang="tr-TR" sz="2600" dirty="0" err="1" smtClean="0"/>
              <a:t>Refleksiftir</a:t>
            </a:r>
            <a:r>
              <a:rPr lang="tr-TR" sz="2600" dirty="0" smtClean="0"/>
              <a:t>.</a:t>
            </a:r>
            <a:br>
              <a:rPr lang="tr-TR" sz="2600" dirty="0" smtClean="0"/>
            </a:br>
            <a:endParaRPr lang="tr-TR" sz="2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357158" y="500042"/>
            <a:ext cx="8072494" cy="6186309"/>
          </a:xfrm>
          <a:prstGeom prst="rect">
            <a:avLst/>
          </a:prstGeom>
        </p:spPr>
        <p:txBody>
          <a:bodyPr wrap="square">
            <a:spAutoFit/>
          </a:bodyPr>
          <a:lstStyle/>
          <a:p>
            <a:r>
              <a:rPr lang="tr-TR" sz="3600" b="1" dirty="0" smtClean="0">
                <a:solidFill>
                  <a:schemeClr val="bg2">
                    <a:lumMod val="25000"/>
                  </a:schemeClr>
                </a:solidFill>
              </a:rPr>
              <a:t>4. Aşağıdakilerden hangisi felsefi düşüncenin özelliklerinden biri </a:t>
            </a:r>
            <a:r>
              <a:rPr lang="tr-TR" sz="3600" b="1" u="sng" dirty="0" smtClean="0">
                <a:solidFill>
                  <a:schemeClr val="bg2">
                    <a:lumMod val="25000"/>
                  </a:schemeClr>
                </a:solidFill>
              </a:rPr>
              <a:t>değildir</a:t>
            </a:r>
            <a:r>
              <a:rPr lang="tr-TR" sz="3600" b="1" dirty="0" smtClean="0">
                <a:solidFill>
                  <a:schemeClr val="bg2">
                    <a:lumMod val="25000"/>
                  </a:schemeClr>
                </a:solidFill>
              </a:rPr>
              <a:t>?</a:t>
            </a:r>
          </a:p>
          <a:p>
            <a:endParaRPr lang="tr-TR" sz="3600" dirty="0" smtClean="0">
              <a:solidFill>
                <a:schemeClr val="bg2">
                  <a:lumMod val="25000"/>
                </a:schemeClr>
              </a:solidFill>
            </a:endParaRPr>
          </a:p>
          <a:p>
            <a:r>
              <a:rPr lang="tr-TR" sz="3600" dirty="0" smtClean="0">
                <a:solidFill>
                  <a:schemeClr val="bg2">
                    <a:lumMod val="25000"/>
                  </a:schemeClr>
                </a:solidFill>
              </a:rPr>
              <a:t>A) Akla dayalıdır.</a:t>
            </a:r>
            <a:br>
              <a:rPr lang="tr-TR" sz="3600" dirty="0" smtClean="0">
                <a:solidFill>
                  <a:schemeClr val="bg2">
                    <a:lumMod val="25000"/>
                  </a:schemeClr>
                </a:solidFill>
              </a:rPr>
            </a:br>
            <a:r>
              <a:rPr lang="tr-TR" sz="3600" dirty="0" smtClean="0">
                <a:solidFill>
                  <a:schemeClr val="bg2">
                    <a:lumMod val="25000"/>
                  </a:schemeClr>
                </a:solidFill>
              </a:rPr>
              <a:t>B) Konuları bakımından evrenseldir.</a:t>
            </a:r>
            <a:br>
              <a:rPr lang="tr-TR" sz="3600" dirty="0" smtClean="0">
                <a:solidFill>
                  <a:schemeClr val="bg2">
                    <a:lumMod val="25000"/>
                  </a:schemeClr>
                </a:solidFill>
              </a:rPr>
            </a:br>
            <a:r>
              <a:rPr lang="tr-TR" sz="3600" b="1" dirty="0" smtClean="0">
                <a:solidFill>
                  <a:schemeClr val="bg2">
                    <a:lumMod val="25000"/>
                  </a:schemeClr>
                </a:solidFill>
              </a:rPr>
              <a:t>C)</a:t>
            </a:r>
            <a:r>
              <a:rPr lang="tr-TR" sz="3600" dirty="0" smtClean="0">
                <a:solidFill>
                  <a:schemeClr val="bg2">
                    <a:lumMod val="25000"/>
                  </a:schemeClr>
                </a:solidFill>
              </a:rPr>
              <a:t> Kesinlik içerir.</a:t>
            </a:r>
            <a:br>
              <a:rPr lang="tr-TR" sz="3600" dirty="0" smtClean="0">
                <a:solidFill>
                  <a:schemeClr val="bg2">
                    <a:lumMod val="25000"/>
                  </a:schemeClr>
                </a:solidFill>
              </a:rPr>
            </a:br>
            <a:r>
              <a:rPr lang="tr-TR" sz="3600" dirty="0" smtClean="0">
                <a:solidFill>
                  <a:schemeClr val="bg2">
                    <a:lumMod val="25000"/>
                  </a:schemeClr>
                </a:solidFill>
              </a:rPr>
              <a:t>D) Fenomenleri sorgulama faaliyetidir.</a:t>
            </a:r>
            <a:br>
              <a:rPr lang="tr-TR" sz="3600" dirty="0" smtClean="0">
                <a:solidFill>
                  <a:schemeClr val="bg2">
                    <a:lumMod val="25000"/>
                  </a:schemeClr>
                </a:solidFill>
              </a:rPr>
            </a:br>
            <a:r>
              <a:rPr lang="tr-TR" sz="3600" dirty="0" smtClean="0">
                <a:solidFill>
                  <a:schemeClr val="bg2">
                    <a:lumMod val="25000"/>
                  </a:schemeClr>
                </a:solidFill>
              </a:rPr>
              <a:t>E) Eleştirel bir tavırdır</a:t>
            </a:r>
          </a:p>
          <a:p>
            <a:endParaRPr lang="tr-TR" sz="3600" dirty="0" smtClean="0">
              <a:solidFill>
                <a:schemeClr val="bg2">
                  <a:lumMod val="25000"/>
                </a:schemeClr>
              </a:solidFill>
            </a:endParaRPr>
          </a:p>
          <a:p>
            <a:endParaRPr lang="tr-TR" sz="3600" dirty="0" smtClean="0">
              <a:solidFill>
                <a:schemeClr val="bg2">
                  <a:lumMod val="25000"/>
                </a:schemeClr>
              </a:solidFill>
            </a:endParaRPr>
          </a:p>
        </p:txBody>
      </p:sp>
      <p:sp>
        <p:nvSpPr>
          <p:cNvPr id="3" name="2 Dikdörtgen"/>
          <p:cNvSpPr/>
          <p:nvPr/>
        </p:nvSpPr>
        <p:spPr>
          <a:xfrm>
            <a:off x="1142976" y="5572140"/>
            <a:ext cx="6215106" cy="107157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tr-TR" dirty="0" smtClean="0"/>
              <a:t>NOT: Fenomen; </a:t>
            </a:r>
            <a:r>
              <a:rPr lang="tr-TR" u="sng" dirty="0" smtClean="0"/>
              <a:t>“görüngü” </a:t>
            </a:r>
            <a:r>
              <a:rPr lang="tr-TR" dirty="0" smtClean="0"/>
              <a:t>demektir. Alman filozof I. Kant’a göre, duyu organlarımızla kavrayabildiğimiz nesnel dünya varlıkları, sahası…</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20" y="500042"/>
            <a:ext cx="8501122" cy="6124754"/>
          </a:xfrm>
          <a:prstGeom prst="rect">
            <a:avLst/>
          </a:prstGeom>
        </p:spPr>
        <p:txBody>
          <a:bodyPr wrap="square">
            <a:spAutoFit/>
          </a:bodyPr>
          <a:lstStyle/>
          <a:p>
            <a:r>
              <a:rPr lang="tr-TR" sz="2800" dirty="0" smtClean="0"/>
              <a:t>5. Lokantada sipariş almaya gelen garsonun ‘’Yemek için ne alırdınız?’’  sorusu ile evreni ve var oluşu anlamlandırmaya yönelik  “Hiçbir şey var değilken ilk ne vardı?” sorusu  nitelik açısından bir değildir.</a:t>
            </a:r>
          </a:p>
          <a:p>
            <a:endParaRPr lang="tr-TR" sz="2800" dirty="0" smtClean="0"/>
          </a:p>
          <a:p>
            <a:r>
              <a:rPr lang="tr-TR" sz="2800" b="1" dirty="0" smtClean="0"/>
              <a:t>Bu parçaya  felsefi sorularla ilgili  aşağıdaki yargılardan  hangisine ulaşılabilir?</a:t>
            </a:r>
            <a:endParaRPr lang="tr-TR" sz="2800" dirty="0" smtClean="0"/>
          </a:p>
          <a:p>
            <a:r>
              <a:rPr lang="tr-TR" sz="2800" dirty="0" smtClean="0"/>
              <a:t> </a:t>
            </a:r>
          </a:p>
          <a:p>
            <a:r>
              <a:rPr lang="tr-TR" sz="2800" dirty="0" smtClean="0"/>
              <a:t>A) Felsefi sorular çelişki içermez.</a:t>
            </a:r>
            <a:br>
              <a:rPr lang="tr-TR" sz="2800" dirty="0" smtClean="0"/>
            </a:br>
            <a:r>
              <a:rPr lang="tr-TR" sz="2800" dirty="0" smtClean="0"/>
              <a:t>B) Felsefi sorulara verilen cevaplar tutarlı olmalıdır.</a:t>
            </a:r>
            <a:br>
              <a:rPr lang="tr-TR" sz="2800" dirty="0" smtClean="0"/>
            </a:br>
            <a:r>
              <a:rPr lang="tr-TR" sz="2800" dirty="0" smtClean="0"/>
              <a:t>C) Felsefi konular kesinlik içermez.</a:t>
            </a:r>
            <a:br>
              <a:rPr lang="tr-TR" sz="2800" dirty="0" smtClean="0"/>
            </a:br>
            <a:r>
              <a:rPr lang="tr-TR" sz="2800" b="1" dirty="0" smtClean="0"/>
              <a:t>D)</a:t>
            </a:r>
            <a:r>
              <a:rPr lang="tr-TR" sz="2800" dirty="0" smtClean="0"/>
              <a:t> Felsefe öze yönelik bir sorgulama faaliyetidir.</a:t>
            </a:r>
            <a:br>
              <a:rPr lang="tr-TR" sz="2800" dirty="0" smtClean="0"/>
            </a:br>
            <a:r>
              <a:rPr lang="tr-TR" sz="2800" dirty="0" smtClean="0"/>
              <a:t>E) Felsefe eleştirel bir tavırdır.</a:t>
            </a:r>
            <a:br>
              <a:rPr lang="tr-TR" sz="2800" dirty="0" smtClean="0"/>
            </a:br>
            <a:endParaRPr lang="tr-TR"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285752"/>
          </a:xfrm>
        </p:spPr>
        <p:txBody>
          <a:bodyPr>
            <a:noAutofit/>
          </a:bodyPr>
          <a:lstStyle/>
          <a:p>
            <a:r>
              <a:rPr lang="tr-TR" sz="2400" b="1" dirty="0" smtClean="0">
                <a:solidFill>
                  <a:srgbClr val="C00000"/>
                </a:solidFill>
              </a:rPr>
              <a:t>1. Öğrenme isteğinden (merak duygusundan) kaynaklanır</a:t>
            </a:r>
            <a:r>
              <a:rPr lang="tr-TR" sz="2400" dirty="0" smtClean="0"/>
              <a:t>.</a:t>
            </a:r>
            <a:endParaRPr lang="tr-TR" sz="2400" dirty="0"/>
          </a:p>
        </p:txBody>
      </p:sp>
      <p:sp>
        <p:nvSpPr>
          <p:cNvPr id="3" name="2 İçerik Yer Tutucusu"/>
          <p:cNvSpPr>
            <a:spLocks noGrp="1"/>
          </p:cNvSpPr>
          <p:nvPr>
            <p:ph sz="half" idx="1"/>
          </p:nvPr>
        </p:nvSpPr>
        <p:spPr>
          <a:xfrm>
            <a:off x="285720" y="857232"/>
            <a:ext cx="4210080" cy="5497693"/>
          </a:xfrm>
        </p:spPr>
        <p:txBody>
          <a:bodyPr>
            <a:noAutofit/>
          </a:bodyPr>
          <a:lstStyle/>
          <a:p>
            <a:r>
              <a:rPr lang="tr-TR" sz="2500" dirty="0" smtClean="0"/>
              <a:t>Filozof her şeyden önce evrendeki nesne ve olaylarla ilgili güçlü bir merak duygusuna </a:t>
            </a:r>
            <a:r>
              <a:rPr lang="tr-TR" sz="2500" dirty="0" err="1" smtClean="0"/>
              <a:t>sâhiptir</a:t>
            </a:r>
            <a:r>
              <a:rPr lang="tr-TR" sz="2500" dirty="0" smtClean="0"/>
              <a:t>. O, her şeyi merak eder, her şeyin anlamını, özünü, kaynağını bilmek ister. </a:t>
            </a:r>
          </a:p>
          <a:p>
            <a:r>
              <a:rPr lang="tr-TR" sz="2500" dirty="0" smtClean="0"/>
              <a:t>Filozof bu dünyaya sanki başka bir gezegenden gelmiş bir insan gibidir. Çevresinde gördüğü, duyduğu her şey onun için ilginçtir ve öğrenilmesi gerekir.</a:t>
            </a:r>
            <a:endParaRPr lang="tr-TR" sz="2500" dirty="0"/>
          </a:p>
        </p:txBody>
      </p:sp>
      <p:pic>
        <p:nvPicPr>
          <p:cNvPr id="10" name="Picture 3"/>
          <p:cNvPicPr>
            <a:picLocks noGrp="1" noChangeAspect="1" noChangeArrowheads="1"/>
          </p:cNvPicPr>
          <p:nvPr>
            <p:ph sz="half" idx="2"/>
          </p:nvPr>
        </p:nvPicPr>
        <p:blipFill>
          <a:blip r:embed="rId2" cstate="print"/>
          <a:srcRect/>
          <a:stretch>
            <a:fillRect/>
          </a:stretch>
        </p:blipFill>
        <p:spPr bwMode="auto">
          <a:xfrm>
            <a:off x="4572000" y="857232"/>
            <a:ext cx="4038600" cy="2500330"/>
          </a:xfrm>
          <a:prstGeom prst="rect">
            <a:avLst/>
          </a:prstGeom>
          <a:noFill/>
          <a:ln w="9525">
            <a:noFill/>
            <a:miter lim="800000"/>
            <a:headEnd/>
            <a:tailEnd/>
          </a:ln>
          <a:effectLst/>
        </p:spPr>
      </p:pic>
      <p:sp>
        <p:nvSpPr>
          <p:cNvPr id="11" name="10 Dikdörtgen"/>
          <p:cNvSpPr/>
          <p:nvPr/>
        </p:nvSpPr>
        <p:spPr>
          <a:xfrm>
            <a:off x="4572000" y="3571876"/>
            <a:ext cx="4071966" cy="3000396"/>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tr-TR" sz="2400" b="1" dirty="0" smtClean="0">
                <a:solidFill>
                  <a:srgbClr val="C00000"/>
                </a:solidFill>
                <a:latin typeface="Andalus" pitchFamily="18" charset="-78"/>
                <a:cs typeface="Andalus" pitchFamily="18" charset="-78"/>
              </a:rPr>
              <a:t>NOT: </a:t>
            </a:r>
            <a:r>
              <a:rPr lang="tr-TR" sz="2400" b="1" dirty="0" smtClean="0">
                <a:solidFill>
                  <a:schemeClr val="bg2"/>
                </a:solidFill>
                <a:latin typeface="Andalus" pitchFamily="18" charset="-78"/>
                <a:cs typeface="Andalus" pitchFamily="18" charset="-78"/>
              </a:rPr>
              <a:t>Aslında her insan önceleri merak dürtüsüne </a:t>
            </a:r>
            <a:r>
              <a:rPr lang="tr-TR" sz="2400" b="1" dirty="0" err="1" smtClean="0">
                <a:solidFill>
                  <a:schemeClr val="bg2"/>
                </a:solidFill>
                <a:latin typeface="Andalus" pitchFamily="18" charset="-78"/>
                <a:cs typeface="Andalus" pitchFamily="18" charset="-78"/>
              </a:rPr>
              <a:t>sâhiptir</a:t>
            </a:r>
            <a:r>
              <a:rPr lang="tr-TR" sz="2400" b="1" dirty="0" smtClean="0">
                <a:solidFill>
                  <a:schemeClr val="bg2"/>
                </a:solidFill>
                <a:latin typeface="Andalus" pitchFamily="18" charset="-78"/>
                <a:cs typeface="Andalus" pitchFamily="18" charset="-78"/>
              </a:rPr>
              <a:t>. Ancak filozofların güçlü merak dürtüleri hayatlarının sonuna dek sürer. Filozofu ve felsefeyi dinamik tutan da bu sürekli öğrenme isteğidir.</a:t>
            </a:r>
            <a:endParaRPr lang="tr-TR" sz="2400" b="1" dirty="0">
              <a:solidFill>
                <a:schemeClr val="bg2"/>
              </a:solidFill>
              <a:latin typeface="Andalus" pitchFamily="18" charset="-78"/>
              <a:cs typeface="Andalus" pitchFamily="18"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428628"/>
          </a:xfrm>
        </p:spPr>
        <p:txBody>
          <a:bodyPr>
            <a:normAutofit/>
          </a:bodyPr>
          <a:lstStyle/>
          <a:p>
            <a:r>
              <a:rPr lang="tr-TR" sz="2400" b="1" dirty="0" smtClean="0">
                <a:solidFill>
                  <a:srgbClr val="C00000"/>
                </a:solidFill>
              </a:rPr>
              <a:t>2. Kaynağa, öze ve anlama yöneliktir. </a:t>
            </a:r>
            <a:endParaRPr lang="tr-TR" sz="2400" b="1" dirty="0">
              <a:solidFill>
                <a:srgbClr val="C00000"/>
              </a:solidFill>
            </a:endParaRPr>
          </a:p>
        </p:txBody>
      </p:sp>
      <p:sp>
        <p:nvSpPr>
          <p:cNvPr id="3" name="2 İçerik Yer Tutucusu"/>
          <p:cNvSpPr>
            <a:spLocks noGrp="1"/>
          </p:cNvSpPr>
          <p:nvPr>
            <p:ph sz="half" idx="1"/>
          </p:nvPr>
        </p:nvSpPr>
        <p:spPr>
          <a:xfrm>
            <a:off x="214282" y="785794"/>
            <a:ext cx="4281518" cy="5569131"/>
          </a:xfrm>
        </p:spPr>
        <p:txBody>
          <a:bodyPr>
            <a:noAutofit/>
          </a:bodyPr>
          <a:lstStyle/>
          <a:p>
            <a:r>
              <a:rPr lang="tr-TR" sz="2700" dirty="0" smtClean="0"/>
              <a:t>Filozoflar nesne ve olayların görünen, somut yönünü değil soyut yönlerini </a:t>
            </a:r>
            <a:r>
              <a:rPr lang="tr-TR" sz="2700" dirty="0" err="1" smtClean="0"/>
              <a:t>yâni</a:t>
            </a:r>
            <a:r>
              <a:rPr lang="tr-TR" sz="2700" dirty="0" smtClean="0"/>
              <a:t> anlamını, kaynağını, kökenini, </a:t>
            </a:r>
            <a:r>
              <a:rPr lang="tr-TR" sz="2700" b="1" dirty="0" smtClean="0">
                <a:solidFill>
                  <a:srgbClr val="C00000"/>
                </a:solidFill>
              </a:rPr>
              <a:t>öz</a:t>
            </a:r>
            <a:r>
              <a:rPr lang="tr-TR" sz="2700" dirty="0" smtClean="0"/>
              <a:t>ünü anlamak isterler. </a:t>
            </a:r>
          </a:p>
          <a:p>
            <a:r>
              <a:rPr lang="tr-TR" sz="2700" dirty="0" smtClean="0"/>
              <a:t>Sözgelimi filozof varlığı ele aldığında onun rengini, hacmini, kütlesini, şeklini değil, görünenin gerisindeki hakikati anlamaya çalışır.</a:t>
            </a:r>
            <a:endParaRPr lang="tr-TR" sz="2700" dirty="0"/>
          </a:p>
        </p:txBody>
      </p:sp>
      <p:pic>
        <p:nvPicPr>
          <p:cNvPr id="3074" name="Picture 2"/>
          <p:cNvPicPr>
            <a:picLocks noGrp="1" noChangeAspect="1" noChangeArrowheads="1"/>
          </p:cNvPicPr>
          <p:nvPr>
            <p:ph sz="half" idx="2"/>
          </p:nvPr>
        </p:nvPicPr>
        <p:blipFill>
          <a:blip r:embed="rId2" cstate="print"/>
          <a:srcRect/>
          <a:stretch>
            <a:fillRect/>
          </a:stretch>
        </p:blipFill>
        <p:spPr bwMode="auto">
          <a:xfrm>
            <a:off x="4648200" y="785794"/>
            <a:ext cx="4038600" cy="5290553"/>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4043362" cy="428628"/>
          </a:xfrm>
        </p:spPr>
        <p:txBody>
          <a:bodyPr>
            <a:normAutofit/>
          </a:bodyPr>
          <a:lstStyle/>
          <a:p>
            <a:r>
              <a:rPr lang="tr-TR" sz="2400" b="1" dirty="0" smtClean="0">
                <a:solidFill>
                  <a:srgbClr val="C00000"/>
                </a:solidFill>
              </a:rPr>
              <a:t>3. Filozof soru sorarak düşünür.</a:t>
            </a:r>
            <a:endParaRPr lang="tr-TR" sz="2400" b="1" dirty="0">
              <a:solidFill>
                <a:srgbClr val="C00000"/>
              </a:solidFill>
            </a:endParaRPr>
          </a:p>
        </p:txBody>
      </p:sp>
      <p:sp>
        <p:nvSpPr>
          <p:cNvPr id="3" name="2 İçerik Yer Tutucusu"/>
          <p:cNvSpPr>
            <a:spLocks noGrp="1"/>
          </p:cNvSpPr>
          <p:nvPr>
            <p:ph sz="half" idx="1"/>
          </p:nvPr>
        </p:nvSpPr>
        <p:spPr>
          <a:xfrm>
            <a:off x="457200" y="785794"/>
            <a:ext cx="4038600" cy="5569131"/>
          </a:xfrm>
        </p:spPr>
        <p:txBody>
          <a:bodyPr>
            <a:normAutofit lnSpcReduction="10000"/>
          </a:bodyPr>
          <a:lstStyle/>
          <a:p>
            <a:r>
              <a:rPr lang="tr-TR" dirty="0" smtClean="0"/>
              <a:t>Filozof ele aldığı, anlamak ve açıklamak istediği konulara ilişkin önce sorular sorar ve sonra bu sorulara yanıtlar vermeye verir. Yanıt verirken aklına yeni sorular gelir. Bu süreç böyle devam eder. </a:t>
            </a:r>
          </a:p>
          <a:p>
            <a:r>
              <a:rPr lang="tr-TR" dirty="0" smtClean="0"/>
              <a:t>Bu özelliği nedeniyle felsefe “durup dinlenmeksizin hakikati arama süreci” ve “yolda olmak” şeklinde tanımlanmıştır.</a:t>
            </a:r>
            <a:endParaRPr lang="tr-TR" dirty="0"/>
          </a:p>
        </p:txBody>
      </p:sp>
      <p:pic>
        <p:nvPicPr>
          <p:cNvPr id="4098" name="Picture 2"/>
          <p:cNvPicPr>
            <a:picLocks noGrp="1" noChangeAspect="1" noChangeArrowheads="1"/>
          </p:cNvPicPr>
          <p:nvPr>
            <p:ph sz="half" idx="2"/>
          </p:nvPr>
        </p:nvPicPr>
        <p:blipFill>
          <a:blip r:embed="rId2" cstate="print"/>
          <a:srcRect/>
          <a:stretch>
            <a:fillRect/>
          </a:stretch>
        </p:blipFill>
        <p:spPr bwMode="auto">
          <a:xfrm>
            <a:off x="4786314" y="1000108"/>
            <a:ext cx="3905282" cy="2643206"/>
          </a:xfrm>
          <a:prstGeom prst="rect">
            <a:avLst/>
          </a:prstGeom>
          <a:noFill/>
          <a:ln w="9525">
            <a:noFill/>
            <a:miter lim="800000"/>
            <a:headEnd/>
            <a:tailEnd/>
          </a:ln>
          <a:effectLst/>
        </p:spPr>
      </p:pic>
      <p:sp>
        <p:nvSpPr>
          <p:cNvPr id="6" name="5 Dikdörtgen"/>
          <p:cNvSpPr/>
          <p:nvPr/>
        </p:nvSpPr>
        <p:spPr>
          <a:xfrm>
            <a:off x="5143504" y="214291"/>
            <a:ext cx="3286148" cy="830997"/>
          </a:xfrm>
          <a:prstGeom prst="rect">
            <a:avLst/>
          </a:prstGeom>
        </p:spPr>
        <p:txBody>
          <a:bodyPr wrap="square">
            <a:spAutoFit/>
          </a:bodyPr>
          <a:lstStyle/>
          <a:p>
            <a:r>
              <a:rPr lang="tr-TR" sz="4800" dirty="0" smtClean="0">
                <a:solidFill>
                  <a:srgbClr val="C00000"/>
                </a:solidFill>
                <a:latin typeface="Arial Rounded MT Bold" pitchFamily="34" charset="0"/>
              </a:rPr>
              <a:t> NEDEN?</a:t>
            </a:r>
            <a:endParaRPr lang="tr-TR" sz="4800" dirty="0"/>
          </a:p>
        </p:txBody>
      </p:sp>
      <p:pic>
        <p:nvPicPr>
          <p:cNvPr id="7" name="Picture 2"/>
          <p:cNvPicPr>
            <a:picLocks noChangeAspect="1" noChangeArrowheads="1"/>
          </p:cNvPicPr>
          <p:nvPr/>
        </p:nvPicPr>
        <p:blipFill>
          <a:blip r:embed="rId3" cstate="print"/>
          <a:srcRect/>
          <a:stretch>
            <a:fillRect/>
          </a:stretch>
        </p:blipFill>
        <p:spPr bwMode="auto">
          <a:xfrm>
            <a:off x="4429124" y="3857628"/>
            <a:ext cx="4357718" cy="250033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428628"/>
          </a:xfrm>
        </p:spPr>
        <p:txBody>
          <a:bodyPr>
            <a:normAutofit fontScale="90000"/>
          </a:bodyPr>
          <a:lstStyle/>
          <a:p>
            <a:r>
              <a:rPr lang="tr-TR" sz="2800" b="1" dirty="0" smtClean="0">
                <a:solidFill>
                  <a:srgbClr val="C00000"/>
                </a:solidFill>
              </a:rPr>
              <a:t>4. Bütüncüldür, varlığı bütün olarak anlamak ister.(Evrenseldir)</a:t>
            </a:r>
            <a:endParaRPr lang="tr-TR" sz="2800" b="1" dirty="0">
              <a:solidFill>
                <a:srgbClr val="C00000"/>
              </a:solidFill>
            </a:endParaRPr>
          </a:p>
        </p:txBody>
      </p:sp>
      <p:sp>
        <p:nvSpPr>
          <p:cNvPr id="3" name="2 İçerik Yer Tutucusu"/>
          <p:cNvSpPr>
            <a:spLocks noGrp="1"/>
          </p:cNvSpPr>
          <p:nvPr>
            <p:ph sz="half" idx="1"/>
          </p:nvPr>
        </p:nvSpPr>
        <p:spPr>
          <a:xfrm>
            <a:off x="285720" y="571480"/>
            <a:ext cx="4210080" cy="5783445"/>
          </a:xfrm>
        </p:spPr>
        <p:txBody>
          <a:bodyPr>
            <a:normAutofit fontScale="92500"/>
          </a:bodyPr>
          <a:lstStyle/>
          <a:p>
            <a:r>
              <a:rPr lang="tr-TR" dirty="0" smtClean="0"/>
              <a:t>Bilimlerin her biri, varlığın yalnızca kendi alanına giren bölümüyle ilgilenir. Biyoloji canlı varlıklarla, fizik varlığın yapısı ve hareketiyle, Psikoloji insan ve hayvan davranışlarının nedenleriyle ilgilenir. </a:t>
            </a:r>
          </a:p>
          <a:p>
            <a:r>
              <a:rPr lang="tr-TR" dirty="0" smtClean="0"/>
              <a:t>Felsefe varlığı parça parça değil, bir bütün olarak anlamak ister. Felsefe her şey üzerine düşünmektir.</a:t>
            </a:r>
          </a:p>
          <a:p>
            <a:r>
              <a:rPr lang="tr-TR" dirty="0" smtClean="0"/>
              <a:t>Bu anlamıyla felsefe </a:t>
            </a:r>
            <a:r>
              <a:rPr lang="tr-TR" b="1" u="sng" dirty="0" smtClean="0"/>
              <a:t>konuları açısından </a:t>
            </a:r>
            <a:r>
              <a:rPr lang="tr-TR" dirty="0" smtClean="0">
                <a:solidFill>
                  <a:srgbClr val="C00000"/>
                </a:solidFill>
              </a:rPr>
              <a:t>evrenseldir.</a:t>
            </a:r>
            <a:endParaRPr lang="tr-TR" dirty="0">
              <a:solidFill>
                <a:srgbClr val="C00000"/>
              </a:solidFill>
            </a:endParaRPr>
          </a:p>
        </p:txBody>
      </p:sp>
      <p:pic>
        <p:nvPicPr>
          <p:cNvPr id="5124" name="Picture 4"/>
          <p:cNvPicPr>
            <a:picLocks noGrp="1" noChangeAspect="1" noChangeArrowheads="1"/>
          </p:cNvPicPr>
          <p:nvPr>
            <p:ph sz="half" idx="2"/>
          </p:nvPr>
        </p:nvPicPr>
        <p:blipFill>
          <a:blip r:embed="rId2" cstate="print"/>
          <a:srcRect/>
          <a:stretch>
            <a:fillRect/>
          </a:stretch>
        </p:blipFill>
        <p:spPr bwMode="auto">
          <a:xfrm>
            <a:off x="4429124" y="857232"/>
            <a:ext cx="4429156" cy="3071834"/>
          </a:xfrm>
          <a:prstGeom prst="rect">
            <a:avLst/>
          </a:prstGeom>
          <a:noFill/>
          <a:ln w="9525">
            <a:noFill/>
            <a:miter lim="800000"/>
            <a:headEnd/>
            <a:tailEnd/>
          </a:ln>
          <a:effectLst/>
        </p:spPr>
      </p:pic>
      <p:pic>
        <p:nvPicPr>
          <p:cNvPr id="5125" name="Picture 5"/>
          <p:cNvPicPr>
            <a:picLocks noChangeAspect="1" noChangeArrowheads="1"/>
          </p:cNvPicPr>
          <p:nvPr/>
        </p:nvPicPr>
        <p:blipFill>
          <a:blip r:embed="rId3" cstate="print"/>
          <a:srcRect/>
          <a:stretch>
            <a:fillRect/>
          </a:stretch>
        </p:blipFill>
        <p:spPr bwMode="auto">
          <a:xfrm>
            <a:off x="4429124" y="4071942"/>
            <a:ext cx="4429156" cy="2357454"/>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642942"/>
          </a:xfrm>
        </p:spPr>
        <p:txBody>
          <a:bodyPr>
            <a:normAutofit fontScale="90000"/>
          </a:bodyPr>
          <a:lstStyle/>
          <a:p>
            <a:r>
              <a:rPr lang="tr-TR" sz="2400" b="1" dirty="0" smtClean="0">
                <a:solidFill>
                  <a:srgbClr val="C00000"/>
                </a:solidFill>
              </a:rPr>
              <a:t>5. Kaynağı; filozofun aklı, birikimleri, diğer filozofların görüşleri ve bilimsel bilgilerdir. (</a:t>
            </a:r>
            <a:r>
              <a:rPr lang="tr-TR" sz="2400" b="1" dirty="0" err="1" smtClean="0">
                <a:solidFill>
                  <a:srgbClr val="C00000"/>
                </a:solidFill>
              </a:rPr>
              <a:t>Yığılımlı</a:t>
            </a:r>
            <a:r>
              <a:rPr lang="tr-TR" sz="2400" b="1" dirty="0" smtClean="0">
                <a:solidFill>
                  <a:srgbClr val="C00000"/>
                </a:solidFill>
              </a:rPr>
              <a:t> ilerleme)</a:t>
            </a:r>
            <a:endParaRPr lang="tr-TR" sz="2400" b="1" dirty="0">
              <a:solidFill>
                <a:srgbClr val="C00000"/>
              </a:solidFill>
            </a:endParaRPr>
          </a:p>
        </p:txBody>
      </p:sp>
      <p:sp>
        <p:nvSpPr>
          <p:cNvPr id="3" name="2 İçerik Yer Tutucusu"/>
          <p:cNvSpPr>
            <a:spLocks noGrp="1"/>
          </p:cNvSpPr>
          <p:nvPr>
            <p:ph sz="half" idx="1"/>
          </p:nvPr>
        </p:nvSpPr>
        <p:spPr>
          <a:xfrm>
            <a:off x="214282" y="857232"/>
            <a:ext cx="4357718" cy="5715040"/>
          </a:xfrm>
        </p:spPr>
        <p:txBody>
          <a:bodyPr>
            <a:normAutofit/>
          </a:bodyPr>
          <a:lstStyle/>
          <a:p>
            <a:r>
              <a:rPr lang="tr-TR" sz="2000" dirty="0" smtClean="0"/>
              <a:t>Filozofların kişilikleri ve düşünceleri farklı olsa da hepsi kendi aklına büyük bir güven duyar. felsefî düşünce akla dayalı olması nedeniyle elbette rasyoneldir. </a:t>
            </a:r>
          </a:p>
          <a:p>
            <a:r>
              <a:rPr lang="tr-TR" sz="2000" dirty="0" smtClean="0"/>
              <a:t>Ancak filozof yalnızca kendi aklından yararlanmaz; diğer filozofların görüşlerinden, gördüğü, yaşadığı öğrendiği bilgilerle bilimlerin sunduğu bilgilerden de yararlanır.</a:t>
            </a:r>
          </a:p>
          <a:p>
            <a:r>
              <a:rPr lang="tr-TR" sz="2000" dirty="0" smtClean="0"/>
              <a:t>Felsefî bilgide kesinlik olmadığından (öznel olduğundan), yanlış bilgiden de söz edilmez. Tüm felsefi bilgiler insanlığın düşünce </a:t>
            </a:r>
            <a:r>
              <a:rPr lang="tr-TR" sz="2000" dirty="0" err="1" smtClean="0"/>
              <a:t>târihinde</a:t>
            </a:r>
            <a:r>
              <a:rPr lang="tr-TR" sz="2000" dirty="0" smtClean="0"/>
              <a:t> birikir. Felsefî  düşüncelerin bu şekilde birikmesi özelliğine </a:t>
            </a:r>
            <a:r>
              <a:rPr lang="tr-TR" sz="2000" dirty="0" smtClean="0">
                <a:solidFill>
                  <a:srgbClr val="C00000"/>
                </a:solidFill>
              </a:rPr>
              <a:t>kümülatif olma </a:t>
            </a:r>
            <a:r>
              <a:rPr lang="tr-TR" sz="2000" dirty="0" smtClean="0"/>
              <a:t>denir. </a:t>
            </a:r>
          </a:p>
          <a:p>
            <a:endParaRPr lang="tr-TR" sz="2000" dirty="0"/>
          </a:p>
        </p:txBody>
      </p:sp>
      <p:sp>
        <p:nvSpPr>
          <p:cNvPr id="5" name="4 Dikdörtgen"/>
          <p:cNvSpPr/>
          <p:nvPr/>
        </p:nvSpPr>
        <p:spPr>
          <a:xfrm>
            <a:off x="4643438" y="4000504"/>
            <a:ext cx="4000528" cy="264320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tr-TR" dirty="0" smtClean="0">
                <a:solidFill>
                  <a:srgbClr val="C00000"/>
                </a:solidFill>
              </a:rPr>
              <a:t>NOT: Bilimsel bilgiler nesnel (objektif) oldukları için yanlış bilgiler terk edilir. Felsefede bilgi terk etme yoktur. Örneğin Platon’un ‘ İyi nedir?’ sorusuna verdiği yanıt günümüzde bile taraftar toplayabilir. Ayrıca aynı soruya farklı çağlarda onlarca farklı yanıt da verilmiştir…</a:t>
            </a:r>
            <a:endParaRPr lang="tr-TR" dirty="0">
              <a:solidFill>
                <a:srgbClr val="C00000"/>
              </a:solidFill>
            </a:endParaRPr>
          </a:p>
        </p:txBody>
      </p:sp>
      <p:pic>
        <p:nvPicPr>
          <p:cNvPr id="2050" name="Picture 2"/>
          <p:cNvPicPr>
            <a:picLocks noGrp="1" noChangeAspect="1" noChangeArrowheads="1"/>
          </p:cNvPicPr>
          <p:nvPr>
            <p:ph sz="half" idx="2"/>
          </p:nvPr>
        </p:nvPicPr>
        <p:blipFill>
          <a:blip r:embed="rId2" cstate="print"/>
          <a:srcRect/>
          <a:stretch>
            <a:fillRect/>
          </a:stretch>
        </p:blipFill>
        <p:spPr bwMode="auto">
          <a:xfrm>
            <a:off x="4643438" y="857233"/>
            <a:ext cx="4000528" cy="3000396"/>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500066"/>
          </a:xfrm>
        </p:spPr>
        <p:txBody>
          <a:bodyPr>
            <a:normAutofit/>
          </a:bodyPr>
          <a:lstStyle/>
          <a:p>
            <a:r>
              <a:rPr lang="tr-TR" sz="2400" b="1" dirty="0" smtClean="0">
                <a:solidFill>
                  <a:srgbClr val="C00000"/>
                </a:solidFill>
              </a:rPr>
              <a:t>6. Öznel(</a:t>
            </a:r>
            <a:r>
              <a:rPr lang="tr-TR" sz="2400" b="1" dirty="0" err="1" smtClean="0">
                <a:solidFill>
                  <a:srgbClr val="C00000"/>
                </a:solidFill>
              </a:rPr>
              <a:t>subjektif</a:t>
            </a:r>
            <a:r>
              <a:rPr lang="tr-TR" sz="2400" b="1" dirty="0" smtClean="0">
                <a:solidFill>
                  <a:srgbClr val="C00000"/>
                </a:solidFill>
              </a:rPr>
              <a:t>)’</a:t>
            </a:r>
            <a:r>
              <a:rPr lang="tr-TR" sz="2400" b="1" dirty="0" err="1" smtClean="0">
                <a:solidFill>
                  <a:srgbClr val="C00000"/>
                </a:solidFill>
              </a:rPr>
              <a:t>dir</a:t>
            </a:r>
            <a:r>
              <a:rPr lang="tr-TR" sz="2400" b="1" dirty="0" smtClean="0">
                <a:solidFill>
                  <a:srgbClr val="C00000"/>
                </a:solidFill>
              </a:rPr>
              <a:t>.</a:t>
            </a:r>
            <a:endParaRPr lang="tr-TR" sz="2400" b="1" dirty="0">
              <a:solidFill>
                <a:srgbClr val="C00000"/>
              </a:solidFill>
            </a:endParaRPr>
          </a:p>
        </p:txBody>
      </p:sp>
      <p:sp>
        <p:nvSpPr>
          <p:cNvPr id="3" name="2 İçerik Yer Tutucusu"/>
          <p:cNvSpPr>
            <a:spLocks noGrp="1"/>
          </p:cNvSpPr>
          <p:nvPr>
            <p:ph sz="half" idx="1"/>
          </p:nvPr>
        </p:nvSpPr>
        <p:spPr>
          <a:xfrm>
            <a:off x="214282" y="714356"/>
            <a:ext cx="4357718" cy="5640569"/>
          </a:xfrm>
        </p:spPr>
        <p:txBody>
          <a:bodyPr>
            <a:normAutofit lnSpcReduction="10000"/>
          </a:bodyPr>
          <a:lstStyle/>
          <a:p>
            <a:r>
              <a:rPr lang="tr-TR" dirty="0" smtClean="0"/>
              <a:t>Filozofun, anlamaya çalıştığı varlık alanı ile olan bağı </a:t>
            </a:r>
            <a:r>
              <a:rPr lang="tr-TR" dirty="0" smtClean="0">
                <a:solidFill>
                  <a:srgbClr val="FF0000"/>
                </a:solidFill>
              </a:rPr>
              <a:t>düşünme</a:t>
            </a:r>
            <a:r>
              <a:rPr lang="tr-TR" dirty="0" smtClean="0"/>
              <a:t> ve </a:t>
            </a:r>
            <a:r>
              <a:rPr lang="tr-TR" dirty="0" smtClean="0">
                <a:solidFill>
                  <a:srgbClr val="FF0000"/>
                </a:solidFill>
              </a:rPr>
              <a:t>akıl yürütme</a:t>
            </a:r>
            <a:r>
              <a:rPr lang="tr-TR" dirty="0" smtClean="0"/>
              <a:t> yöntemleri olduğu için ortaya çıkan ürün </a:t>
            </a:r>
            <a:r>
              <a:rPr lang="tr-TR" dirty="0" err="1" smtClean="0"/>
              <a:t>yâni</a:t>
            </a:r>
            <a:r>
              <a:rPr lang="tr-TR" dirty="0" smtClean="0"/>
              <a:t> bilgi de </a:t>
            </a:r>
            <a:r>
              <a:rPr lang="tr-TR" b="1" dirty="0" smtClean="0">
                <a:solidFill>
                  <a:srgbClr val="C00000"/>
                </a:solidFill>
              </a:rPr>
              <a:t>öznel</a:t>
            </a:r>
            <a:r>
              <a:rPr lang="tr-TR" dirty="0" smtClean="0"/>
              <a:t>dir.</a:t>
            </a:r>
          </a:p>
          <a:p>
            <a:r>
              <a:rPr lang="tr-TR" dirty="0" smtClean="0"/>
              <a:t>Öyle ki, filozoflar zaman içinde kendi fikirlerini gözden geçirebilirler, değiştirebilirler.</a:t>
            </a:r>
          </a:p>
          <a:p>
            <a:r>
              <a:rPr lang="tr-TR" dirty="0" smtClean="0"/>
              <a:t>Bilgilerin kişiden kişiye değişmesi ilkesine </a:t>
            </a:r>
            <a:r>
              <a:rPr lang="tr-TR" b="1" dirty="0" smtClean="0">
                <a:solidFill>
                  <a:srgbClr val="C00000"/>
                </a:solidFill>
              </a:rPr>
              <a:t>rölativizm(görelilik- görecelik) </a:t>
            </a:r>
            <a:r>
              <a:rPr lang="tr-TR" dirty="0" smtClean="0"/>
              <a:t>denmektedir.</a:t>
            </a:r>
            <a:endParaRPr lang="tr-TR" dirty="0"/>
          </a:p>
        </p:txBody>
      </p:sp>
      <p:pic>
        <p:nvPicPr>
          <p:cNvPr id="7170" name="Picture 2"/>
          <p:cNvPicPr>
            <a:picLocks noGrp="1" noChangeAspect="1" noChangeArrowheads="1"/>
          </p:cNvPicPr>
          <p:nvPr>
            <p:ph sz="half" idx="2"/>
          </p:nvPr>
        </p:nvPicPr>
        <p:blipFill>
          <a:blip r:embed="rId2" cstate="print"/>
          <a:srcRect/>
          <a:stretch>
            <a:fillRect/>
          </a:stretch>
        </p:blipFill>
        <p:spPr bwMode="auto">
          <a:xfrm>
            <a:off x="4648200" y="785793"/>
            <a:ext cx="4281518" cy="2571769"/>
          </a:xfrm>
          <a:prstGeom prst="rect">
            <a:avLst/>
          </a:prstGeom>
          <a:noFill/>
          <a:ln w="9525">
            <a:noFill/>
            <a:miter lim="800000"/>
            <a:headEnd/>
            <a:tailEnd/>
          </a:ln>
          <a:effectLst/>
        </p:spPr>
      </p:pic>
      <p:pic>
        <p:nvPicPr>
          <p:cNvPr id="1027" name="Picture 3" descr="C:\Users\Mustafa\Desktop\images - Kopya.png"/>
          <p:cNvPicPr>
            <a:picLocks noChangeAspect="1" noChangeArrowheads="1"/>
          </p:cNvPicPr>
          <p:nvPr/>
        </p:nvPicPr>
        <p:blipFill>
          <a:blip r:embed="rId3" cstate="print"/>
          <a:srcRect/>
          <a:stretch>
            <a:fillRect/>
          </a:stretch>
        </p:blipFill>
        <p:spPr bwMode="auto">
          <a:xfrm>
            <a:off x="4643438" y="3643314"/>
            <a:ext cx="4257669" cy="250032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428628"/>
          </a:xfrm>
        </p:spPr>
        <p:txBody>
          <a:bodyPr>
            <a:normAutofit/>
          </a:bodyPr>
          <a:lstStyle/>
          <a:p>
            <a:r>
              <a:rPr lang="tr-TR" sz="2200" b="1" dirty="0" smtClean="0">
                <a:solidFill>
                  <a:srgbClr val="FF0000"/>
                </a:solidFill>
              </a:rPr>
              <a:t>7. Kesinlik ve olmuş bitmişlik yoktur.</a:t>
            </a:r>
            <a:endParaRPr lang="tr-TR" sz="2200" b="1" dirty="0">
              <a:solidFill>
                <a:srgbClr val="FF0000"/>
              </a:solidFill>
            </a:endParaRPr>
          </a:p>
        </p:txBody>
      </p:sp>
      <p:sp>
        <p:nvSpPr>
          <p:cNvPr id="3" name="2 İçerik Yer Tutucusu"/>
          <p:cNvSpPr>
            <a:spLocks noGrp="1"/>
          </p:cNvSpPr>
          <p:nvPr>
            <p:ph sz="half" idx="1"/>
          </p:nvPr>
        </p:nvSpPr>
        <p:spPr>
          <a:xfrm>
            <a:off x="285720" y="928670"/>
            <a:ext cx="4210080" cy="5426255"/>
          </a:xfrm>
        </p:spPr>
        <p:txBody>
          <a:bodyPr>
            <a:normAutofit lnSpcReduction="10000"/>
          </a:bodyPr>
          <a:lstStyle/>
          <a:p>
            <a:r>
              <a:rPr lang="tr-TR" dirty="0" smtClean="0"/>
              <a:t>Felsefi düşünce öznel olduğuna göre, onun için kesinlikten, değişmez olduğundan söz edilemez.</a:t>
            </a:r>
          </a:p>
          <a:p>
            <a:r>
              <a:rPr lang="tr-TR" dirty="0" smtClean="0"/>
              <a:t>Zaten kesinlik kazanmış bir felsefi düşünce felsefenin konusu olmaktan çıkar, bilimin konusu olur. </a:t>
            </a:r>
          </a:p>
          <a:p>
            <a:r>
              <a:rPr lang="tr-TR" dirty="0" smtClean="0"/>
              <a:t>Her dönemde yeni felsefi düşünceler ortaya çıkar.</a:t>
            </a:r>
          </a:p>
          <a:p>
            <a:r>
              <a:rPr lang="tr-TR" dirty="0" smtClean="0"/>
              <a:t>Genel-geçer değildir.</a:t>
            </a:r>
          </a:p>
          <a:p>
            <a:pPr>
              <a:buNone/>
            </a:pPr>
            <a:r>
              <a:rPr lang="tr-TR" dirty="0" smtClean="0"/>
              <a:t> </a:t>
            </a:r>
            <a:endParaRPr lang="tr-TR" dirty="0"/>
          </a:p>
        </p:txBody>
      </p:sp>
      <p:sp>
        <p:nvSpPr>
          <p:cNvPr id="5" name="4 Dikdörtgen"/>
          <p:cNvSpPr/>
          <p:nvPr/>
        </p:nvSpPr>
        <p:spPr>
          <a:xfrm>
            <a:off x="428596" y="5572140"/>
            <a:ext cx="4000528" cy="7143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NOT: Bazen bilimsel bilgiler bile değişmektedir. </a:t>
            </a:r>
            <a:endParaRPr lang="tr-TR" dirty="0"/>
          </a:p>
        </p:txBody>
      </p:sp>
      <p:pic>
        <p:nvPicPr>
          <p:cNvPr id="2050" name="Picture 2"/>
          <p:cNvPicPr>
            <a:picLocks noGrp="1" noChangeAspect="1" noChangeArrowheads="1"/>
          </p:cNvPicPr>
          <p:nvPr>
            <p:ph sz="half" idx="2"/>
          </p:nvPr>
        </p:nvPicPr>
        <p:blipFill>
          <a:blip r:embed="rId2" cstate="print"/>
          <a:srcRect/>
          <a:stretch>
            <a:fillRect/>
          </a:stretch>
        </p:blipFill>
        <p:spPr bwMode="auto">
          <a:xfrm>
            <a:off x="4648200" y="1285860"/>
            <a:ext cx="4038600" cy="4775102"/>
          </a:xfrm>
          <a:prstGeom prst="rect">
            <a:avLst/>
          </a:prstGeom>
          <a:noFill/>
          <a:ln w="9525">
            <a:noFill/>
            <a:miter lim="800000"/>
            <a:headEnd/>
            <a:tailEnd/>
          </a:ln>
          <a:effectLst/>
        </p:spPr>
      </p:pic>
      <p:sp>
        <p:nvSpPr>
          <p:cNvPr id="7" name="6 Metin kutusu"/>
          <p:cNvSpPr txBox="1"/>
          <p:nvPr/>
        </p:nvSpPr>
        <p:spPr>
          <a:xfrm>
            <a:off x="4643438" y="857232"/>
            <a:ext cx="4071966" cy="369332"/>
          </a:xfrm>
          <a:prstGeom prst="rect">
            <a:avLst/>
          </a:prstGeom>
          <a:noFill/>
        </p:spPr>
        <p:txBody>
          <a:bodyPr wrap="square" rtlCol="0">
            <a:spAutoFit/>
          </a:bodyPr>
          <a:lstStyle/>
          <a:p>
            <a:r>
              <a:rPr lang="tr-TR" b="1" dirty="0" err="1" smtClean="0">
                <a:solidFill>
                  <a:schemeClr val="bg2">
                    <a:lumMod val="50000"/>
                  </a:schemeClr>
                </a:solidFill>
              </a:rPr>
              <a:t>Albert</a:t>
            </a:r>
            <a:r>
              <a:rPr lang="tr-TR" b="1" dirty="0" smtClean="0">
                <a:solidFill>
                  <a:schemeClr val="bg2">
                    <a:lumMod val="50000"/>
                  </a:schemeClr>
                </a:solidFill>
              </a:rPr>
              <a:t> Einstein               </a:t>
            </a:r>
            <a:r>
              <a:rPr lang="tr-TR" b="1" dirty="0" err="1" smtClean="0">
                <a:solidFill>
                  <a:schemeClr val="bg2">
                    <a:lumMod val="50000"/>
                  </a:schemeClr>
                </a:solidFill>
              </a:rPr>
              <a:t>Isaac</a:t>
            </a:r>
            <a:r>
              <a:rPr lang="tr-TR" b="1" dirty="0" smtClean="0">
                <a:solidFill>
                  <a:schemeClr val="bg2">
                    <a:lumMod val="50000"/>
                  </a:schemeClr>
                </a:solidFill>
              </a:rPr>
              <a:t> Newton</a:t>
            </a:r>
            <a:endParaRPr lang="tr-TR" b="1" dirty="0">
              <a:solidFill>
                <a:schemeClr val="bg2">
                  <a:lumMod val="50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14290"/>
            <a:ext cx="8229600" cy="357190"/>
          </a:xfrm>
        </p:spPr>
        <p:txBody>
          <a:bodyPr>
            <a:normAutofit fontScale="90000"/>
          </a:bodyPr>
          <a:lstStyle/>
          <a:p>
            <a:r>
              <a:rPr lang="tr-TR" sz="2200" b="1" dirty="0" smtClean="0">
                <a:solidFill>
                  <a:srgbClr val="FF0000"/>
                </a:solidFill>
              </a:rPr>
              <a:t>8. Şüpheci ve Sorgulayıcıdır.</a:t>
            </a:r>
            <a:endParaRPr lang="tr-TR" sz="2200" b="1" dirty="0">
              <a:solidFill>
                <a:srgbClr val="FF0000"/>
              </a:solidFill>
            </a:endParaRPr>
          </a:p>
        </p:txBody>
      </p:sp>
      <p:sp>
        <p:nvSpPr>
          <p:cNvPr id="3" name="2 İçerik Yer Tutucusu"/>
          <p:cNvSpPr>
            <a:spLocks noGrp="1"/>
          </p:cNvSpPr>
          <p:nvPr>
            <p:ph sz="half" idx="1"/>
          </p:nvPr>
        </p:nvSpPr>
        <p:spPr>
          <a:xfrm>
            <a:off x="214282" y="785794"/>
            <a:ext cx="4281518" cy="5569131"/>
          </a:xfrm>
        </p:spPr>
        <p:txBody>
          <a:bodyPr>
            <a:normAutofit fontScale="92500"/>
          </a:bodyPr>
          <a:lstStyle/>
          <a:p>
            <a:r>
              <a:rPr lang="tr-TR" dirty="0" smtClean="0"/>
              <a:t>Filozof duyduğu, öğrendiği tüm bilgileri şüpheyle karşılayıp onları kendi eleştiri süzgecinden geçirir. </a:t>
            </a:r>
          </a:p>
          <a:p>
            <a:r>
              <a:rPr lang="tr-TR" dirty="0" smtClean="0"/>
              <a:t>O, gerçeğe kendi sorgulamalarıyla ve akıl yürütmeleriyle ulaşmak ister.</a:t>
            </a:r>
          </a:p>
          <a:p>
            <a:r>
              <a:rPr lang="tr-TR" dirty="0" smtClean="0"/>
              <a:t>Eleştirel düşünme; bilinçli, denetimli ve metodolojik bir temele dayanır.</a:t>
            </a:r>
          </a:p>
          <a:p>
            <a:r>
              <a:rPr lang="tr-TR" dirty="0" smtClean="0"/>
              <a:t>Filozof, kişisel ve toplumsal önyargılardan uzaktır. Her an düşündüklerinin farkındadır.</a:t>
            </a:r>
            <a:endParaRPr lang="tr-TR" dirty="0"/>
          </a:p>
        </p:txBody>
      </p:sp>
      <p:pic>
        <p:nvPicPr>
          <p:cNvPr id="3074" name="Picture 2"/>
          <p:cNvPicPr>
            <a:picLocks noGrp="1" noChangeAspect="1" noChangeArrowheads="1"/>
          </p:cNvPicPr>
          <p:nvPr>
            <p:ph sz="half" idx="2"/>
          </p:nvPr>
        </p:nvPicPr>
        <p:blipFill>
          <a:blip r:embed="rId2" cstate="print"/>
          <a:srcRect/>
          <a:stretch>
            <a:fillRect/>
          </a:stretch>
        </p:blipFill>
        <p:spPr bwMode="auto">
          <a:xfrm>
            <a:off x="4643438" y="3714752"/>
            <a:ext cx="3967162" cy="2549475"/>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4643438" y="857232"/>
            <a:ext cx="3857652" cy="2857520"/>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339</TotalTime>
  <Words>1130</Words>
  <PresentationFormat>Ekran Gösterisi (4:3)</PresentationFormat>
  <Paragraphs>88</Paragraphs>
  <Slides>17</Slides>
  <Notes>0</Notes>
  <HiddenSlides>0</HiddenSlides>
  <MMClips>0</MMClips>
  <ScaleCrop>false</ScaleCrop>
  <HeadingPairs>
    <vt:vector size="4" baseType="variant">
      <vt:variant>
        <vt:lpstr>Tema</vt:lpstr>
      </vt:variant>
      <vt:variant>
        <vt:i4>1</vt:i4>
      </vt:variant>
      <vt:variant>
        <vt:lpstr>Slayt Başlıkları</vt:lpstr>
      </vt:variant>
      <vt:variant>
        <vt:i4>17</vt:i4>
      </vt:variant>
    </vt:vector>
  </HeadingPairs>
  <TitlesOfParts>
    <vt:vector size="18" baseType="lpstr">
      <vt:lpstr>Akış</vt:lpstr>
      <vt:lpstr>FELSEFİ DÜŞÜNCENİN NİTELİKLERİ</vt:lpstr>
      <vt:lpstr>1. Öğrenme isteğinden (merak duygusundan) kaynaklanır.</vt:lpstr>
      <vt:lpstr>2. Kaynağa, öze ve anlama yöneliktir. </vt:lpstr>
      <vt:lpstr>3. Filozof soru sorarak düşünür.</vt:lpstr>
      <vt:lpstr>4. Bütüncüldür, varlığı bütün olarak anlamak ister.(Evrenseldir)</vt:lpstr>
      <vt:lpstr>5. Kaynağı; filozofun aklı, birikimleri, diğer filozofların görüşleri ve bilimsel bilgilerdir. (Yığılımlı ilerleme)</vt:lpstr>
      <vt:lpstr>6. Öznel(subjektif)’dir.</vt:lpstr>
      <vt:lpstr>7. Kesinlik ve olmuş bitmişlik yoktur.</vt:lpstr>
      <vt:lpstr>8. Şüpheci ve Sorgulayıcıdır.</vt:lpstr>
      <vt:lpstr>9. Kendi üzerine yönelik bir düşüncedir. (Refleksif olma)</vt:lpstr>
      <vt:lpstr>10. Tutarlı ve sistemlidir.</vt:lpstr>
      <vt:lpstr>11. Yanıtlardan çok sorular önemlidir.</vt:lpstr>
      <vt:lpstr>Slayt 13</vt:lpstr>
      <vt:lpstr>Slayt 14</vt:lpstr>
      <vt:lpstr>Slayt 15</vt:lpstr>
      <vt:lpstr>Slayt 16</vt:lpstr>
      <vt:lpstr>Slayt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2020-06-19T06:24:44Z</dcterms:created>
  <dcterms:modified xsi:type="dcterms:W3CDTF">2020-09-16T07:28:48Z</dcterms:modified>
</cp:coreProperties>
</file>