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96"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2" r:id="rId15"/>
    <p:sldId id="270" r:id="rId16"/>
    <p:sldId id="273" r:id="rId17"/>
    <p:sldId id="274" r:id="rId18"/>
    <p:sldId id="275" r:id="rId19"/>
    <p:sldId id="276" r:id="rId20"/>
    <p:sldId id="277" r:id="rId21"/>
    <p:sldId id="278" r:id="rId22"/>
    <p:sldId id="279" r:id="rId23"/>
    <p:sldId id="280" r:id="rId24"/>
    <p:sldId id="281" r:id="rId25"/>
    <p:sldId id="282"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339933"/>
    <a:srgbClr val="FF00FF"/>
    <a:srgbClr val="0099FF"/>
    <a:srgbClr val="66FF99"/>
    <a:srgbClr val="6F1B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38" autoAdjust="0"/>
  </p:normalViewPr>
  <p:slideViewPr>
    <p:cSldViewPr>
      <p:cViewPr varScale="1">
        <p:scale>
          <a:sx n="110" d="100"/>
          <a:sy n="110" d="100"/>
        </p:scale>
        <p:origin x="164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549182-132A-499E-AF40-33941BA23771}" type="datetimeFigureOut">
              <a:rPr lang="tr-TR" smtClean="0"/>
              <a:pPr/>
              <a:t>17.09.2021</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E472A2-49C7-4293-AF54-A0ABE8BBC8B8}" type="slidenum">
              <a:rPr lang="tr-TR" smtClean="0"/>
              <a:pPr/>
              <a:t>‹#›</a:t>
            </a:fld>
            <a:endParaRPr lang="tr-TR"/>
          </a:p>
        </p:txBody>
      </p:sp>
    </p:spTree>
    <p:extLst>
      <p:ext uri="{BB962C8B-B14F-4D97-AF65-F5344CB8AC3E}">
        <p14:creationId xmlns:p14="http://schemas.microsoft.com/office/powerpoint/2010/main" val="3054893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8E472A2-49C7-4293-AF54-A0ABE8BBC8B8}" type="slidenum">
              <a:rPr lang="tr-TR" smtClean="0"/>
              <a:pPr/>
              <a:t>1</a:t>
            </a:fld>
            <a:endParaRPr lang="tr-TR"/>
          </a:p>
        </p:txBody>
      </p:sp>
    </p:spTree>
    <p:extLst>
      <p:ext uri="{BB962C8B-B14F-4D97-AF65-F5344CB8AC3E}">
        <p14:creationId xmlns:p14="http://schemas.microsoft.com/office/powerpoint/2010/main" val="129532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8E472A2-49C7-4293-AF54-A0ABE8BBC8B8}" type="slidenum">
              <a:rPr lang="tr-TR" smtClean="0"/>
              <a:pPr/>
              <a:t>4</a:t>
            </a:fld>
            <a:endParaRPr lang="tr-TR"/>
          </a:p>
        </p:txBody>
      </p:sp>
    </p:spTree>
    <p:extLst>
      <p:ext uri="{BB962C8B-B14F-4D97-AF65-F5344CB8AC3E}">
        <p14:creationId xmlns:p14="http://schemas.microsoft.com/office/powerpoint/2010/main" val="4105217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p:txBody>
      </p:sp>
      <p:sp>
        <p:nvSpPr>
          <p:cNvPr id="4" name="3 Slayt Numarası Yer Tutucusu"/>
          <p:cNvSpPr>
            <a:spLocks noGrp="1"/>
          </p:cNvSpPr>
          <p:nvPr>
            <p:ph type="sldNum" sz="quarter" idx="10"/>
          </p:nvPr>
        </p:nvSpPr>
        <p:spPr/>
        <p:txBody>
          <a:bodyPr/>
          <a:lstStyle/>
          <a:p>
            <a:fld id="{A8E472A2-49C7-4293-AF54-A0ABE8BBC8B8}" type="slidenum">
              <a:rPr lang="tr-TR" smtClean="0"/>
              <a:pPr/>
              <a:t>25</a:t>
            </a:fld>
            <a:endParaRPr lang="tr-TR"/>
          </a:p>
        </p:txBody>
      </p:sp>
    </p:spTree>
    <p:extLst>
      <p:ext uri="{BB962C8B-B14F-4D97-AF65-F5344CB8AC3E}">
        <p14:creationId xmlns:p14="http://schemas.microsoft.com/office/powerpoint/2010/main" val="3012490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17.09.2021</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17.09.2021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17.09.2021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17.09.2021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17.09.2021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17.09.2021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17.09.2021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17.09.2021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17.09.2021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17.09.2021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17.09.2021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17.09.2021</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857224" y="357166"/>
            <a:ext cx="7600976" cy="2783803"/>
          </a:xfrm>
        </p:spPr>
        <p:txBody>
          <a:bodyPr>
            <a:normAutofit fontScale="90000"/>
          </a:bodyPr>
          <a:lstStyle/>
          <a:p>
            <a:pPr algn="ctr"/>
            <a:r>
              <a:rPr lang="tr-TR" sz="5300" dirty="0" smtClean="0">
                <a:solidFill>
                  <a:srgbClr val="FF0000"/>
                </a:solidFill>
                <a:latin typeface="Algerian" pitchFamily="82" charset="0"/>
              </a:rPr>
              <a:t>1. ÜNİTE: </a:t>
            </a:r>
            <a:br>
              <a:rPr lang="tr-TR" sz="5300" dirty="0" smtClean="0">
                <a:solidFill>
                  <a:srgbClr val="FF0000"/>
                </a:solidFill>
                <a:latin typeface="Algerian" pitchFamily="82" charset="0"/>
              </a:rPr>
            </a:br>
            <a:r>
              <a:rPr lang="tr-TR" sz="5300" dirty="0" smtClean="0">
                <a:solidFill>
                  <a:srgbClr val="FF0000"/>
                </a:solidFill>
                <a:latin typeface="Algerian" pitchFamily="82" charset="0"/>
              </a:rPr>
              <a:t>FELSEFEYİ TANIMA</a:t>
            </a:r>
            <a:r>
              <a:rPr lang="tr-TR" sz="4000" dirty="0" smtClean="0">
                <a:solidFill>
                  <a:srgbClr val="FF0000"/>
                </a:solidFill>
                <a:latin typeface="Algerian" pitchFamily="82" charset="0"/>
              </a:rPr>
              <a:t/>
            </a:r>
            <a:br>
              <a:rPr lang="tr-TR" sz="4000" dirty="0" smtClean="0">
                <a:solidFill>
                  <a:srgbClr val="FF0000"/>
                </a:solidFill>
                <a:latin typeface="Algerian" pitchFamily="82" charset="0"/>
              </a:rPr>
            </a:br>
            <a:r>
              <a:rPr lang="tr-TR" sz="4000" dirty="0" smtClean="0">
                <a:solidFill>
                  <a:srgbClr val="FF0000"/>
                </a:solidFill>
                <a:latin typeface="Algerian" pitchFamily="82" charset="0"/>
              </a:rPr>
              <a:t/>
            </a:r>
            <a:br>
              <a:rPr lang="tr-TR" sz="4000" dirty="0" smtClean="0">
                <a:solidFill>
                  <a:srgbClr val="FF0000"/>
                </a:solidFill>
                <a:latin typeface="Algerian" pitchFamily="82" charset="0"/>
              </a:rPr>
            </a:br>
            <a:r>
              <a:rPr lang="tr-TR" sz="4000" dirty="0" smtClean="0">
                <a:solidFill>
                  <a:srgbClr val="FF0000"/>
                </a:solidFill>
                <a:latin typeface="Algerian" pitchFamily="82" charset="0"/>
              </a:rPr>
              <a:t>1. BÖLÜM: FELSEFENİN ANLAMI</a:t>
            </a:r>
            <a:endParaRPr lang="tr-TR" sz="4000" dirty="0">
              <a:solidFill>
                <a:srgbClr val="FF0000"/>
              </a:solidFill>
              <a:latin typeface="Algerian" pitchFamily="82" charset="0"/>
            </a:endParaRPr>
          </a:p>
        </p:txBody>
      </p:sp>
      <p:sp>
        <p:nvSpPr>
          <p:cNvPr id="3" name="2 Alt Başlık"/>
          <p:cNvSpPr>
            <a:spLocks noGrp="1"/>
          </p:cNvSpPr>
          <p:nvPr>
            <p:ph type="subTitle" idx="1"/>
          </p:nvPr>
        </p:nvSpPr>
        <p:spPr>
          <a:xfrm>
            <a:off x="2051720" y="3212976"/>
            <a:ext cx="6336704" cy="3456384"/>
          </a:xfrm>
        </p:spPr>
        <p:txBody>
          <a:bodyPr>
            <a:normAutofit fontScale="25000" lnSpcReduction="20000"/>
          </a:bodyPr>
          <a:lstStyle/>
          <a:p>
            <a:pPr algn="l"/>
            <a:r>
              <a:rPr lang="tr-TR" sz="9800" b="1" dirty="0" smtClean="0">
                <a:solidFill>
                  <a:schemeClr val="tx2">
                    <a:lumMod val="60000"/>
                    <a:lumOff val="40000"/>
                  </a:schemeClr>
                </a:solidFill>
              </a:rPr>
              <a:t>  </a:t>
            </a:r>
            <a:r>
              <a:rPr lang="tr-TR" sz="12800" b="1" dirty="0" smtClean="0">
                <a:solidFill>
                  <a:schemeClr val="tx2">
                    <a:lumMod val="60000"/>
                    <a:lumOff val="40000"/>
                  </a:schemeClr>
                </a:solidFill>
              </a:rPr>
              <a:t>BU BÖLÜMDEKİ KONULAR:</a:t>
            </a:r>
          </a:p>
          <a:p>
            <a:pPr algn="l"/>
            <a:endParaRPr lang="tr-TR" b="1" dirty="0" smtClean="0"/>
          </a:p>
          <a:p>
            <a:pPr algn="l"/>
            <a:r>
              <a:rPr lang="tr-TR" b="1" dirty="0" smtClean="0"/>
              <a:t>	</a:t>
            </a:r>
            <a:r>
              <a:rPr lang="tr-TR" sz="9600" b="1" dirty="0" smtClean="0">
                <a:solidFill>
                  <a:schemeClr val="accent3"/>
                </a:solidFill>
              </a:rPr>
              <a:t>-Bilgi, Bilinç ve Öz Bilinç Nedir?</a:t>
            </a:r>
          </a:p>
          <a:p>
            <a:pPr algn="l"/>
            <a:r>
              <a:rPr lang="tr-TR" sz="9600" b="1" dirty="0" smtClean="0">
                <a:solidFill>
                  <a:schemeClr val="accent3"/>
                </a:solidFill>
              </a:rPr>
              <a:t>	-Düşünme Nedir?</a:t>
            </a:r>
          </a:p>
          <a:p>
            <a:pPr algn="l"/>
            <a:r>
              <a:rPr lang="tr-TR" sz="9600" b="1" dirty="0" smtClean="0">
                <a:solidFill>
                  <a:schemeClr val="accent3"/>
                </a:solidFill>
              </a:rPr>
              <a:t>	-Felsefe Nedir?</a:t>
            </a:r>
          </a:p>
          <a:p>
            <a:pPr algn="l"/>
            <a:r>
              <a:rPr lang="tr-TR" sz="9600" b="1" dirty="0" smtClean="0">
                <a:solidFill>
                  <a:schemeClr val="accent3"/>
                </a:solidFill>
              </a:rPr>
              <a:t>	-Felsefenin Anlamı</a:t>
            </a:r>
          </a:p>
          <a:p>
            <a:pPr algn="l"/>
            <a:r>
              <a:rPr lang="tr-TR" sz="9600" b="1" dirty="0" smtClean="0">
                <a:solidFill>
                  <a:schemeClr val="accent3"/>
                </a:solidFill>
              </a:rPr>
              <a:t>	-Filozof Kimdir?</a:t>
            </a:r>
          </a:p>
          <a:p>
            <a:pPr algn="l"/>
            <a:r>
              <a:rPr lang="tr-TR" sz="7200" dirty="0" smtClean="0">
                <a:solidFill>
                  <a:srgbClr val="FFFF00"/>
                </a:solidFill>
              </a:rPr>
              <a:t>                            Temel Kavramlar:</a:t>
            </a:r>
          </a:p>
          <a:p>
            <a:pPr algn="l"/>
            <a:r>
              <a:rPr lang="tr-TR" sz="7200" dirty="0" smtClean="0">
                <a:solidFill>
                  <a:srgbClr val="FF0000"/>
                </a:solidFill>
              </a:rPr>
              <a:t>Felsefe, Filozof, Düşünme, Bilgi, Bilinç, Öz Bilinç</a:t>
            </a:r>
            <a:endParaRPr lang="tr-TR" sz="7200" b="1"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85720" y="214290"/>
            <a:ext cx="8286809" cy="2862322"/>
          </a:xfrm>
          <a:prstGeom prst="rect">
            <a:avLst/>
          </a:prstGeom>
          <a:noFill/>
        </p:spPr>
        <p:txBody>
          <a:bodyPr wrap="square" rtlCol="0">
            <a:spAutoFit/>
          </a:bodyPr>
          <a:lstStyle/>
          <a:p>
            <a:r>
              <a:rPr lang="tr-TR" i="1" dirty="0" smtClean="0">
                <a:solidFill>
                  <a:srgbClr val="FF0000"/>
                </a:solidFill>
              </a:rPr>
              <a:t>Örnek:</a:t>
            </a:r>
            <a:r>
              <a:rPr lang="tr-TR" dirty="0" smtClean="0"/>
              <a:t> Her öğrenci, bir </a:t>
            </a:r>
            <a:r>
              <a:rPr lang="tr-TR" dirty="0" err="1" smtClean="0"/>
              <a:t>suje’dir</a:t>
            </a:r>
            <a:r>
              <a:rPr lang="tr-TR" dirty="0" smtClean="0"/>
              <a:t>. Ayşe bir </a:t>
            </a:r>
            <a:r>
              <a:rPr lang="tr-TR" dirty="0" err="1" smtClean="0"/>
              <a:t>suje’dir</a:t>
            </a:r>
            <a:r>
              <a:rPr lang="tr-TR" dirty="0" smtClean="0"/>
              <a:t>. Ayşe dışında kalan, Ayşe’nin bilmek için yönelebileceği her şey obje’dir. </a:t>
            </a:r>
          </a:p>
          <a:p>
            <a:r>
              <a:rPr lang="tr-TR" dirty="0" smtClean="0"/>
              <a:t>            Ali bir ‘</a:t>
            </a:r>
            <a:r>
              <a:rPr lang="tr-TR" dirty="0" err="1" smtClean="0"/>
              <a:t>suje’dir</a:t>
            </a:r>
            <a:r>
              <a:rPr lang="tr-TR" dirty="0" smtClean="0"/>
              <a:t>. Ali dışında kalan, Ali’nin bilmek için yönelebileceği her şey obje’dir. Siz bir </a:t>
            </a:r>
            <a:r>
              <a:rPr lang="tr-TR" dirty="0" err="1" smtClean="0"/>
              <a:t>suje’siniz</a:t>
            </a:r>
            <a:r>
              <a:rPr lang="tr-TR" dirty="0" smtClean="0"/>
              <a:t>, önünüzdeki kitaplar objedir. Her biriniz bir </a:t>
            </a:r>
            <a:r>
              <a:rPr lang="tr-TR" dirty="0" err="1" smtClean="0"/>
              <a:t>suje’siniz</a:t>
            </a:r>
            <a:r>
              <a:rPr lang="tr-TR" dirty="0" smtClean="0"/>
              <a:t>, benim sesim size göre bir obje’dir. </a:t>
            </a:r>
          </a:p>
          <a:p>
            <a:r>
              <a:rPr lang="tr-TR" dirty="0" smtClean="0"/>
              <a:t>            Hatta, kendinizi düşünürken siz hem </a:t>
            </a:r>
            <a:r>
              <a:rPr lang="tr-TR" dirty="0" err="1" smtClean="0"/>
              <a:t>suje</a:t>
            </a:r>
            <a:r>
              <a:rPr lang="tr-TR" dirty="0" smtClean="0"/>
              <a:t>, hem de obje olursunuz. </a:t>
            </a:r>
          </a:p>
          <a:p>
            <a:endParaRPr lang="tr-TR" dirty="0" smtClean="0"/>
          </a:p>
          <a:p>
            <a:r>
              <a:rPr lang="tr-TR" dirty="0" smtClean="0"/>
              <a:t>           Yukarıda Felsefe için “6 Bilgi türünden birisidir” demiştik. Diğer Bilgi Türleri ise: </a:t>
            </a:r>
            <a:r>
              <a:rPr lang="tr-TR" dirty="0" smtClean="0">
                <a:solidFill>
                  <a:schemeClr val="accent6"/>
                </a:solidFill>
              </a:rPr>
              <a:t>Gündelik Bilgi, Dinsel Bilgi, Teknik Bilgi, Sanat Bilgisi ve Bilimsel Bilgi</a:t>
            </a:r>
            <a:endParaRPr lang="tr-TR" dirty="0" smtClean="0"/>
          </a:p>
          <a:p>
            <a:endParaRPr lang="tr-TR" dirty="0" smtClean="0"/>
          </a:p>
        </p:txBody>
      </p:sp>
      <p:pic>
        <p:nvPicPr>
          <p:cNvPr id="9219" name="Picture 3"/>
          <p:cNvPicPr>
            <a:picLocks noChangeAspect="1" noChangeArrowheads="1"/>
          </p:cNvPicPr>
          <p:nvPr/>
        </p:nvPicPr>
        <p:blipFill>
          <a:blip r:embed="rId2" cstate="print"/>
          <a:srcRect/>
          <a:stretch>
            <a:fillRect/>
          </a:stretch>
        </p:blipFill>
        <p:spPr bwMode="auto">
          <a:xfrm>
            <a:off x="928662" y="3714752"/>
            <a:ext cx="6858000" cy="2928958"/>
          </a:xfrm>
          <a:prstGeom prst="rect">
            <a:avLst/>
          </a:prstGeom>
          <a:noFill/>
          <a:ln w="9525">
            <a:noFill/>
            <a:miter lim="800000"/>
            <a:headEnd/>
            <a:tailEnd/>
          </a:ln>
          <a:effectLst/>
        </p:spPr>
      </p:pic>
      <p:sp>
        <p:nvSpPr>
          <p:cNvPr id="8" name="7 Dikdörtgen"/>
          <p:cNvSpPr/>
          <p:nvPr/>
        </p:nvSpPr>
        <p:spPr>
          <a:xfrm>
            <a:off x="500034" y="2786058"/>
            <a:ext cx="8143932" cy="85725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tr-TR" b="1" dirty="0" smtClean="0"/>
              <a:t>NOT: Felsefe Bilim değildir. Felsefe Bilimsel Bilgi’yi de kapsayan, insanın düşünerek kendini, hayatı ve genel olarak varlığı sorguladığı bir bilgi türüdür. </a:t>
            </a:r>
            <a:endParaRPr lang="tr-TR"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0"/>
            <a:ext cx="8715436" cy="1200329"/>
          </a:xfrm>
          <a:prstGeom prst="rect">
            <a:avLst/>
          </a:prstGeom>
        </p:spPr>
        <p:txBody>
          <a:bodyPr wrap="square">
            <a:spAutoFit/>
          </a:bodyPr>
          <a:lstStyle/>
          <a:p>
            <a:r>
              <a:rPr lang="tr-TR" b="1" dirty="0" smtClean="0"/>
              <a:t>     </a:t>
            </a:r>
            <a:r>
              <a:rPr lang="tr-TR" b="1" dirty="0" smtClean="0">
                <a:solidFill>
                  <a:srgbClr val="FF6600"/>
                </a:solidFill>
              </a:rPr>
              <a:t>Bilgi türleri, </a:t>
            </a:r>
            <a:r>
              <a:rPr lang="tr-TR" b="1" dirty="0" err="1" smtClean="0">
                <a:solidFill>
                  <a:srgbClr val="FF6600"/>
                </a:solidFill>
              </a:rPr>
              <a:t>sujenin</a:t>
            </a:r>
            <a:r>
              <a:rPr lang="tr-TR" b="1" dirty="0" smtClean="0">
                <a:solidFill>
                  <a:srgbClr val="FF6600"/>
                </a:solidFill>
              </a:rPr>
              <a:t> obje ile kurduğu bağın (</a:t>
            </a:r>
            <a:r>
              <a:rPr lang="tr-TR" b="1" dirty="0" err="1" smtClean="0">
                <a:solidFill>
                  <a:srgbClr val="FF6600"/>
                </a:solidFill>
              </a:rPr>
              <a:t>akt</a:t>
            </a:r>
            <a:r>
              <a:rPr lang="tr-TR" b="1" dirty="0" smtClean="0">
                <a:solidFill>
                  <a:srgbClr val="FF6600"/>
                </a:solidFill>
              </a:rPr>
              <a:t>) niteliğine göre oluşur.</a:t>
            </a:r>
          </a:p>
          <a:p>
            <a:r>
              <a:rPr lang="tr-TR" b="1" dirty="0" smtClean="0">
                <a:solidFill>
                  <a:srgbClr val="FF6600"/>
                </a:solidFill>
              </a:rPr>
              <a:t>     Örneğin; özne ile nesne arasında inanç aktı kurulursa Dini Bilgi ortaya çıkar. Bu bağ duygulanma biçiminde kurulursa Sanat &amp; Sanat Bilgisi oluşur. </a:t>
            </a:r>
          </a:p>
          <a:p>
            <a:r>
              <a:rPr lang="tr-TR" b="1" dirty="0" smtClean="0">
                <a:solidFill>
                  <a:srgbClr val="FF6600"/>
                </a:solidFill>
              </a:rPr>
              <a:t>Düşünme aktı kurulursa </a:t>
            </a:r>
            <a:r>
              <a:rPr lang="tr-TR" b="1" dirty="0" smtClean="0">
                <a:solidFill>
                  <a:srgbClr val="FF00FF"/>
                </a:solidFill>
              </a:rPr>
              <a:t>Felsefi Bilgi </a:t>
            </a:r>
            <a:r>
              <a:rPr lang="tr-TR" b="1" dirty="0" smtClean="0">
                <a:solidFill>
                  <a:srgbClr val="FF6600"/>
                </a:solidFill>
              </a:rPr>
              <a:t>oluşur. </a:t>
            </a:r>
            <a:endParaRPr lang="tr-TR" b="1" dirty="0">
              <a:solidFill>
                <a:srgbClr val="FF6600"/>
              </a:solidFill>
            </a:endParaRPr>
          </a:p>
        </p:txBody>
      </p:sp>
      <p:sp>
        <p:nvSpPr>
          <p:cNvPr id="3" name="2 Dikdörtgen"/>
          <p:cNvSpPr/>
          <p:nvPr/>
        </p:nvSpPr>
        <p:spPr>
          <a:xfrm>
            <a:off x="214282" y="1582341"/>
            <a:ext cx="8786874" cy="5355312"/>
          </a:xfrm>
          <a:prstGeom prst="rect">
            <a:avLst/>
          </a:prstGeom>
        </p:spPr>
        <p:txBody>
          <a:bodyPr wrap="square">
            <a:spAutoFit/>
          </a:bodyPr>
          <a:lstStyle/>
          <a:p>
            <a:r>
              <a:rPr lang="tr-TR" dirty="0" smtClean="0">
                <a:solidFill>
                  <a:schemeClr val="accent3">
                    <a:lumMod val="50000"/>
                  </a:schemeClr>
                </a:solidFill>
              </a:rPr>
              <a:t>     Hayatımızda karşılaştığımız pek çok olayın gerisinde bir felsefi düşünce olduğunu</a:t>
            </a:r>
          </a:p>
          <a:p>
            <a:r>
              <a:rPr lang="tr-TR" dirty="0" smtClean="0">
                <a:solidFill>
                  <a:schemeClr val="accent3">
                    <a:lumMod val="50000"/>
                  </a:schemeClr>
                </a:solidFill>
              </a:rPr>
              <a:t>görmek istemeyiz. Oysa bizim düşüncelerimiz, dünyada yaşanan olaylar, ekonomik ve</a:t>
            </a:r>
          </a:p>
          <a:p>
            <a:r>
              <a:rPr lang="tr-TR" dirty="0" smtClean="0">
                <a:solidFill>
                  <a:schemeClr val="accent3">
                    <a:lumMod val="50000"/>
                  </a:schemeClr>
                </a:solidFill>
              </a:rPr>
              <a:t>siyasal sistemler belirli felsefelerin ürünüdür. Anlaşılması zor gibi görülen felsefe, bizi sürekli etkileyen durumların bir nedenidir. Bu anlamda, yaşadığımız hayatın içerisinde felsefenin gerçekliğini görebilmek mümkündür.</a:t>
            </a:r>
          </a:p>
          <a:p>
            <a:endParaRPr lang="tr-TR" dirty="0" smtClean="0">
              <a:solidFill>
                <a:schemeClr val="accent3">
                  <a:lumMod val="50000"/>
                </a:schemeClr>
              </a:solidFill>
            </a:endParaRPr>
          </a:p>
          <a:p>
            <a:r>
              <a:rPr lang="tr-TR" dirty="0" smtClean="0">
                <a:solidFill>
                  <a:schemeClr val="accent3">
                    <a:lumMod val="50000"/>
                  </a:schemeClr>
                </a:solidFill>
              </a:rPr>
              <a:t>      "Felsefe nedir?” sorusu felsefe tarihinde birçok ve farklı cevabı olan sorulardan biridir. Öncelikle “Felsefe nedir?” sorusunun felsefenin doğasına ne kadar uygun olduğunu düşünmek gerekir. Felsefe, konuları itibariyle kuşatıcı bir alandır. Bazı filozoflara göre felsefe, bütün bilimlerin ele aldığı gerçekleri topluca içine alan bir etkinliktir. </a:t>
            </a:r>
          </a:p>
          <a:p>
            <a:r>
              <a:rPr lang="tr-TR" dirty="0" smtClean="0">
                <a:solidFill>
                  <a:schemeClr val="accent3">
                    <a:lumMod val="50000"/>
                  </a:schemeClr>
                </a:solidFill>
              </a:rPr>
              <a:t>     “Felsefe her şeyden önce düşüncelere, kavramlara ve dile açıklık getirmeyi amaçlar. Felsefe yapmak açık ve doğru düşünmektir. Felsefe hem akademik bir disiplin hem de asli bir hayat becerisidir. Bir faaliyet olarak felsefe sorular sormak, varsayımlara meydan okumak, gelenekselleşmiş fikirleri gözden geçirmek, kelimelerin anlamını ortaya</a:t>
            </a:r>
          </a:p>
          <a:p>
            <a:r>
              <a:rPr lang="tr-TR" dirty="0" smtClean="0">
                <a:solidFill>
                  <a:schemeClr val="accent3">
                    <a:lumMod val="50000"/>
                  </a:schemeClr>
                </a:solidFill>
              </a:rPr>
              <a:t>çıkarmak, kanıtın değerini ölçüp biçmek ve argümanların mantığını incelemektir.” </a:t>
            </a:r>
          </a:p>
          <a:p>
            <a:r>
              <a:rPr lang="tr-TR" dirty="0" smtClean="0">
                <a:solidFill>
                  <a:schemeClr val="accent3">
                    <a:lumMod val="50000"/>
                  </a:schemeClr>
                </a:solidFill>
              </a:rPr>
              <a:t>(Mel </a:t>
            </a:r>
            <a:r>
              <a:rPr lang="tr-TR" dirty="0" err="1" smtClean="0">
                <a:solidFill>
                  <a:schemeClr val="accent3">
                    <a:lumMod val="50000"/>
                  </a:schemeClr>
                </a:solidFill>
              </a:rPr>
              <a:t>Thompson</a:t>
            </a:r>
            <a:r>
              <a:rPr lang="tr-TR" dirty="0" smtClean="0">
                <a:solidFill>
                  <a:schemeClr val="accent3">
                    <a:lumMod val="50000"/>
                  </a:schemeClr>
                </a:solidFill>
              </a:rPr>
              <a:t>, Felsefeyi Anlamak)</a:t>
            </a:r>
          </a:p>
          <a:p>
            <a:endParaRPr lang="tr-TR" dirty="0" smtClean="0"/>
          </a:p>
          <a:p>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357158" y="785794"/>
            <a:ext cx="4572032" cy="369332"/>
          </a:xfrm>
          <a:prstGeom prst="rect">
            <a:avLst/>
          </a:prstGeom>
          <a:noFill/>
        </p:spPr>
        <p:txBody>
          <a:bodyPr wrap="square" rtlCol="0">
            <a:spAutoFit/>
          </a:bodyPr>
          <a:lstStyle/>
          <a:p>
            <a:r>
              <a:rPr lang="tr-TR" dirty="0" smtClean="0"/>
              <a:t>     </a:t>
            </a:r>
            <a:endParaRPr lang="tr-TR" dirty="0"/>
          </a:p>
        </p:txBody>
      </p:sp>
      <p:sp>
        <p:nvSpPr>
          <p:cNvPr id="7" name="6 Metin kutusu"/>
          <p:cNvSpPr txBox="1"/>
          <p:nvPr/>
        </p:nvSpPr>
        <p:spPr>
          <a:xfrm>
            <a:off x="357158" y="142853"/>
            <a:ext cx="8715436" cy="6555641"/>
          </a:xfrm>
          <a:prstGeom prst="rect">
            <a:avLst/>
          </a:prstGeom>
          <a:noFill/>
        </p:spPr>
        <p:txBody>
          <a:bodyPr wrap="square" rtlCol="0">
            <a:spAutoFit/>
          </a:bodyPr>
          <a:lstStyle/>
          <a:p>
            <a:pPr fontAlgn="base"/>
            <a:r>
              <a:rPr lang="tr-TR" sz="2400" b="1" dirty="0" smtClean="0">
                <a:solidFill>
                  <a:srgbClr val="FF0000"/>
                </a:solidFill>
                <a:latin typeface="Calibri" pitchFamily="34" charset="0"/>
                <a:cs typeface="Calibri" pitchFamily="34" charset="0"/>
              </a:rPr>
              <a:t>Filozoflara Göre Felsefe Tanımları</a:t>
            </a:r>
            <a:endParaRPr lang="tr-TR" sz="2400" dirty="0" smtClean="0">
              <a:solidFill>
                <a:srgbClr val="FF0000"/>
              </a:solidFill>
              <a:latin typeface="Calibri" pitchFamily="34" charset="0"/>
              <a:cs typeface="Calibri" pitchFamily="34" charset="0"/>
            </a:endParaRPr>
          </a:p>
          <a:p>
            <a:pPr fontAlgn="base"/>
            <a:r>
              <a:rPr lang="tr-TR" sz="1200" b="1" dirty="0" smtClean="0">
                <a:latin typeface="Calibri" pitchFamily="34" charset="0"/>
                <a:cs typeface="Calibri" pitchFamily="34" charset="0"/>
              </a:rPr>
              <a:t> </a:t>
            </a:r>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1.</a:t>
            </a:r>
            <a:r>
              <a:rPr lang="tr-TR" sz="1200" dirty="0" smtClean="0">
                <a:latin typeface="Calibri" pitchFamily="34" charset="0"/>
                <a:cs typeface="Calibri" pitchFamily="34" charset="0"/>
              </a:rPr>
              <a:t> Felsefe, neleri bilmediğini bilmektir. </a:t>
            </a:r>
            <a:r>
              <a:rPr lang="tr-TR" sz="1200" u="sng" dirty="0" err="1" smtClean="0">
                <a:latin typeface="Calibri" pitchFamily="34" charset="0"/>
                <a:cs typeface="Calibri" pitchFamily="34" charset="0"/>
              </a:rPr>
              <a:t>Socrates</a:t>
            </a:r>
            <a:r>
              <a:rPr lang="tr-TR" sz="1200" dirty="0" smtClean="0">
                <a:latin typeface="Calibri" pitchFamily="34" charset="0"/>
                <a:cs typeface="Calibri" pitchFamily="34" charset="0"/>
              </a:rPr>
              <a:t> (Ölüm: M.Ö 399)</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2.</a:t>
            </a:r>
            <a:r>
              <a:rPr lang="tr-TR" sz="1200" dirty="0" smtClean="0">
                <a:latin typeface="Calibri" pitchFamily="34" charset="0"/>
                <a:cs typeface="Calibri" pitchFamily="34" charset="0"/>
              </a:rPr>
              <a:t> Doğruyu bulma yolunda, düşünsel (idealist) bir çalışmadır. </a:t>
            </a:r>
            <a:r>
              <a:rPr lang="tr-TR" sz="1200" u="sng" dirty="0" smtClean="0">
                <a:latin typeface="Calibri" pitchFamily="34" charset="0"/>
                <a:cs typeface="Calibri" pitchFamily="34" charset="0"/>
              </a:rPr>
              <a:t>Platon</a:t>
            </a:r>
            <a:r>
              <a:rPr lang="tr-TR" sz="1200" dirty="0" smtClean="0">
                <a:latin typeface="Calibri" pitchFamily="34" charset="0"/>
                <a:cs typeface="Calibri" pitchFamily="34" charset="0"/>
              </a:rPr>
              <a:t> (M.Ö 427-347)</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3.</a:t>
            </a:r>
            <a:r>
              <a:rPr lang="tr-TR" sz="1200" dirty="0" smtClean="0">
                <a:latin typeface="Calibri" pitchFamily="34" charset="0"/>
                <a:cs typeface="Calibri" pitchFamily="34" charset="0"/>
              </a:rPr>
              <a:t> Felsefe yolda olmak demektir. </a:t>
            </a:r>
            <a:r>
              <a:rPr lang="tr-TR" sz="1200" u="sng" dirty="0" smtClean="0">
                <a:latin typeface="Calibri" pitchFamily="34" charset="0"/>
                <a:cs typeface="Calibri" pitchFamily="34" charset="0"/>
              </a:rPr>
              <a:t>Karl </a:t>
            </a:r>
            <a:r>
              <a:rPr lang="tr-TR" sz="1200" u="sng" dirty="0" err="1" smtClean="0">
                <a:latin typeface="Calibri" pitchFamily="34" charset="0"/>
                <a:cs typeface="Calibri" pitchFamily="34" charset="0"/>
              </a:rPr>
              <a:t>Jaspers</a:t>
            </a:r>
            <a:r>
              <a:rPr lang="tr-TR" sz="1200" dirty="0" smtClean="0">
                <a:latin typeface="Calibri" pitchFamily="34" charset="0"/>
                <a:cs typeface="Calibri" pitchFamily="34" charset="0"/>
              </a:rPr>
              <a:t> (1883-1969)</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4.</a:t>
            </a:r>
            <a:r>
              <a:rPr lang="tr-TR" sz="1200" dirty="0" smtClean="0">
                <a:latin typeface="Calibri" pitchFamily="34" charset="0"/>
                <a:cs typeface="Calibri" pitchFamily="34" charset="0"/>
              </a:rPr>
              <a:t> İlkeler ya da ilk nedenler bilimidir felsefe. </a:t>
            </a:r>
            <a:r>
              <a:rPr lang="tr-TR" sz="1200" u="sng" dirty="0" smtClean="0">
                <a:latin typeface="Calibri" pitchFamily="34" charset="0"/>
                <a:cs typeface="Calibri" pitchFamily="34" charset="0"/>
              </a:rPr>
              <a:t>Aristoteles</a:t>
            </a:r>
            <a:r>
              <a:rPr lang="tr-TR" sz="1200" dirty="0" smtClean="0">
                <a:latin typeface="Calibri" pitchFamily="34" charset="0"/>
                <a:cs typeface="Calibri" pitchFamily="34" charset="0"/>
              </a:rPr>
              <a:t> (M.Ö 384-322)</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5.</a:t>
            </a:r>
            <a:r>
              <a:rPr lang="tr-TR" sz="1200" dirty="0" smtClean="0">
                <a:latin typeface="Calibri" pitchFamily="34" charset="0"/>
                <a:cs typeface="Calibri" pitchFamily="34" charset="0"/>
              </a:rPr>
              <a:t> Mutlu bir yaşam sağlamak için, tutarlı eylemsel bir sistemdir. </a:t>
            </a:r>
            <a:r>
              <a:rPr lang="tr-TR" sz="1200" u="sng" dirty="0" err="1" smtClean="0">
                <a:latin typeface="Calibri" pitchFamily="34" charset="0"/>
                <a:cs typeface="Calibri" pitchFamily="34" charset="0"/>
              </a:rPr>
              <a:t>Epikuros</a:t>
            </a:r>
            <a:r>
              <a:rPr lang="tr-TR" sz="1200" dirty="0" smtClean="0">
                <a:latin typeface="Calibri" pitchFamily="34" charset="0"/>
                <a:cs typeface="Calibri" pitchFamily="34" charset="0"/>
              </a:rPr>
              <a:t> (M.Ö 341-270)</a:t>
            </a:r>
          </a:p>
          <a:p>
            <a:pPr fontAlgn="base"/>
            <a:r>
              <a:rPr lang="tr-TR" sz="1200" dirty="0" smtClean="0">
                <a:latin typeface="Calibri" pitchFamily="34" charset="0"/>
                <a:cs typeface="Calibri" pitchFamily="34" charset="0"/>
              </a:rPr>
              <a:t> </a:t>
            </a:r>
          </a:p>
          <a:p>
            <a:pPr fontAlgn="base"/>
            <a:r>
              <a:rPr lang="tr-TR" sz="1200" b="1" dirty="0" smtClean="0">
                <a:solidFill>
                  <a:srgbClr val="FF0000"/>
                </a:solidFill>
                <a:latin typeface="Calibri" pitchFamily="34" charset="0"/>
                <a:cs typeface="Calibri" pitchFamily="34" charset="0"/>
              </a:rPr>
              <a:t>6.</a:t>
            </a:r>
            <a:r>
              <a:rPr lang="tr-TR" sz="1200" dirty="0" smtClean="0">
                <a:latin typeface="Calibri" pitchFamily="34" charset="0"/>
                <a:cs typeface="Calibri" pitchFamily="34" charset="0"/>
              </a:rPr>
              <a:t> Felsefe bir bilimdir ve geometrik yöntemi metafiziğe uygulamak gerekir, felsefeyi kesin bir bilim yapmak için. </a:t>
            </a:r>
            <a:r>
              <a:rPr lang="tr-TR" sz="1200" u="sng" dirty="0" smtClean="0">
                <a:latin typeface="Calibri" pitchFamily="34" charset="0"/>
                <a:cs typeface="Calibri" pitchFamily="34" charset="0"/>
              </a:rPr>
              <a:t>Descartes</a:t>
            </a:r>
            <a:r>
              <a:rPr lang="tr-TR" sz="1200" dirty="0" smtClean="0">
                <a:latin typeface="Calibri" pitchFamily="34" charset="0"/>
                <a:cs typeface="Calibri" pitchFamily="34" charset="0"/>
              </a:rPr>
              <a:t> (1596-1650)</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7.</a:t>
            </a:r>
            <a:r>
              <a:rPr lang="tr-TR" sz="1200" dirty="0" smtClean="0">
                <a:latin typeface="Calibri" pitchFamily="34" charset="0"/>
                <a:cs typeface="Calibri" pitchFamily="34" charset="0"/>
              </a:rPr>
              <a:t> Felsefe tanrıyı bilmektir ve gerçek felsefeyle, gerçek din özdeştir. </a:t>
            </a:r>
            <a:r>
              <a:rPr lang="tr-TR" sz="1200" u="sng" dirty="0" err="1" smtClean="0">
                <a:latin typeface="Calibri" pitchFamily="34" charset="0"/>
                <a:cs typeface="Calibri" pitchFamily="34" charset="0"/>
              </a:rPr>
              <a:t>Augustinus</a:t>
            </a:r>
            <a:r>
              <a:rPr lang="tr-TR" sz="1200" dirty="0" smtClean="0">
                <a:latin typeface="Calibri" pitchFamily="34" charset="0"/>
                <a:cs typeface="Calibri" pitchFamily="34" charset="0"/>
              </a:rPr>
              <a:t> (354-430)</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8.</a:t>
            </a:r>
            <a:r>
              <a:rPr lang="tr-TR" sz="1200" dirty="0" smtClean="0">
                <a:latin typeface="Calibri" pitchFamily="34" charset="0"/>
                <a:cs typeface="Calibri" pitchFamily="34" charset="0"/>
              </a:rPr>
              <a:t> İnanılanı anlamaya çalışmaktır. </a:t>
            </a:r>
            <a:r>
              <a:rPr lang="tr-TR" sz="1200" u="sng" dirty="0" err="1" smtClean="0">
                <a:latin typeface="Calibri" pitchFamily="34" charset="0"/>
                <a:cs typeface="Calibri" pitchFamily="34" charset="0"/>
              </a:rPr>
              <a:t>Anselmus</a:t>
            </a:r>
            <a:r>
              <a:rPr lang="tr-TR" sz="1200" dirty="0" smtClean="0">
                <a:latin typeface="Calibri" pitchFamily="34" charset="0"/>
                <a:cs typeface="Calibri" pitchFamily="34" charset="0"/>
              </a:rPr>
              <a:t> (1033-1109)</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9. </a:t>
            </a:r>
            <a:r>
              <a:rPr lang="tr-TR" sz="1200" dirty="0" smtClean="0">
                <a:latin typeface="Calibri" pitchFamily="34" charset="0"/>
                <a:cs typeface="Calibri" pitchFamily="34" charset="0"/>
              </a:rPr>
              <a:t>Felsefe yapmak doğru düşünmektir. </a:t>
            </a:r>
            <a:r>
              <a:rPr lang="tr-TR" sz="1200" u="sng" dirty="0" smtClean="0">
                <a:latin typeface="Calibri" pitchFamily="34" charset="0"/>
                <a:cs typeface="Calibri" pitchFamily="34" charset="0"/>
              </a:rPr>
              <a:t>Thomas </a:t>
            </a:r>
            <a:r>
              <a:rPr lang="tr-TR" sz="1200" u="sng" dirty="0" err="1" smtClean="0">
                <a:latin typeface="Calibri" pitchFamily="34" charset="0"/>
                <a:cs typeface="Calibri" pitchFamily="34" charset="0"/>
              </a:rPr>
              <a:t>Hobbes</a:t>
            </a:r>
            <a:r>
              <a:rPr lang="tr-TR" sz="1200" dirty="0" smtClean="0">
                <a:latin typeface="Calibri" pitchFamily="34" charset="0"/>
                <a:cs typeface="Calibri" pitchFamily="34" charset="0"/>
              </a:rPr>
              <a:t> (1588-1679)</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10.</a:t>
            </a:r>
            <a:r>
              <a:rPr lang="tr-TR" sz="1200" dirty="0" smtClean="0">
                <a:latin typeface="Calibri" pitchFamily="34" charset="0"/>
                <a:cs typeface="Calibri" pitchFamily="34" charset="0"/>
              </a:rPr>
              <a:t> İnanılanın inanılmaya değer olup olmadığını araştırmaktır. </a:t>
            </a:r>
            <a:r>
              <a:rPr lang="tr-TR" sz="1200" u="sng" dirty="0" err="1" smtClean="0">
                <a:latin typeface="Calibri" pitchFamily="34" charset="0"/>
                <a:cs typeface="Calibri" pitchFamily="34" charset="0"/>
              </a:rPr>
              <a:t>Pierre</a:t>
            </a:r>
            <a:r>
              <a:rPr lang="tr-TR" sz="1200" u="sng" dirty="0" smtClean="0">
                <a:latin typeface="Calibri" pitchFamily="34" charset="0"/>
                <a:cs typeface="Calibri" pitchFamily="34" charset="0"/>
              </a:rPr>
              <a:t> </a:t>
            </a:r>
            <a:r>
              <a:rPr lang="tr-TR" sz="1200" u="sng" dirty="0" err="1" smtClean="0">
                <a:latin typeface="Calibri" pitchFamily="34" charset="0"/>
                <a:cs typeface="Calibri" pitchFamily="34" charset="0"/>
              </a:rPr>
              <a:t>Abélard</a:t>
            </a:r>
            <a:r>
              <a:rPr lang="tr-TR" sz="1200" dirty="0" smtClean="0">
                <a:latin typeface="Calibri" pitchFamily="34" charset="0"/>
                <a:cs typeface="Calibri" pitchFamily="34" charset="0"/>
              </a:rPr>
              <a:t> (1079-1142)</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11.</a:t>
            </a:r>
            <a:r>
              <a:rPr lang="tr-TR" sz="1200" dirty="0" smtClean="0">
                <a:latin typeface="Calibri" pitchFamily="34" charset="0"/>
                <a:cs typeface="Calibri" pitchFamily="34" charset="0"/>
              </a:rPr>
              <a:t> Deney ve gözleme dayanan bilimsel veriler üzerinde düşünmektir. </a:t>
            </a:r>
            <a:r>
              <a:rPr lang="tr-TR" sz="1200" u="sng" dirty="0" smtClean="0">
                <a:latin typeface="Calibri" pitchFamily="34" charset="0"/>
                <a:cs typeface="Calibri" pitchFamily="34" charset="0"/>
              </a:rPr>
              <a:t>Francis Bacon</a:t>
            </a:r>
            <a:r>
              <a:rPr lang="tr-TR" sz="1200" dirty="0" smtClean="0">
                <a:latin typeface="Calibri" pitchFamily="34" charset="0"/>
                <a:cs typeface="Calibri" pitchFamily="34" charset="0"/>
              </a:rPr>
              <a:t> (1561-1626)</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12.</a:t>
            </a:r>
            <a:r>
              <a:rPr lang="tr-TR" sz="1200" dirty="0" smtClean="0">
                <a:latin typeface="Calibri" pitchFamily="34" charset="0"/>
                <a:cs typeface="Calibri" pitchFamily="34" charset="0"/>
              </a:rPr>
              <a:t> Felsefe, genelleştirilmiş bir matematiktir. </a:t>
            </a:r>
            <a:r>
              <a:rPr lang="tr-TR" sz="1200" u="sng" dirty="0" err="1" smtClean="0">
                <a:latin typeface="Calibri" pitchFamily="34" charset="0"/>
                <a:cs typeface="Calibri" pitchFamily="34" charset="0"/>
              </a:rPr>
              <a:t>Baruch</a:t>
            </a:r>
            <a:r>
              <a:rPr lang="tr-TR" sz="1200" u="sng" dirty="0" smtClean="0">
                <a:latin typeface="Calibri" pitchFamily="34" charset="0"/>
                <a:cs typeface="Calibri" pitchFamily="34" charset="0"/>
              </a:rPr>
              <a:t> </a:t>
            </a:r>
            <a:r>
              <a:rPr lang="tr-TR" sz="1200" u="sng" dirty="0" err="1" smtClean="0">
                <a:latin typeface="Calibri" pitchFamily="34" charset="0"/>
                <a:cs typeface="Calibri" pitchFamily="34" charset="0"/>
              </a:rPr>
              <a:t>Spinoza</a:t>
            </a:r>
            <a:r>
              <a:rPr lang="tr-TR" sz="1200" dirty="0" smtClean="0">
                <a:latin typeface="Calibri" pitchFamily="34" charset="0"/>
                <a:cs typeface="Calibri" pitchFamily="34" charset="0"/>
              </a:rPr>
              <a:t> (1632-1677)</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13.</a:t>
            </a:r>
            <a:r>
              <a:rPr lang="tr-TR" sz="1200" dirty="0" smtClean="0">
                <a:latin typeface="Calibri" pitchFamily="34" charset="0"/>
                <a:cs typeface="Calibri" pitchFamily="34" charset="0"/>
              </a:rPr>
              <a:t> İnsan zihninin mahiyetini incelemektir. </a:t>
            </a:r>
            <a:r>
              <a:rPr lang="tr-TR" sz="1200" u="sng" dirty="0" err="1" smtClean="0">
                <a:latin typeface="Calibri" pitchFamily="34" charset="0"/>
                <a:cs typeface="Calibri" pitchFamily="34" charset="0"/>
              </a:rPr>
              <a:t>David</a:t>
            </a:r>
            <a:r>
              <a:rPr lang="tr-TR" sz="1200" u="sng" dirty="0" smtClean="0">
                <a:latin typeface="Calibri" pitchFamily="34" charset="0"/>
                <a:cs typeface="Calibri" pitchFamily="34" charset="0"/>
              </a:rPr>
              <a:t> </a:t>
            </a:r>
            <a:r>
              <a:rPr lang="tr-TR" sz="1200" u="sng" dirty="0" err="1" smtClean="0">
                <a:latin typeface="Calibri" pitchFamily="34" charset="0"/>
                <a:cs typeface="Calibri" pitchFamily="34" charset="0"/>
              </a:rPr>
              <a:t>Hume</a:t>
            </a:r>
            <a:r>
              <a:rPr lang="tr-TR" sz="1200" dirty="0" smtClean="0">
                <a:latin typeface="Calibri" pitchFamily="34" charset="0"/>
                <a:cs typeface="Calibri" pitchFamily="34" charset="0"/>
              </a:rPr>
              <a:t> (1711-1776)</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14.</a:t>
            </a:r>
            <a:r>
              <a:rPr lang="tr-TR" sz="1200" dirty="0" smtClean="0">
                <a:latin typeface="Calibri" pitchFamily="34" charset="0"/>
                <a:cs typeface="Calibri" pitchFamily="34" charset="0"/>
              </a:rPr>
              <a:t> Felsefe duyumların bilgisidir. </a:t>
            </a:r>
            <a:r>
              <a:rPr lang="tr-TR" sz="1200" u="sng" dirty="0" err="1" smtClean="0">
                <a:latin typeface="Calibri" pitchFamily="34" charset="0"/>
                <a:cs typeface="Calibri" pitchFamily="34" charset="0"/>
              </a:rPr>
              <a:t>Étienne</a:t>
            </a:r>
            <a:r>
              <a:rPr lang="tr-TR" sz="1200" u="sng" dirty="0" smtClean="0">
                <a:latin typeface="Calibri" pitchFamily="34" charset="0"/>
                <a:cs typeface="Calibri" pitchFamily="34" charset="0"/>
              </a:rPr>
              <a:t> </a:t>
            </a:r>
            <a:r>
              <a:rPr lang="tr-TR" sz="1200" u="sng" dirty="0" err="1" smtClean="0">
                <a:latin typeface="Calibri" pitchFamily="34" charset="0"/>
                <a:cs typeface="Calibri" pitchFamily="34" charset="0"/>
              </a:rPr>
              <a:t>Bonnot</a:t>
            </a:r>
            <a:r>
              <a:rPr lang="tr-TR" sz="1200" u="sng" dirty="0" smtClean="0">
                <a:latin typeface="Calibri" pitchFamily="34" charset="0"/>
                <a:cs typeface="Calibri" pitchFamily="34" charset="0"/>
              </a:rPr>
              <a:t> de </a:t>
            </a:r>
            <a:r>
              <a:rPr lang="tr-TR" sz="1200" u="sng" dirty="0" err="1" smtClean="0">
                <a:latin typeface="Calibri" pitchFamily="34" charset="0"/>
                <a:cs typeface="Calibri" pitchFamily="34" charset="0"/>
              </a:rPr>
              <a:t>Condillac</a:t>
            </a:r>
            <a:r>
              <a:rPr lang="tr-TR" sz="1200" dirty="0" smtClean="0">
                <a:latin typeface="Calibri" pitchFamily="34" charset="0"/>
                <a:cs typeface="Calibri" pitchFamily="34" charset="0"/>
              </a:rPr>
              <a:t> (1714-1780)</a:t>
            </a:r>
          </a:p>
          <a:p>
            <a:pPr fontAlgn="base"/>
            <a:endParaRPr lang="tr-TR" sz="1200" dirty="0" smtClean="0">
              <a:latin typeface="Calibri" pitchFamily="34" charset="0"/>
              <a:cs typeface="Calibri" pitchFamily="34" charset="0"/>
            </a:endParaRPr>
          </a:p>
          <a:p>
            <a:pPr fontAlgn="base"/>
            <a:r>
              <a:rPr lang="tr-TR" sz="1200" b="1" dirty="0" smtClean="0">
                <a:solidFill>
                  <a:srgbClr val="FF0000"/>
                </a:solidFill>
                <a:latin typeface="Calibri" pitchFamily="34" charset="0"/>
                <a:cs typeface="Calibri" pitchFamily="34" charset="0"/>
              </a:rPr>
              <a:t>15.</a:t>
            </a:r>
            <a:r>
              <a:rPr lang="tr-TR" sz="1200" dirty="0" smtClean="0">
                <a:latin typeface="Calibri" pitchFamily="34" charset="0"/>
                <a:cs typeface="Calibri" pitchFamily="34" charset="0"/>
              </a:rPr>
              <a:t> Gerçekte doğru olanı algılamaktır. Felsefe göklerden yere inerek, beş duyuyla kavranan konularla ilgilenmelidir. </a:t>
            </a:r>
            <a:r>
              <a:rPr lang="tr-TR" sz="1200" u="sng" dirty="0" err="1" smtClean="0">
                <a:latin typeface="Calibri" pitchFamily="34" charset="0"/>
                <a:cs typeface="Calibri" pitchFamily="34" charset="0"/>
              </a:rPr>
              <a:t>Gottfried</a:t>
            </a:r>
            <a:r>
              <a:rPr lang="tr-TR" sz="1200" u="sng" dirty="0" smtClean="0">
                <a:latin typeface="Calibri" pitchFamily="34" charset="0"/>
                <a:cs typeface="Calibri" pitchFamily="34" charset="0"/>
              </a:rPr>
              <a:t> </a:t>
            </a:r>
            <a:r>
              <a:rPr lang="tr-TR" sz="1200" u="sng" dirty="0" err="1" smtClean="0">
                <a:latin typeface="Calibri" pitchFamily="34" charset="0"/>
                <a:cs typeface="Calibri" pitchFamily="34" charset="0"/>
              </a:rPr>
              <a:t>Leibniz</a:t>
            </a:r>
            <a:r>
              <a:rPr lang="tr-TR" sz="1200" dirty="0" smtClean="0">
                <a:latin typeface="Calibri" pitchFamily="34" charset="0"/>
                <a:cs typeface="Calibri" pitchFamily="34" charset="0"/>
              </a:rPr>
              <a:t> (1646-1716)</a:t>
            </a:r>
          </a:p>
          <a:p>
            <a:pPr fontAlgn="base"/>
            <a:endParaRPr lang="tr-TR" sz="1200" dirty="0" smtClean="0">
              <a:latin typeface="Calibri" pitchFamily="34" charset="0"/>
              <a:cs typeface="Calibri" pitchFamily="34" charset="0"/>
            </a:endParaRPr>
          </a:p>
          <a:p>
            <a:endParaRPr lang="tr-TR" sz="1200" dirty="0">
              <a:latin typeface="Calibri" pitchFamily="34" charset="0"/>
              <a:cs typeface="Calibri"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357158" y="71415"/>
            <a:ext cx="8143932" cy="6755696"/>
          </a:xfrm>
          <a:prstGeom prst="rect">
            <a:avLst/>
          </a:prstGeom>
          <a:noFill/>
        </p:spPr>
        <p:txBody>
          <a:bodyPr wrap="square" rtlCol="0">
            <a:spAutoFit/>
          </a:bodyPr>
          <a:lstStyle/>
          <a:p>
            <a:pPr fontAlgn="base"/>
            <a:r>
              <a:rPr lang="tr-TR" sz="1400" b="1" dirty="0" smtClean="0">
                <a:solidFill>
                  <a:srgbClr val="FF0000"/>
                </a:solidFill>
                <a:latin typeface="Calibri" pitchFamily="34" charset="0"/>
                <a:cs typeface="Calibri" pitchFamily="34" charset="0"/>
              </a:rPr>
              <a:t>16.</a:t>
            </a:r>
            <a:r>
              <a:rPr lang="tr-TR" sz="1400" dirty="0" smtClean="0">
                <a:latin typeface="Calibri" pitchFamily="34" charset="0"/>
                <a:cs typeface="Calibri" pitchFamily="34" charset="0"/>
              </a:rPr>
              <a:t> Bütün düşüncelerimizin duyumlarımız ile gerçek âlemden geldiğini kanıtlamaktır. </a:t>
            </a:r>
            <a:r>
              <a:rPr lang="tr-TR" sz="1400" u="sng" dirty="0" smtClean="0">
                <a:latin typeface="Calibri" pitchFamily="34" charset="0"/>
                <a:cs typeface="Calibri" pitchFamily="34" charset="0"/>
              </a:rPr>
              <a:t>John Locke</a:t>
            </a:r>
            <a:r>
              <a:rPr lang="tr-TR" sz="1400" dirty="0" smtClean="0">
                <a:latin typeface="Calibri" pitchFamily="34" charset="0"/>
                <a:cs typeface="Calibri" pitchFamily="34" charset="0"/>
              </a:rPr>
              <a:t> (1632-1704)</a:t>
            </a:r>
          </a:p>
          <a:p>
            <a:pPr fontAlgn="base"/>
            <a:endParaRPr lang="tr-TR" sz="1400" b="1" dirty="0" smtClean="0">
              <a:solidFill>
                <a:srgbClr val="FF0000"/>
              </a:solidFill>
              <a:latin typeface="Calibri" pitchFamily="34" charset="0"/>
              <a:cs typeface="Calibri" pitchFamily="34" charset="0"/>
            </a:endParaRPr>
          </a:p>
          <a:p>
            <a:pPr fontAlgn="base"/>
            <a:r>
              <a:rPr lang="tr-TR" sz="1400" b="1" dirty="0" smtClean="0">
                <a:solidFill>
                  <a:srgbClr val="FF0000"/>
                </a:solidFill>
                <a:latin typeface="Calibri" pitchFamily="34" charset="0"/>
                <a:cs typeface="Calibri" pitchFamily="34" charset="0"/>
              </a:rPr>
              <a:t>17.</a:t>
            </a:r>
            <a:r>
              <a:rPr lang="tr-TR" sz="1400" dirty="0" smtClean="0">
                <a:latin typeface="Calibri" pitchFamily="34" charset="0"/>
                <a:cs typeface="Calibri" pitchFamily="34" charset="0"/>
              </a:rPr>
              <a:t> Tanrıdır konusu, tanrının kanıtlanmasıdır. </a:t>
            </a:r>
            <a:r>
              <a:rPr lang="tr-TR" sz="1400" u="sng" dirty="0" smtClean="0">
                <a:latin typeface="Calibri" pitchFamily="34" charset="0"/>
                <a:cs typeface="Calibri" pitchFamily="34" charset="0"/>
              </a:rPr>
              <a:t>Thomas </a:t>
            </a:r>
            <a:r>
              <a:rPr lang="tr-TR" sz="1400" u="sng" dirty="0" err="1" smtClean="0">
                <a:latin typeface="Calibri" pitchFamily="34" charset="0"/>
                <a:cs typeface="Calibri" pitchFamily="34" charset="0"/>
              </a:rPr>
              <a:t>Aquinas</a:t>
            </a:r>
            <a:r>
              <a:rPr lang="tr-TR" sz="1400" dirty="0" smtClean="0">
                <a:latin typeface="Calibri" pitchFamily="34" charset="0"/>
                <a:cs typeface="Calibri" pitchFamily="34" charset="0"/>
              </a:rPr>
              <a:t> (1225-1274)</a:t>
            </a:r>
          </a:p>
          <a:p>
            <a:pPr fontAlgn="base"/>
            <a:endParaRPr lang="tr-TR" sz="1400" dirty="0" smtClean="0">
              <a:latin typeface="Calibri" pitchFamily="34" charset="0"/>
              <a:cs typeface="Calibri" pitchFamily="34" charset="0"/>
            </a:endParaRPr>
          </a:p>
          <a:p>
            <a:pPr fontAlgn="base"/>
            <a:r>
              <a:rPr lang="tr-TR" sz="1400" b="1" dirty="0" smtClean="0">
                <a:solidFill>
                  <a:srgbClr val="FF0000"/>
                </a:solidFill>
                <a:latin typeface="Calibri" pitchFamily="34" charset="0"/>
                <a:cs typeface="Calibri" pitchFamily="34" charset="0"/>
              </a:rPr>
              <a:t>18.</a:t>
            </a:r>
            <a:r>
              <a:rPr lang="tr-TR" sz="1400" dirty="0" smtClean="0">
                <a:latin typeface="Calibri" pitchFamily="34" charset="0"/>
                <a:cs typeface="Calibri" pitchFamily="34" charset="0"/>
              </a:rPr>
              <a:t> Eleştiridir. </a:t>
            </a:r>
            <a:r>
              <a:rPr lang="tr-TR" sz="1400" u="sng" dirty="0" err="1" smtClean="0">
                <a:latin typeface="Calibri" pitchFamily="34" charset="0"/>
                <a:cs typeface="Calibri" pitchFamily="34" charset="0"/>
              </a:rPr>
              <a:t>Tommaso</a:t>
            </a:r>
            <a:r>
              <a:rPr lang="tr-TR" sz="1400" u="sng" dirty="0" smtClean="0">
                <a:latin typeface="Calibri" pitchFamily="34" charset="0"/>
                <a:cs typeface="Calibri" pitchFamily="34" charset="0"/>
              </a:rPr>
              <a:t> </a:t>
            </a:r>
            <a:r>
              <a:rPr lang="tr-TR" sz="1400" u="sng" dirty="0" err="1" smtClean="0">
                <a:latin typeface="Calibri" pitchFamily="34" charset="0"/>
                <a:cs typeface="Calibri" pitchFamily="34" charset="0"/>
              </a:rPr>
              <a:t>Campanella</a:t>
            </a:r>
            <a:r>
              <a:rPr lang="tr-TR" sz="1400" dirty="0" smtClean="0">
                <a:latin typeface="Calibri" pitchFamily="34" charset="0"/>
                <a:cs typeface="Calibri" pitchFamily="34" charset="0"/>
              </a:rPr>
              <a:t> (1568-1639)</a:t>
            </a:r>
          </a:p>
          <a:p>
            <a:pPr fontAlgn="base"/>
            <a:endParaRPr lang="tr-TR" sz="1400" dirty="0" smtClean="0">
              <a:latin typeface="Calibri" pitchFamily="34" charset="0"/>
              <a:cs typeface="Calibri" pitchFamily="34" charset="0"/>
            </a:endParaRPr>
          </a:p>
          <a:p>
            <a:pPr fontAlgn="base"/>
            <a:r>
              <a:rPr lang="tr-TR" sz="1400" b="1" dirty="0" smtClean="0">
                <a:solidFill>
                  <a:srgbClr val="FF0000"/>
                </a:solidFill>
                <a:latin typeface="Calibri" pitchFamily="34" charset="0"/>
                <a:cs typeface="Calibri" pitchFamily="34" charset="0"/>
              </a:rPr>
              <a:t>19. </a:t>
            </a:r>
            <a:r>
              <a:rPr lang="tr-TR" sz="1400" dirty="0" smtClean="0">
                <a:latin typeface="Calibri" pitchFamily="34" charset="0"/>
                <a:cs typeface="Calibri" pitchFamily="34" charset="0"/>
              </a:rPr>
              <a:t>Çalıştığı alanı şöyle tanımlar: İnsanın kendisinin ne olduğunu, onun başka varlık alanlarıyla olan bağlarını; insanla birlikte varlık dünyasına katılan anlam boyutlarıyla yeni varlık </a:t>
            </a:r>
            <a:r>
              <a:rPr lang="tr-TR" sz="1400" dirty="0" err="1" smtClean="0">
                <a:latin typeface="Calibri" pitchFamily="34" charset="0"/>
                <a:cs typeface="Calibri" pitchFamily="34" charset="0"/>
              </a:rPr>
              <a:t>sferlerinin</a:t>
            </a:r>
            <a:r>
              <a:rPr lang="tr-TR" sz="1400" dirty="0" smtClean="0">
                <a:latin typeface="Calibri" pitchFamily="34" charset="0"/>
                <a:cs typeface="Calibri" pitchFamily="34" charset="0"/>
              </a:rPr>
              <a:t> ne olduğunu ve bunlarla insan arasındaki ilişki gibi problemlerle insanın </a:t>
            </a:r>
            <a:r>
              <a:rPr lang="tr-TR" sz="1400" dirty="0" err="1" smtClean="0">
                <a:latin typeface="Calibri" pitchFamily="34" charset="0"/>
                <a:cs typeface="Calibri" pitchFamily="34" charset="0"/>
              </a:rPr>
              <a:t>kosmostaki</a:t>
            </a:r>
            <a:r>
              <a:rPr lang="tr-TR" sz="1400" dirty="0" smtClean="0">
                <a:latin typeface="Calibri" pitchFamily="34" charset="0"/>
                <a:cs typeface="Calibri" pitchFamily="34" charset="0"/>
              </a:rPr>
              <a:t> yeri problemini incelemeye, anlamaya yine hiçbir bilim girişmemektedir. Doğal varlık ve tarihsel varlık alanında olduğu gibi, burada da bu problemleri incelemek felsefenin bir işidir. Biz bu problemleri inceleyen felsefe dalına “insan felsefesi”, “felsefi antropoloji”, ya da aynı anlama gelmek koşuluyla “insan ontolojisi” adını veriyoruz.</a:t>
            </a:r>
            <a:r>
              <a:rPr lang="tr-TR" sz="1400" i="1" dirty="0" smtClean="0">
                <a:latin typeface="Calibri" pitchFamily="34" charset="0"/>
                <a:cs typeface="Calibri" pitchFamily="34" charset="0"/>
              </a:rPr>
              <a:t> </a:t>
            </a:r>
            <a:r>
              <a:rPr lang="tr-TR" sz="1400" u="sng" dirty="0" err="1" smtClean="0">
                <a:latin typeface="Calibri" pitchFamily="34" charset="0"/>
                <a:cs typeface="Calibri" pitchFamily="34" charset="0"/>
              </a:rPr>
              <a:t>Takiyettin</a:t>
            </a:r>
            <a:r>
              <a:rPr lang="tr-TR" sz="1400" u="sng" dirty="0" smtClean="0">
                <a:latin typeface="Calibri" pitchFamily="34" charset="0"/>
                <a:cs typeface="Calibri" pitchFamily="34" charset="0"/>
              </a:rPr>
              <a:t> </a:t>
            </a:r>
            <a:r>
              <a:rPr lang="tr-TR" sz="1400" u="sng" dirty="0" err="1" smtClean="0">
                <a:latin typeface="Calibri" pitchFamily="34" charset="0"/>
                <a:cs typeface="Calibri" pitchFamily="34" charset="0"/>
              </a:rPr>
              <a:t>Mengüşoğlu</a:t>
            </a:r>
            <a:r>
              <a:rPr lang="tr-TR" sz="1400" dirty="0" smtClean="0">
                <a:latin typeface="Calibri" pitchFamily="34" charset="0"/>
                <a:cs typeface="Calibri" pitchFamily="34" charset="0"/>
              </a:rPr>
              <a:t> (1905-1984)</a:t>
            </a:r>
          </a:p>
          <a:p>
            <a:pPr fontAlgn="base"/>
            <a:endParaRPr lang="tr-TR" sz="1400" dirty="0" smtClean="0">
              <a:latin typeface="Calibri" pitchFamily="34" charset="0"/>
              <a:cs typeface="Calibri" pitchFamily="34" charset="0"/>
            </a:endParaRPr>
          </a:p>
          <a:p>
            <a:pPr marL="342900" indent="-342900"/>
            <a:r>
              <a:rPr lang="tr-TR" sz="1400" b="1" dirty="0" smtClean="0">
                <a:solidFill>
                  <a:srgbClr val="FF0000"/>
                </a:solidFill>
                <a:latin typeface="Calibri" pitchFamily="34" charset="0"/>
                <a:cs typeface="Calibri" pitchFamily="34" charset="0"/>
              </a:rPr>
              <a:t>20. </a:t>
            </a:r>
            <a:r>
              <a:rPr lang="tr-TR" sz="1400" dirty="0" smtClean="0">
                <a:latin typeface="Calibri" pitchFamily="34" charset="0"/>
                <a:cs typeface="Calibri" pitchFamily="34" charset="0"/>
              </a:rPr>
              <a:t>Felsefe insan </a:t>
            </a:r>
            <a:r>
              <a:rPr lang="tr-TR" sz="1400" dirty="0" err="1" smtClean="0">
                <a:latin typeface="Calibri" pitchFamily="34" charset="0"/>
                <a:cs typeface="Calibri" pitchFamily="34" charset="0"/>
              </a:rPr>
              <a:t>ın</a:t>
            </a:r>
            <a:r>
              <a:rPr lang="tr-TR" sz="1400" dirty="0" smtClean="0">
                <a:latin typeface="Calibri" pitchFamily="34" charset="0"/>
                <a:cs typeface="Calibri" pitchFamily="34" charset="0"/>
              </a:rPr>
              <a:t> varlık hakkındaki düşüncesi ve bu </a:t>
            </a:r>
            <a:r>
              <a:rPr lang="tr-TR" sz="1400" dirty="0" err="1" smtClean="0">
                <a:latin typeface="Calibri" pitchFamily="34" charset="0"/>
                <a:cs typeface="Calibri" pitchFamily="34" charset="0"/>
              </a:rPr>
              <a:t>dü</a:t>
            </a:r>
            <a:r>
              <a:rPr lang="tr-TR" sz="1400" dirty="0" smtClean="0">
                <a:latin typeface="Calibri" pitchFamily="34" charset="0"/>
                <a:cs typeface="Calibri" pitchFamily="34" charset="0"/>
              </a:rPr>
              <a:t> </a:t>
            </a:r>
            <a:r>
              <a:rPr lang="tr-TR" sz="1400" dirty="0" err="1" smtClean="0">
                <a:latin typeface="Calibri" pitchFamily="34" charset="0"/>
                <a:cs typeface="Calibri" pitchFamily="34" charset="0"/>
              </a:rPr>
              <a:t>şünce</a:t>
            </a:r>
            <a:r>
              <a:rPr lang="tr-TR" sz="1400" dirty="0" smtClean="0">
                <a:latin typeface="Calibri" pitchFamily="34" charset="0"/>
                <a:cs typeface="Calibri" pitchFamily="34" charset="0"/>
              </a:rPr>
              <a:t> üzerindeki düşüncesidir. </a:t>
            </a:r>
            <a:r>
              <a:rPr lang="tr-TR" sz="1400" u="sng" dirty="0" smtClean="0">
                <a:latin typeface="Calibri" pitchFamily="34" charset="0"/>
                <a:cs typeface="Calibri" pitchFamily="34" charset="0"/>
              </a:rPr>
              <a:t>Hilmi Ziya Ülken</a:t>
            </a:r>
            <a:r>
              <a:rPr lang="tr-TR" sz="1400" dirty="0" smtClean="0">
                <a:latin typeface="Calibri" pitchFamily="34" charset="0"/>
                <a:cs typeface="Calibri" pitchFamily="34" charset="0"/>
              </a:rPr>
              <a:t> (1901-1974) </a:t>
            </a:r>
          </a:p>
          <a:p>
            <a:pPr marL="342900" indent="-342900">
              <a:buAutoNum type="arabicPeriod" startAt="20"/>
            </a:pPr>
            <a:endParaRPr lang="tr-TR" sz="1400" dirty="0" smtClean="0">
              <a:latin typeface="Calibri" pitchFamily="34" charset="0"/>
              <a:cs typeface="Calibri" pitchFamily="34" charset="0"/>
            </a:endParaRPr>
          </a:p>
          <a:p>
            <a:r>
              <a:rPr lang="tr-TR" sz="1400" b="1" dirty="0" smtClean="0">
                <a:solidFill>
                  <a:srgbClr val="FF0000"/>
                </a:solidFill>
                <a:latin typeface="Calibri" pitchFamily="34" charset="0"/>
                <a:cs typeface="Calibri" pitchFamily="34" charset="0"/>
              </a:rPr>
              <a:t>21.</a:t>
            </a:r>
            <a:r>
              <a:rPr lang="tr-TR" sz="1400" dirty="0" smtClean="0">
                <a:latin typeface="Calibri" pitchFamily="34" charset="0"/>
                <a:cs typeface="Calibri" pitchFamily="34" charset="0"/>
              </a:rPr>
              <a:t> Felsefe, insan sanatlarının en üstünü ve en değerlisi. İnsanın gücü ölçüsünde varlığın hakikatini bilmesidir. </a:t>
            </a:r>
            <a:r>
              <a:rPr lang="tr-TR" sz="1400" u="sng" dirty="0" smtClean="0">
                <a:latin typeface="Calibri" pitchFamily="34" charset="0"/>
                <a:cs typeface="Calibri" pitchFamily="34" charset="0"/>
              </a:rPr>
              <a:t>El Kindi</a:t>
            </a:r>
            <a:r>
              <a:rPr lang="tr-TR" sz="1400" dirty="0" smtClean="0">
                <a:latin typeface="Calibri" pitchFamily="34" charset="0"/>
                <a:cs typeface="Calibri" pitchFamily="34" charset="0"/>
              </a:rPr>
              <a:t> ( 800-866)</a:t>
            </a:r>
          </a:p>
          <a:p>
            <a:endParaRPr lang="tr-TR" sz="1400" dirty="0" smtClean="0">
              <a:latin typeface="Calibri" pitchFamily="34" charset="0"/>
              <a:cs typeface="Calibri" pitchFamily="34" charset="0"/>
            </a:endParaRPr>
          </a:p>
          <a:p>
            <a:pPr marL="342900" indent="-342900"/>
            <a:r>
              <a:rPr lang="tr-TR" sz="1400" b="1" dirty="0" smtClean="0">
                <a:solidFill>
                  <a:srgbClr val="FF0000"/>
                </a:solidFill>
                <a:latin typeface="Calibri" pitchFamily="34" charset="0"/>
                <a:cs typeface="Calibri" pitchFamily="34" charset="0"/>
              </a:rPr>
              <a:t>22.</a:t>
            </a:r>
            <a:r>
              <a:rPr lang="tr-TR" sz="1400" dirty="0" smtClean="0">
                <a:latin typeface="Calibri" pitchFamily="34" charset="0"/>
                <a:cs typeface="Calibri" pitchFamily="34" charset="0"/>
              </a:rPr>
              <a:t> Düşünmek ruhun kendi kendisiyle konuşmasıdır. Önce doğruyu bilmek gerekir, doğru bilinirse yanlış da bilinir; ama önce yanlış bilinirse doğruya ulaşılamaz.   </a:t>
            </a:r>
            <a:r>
              <a:rPr lang="tr-TR" sz="1400" u="sng" dirty="0" err="1" smtClean="0">
                <a:latin typeface="Calibri" pitchFamily="34" charset="0"/>
                <a:cs typeface="Calibri" pitchFamily="34" charset="0"/>
              </a:rPr>
              <a:t>Farabi</a:t>
            </a:r>
            <a:r>
              <a:rPr lang="tr-TR" sz="1400" u="sng" dirty="0" smtClean="0">
                <a:latin typeface="Calibri" pitchFamily="34" charset="0"/>
                <a:cs typeface="Calibri" pitchFamily="34" charset="0"/>
              </a:rPr>
              <a:t> </a:t>
            </a:r>
            <a:r>
              <a:rPr lang="tr-TR" sz="1400" dirty="0" smtClean="0">
                <a:latin typeface="Calibri" pitchFamily="34" charset="0"/>
                <a:cs typeface="Calibri" pitchFamily="34" charset="0"/>
              </a:rPr>
              <a:t>(879-950)</a:t>
            </a:r>
          </a:p>
          <a:p>
            <a:pPr marL="342900" indent="-342900">
              <a:buAutoNum type="arabicPeriod" startAt="22"/>
            </a:pPr>
            <a:endParaRPr lang="tr-TR" sz="1400" dirty="0" smtClean="0">
              <a:latin typeface="Calibri" pitchFamily="34" charset="0"/>
              <a:cs typeface="Calibri" pitchFamily="34" charset="0"/>
            </a:endParaRPr>
          </a:p>
          <a:p>
            <a:pPr marL="342900" indent="-342900"/>
            <a:r>
              <a:rPr lang="tr-TR" sz="1400" b="1" dirty="0" smtClean="0">
                <a:solidFill>
                  <a:srgbClr val="FF0000"/>
                </a:solidFill>
                <a:latin typeface="Calibri" pitchFamily="34" charset="0"/>
                <a:cs typeface="Calibri" pitchFamily="34" charset="0"/>
              </a:rPr>
              <a:t>23.</a:t>
            </a:r>
            <a:r>
              <a:rPr lang="tr-TR" sz="1400" dirty="0" smtClean="0">
                <a:latin typeface="Calibri" pitchFamily="34" charset="0"/>
                <a:cs typeface="Calibri" pitchFamily="34" charset="0"/>
              </a:rPr>
              <a:t> Felsefe “insanın, eşyanın yahut bütün var olanların hakikatine vâkıf olmak suretiyle yetkinleşmesidir. Teorik felsefenin amacı insanın bilmek suretiyle yetkinleştirmesini sağlamak iken pratik felsefe insanın bilinenleri yapıp uygulayarak ahlaki yetkinliğe ulaşmasını amaçlar. </a:t>
            </a:r>
            <a:r>
              <a:rPr lang="tr-TR" sz="1400" u="sng" dirty="0" err="1" smtClean="0">
                <a:latin typeface="Calibri" pitchFamily="34" charset="0"/>
                <a:cs typeface="Calibri" pitchFamily="34" charset="0"/>
              </a:rPr>
              <a:t>İbn</a:t>
            </a:r>
            <a:r>
              <a:rPr lang="tr-TR" sz="1400" u="sng" dirty="0" smtClean="0">
                <a:latin typeface="Calibri" pitchFamily="34" charset="0"/>
                <a:cs typeface="Calibri" pitchFamily="34" charset="0"/>
              </a:rPr>
              <a:t>-i Sina </a:t>
            </a:r>
            <a:r>
              <a:rPr lang="tr-TR" sz="1400" dirty="0" smtClean="0">
                <a:latin typeface="Calibri" pitchFamily="34" charset="0"/>
                <a:cs typeface="Calibri" pitchFamily="34" charset="0"/>
              </a:rPr>
              <a:t>(980-1037)</a:t>
            </a:r>
          </a:p>
          <a:p>
            <a:pPr marL="342900" indent="-342900">
              <a:buAutoNum type="arabicPeriod" startAt="23"/>
            </a:pPr>
            <a:endParaRPr lang="tr-TR" sz="1400" dirty="0" smtClean="0">
              <a:latin typeface="Calibri" pitchFamily="34" charset="0"/>
              <a:cs typeface="Calibri" pitchFamily="34" charset="0"/>
            </a:endParaRPr>
          </a:p>
          <a:p>
            <a:pPr marL="342900" indent="-342900"/>
            <a:r>
              <a:rPr lang="tr-TR" sz="1400" b="1" dirty="0" smtClean="0">
                <a:solidFill>
                  <a:srgbClr val="FF0000"/>
                </a:solidFill>
                <a:latin typeface="Calibri" pitchFamily="34" charset="0"/>
                <a:cs typeface="Calibri" pitchFamily="34" charset="0"/>
              </a:rPr>
              <a:t>24. </a:t>
            </a:r>
            <a:r>
              <a:rPr lang="tr-TR" sz="1400" dirty="0" smtClean="0">
                <a:latin typeface="Calibri" pitchFamily="34" charset="0"/>
                <a:cs typeface="Calibri" pitchFamily="34" charset="0"/>
              </a:rPr>
              <a:t>Deneye ve gözleme dayanan bilimsel veriler üzerine düşünmektir. </a:t>
            </a:r>
            <a:r>
              <a:rPr lang="tr-TR" sz="1400" u="sng" dirty="0" err="1" smtClean="0">
                <a:latin typeface="Calibri" pitchFamily="34" charset="0"/>
                <a:cs typeface="Calibri" pitchFamily="34" charset="0"/>
              </a:rPr>
              <a:t>Roger</a:t>
            </a:r>
            <a:r>
              <a:rPr lang="tr-TR" sz="1400" u="sng" dirty="0" smtClean="0">
                <a:latin typeface="Calibri" pitchFamily="34" charset="0"/>
                <a:cs typeface="Calibri" pitchFamily="34" charset="0"/>
              </a:rPr>
              <a:t> Bacon</a:t>
            </a:r>
            <a:r>
              <a:rPr lang="tr-TR" sz="1400" dirty="0" smtClean="0">
                <a:latin typeface="Calibri" pitchFamily="34" charset="0"/>
                <a:cs typeface="Calibri" pitchFamily="34" charset="0"/>
              </a:rPr>
              <a:t> (1219-1292)</a:t>
            </a:r>
          </a:p>
          <a:p>
            <a:pPr marL="342900" indent="-342900"/>
            <a:endParaRPr lang="tr-TR" sz="1400" dirty="0" smtClean="0">
              <a:latin typeface="Calibri" pitchFamily="34" charset="0"/>
              <a:cs typeface="Calibri" pitchFamily="34" charset="0"/>
            </a:endParaRPr>
          </a:p>
          <a:p>
            <a:r>
              <a:rPr lang="tr-TR" sz="1400" b="1" dirty="0" smtClean="0">
                <a:solidFill>
                  <a:srgbClr val="FF0000"/>
                </a:solidFill>
                <a:latin typeface="Calibri" pitchFamily="34" charset="0"/>
                <a:cs typeface="Calibri" pitchFamily="34" charset="0"/>
              </a:rPr>
              <a:t>25.</a:t>
            </a:r>
            <a:r>
              <a:rPr lang="tr-TR" sz="1400" dirty="0" smtClean="0">
                <a:latin typeface="Calibri" pitchFamily="34" charset="0"/>
                <a:cs typeface="Calibri" pitchFamily="34" charset="0"/>
              </a:rPr>
              <a:t> Düşüncenin kendi karşıtıyla çelişerek ilerlemesinin bilimidir. Felsefe düşünerek varlığın görülmesidir.   </a:t>
            </a:r>
            <a:r>
              <a:rPr lang="tr-TR" sz="1400" u="sng" dirty="0" err="1" smtClean="0">
                <a:latin typeface="Calibri" pitchFamily="34" charset="0"/>
                <a:cs typeface="Calibri" pitchFamily="34" charset="0"/>
              </a:rPr>
              <a:t>Hegel</a:t>
            </a:r>
            <a:r>
              <a:rPr lang="tr-TR" sz="1400" u="sng" dirty="0" smtClean="0">
                <a:latin typeface="Calibri" pitchFamily="34" charset="0"/>
                <a:cs typeface="Calibri" pitchFamily="34" charset="0"/>
              </a:rPr>
              <a:t>  </a:t>
            </a:r>
            <a:r>
              <a:rPr lang="tr-TR" sz="1400" dirty="0" smtClean="0">
                <a:latin typeface="Calibri" pitchFamily="34" charset="0"/>
                <a:cs typeface="Calibri" pitchFamily="34" charset="0"/>
              </a:rPr>
              <a:t>(1770-1831)</a:t>
            </a:r>
          </a:p>
          <a:p>
            <a:endParaRPr lang="tr-TR" sz="1300" dirty="0">
              <a:latin typeface="Calibri" pitchFamily="34" charset="0"/>
              <a:cs typeface="Calibri"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929190" y="785794"/>
            <a:ext cx="3916374" cy="5643602"/>
          </a:xfrm>
          <a:prstGeom prst="rect">
            <a:avLst/>
          </a:prstGeom>
          <a:noFill/>
          <a:ln w="9525">
            <a:noFill/>
            <a:miter lim="800000"/>
            <a:headEnd/>
            <a:tailEnd/>
          </a:ln>
          <a:effectLst/>
        </p:spPr>
      </p:pic>
      <p:sp>
        <p:nvSpPr>
          <p:cNvPr id="3" name="2 Dikdörtgen"/>
          <p:cNvSpPr/>
          <p:nvPr/>
        </p:nvSpPr>
        <p:spPr>
          <a:xfrm>
            <a:off x="285720" y="571480"/>
            <a:ext cx="4500594" cy="6400623"/>
          </a:xfrm>
          <a:prstGeom prst="rect">
            <a:avLst/>
          </a:prstGeom>
        </p:spPr>
        <p:txBody>
          <a:bodyPr wrap="square">
            <a:spAutoFit/>
          </a:bodyPr>
          <a:lstStyle/>
          <a:p>
            <a:r>
              <a:rPr lang="tr-TR" dirty="0" smtClean="0"/>
              <a:t>Nasıl ki </a:t>
            </a:r>
            <a:r>
              <a:rPr lang="tr-TR" dirty="0" err="1" smtClean="0"/>
              <a:t>Philosophia</a:t>
            </a:r>
            <a:r>
              <a:rPr lang="tr-TR" dirty="0" smtClean="0"/>
              <a:t> ‘Bilgelik Sevgisi’ ise, </a:t>
            </a:r>
            <a:r>
              <a:rPr lang="tr-TR" dirty="0" err="1" smtClean="0">
                <a:solidFill>
                  <a:srgbClr val="FF0000"/>
                </a:solidFill>
              </a:rPr>
              <a:t>Philosophos</a:t>
            </a:r>
            <a:r>
              <a:rPr lang="tr-TR" dirty="0" smtClean="0"/>
              <a:t>  </a:t>
            </a:r>
            <a:r>
              <a:rPr lang="tr-TR" dirty="0" err="1" smtClean="0"/>
              <a:t>yâni</a:t>
            </a:r>
            <a:r>
              <a:rPr lang="tr-TR" dirty="0" smtClean="0"/>
              <a:t> Filozof  da; Felsefe ile uğraşan, ‘</a:t>
            </a:r>
            <a:r>
              <a:rPr lang="tr-TR" dirty="0" smtClean="0">
                <a:solidFill>
                  <a:srgbClr val="FF0000"/>
                </a:solidFill>
              </a:rPr>
              <a:t>Bilgeliği Seven</a:t>
            </a:r>
            <a:r>
              <a:rPr lang="tr-TR" dirty="0" smtClean="0"/>
              <a:t>’ kişidir. Bilgiyi arayan, isteyen, ona ulaşmak için durmaksızın mücadele edendir. </a:t>
            </a:r>
          </a:p>
          <a:p>
            <a:endParaRPr lang="tr-TR" dirty="0" smtClean="0"/>
          </a:p>
          <a:p>
            <a:r>
              <a:rPr lang="tr-TR" dirty="0" smtClean="0"/>
              <a:t>     Zorlama bir yaklaşımla, düşünen ilk insan için ‘İlk Filozoftur’ diyebiliriz ancak, Felsefe sistemli bir düşünme etkinliği olduğuna göre bu yakıştırma tam olarak yerini bulmaz.</a:t>
            </a:r>
          </a:p>
          <a:p>
            <a:endParaRPr lang="tr-TR" dirty="0" smtClean="0"/>
          </a:p>
          <a:p>
            <a:r>
              <a:rPr lang="tr-TR" dirty="0" smtClean="0"/>
              <a:t>     Sistemli olarak felsefe ile uğraşan ilk insan, bunun için bir okul bile kurmuş olan </a:t>
            </a:r>
            <a:r>
              <a:rPr lang="tr-TR" dirty="0" err="1" smtClean="0">
                <a:solidFill>
                  <a:srgbClr val="FF0000"/>
                </a:solidFill>
              </a:rPr>
              <a:t>Milet</a:t>
            </a:r>
            <a:r>
              <a:rPr lang="tr-TR" dirty="0" err="1" smtClean="0"/>
              <a:t>’li</a:t>
            </a:r>
            <a:r>
              <a:rPr lang="tr-TR" dirty="0" smtClean="0"/>
              <a:t> </a:t>
            </a:r>
            <a:r>
              <a:rPr lang="tr-TR" dirty="0" err="1" smtClean="0"/>
              <a:t>Thales’tir</a:t>
            </a:r>
            <a:r>
              <a:rPr lang="tr-TR" dirty="0" smtClean="0"/>
              <a:t>. (M.Ö. 624 – M.Ö. 546) (Miletus, </a:t>
            </a:r>
            <a:r>
              <a:rPr lang="tr-TR" dirty="0" smtClean="0">
                <a:solidFill>
                  <a:srgbClr val="FF0000"/>
                </a:solidFill>
              </a:rPr>
              <a:t>Aydın</a:t>
            </a:r>
            <a:r>
              <a:rPr lang="tr-TR" dirty="0" smtClean="0"/>
              <a:t> İlimizin </a:t>
            </a:r>
            <a:r>
              <a:rPr lang="tr-TR" dirty="0" smtClean="0">
                <a:solidFill>
                  <a:srgbClr val="FF0000"/>
                </a:solidFill>
              </a:rPr>
              <a:t>Didim</a:t>
            </a:r>
            <a:r>
              <a:rPr lang="tr-TR" dirty="0" smtClean="0"/>
              <a:t> ilçesinde bulunmaktadır.) Yunanlı Yedi bilgenin ilkidir. (Diğerleri: </a:t>
            </a:r>
            <a:r>
              <a:rPr lang="tr-TR" dirty="0" err="1" smtClean="0"/>
              <a:t>Lindoslu</a:t>
            </a:r>
            <a:r>
              <a:rPr lang="tr-TR" dirty="0" smtClean="0"/>
              <a:t> </a:t>
            </a:r>
            <a:r>
              <a:rPr lang="tr-TR" dirty="0" err="1" smtClean="0"/>
              <a:t>Cleobulus</a:t>
            </a:r>
            <a:r>
              <a:rPr lang="tr-TR" dirty="0" smtClean="0"/>
              <a:t>, Atinalı Solon, </a:t>
            </a:r>
            <a:r>
              <a:rPr lang="tr-TR" dirty="0" err="1" smtClean="0"/>
              <a:t>Spartalı</a:t>
            </a:r>
            <a:r>
              <a:rPr lang="tr-TR" dirty="0" smtClean="0"/>
              <a:t> </a:t>
            </a:r>
            <a:r>
              <a:rPr lang="tr-TR" dirty="0" err="1" smtClean="0"/>
              <a:t>Chilon</a:t>
            </a:r>
            <a:r>
              <a:rPr lang="tr-TR" dirty="0" smtClean="0"/>
              <a:t>, </a:t>
            </a:r>
            <a:r>
              <a:rPr lang="tr-TR" dirty="0" err="1" smtClean="0"/>
              <a:t>Prieneli</a:t>
            </a:r>
            <a:r>
              <a:rPr lang="tr-TR" dirty="0" smtClean="0"/>
              <a:t> </a:t>
            </a:r>
            <a:r>
              <a:rPr lang="tr-TR" dirty="0" err="1" smtClean="0"/>
              <a:t>Bias</a:t>
            </a:r>
            <a:r>
              <a:rPr lang="tr-TR" dirty="0" smtClean="0"/>
              <a:t>, </a:t>
            </a:r>
            <a:r>
              <a:rPr lang="tr-TR" dirty="0" err="1" smtClean="0"/>
              <a:t>Korintli</a:t>
            </a:r>
            <a:r>
              <a:rPr lang="tr-TR" dirty="0" smtClean="0"/>
              <a:t> </a:t>
            </a:r>
            <a:r>
              <a:rPr lang="tr-TR" dirty="0" err="1" smtClean="0"/>
              <a:t>Periander</a:t>
            </a:r>
            <a:r>
              <a:rPr lang="tr-TR" dirty="0" smtClean="0"/>
              <a:t> ve Midillili </a:t>
            </a:r>
            <a:r>
              <a:rPr lang="tr-TR" dirty="0" err="1" smtClean="0"/>
              <a:t>Pittacus’ur</a:t>
            </a:r>
            <a:r>
              <a:rPr lang="tr-TR" dirty="0" smtClean="0"/>
              <a:t>) Matematikçi ve Milet Okulu’nun da kurucusudur.</a:t>
            </a:r>
            <a:endParaRPr lang="tr-TR" dirty="0"/>
          </a:p>
        </p:txBody>
      </p:sp>
      <p:sp>
        <p:nvSpPr>
          <p:cNvPr id="4" name="3 Dikdörtgen"/>
          <p:cNvSpPr/>
          <p:nvPr/>
        </p:nvSpPr>
        <p:spPr>
          <a:xfrm>
            <a:off x="285720" y="0"/>
            <a:ext cx="5090347" cy="707886"/>
          </a:xfrm>
          <a:prstGeom prst="rect">
            <a:avLst/>
          </a:prstGeom>
        </p:spPr>
        <p:txBody>
          <a:bodyPr wrap="square">
            <a:spAutoFit/>
          </a:bodyPr>
          <a:lstStyle/>
          <a:p>
            <a:r>
              <a:rPr lang="tr-TR" sz="4000" dirty="0" smtClean="0">
                <a:solidFill>
                  <a:srgbClr val="339933"/>
                </a:solidFill>
                <a:latin typeface="Andalus" pitchFamily="18" charset="-78"/>
                <a:cs typeface="Andalus" pitchFamily="18" charset="-78"/>
              </a:rPr>
              <a:t>Filozof kimdir?</a:t>
            </a:r>
            <a:endParaRPr lang="tr-TR" sz="4000" dirty="0">
              <a:solidFill>
                <a:srgbClr val="339933"/>
              </a:solidFill>
              <a:latin typeface="Andalus" pitchFamily="18" charset="-78"/>
              <a:cs typeface="Andalus" pitchFamily="18" charset="-7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85720" y="214291"/>
            <a:ext cx="8572560" cy="7109639"/>
          </a:xfrm>
          <a:prstGeom prst="rect">
            <a:avLst/>
          </a:prstGeom>
        </p:spPr>
        <p:txBody>
          <a:bodyPr wrap="square">
            <a:spAutoFit/>
          </a:bodyPr>
          <a:lstStyle/>
          <a:p>
            <a:r>
              <a:rPr lang="tr-TR" sz="2400" dirty="0" smtClean="0"/>
              <a:t>			</a:t>
            </a:r>
            <a:r>
              <a:rPr lang="tr-TR" sz="2400" b="1" dirty="0" smtClean="0">
                <a:solidFill>
                  <a:srgbClr val="FF0000"/>
                </a:solidFill>
              </a:rPr>
              <a:t>ÖRNEK SORULAR</a:t>
            </a:r>
          </a:p>
          <a:p>
            <a:endParaRPr lang="tr-TR" sz="2400" dirty="0" smtClean="0"/>
          </a:p>
          <a:p>
            <a:r>
              <a:rPr lang="tr-TR" sz="2400" dirty="0" smtClean="0"/>
              <a:t>1. Antik Yunan’da </a:t>
            </a:r>
            <a:r>
              <a:rPr lang="tr-TR" sz="2400" dirty="0" err="1" smtClean="0"/>
              <a:t>sophos</a:t>
            </a:r>
            <a:r>
              <a:rPr lang="tr-TR" sz="2400" dirty="0" smtClean="0"/>
              <a:t> (bilge) “bilgileri kendisinde bulunduran hikmet sahibi kimse” olarak bilinirdi. Ancak insanın her şeyi bilemeyeceği gerçeği karşısında “</a:t>
            </a:r>
            <a:r>
              <a:rPr lang="tr-TR" sz="2400" dirty="0" err="1" smtClean="0"/>
              <a:t>Sophia</a:t>
            </a:r>
            <a:r>
              <a:rPr lang="tr-TR" sz="2400" dirty="0" smtClean="0"/>
              <a:t>” kelimesi “</a:t>
            </a:r>
            <a:r>
              <a:rPr lang="tr-TR" sz="2400" dirty="0" err="1" smtClean="0"/>
              <a:t>philia</a:t>
            </a:r>
            <a:r>
              <a:rPr lang="tr-TR" sz="2400" dirty="0" smtClean="0"/>
              <a:t>” sözcüğü ile birleştirilerek bilgiyi seven anlamına gelen “filozof”a dönüştürüldü. Filozof her şeyi bilen değil, bilgiyi ele geçirmek için uğraşan, peşinden koşan kişidir.</a:t>
            </a:r>
          </a:p>
          <a:p>
            <a:endParaRPr lang="tr-TR" sz="2400" dirty="0" smtClean="0"/>
          </a:p>
          <a:p>
            <a:r>
              <a:rPr lang="tr-TR" sz="2400" b="1" dirty="0" smtClean="0"/>
              <a:t>Bu parçaya göre aşağıdaki seçeneklerden hangisine ulaşılabilir?</a:t>
            </a:r>
          </a:p>
          <a:p>
            <a:endParaRPr lang="tr-TR" sz="2400" dirty="0" smtClean="0"/>
          </a:p>
          <a:p>
            <a:r>
              <a:rPr lang="tr-TR" sz="2400" dirty="0" smtClean="0"/>
              <a:t>A) Bilge insan, bilginin imkân ve sınırlarına ulaşmış kişidir.</a:t>
            </a:r>
            <a:br>
              <a:rPr lang="tr-TR" sz="2400" dirty="0" smtClean="0"/>
            </a:br>
            <a:r>
              <a:rPr lang="tr-TR" sz="2400" dirty="0" smtClean="0"/>
              <a:t>B) Felsefe yapabilmek için bilge olmak gereklidir.</a:t>
            </a:r>
            <a:br>
              <a:rPr lang="tr-TR" sz="2400" dirty="0" smtClean="0"/>
            </a:br>
            <a:r>
              <a:rPr lang="tr-TR" sz="2400" dirty="0" smtClean="0"/>
              <a:t>C) Bilgelik felsefenin gelişimini sağlar.</a:t>
            </a:r>
            <a:br>
              <a:rPr lang="tr-TR" sz="2400" dirty="0" smtClean="0"/>
            </a:br>
            <a:r>
              <a:rPr lang="tr-TR" sz="2400" dirty="0" smtClean="0"/>
              <a:t>D) Filozof bilgi donanımlı insandır.</a:t>
            </a:r>
            <a:br>
              <a:rPr lang="tr-TR" sz="2400" dirty="0" smtClean="0"/>
            </a:br>
            <a:r>
              <a:rPr lang="tr-TR" sz="2400" b="1" dirty="0" smtClean="0"/>
              <a:t>E)</a:t>
            </a:r>
            <a:r>
              <a:rPr lang="tr-TR" sz="2400" dirty="0" smtClean="0"/>
              <a:t> Felsefe bilgeliğe ulaşma çabasıdır.</a:t>
            </a:r>
            <a:br>
              <a:rPr lang="tr-TR" sz="2400" dirty="0" smtClean="0"/>
            </a:br>
            <a:r>
              <a:rPr lang="tr-TR" sz="2400" dirty="0" smtClean="0"/>
              <a:t/>
            </a:r>
            <a:br>
              <a:rPr lang="tr-TR" sz="2400" dirty="0" smtClean="0"/>
            </a:br>
            <a:endParaRPr lang="tr-TR"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357166"/>
            <a:ext cx="8643998" cy="6247864"/>
          </a:xfrm>
          <a:prstGeom prst="rect">
            <a:avLst/>
          </a:prstGeom>
        </p:spPr>
        <p:txBody>
          <a:bodyPr wrap="square">
            <a:spAutoFit/>
          </a:bodyPr>
          <a:lstStyle/>
          <a:p>
            <a:r>
              <a:rPr lang="tr-TR" sz="2000" dirty="0" smtClean="0"/>
              <a:t>2. Felsefe, “evren nasıl var oldu?”, “her türlü değişime rağmen, değişmeyen bir şeyler var mıdır?”, “evrendeki düzeni sağlayan nedir?” , “görünenlerin arkasında bir gerçek var mıdır?”... şeklinde uzayıp giden pek çok soruya cevap aramaktadır. Sıradan insanlar da, filozof da aslında aynı soruları hayatı boyunca belki de defalarca kendisine sormuştur. Hiçbir insan olmamıştır ki, bu konular üzerinde kafa yormasın. Ontoloji(Varlık Bilimi) ile ilgilenen filozoflar bu sorulara mantıksal temellendirmelerle cevap vermeye çalışmışlardır.</a:t>
            </a:r>
          </a:p>
          <a:p>
            <a:endParaRPr lang="tr-TR" sz="2000" dirty="0" smtClean="0"/>
          </a:p>
          <a:p>
            <a:r>
              <a:rPr lang="tr-TR" sz="2000" b="1" dirty="0" smtClean="0"/>
              <a:t>Parçaya göre aşağıdaki yargılardan hangisine ulaşılabilir?</a:t>
            </a:r>
          </a:p>
          <a:p>
            <a:endParaRPr lang="tr-TR" sz="2000" dirty="0" smtClean="0"/>
          </a:p>
          <a:p>
            <a:r>
              <a:rPr lang="tr-TR" sz="2000" dirty="0" smtClean="0"/>
              <a:t>A) Filozof bilimin somut verileri yerine, soyut ve doğaüstü konuları ele almalıdır.</a:t>
            </a:r>
            <a:br>
              <a:rPr lang="tr-TR" sz="2000" dirty="0" smtClean="0"/>
            </a:br>
            <a:r>
              <a:rPr lang="tr-TR" sz="2000" b="1" dirty="0" smtClean="0"/>
              <a:t>B)</a:t>
            </a:r>
            <a:r>
              <a:rPr lang="tr-TR" sz="2000" dirty="0" smtClean="0"/>
              <a:t> Sıradan insanlar filozoflardan farklı olarak bu tür sorulara cevap vermekten çekinir.</a:t>
            </a:r>
            <a:br>
              <a:rPr lang="tr-TR" sz="2000" dirty="0" smtClean="0"/>
            </a:br>
            <a:r>
              <a:rPr lang="tr-TR" sz="2000" dirty="0" smtClean="0"/>
              <a:t>C) Filozoflar varlığın ne olduğuna dair henüz kesin bir yanıt verebilmiş değildir.</a:t>
            </a:r>
            <a:br>
              <a:rPr lang="tr-TR" sz="2000" dirty="0" smtClean="0"/>
            </a:br>
            <a:r>
              <a:rPr lang="tr-TR" sz="2000" dirty="0" smtClean="0"/>
              <a:t>D) Filozofların temel hedefi görünenden hareketle, ideal varlığa ulaşmaktır.</a:t>
            </a:r>
          </a:p>
          <a:p>
            <a:r>
              <a:rPr lang="tr-TR" sz="2000" dirty="0" smtClean="0"/>
              <a:t>E) Filozof açıklamalarında akılcı ve tutarlı olmaya çalışır.</a:t>
            </a:r>
            <a:br>
              <a:rPr lang="tr-TR" sz="2000" dirty="0" smtClean="0"/>
            </a:br>
            <a:endParaRPr lang="tr-TR"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357166"/>
            <a:ext cx="8643998" cy="6001643"/>
          </a:xfrm>
          <a:prstGeom prst="rect">
            <a:avLst/>
          </a:prstGeom>
        </p:spPr>
        <p:txBody>
          <a:bodyPr wrap="square">
            <a:spAutoFit/>
          </a:bodyPr>
          <a:lstStyle/>
          <a:p>
            <a:r>
              <a:rPr lang="tr-TR" sz="2400" dirty="0" smtClean="0"/>
              <a:t>3. • F. Bacon’a göre felsefe; “Deney ve gözleme dayanan bilimsel veriler üzerine düşünmektir.”</a:t>
            </a:r>
          </a:p>
          <a:p>
            <a:r>
              <a:rPr lang="tr-TR" sz="2400" dirty="0" smtClean="0"/>
              <a:t>   • T. </a:t>
            </a:r>
            <a:r>
              <a:rPr lang="tr-TR" sz="2400" dirty="0" err="1" smtClean="0"/>
              <a:t>Hobbes’a</a:t>
            </a:r>
            <a:r>
              <a:rPr lang="tr-TR" sz="2400" dirty="0" smtClean="0"/>
              <a:t> göre; “Felsefe yapmak doğru düşünmektir.”</a:t>
            </a:r>
          </a:p>
          <a:p>
            <a:r>
              <a:rPr lang="tr-TR" sz="2400" dirty="0" smtClean="0"/>
              <a:t>   • Platon’a göre felsefe; “Doğruyu bulma yolunda düşünsel bir çabadır.”</a:t>
            </a:r>
          </a:p>
          <a:p>
            <a:endParaRPr lang="tr-TR" sz="2400" dirty="0" smtClean="0"/>
          </a:p>
          <a:p>
            <a:r>
              <a:rPr lang="tr-TR" sz="2400" b="1" dirty="0" smtClean="0"/>
              <a:t>Buna  göre aşağıdakilerden  hangisi farklı felsefe tanımlarının bir nedeni </a:t>
            </a:r>
            <a:r>
              <a:rPr lang="tr-TR" sz="2400" b="1" u="sng" dirty="0" smtClean="0"/>
              <a:t>olamaz?</a:t>
            </a:r>
            <a:r>
              <a:rPr lang="tr-TR" sz="2400" b="1" dirty="0" smtClean="0"/>
              <a:t> </a:t>
            </a:r>
          </a:p>
          <a:p>
            <a:endParaRPr lang="tr-TR" sz="2400" dirty="0" smtClean="0"/>
          </a:p>
          <a:p>
            <a:r>
              <a:rPr lang="tr-TR" sz="2400" b="1" dirty="0" smtClean="0"/>
              <a:t>A)</a:t>
            </a:r>
            <a:r>
              <a:rPr lang="tr-TR" sz="2400" dirty="0" smtClean="0"/>
              <a:t> Konularının bireysel nitelikte olması</a:t>
            </a:r>
            <a:br>
              <a:rPr lang="tr-TR" sz="2400" dirty="0" smtClean="0"/>
            </a:br>
            <a:r>
              <a:rPr lang="tr-TR" sz="2400" dirty="0" smtClean="0"/>
              <a:t>B) İlgilendiği konuların çeşitli olması</a:t>
            </a:r>
            <a:br>
              <a:rPr lang="tr-TR" sz="2400" dirty="0" smtClean="0"/>
            </a:br>
            <a:r>
              <a:rPr lang="tr-TR" sz="2400" dirty="0" smtClean="0"/>
              <a:t>C) Düşünsel bir faaliyet olması</a:t>
            </a:r>
            <a:br>
              <a:rPr lang="tr-TR" sz="2400" dirty="0" smtClean="0"/>
            </a:br>
            <a:r>
              <a:rPr lang="tr-TR" sz="2400" dirty="0" smtClean="0"/>
              <a:t>D) Tarihsel süreç içinde farklı amaç ve işleve sahip olması</a:t>
            </a:r>
            <a:br>
              <a:rPr lang="tr-TR" sz="2400" dirty="0" smtClean="0"/>
            </a:br>
            <a:r>
              <a:rPr lang="tr-TR" sz="2400" dirty="0" smtClean="0"/>
              <a:t>E) Filozofların kişisel yaratıcılığına ve düşüncelerine dayanması</a:t>
            </a:r>
            <a:br>
              <a:rPr lang="tr-TR" sz="2400" dirty="0" smtClean="0"/>
            </a:br>
            <a:r>
              <a:rPr lang="tr-TR" sz="2400" dirty="0" smtClean="0"/>
              <a:t/>
            </a:r>
            <a:br>
              <a:rPr lang="tr-TR" sz="2400" dirty="0" smtClean="0"/>
            </a:br>
            <a:endParaRPr lang="tr-TR"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357166"/>
            <a:ext cx="8215370" cy="5693866"/>
          </a:xfrm>
          <a:prstGeom prst="rect">
            <a:avLst/>
          </a:prstGeom>
        </p:spPr>
        <p:txBody>
          <a:bodyPr wrap="square">
            <a:spAutoFit/>
          </a:bodyPr>
          <a:lstStyle/>
          <a:p>
            <a:r>
              <a:rPr lang="tr-TR" sz="2800" dirty="0" smtClean="0"/>
              <a:t>4. Kant’a göre; “Sadece felsefe yapmak öğrenilir. Kendi düşünceni, dünyayı, toplumu, deneyimin bizde bıraktığı bilinmezlikleri eleştirerek...”</a:t>
            </a:r>
          </a:p>
          <a:p>
            <a:endParaRPr lang="tr-TR" sz="2800" dirty="0" smtClean="0"/>
          </a:p>
          <a:p>
            <a:r>
              <a:rPr lang="tr-TR" sz="2800" b="1" dirty="0" smtClean="0"/>
              <a:t>Bu açıklamadan hareketle felsefe ile ilgili olarak aşağıdaki yargılardan hangisine ulaşılabilir?</a:t>
            </a:r>
          </a:p>
          <a:p>
            <a:endParaRPr lang="tr-TR" sz="2800" dirty="0" smtClean="0"/>
          </a:p>
          <a:p>
            <a:r>
              <a:rPr lang="tr-TR" sz="2800" b="1" dirty="0" smtClean="0"/>
              <a:t>A)</a:t>
            </a:r>
            <a:r>
              <a:rPr lang="tr-TR" sz="2800" dirty="0" smtClean="0"/>
              <a:t> Bir sorgulama etkinliğidir.</a:t>
            </a:r>
            <a:br>
              <a:rPr lang="tr-TR" sz="2800" dirty="0" smtClean="0"/>
            </a:br>
            <a:r>
              <a:rPr lang="tr-TR" sz="2800" dirty="0" smtClean="0"/>
              <a:t>B) Sübjektif bir etkinliktir.</a:t>
            </a:r>
            <a:br>
              <a:rPr lang="tr-TR" sz="2800" dirty="0" smtClean="0"/>
            </a:br>
            <a:r>
              <a:rPr lang="tr-TR" sz="2800" dirty="0" smtClean="0"/>
              <a:t>C) Kapsamlı bilgiye ulaşma çabasıdır.</a:t>
            </a:r>
            <a:br>
              <a:rPr lang="tr-TR" sz="2800" dirty="0" smtClean="0"/>
            </a:br>
            <a:r>
              <a:rPr lang="tr-TR" sz="2800" dirty="0" smtClean="0"/>
              <a:t>D) İnsanın kendi yaşamını gözden geçirmesidir.</a:t>
            </a:r>
            <a:br>
              <a:rPr lang="tr-TR" sz="2800" dirty="0" smtClean="0"/>
            </a:br>
            <a:r>
              <a:rPr lang="tr-TR" sz="2800" dirty="0" smtClean="0"/>
              <a:t>E) Her dönem farklı fikirlerin ortaya konmasıdır.</a:t>
            </a:r>
            <a:endParaRPr lang="tr-TR" sz="2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85729"/>
            <a:ext cx="8786874" cy="5693866"/>
          </a:xfrm>
          <a:prstGeom prst="rect">
            <a:avLst/>
          </a:prstGeom>
        </p:spPr>
        <p:txBody>
          <a:bodyPr wrap="square">
            <a:spAutoFit/>
          </a:bodyPr>
          <a:lstStyle/>
          <a:p>
            <a:r>
              <a:rPr lang="tr-TR" sz="2800" dirty="0" smtClean="0"/>
              <a:t>5. Felsefe; karanlıkları delmek, karanlıkların içinden ufacık bir gün ışığı bulup, bu ışığı, büyük bir ateş topuna dönüştürmek gibi bir şey.</a:t>
            </a:r>
          </a:p>
          <a:p>
            <a:endParaRPr lang="tr-TR" sz="2800" dirty="0" smtClean="0"/>
          </a:p>
          <a:p>
            <a:r>
              <a:rPr lang="tr-TR" sz="2800" b="1" dirty="0" smtClean="0"/>
              <a:t>Felsefe ile ilgili söylenen bu sözlerden, aşağıdaki yargılardan hangisi </a:t>
            </a:r>
            <a:r>
              <a:rPr lang="tr-TR" sz="2800" b="1" u="sng" dirty="0" smtClean="0"/>
              <a:t>çıkarılamaz</a:t>
            </a:r>
            <a:r>
              <a:rPr lang="tr-TR" sz="2800" b="1" dirty="0" smtClean="0"/>
              <a:t>?</a:t>
            </a:r>
          </a:p>
          <a:p>
            <a:endParaRPr lang="tr-TR" sz="2800" dirty="0" smtClean="0"/>
          </a:p>
          <a:p>
            <a:r>
              <a:rPr lang="tr-TR" sz="2800" dirty="0" smtClean="0"/>
              <a:t>A) Olayları derinlemesine inceler. </a:t>
            </a:r>
            <a:br>
              <a:rPr lang="tr-TR" sz="2800" dirty="0" smtClean="0"/>
            </a:br>
            <a:r>
              <a:rPr lang="tr-TR" sz="2800" b="1" dirty="0" smtClean="0"/>
              <a:t>B) </a:t>
            </a:r>
            <a:r>
              <a:rPr lang="tr-TR" sz="2800" dirty="0" smtClean="0"/>
              <a:t>Filozof bilinmeyene doğru sürüklenip gider. </a:t>
            </a:r>
            <a:br>
              <a:rPr lang="tr-TR" sz="2800" dirty="0" smtClean="0"/>
            </a:br>
            <a:r>
              <a:rPr lang="tr-TR" sz="2800" dirty="0" smtClean="0"/>
              <a:t>C) Küçük ipuçlarını değerlendirir.</a:t>
            </a:r>
            <a:br>
              <a:rPr lang="tr-TR" sz="2800" dirty="0" smtClean="0"/>
            </a:br>
            <a:r>
              <a:rPr lang="tr-TR" sz="2800" dirty="0" smtClean="0"/>
              <a:t>D) Felsefenin görevi karanlıkları aydınlığa çıkarmaktır.</a:t>
            </a:r>
            <a:br>
              <a:rPr lang="tr-TR" sz="2800" dirty="0" smtClean="0"/>
            </a:br>
            <a:r>
              <a:rPr lang="tr-TR" sz="2800" dirty="0" smtClean="0"/>
              <a:t>E) Cevapları henüz bulunmamış soruların üzerine gider.</a:t>
            </a:r>
            <a:br>
              <a:rPr lang="tr-TR" sz="2800" dirty="0" smtClean="0"/>
            </a:br>
            <a:endParaRPr lang="tr-TR"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143504" y="142852"/>
            <a:ext cx="3857652" cy="6572296"/>
          </a:xfrm>
        </p:spPr>
        <p:txBody>
          <a:bodyPr>
            <a:normAutofit fontScale="90000"/>
          </a:bodyPr>
          <a:lstStyle/>
          <a:p>
            <a:pPr algn="l"/>
            <a:r>
              <a:rPr lang="tr-TR" sz="1300" dirty="0" smtClean="0"/>
              <a:t>    </a:t>
            </a:r>
            <a:br>
              <a:rPr lang="tr-TR" sz="1300" dirty="0" smtClean="0"/>
            </a:br>
            <a:r>
              <a:rPr lang="tr-TR" sz="1300" dirty="0" smtClean="0"/>
              <a:t>   </a:t>
            </a:r>
            <a:br>
              <a:rPr lang="tr-TR" sz="1300" dirty="0" smtClean="0"/>
            </a:br>
            <a:r>
              <a:rPr lang="tr-TR" sz="1300" dirty="0" smtClean="0"/>
              <a:t/>
            </a:r>
            <a:br>
              <a:rPr lang="tr-TR" sz="1300" dirty="0" smtClean="0"/>
            </a:br>
            <a:r>
              <a:rPr lang="tr-TR" sz="1300" dirty="0" smtClean="0"/>
              <a:t/>
            </a:r>
            <a:br>
              <a:rPr lang="tr-TR" sz="1300" dirty="0" smtClean="0"/>
            </a:br>
            <a:r>
              <a:rPr lang="tr-TR" sz="1300" dirty="0" smtClean="0"/>
              <a:t/>
            </a:r>
            <a:br>
              <a:rPr lang="tr-TR" sz="1300" dirty="0" smtClean="0"/>
            </a:br>
            <a:r>
              <a:rPr lang="tr-TR" sz="1300" dirty="0" smtClean="0"/>
              <a:t/>
            </a:r>
            <a:br>
              <a:rPr lang="tr-TR" sz="1300" dirty="0" smtClean="0"/>
            </a:br>
            <a:r>
              <a:rPr lang="tr-TR" sz="1300" dirty="0" smtClean="0"/>
              <a:t/>
            </a:r>
            <a:br>
              <a:rPr lang="tr-TR" sz="1300" dirty="0" smtClean="0"/>
            </a:br>
            <a:r>
              <a:rPr lang="tr-TR" sz="1300" dirty="0" smtClean="0"/>
              <a:t> </a:t>
            </a:r>
            <a:br>
              <a:rPr lang="tr-TR" sz="1300" dirty="0" smtClean="0"/>
            </a:br>
            <a:r>
              <a:rPr lang="tr-TR" sz="1300" dirty="0" smtClean="0"/>
              <a:t/>
            </a:r>
            <a:br>
              <a:rPr lang="tr-TR" sz="1300" dirty="0" smtClean="0"/>
            </a:br>
            <a:r>
              <a:rPr lang="tr-TR" sz="1300" dirty="0" smtClean="0"/>
              <a:t/>
            </a:r>
            <a:br>
              <a:rPr lang="tr-TR" sz="1300" dirty="0" smtClean="0"/>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5">
                    <a:lumMod val="75000"/>
                  </a:schemeClr>
                </a:solidFill>
              </a:rPr>
              <a:t/>
            </a:r>
            <a:br>
              <a:rPr lang="tr-TR" sz="1600" dirty="0" smtClean="0">
                <a:solidFill>
                  <a:schemeClr val="accent5">
                    <a:lumMod val="75000"/>
                  </a:schemeClr>
                </a:solidFill>
              </a:rPr>
            </a:br>
            <a:r>
              <a:rPr lang="tr-TR" sz="1600" dirty="0" smtClean="0">
                <a:solidFill>
                  <a:schemeClr val="accent1"/>
                </a:solidFill>
              </a:rPr>
              <a:t>İnsanın </a:t>
            </a:r>
            <a:r>
              <a:rPr lang="tr-TR" sz="1600" b="1" i="1" dirty="0" smtClean="0">
                <a:solidFill>
                  <a:schemeClr val="accent1"/>
                </a:solidFill>
              </a:rPr>
              <a:t>kendisi ve çevresi hakkındaki </a:t>
            </a:r>
            <a:r>
              <a:rPr lang="tr-TR" sz="1600" dirty="0" err="1" smtClean="0">
                <a:solidFill>
                  <a:schemeClr val="accent1"/>
                </a:solidFill>
              </a:rPr>
              <a:t>farkındalığı</a:t>
            </a:r>
            <a:r>
              <a:rPr lang="tr-TR" sz="1600" dirty="0" smtClean="0">
                <a:solidFill>
                  <a:schemeClr val="accent1"/>
                </a:solidFill>
              </a:rPr>
              <a:t> bir </a:t>
            </a:r>
            <a:r>
              <a:rPr lang="tr-TR" sz="1600" dirty="0" smtClean="0">
                <a:solidFill>
                  <a:srgbClr val="FF0000"/>
                </a:solidFill>
              </a:rPr>
              <a:t>bilinç</a:t>
            </a:r>
            <a:r>
              <a:rPr lang="tr-TR" sz="1600" dirty="0" smtClean="0">
                <a:solidFill>
                  <a:schemeClr val="accent1"/>
                </a:solidFill>
              </a:rPr>
              <a:t> hâlidir. İnsanın </a:t>
            </a:r>
            <a:r>
              <a:rPr lang="tr-TR" sz="1600" b="1" i="1" dirty="0" smtClean="0">
                <a:solidFill>
                  <a:schemeClr val="accent1"/>
                </a:solidFill>
              </a:rPr>
              <a:t>kendisi hakkındaki</a:t>
            </a:r>
            <a:r>
              <a:rPr lang="tr-TR" sz="1600" dirty="0" smtClean="0">
                <a:solidFill>
                  <a:schemeClr val="accent1"/>
                </a:solidFill>
              </a:rPr>
              <a:t> bilinçlilik hâli ise </a:t>
            </a:r>
            <a:r>
              <a:rPr lang="tr-TR" sz="1600" dirty="0" smtClean="0">
                <a:solidFill>
                  <a:srgbClr val="FF0000"/>
                </a:solidFill>
              </a:rPr>
              <a:t>öz bilinçtir. </a:t>
            </a:r>
            <a:r>
              <a:rPr lang="tr-TR" sz="1600" dirty="0" smtClean="0">
                <a:solidFill>
                  <a:schemeClr val="accent1"/>
                </a:solidFill>
              </a:rPr>
              <a:t/>
            </a:r>
            <a:br>
              <a:rPr lang="tr-TR" sz="1600" dirty="0" smtClean="0">
                <a:solidFill>
                  <a:schemeClr val="accent1"/>
                </a:solidFill>
              </a:rPr>
            </a:br>
            <a:r>
              <a:rPr lang="tr-TR" sz="1600" dirty="0" smtClean="0">
                <a:solidFill>
                  <a:schemeClr val="accent1"/>
                </a:solidFill>
              </a:rPr>
              <a:t>     </a:t>
            </a:r>
            <a:br>
              <a:rPr lang="tr-TR" sz="1600" dirty="0" smtClean="0">
                <a:solidFill>
                  <a:schemeClr val="accent1"/>
                </a:solidFill>
              </a:rPr>
            </a:br>
            <a:r>
              <a:rPr lang="tr-TR" sz="1600" dirty="0" smtClean="0">
                <a:solidFill>
                  <a:schemeClr val="accent1"/>
                </a:solidFill>
              </a:rPr>
              <a:t>     </a:t>
            </a:r>
            <a:r>
              <a:rPr lang="tr-TR" sz="1600" dirty="0" err="1" smtClean="0">
                <a:solidFill>
                  <a:schemeClr val="accent1"/>
                </a:solidFill>
              </a:rPr>
              <a:t>Özbilinç</a:t>
            </a:r>
            <a:r>
              <a:rPr lang="tr-TR" sz="1600" dirty="0" smtClean="0">
                <a:solidFill>
                  <a:schemeClr val="accent1"/>
                </a:solidFill>
              </a:rPr>
              <a:t> insanın kendi üzerine düşünme, kendinin farkında olma durumudur. </a:t>
            </a:r>
            <a:br>
              <a:rPr lang="tr-TR" sz="1600" dirty="0" smtClean="0">
                <a:solidFill>
                  <a:schemeClr val="accent1"/>
                </a:solidFill>
              </a:rPr>
            </a:br>
            <a:r>
              <a:rPr lang="tr-TR" sz="1600" dirty="0" smtClean="0">
                <a:solidFill>
                  <a:schemeClr val="accent1"/>
                </a:solidFill>
              </a:rPr>
              <a:t/>
            </a:r>
            <a:br>
              <a:rPr lang="tr-TR" sz="1600" dirty="0" smtClean="0">
                <a:solidFill>
                  <a:schemeClr val="accent1"/>
                </a:solidFill>
              </a:rPr>
            </a:br>
            <a:r>
              <a:rPr lang="tr-TR" sz="1600" dirty="0" smtClean="0">
                <a:solidFill>
                  <a:schemeClr val="accent1"/>
                </a:solidFill>
              </a:rPr>
              <a:t>     Bilinç ve </a:t>
            </a:r>
            <a:r>
              <a:rPr lang="tr-TR" sz="1600" dirty="0" err="1" smtClean="0">
                <a:solidFill>
                  <a:schemeClr val="accent1"/>
                </a:solidFill>
              </a:rPr>
              <a:t>özbilinç</a:t>
            </a:r>
            <a:r>
              <a:rPr lang="tr-TR" sz="1600" dirty="0" smtClean="0">
                <a:solidFill>
                  <a:schemeClr val="accent1"/>
                </a:solidFill>
              </a:rPr>
              <a:t> bilginin ortaya çıkmasında önemli bir yere sahiptir. Çünkü insan hem kendini hem de çevresindeki doğal ve toplumsal dünyayı tanıdıkça bilgi sahibi olur. </a:t>
            </a:r>
            <a:br>
              <a:rPr lang="tr-TR" sz="1600" dirty="0" smtClean="0">
                <a:solidFill>
                  <a:schemeClr val="accent1"/>
                </a:solidFill>
              </a:rPr>
            </a:br>
            <a:r>
              <a:rPr lang="tr-TR" sz="1600" dirty="0" smtClean="0">
                <a:solidFill>
                  <a:schemeClr val="accent1"/>
                </a:solidFill>
              </a:rPr>
              <a:t>     </a:t>
            </a:r>
            <a:br>
              <a:rPr lang="tr-TR" sz="1600" dirty="0" smtClean="0">
                <a:solidFill>
                  <a:schemeClr val="accent1"/>
                </a:solidFill>
              </a:rPr>
            </a:br>
            <a:r>
              <a:rPr lang="tr-TR" sz="1600" dirty="0" smtClean="0">
                <a:solidFill>
                  <a:schemeClr val="accent1"/>
                </a:solidFill>
              </a:rPr>
              <a:t>     Bu bilgiler arasında kurduğu ilişkiler, yeni bilgilerin oluşmasını sağlar. (Transfer – Aktarım) Bu sayede insan yaşadığı dünyada bir yabancı gibi kalmayarak kendinin ve evrenin farkına varır. </a:t>
            </a:r>
            <a:br>
              <a:rPr lang="tr-TR" sz="1600" dirty="0" smtClean="0">
                <a:solidFill>
                  <a:schemeClr val="accent1"/>
                </a:solidFill>
              </a:rPr>
            </a:br>
            <a:r>
              <a:rPr lang="tr-TR" sz="1600" dirty="0" smtClean="0">
                <a:solidFill>
                  <a:schemeClr val="accent1"/>
                </a:solidFill>
              </a:rPr>
              <a:t/>
            </a:r>
            <a:br>
              <a:rPr lang="tr-TR" sz="1600" dirty="0" smtClean="0">
                <a:solidFill>
                  <a:schemeClr val="accent1"/>
                </a:solidFill>
              </a:rPr>
            </a:br>
            <a:r>
              <a:rPr lang="tr-TR" sz="1600" dirty="0" smtClean="0">
                <a:solidFill>
                  <a:schemeClr val="accent1"/>
                </a:solidFill>
              </a:rPr>
              <a:t>      Felsefi düşünceye giden ilk yol böylelikle başlamış olur. İnsanın;</a:t>
            </a:r>
            <a:br>
              <a:rPr lang="tr-TR" sz="1600" dirty="0" smtClean="0">
                <a:solidFill>
                  <a:schemeClr val="accent1"/>
                </a:solidFill>
              </a:rPr>
            </a:br>
            <a:r>
              <a:rPr lang="tr-TR" sz="1600" dirty="0" smtClean="0">
                <a:solidFill>
                  <a:schemeClr val="accent1"/>
                </a:solidFill>
              </a:rPr>
              <a:t/>
            </a:r>
            <a:br>
              <a:rPr lang="tr-TR" sz="1600" dirty="0" smtClean="0">
                <a:solidFill>
                  <a:schemeClr val="accent1"/>
                </a:solidFill>
              </a:rPr>
            </a:br>
            <a:r>
              <a:rPr lang="tr-TR" sz="1600" dirty="0" smtClean="0">
                <a:solidFill>
                  <a:srgbClr val="FF6600"/>
                </a:solidFill>
              </a:rPr>
              <a:t>kendisiyle yüzleşmesi; </a:t>
            </a:r>
            <a:r>
              <a:rPr lang="tr-TR" sz="1600" b="1" dirty="0" smtClean="0">
                <a:solidFill>
                  <a:schemeClr val="accent1"/>
                </a:solidFill>
              </a:rPr>
              <a:t>“Ben kimim?”, </a:t>
            </a:r>
            <a:br>
              <a:rPr lang="tr-TR" sz="1600" b="1" dirty="0" smtClean="0">
                <a:solidFill>
                  <a:schemeClr val="accent1"/>
                </a:solidFill>
              </a:rPr>
            </a:br>
            <a:r>
              <a:rPr lang="tr-TR" sz="1600" dirty="0" smtClean="0">
                <a:solidFill>
                  <a:srgbClr val="FF6600"/>
                </a:solidFill>
              </a:rPr>
              <a:t>evrenle yüzleşmesi; </a:t>
            </a:r>
            <a:r>
              <a:rPr lang="tr-TR" sz="1600" b="1" dirty="0" smtClean="0">
                <a:solidFill>
                  <a:schemeClr val="accent1"/>
                </a:solidFill>
              </a:rPr>
              <a:t>“Evren nasıl oluşmuştur?”,</a:t>
            </a:r>
            <a:br>
              <a:rPr lang="tr-TR" sz="1600" b="1" dirty="0" smtClean="0">
                <a:solidFill>
                  <a:schemeClr val="accent1"/>
                </a:solidFill>
              </a:rPr>
            </a:br>
            <a:r>
              <a:rPr lang="tr-TR" sz="1600" dirty="0" smtClean="0">
                <a:solidFill>
                  <a:srgbClr val="FF6600"/>
                </a:solidFill>
              </a:rPr>
              <a:t>hayatla yüzleşmesi ise; </a:t>
            </a:r>
            <a:r>
              <a:rPr lang="tr-TR" sz="1600" b="1" dirty="0" smtClean="0">
                <a:solidFill>
                  <a:schemeClr val="accent1"/>
                </a:solidFill>
              </a:rPr>
              <a:t>“Hayatın anlamı nedir?” </a:t>
            </a:r>
            <a:br>
              <a:rPr lang="tr-TR" sz="1600" b="1" dirty="0" smtClean="0">
                <a:solidFill>
                  <a:schemeClr val="accent1"/>
                </a:solidFill>
              </a:rPr>
            </a:br>
            <a:r>
              <a:rPr lang="tr-TR" sz="1600" b="1" dirty="0" smtClean="0">
                <a:solidFill>
                  <a:schemeClr val="accent1"/>
                </a:solidFill>
              </a:rPr>
              <a:t/>
            </a:r>
            <a:br>
              <a:rPr lang="tr-TR" sz="1600" b="1" dirty="0" smtClean="0">
                <a:solidFill>
                  <a:schemeClr val="accent1"/>
                </a:solidFill>
              </a:rPr>
            </a:br>
            <a:r>
              <a:rPr lang="tr-TR" sz="1600" dirty="0" smtClean="0">
                <a:solidFill>
                  <a:schemeClr val="accent1"/>
                </a:solidFill>
              </a:rPr>
              <a:t>sorularını sormasını sağlamıştır..</a:t>
            </a:r>
            <a:r>
              <a:rPr lang="tr-TR" sz="1600" dirty="0" smtClean="0">
                <a:solidFill>
                  <a:schemeClr val="accent5">
                    <a:lumMod val="75000"/>
                  </a:schemeClr>
                </a:solidFill>
              </a:rPr>
              <a:t>. </a:t>
            </a:r>
            <a:r>
              <a:rPr lang="tr-TR" sz="2800" dirty="0" smtClean="0"/>
              <a:t/>
            </a:r>
            <a:br>
              <a:rPr lang="tr-TR" sz="2800" dirty="0" smtClean="0"/>
            </a:br>
            <a:r>
              <a:rPr lang="tr-TR" sz="2800" dirty="0" smtClean="0"/>
              <a:t/>
            </a:r>
            <a:br>
              <a:rPr lang="tr-TR" sz="2800" dirty="0" smtClean="0"/>
            </a:br>
            <a:endParaRPr lang="tr-TR" sz="2800" dirty="0"/>
          </a:p>
        </p:txBody>
      </p:sp>
      <p:pic>
        <p:nvPicPr>
          <p:cNvPr id="1026" name="Picture 2" descr="F:\2020 - 2021 EĞİTİM ÖĞRETİM YILI\RODİN DÜŞÜNEN ADAM.jpg"/>
          <p:cNvPicPr>
            <a:picLocks noChangeAspect="1" noChangeArrowheads="1"/>
          </p:cNvPicPr>
          <p:nvPr/>
        </p:nvPicPr>
        <p:blipFill>
          <a:blip r:embed="rId2" cstate="print"/>
          <a:srcRect/>
          <a:stretch>
            <a:fillRect/>
          </a:stretch>
        </p:blipFill>
        <p:spPr bwMode="auto">
          <a:xfrm>
            <a:off x="214283" y="500042"/>
            <a:ext cx="4643470" cy="6000622"/>
          </a:xfrm>
          <a:prstGeom prst="rect">
            <a:avLst/>
          </a:prstGeom>
          <a:noFill/>
        </p:spPr>
      </p:pic>
      <p:sp>
        <p:nvSpPr>
          <p:cNvPr id="4" name="3 Dikdörtgen"/>
          <p:cNvSpPr/>
          <p:nvPr/>
        </p:nvSpPr>
        <p:spPr>
          <a:xfrm>
            <a:off x="5000628" y="142852"/>
            <a:ext cx="4000528" cy="400110"/>
          </a:xfrm>
          <a:prstGeom prst="rect">
            <a:avLst/>
          </a:prstGeom>
        </p:spPr>
        <p:txBody>
          <a:bodyPr wrap="square">
            <a:spAutoFit/>
          </a:bodyPr>
          <a:lstStyle/>
          <a:p>
            <a:r>
              <a:rPr lang="tr-TR" sz="2000" b="1" dirty="0" smtClean="0">
                <a:solidFill>
                  <a:srgbClr val="FF0000"/>
                </a:solidFill>
              </a:rPr>
              <a:t>Bilgi, Bilinç ve </a:t>
            </a:r>
            <a:r>
              <a:rPr lang="tr-TR" sz="2000" b="1" dirty="0" err="1" smtClean="0">
                <a:solidFill>
                  <a:srgbClr val="FF0000"/>
                </a:solidFill>
              </a:rPr>
              <a:t>Özbilinç</a:t>
            </a:r>
            <a:r>
              <a:rPr lang="tr-TR" sz="2000" b="1" dirty="0" smtClean="0">
                <a:solidFill>
                  <a:srgbClr val="FF0000"/>
                </a:solidFill>
              </a:rPr>
              <a:t> Nedir?</a:t>
            </a:r>
            <a:endParaRPr lang="tr-TR" sz="20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142852"/>
            <a:ext cx="8501122" cy="6555641"/>
          </a:xfrm>
          <a:prstGeom prst="rect">
            <a:avLst/>
          </a:prstGeom>
        </p:spPr>
        <p:txBody>
          <a:bodyPr wrap="square">
            <a:spAutoFit/>
          </a:bodyPr>
          <a:lstStyle/>
          <a:p>
            <a:r>
              <a:rPr lang="tr-TR" sz="2800" dirty="0" smtClean="0"/>
              <a:t>6. I- ’ Yolda olmaktır.”</a:t>
            </a:r>
          </a:p>
          <a:p>
            <a:r>
              <a:rPr lang="tr-TR" sz="2800" dirty="0" smtClean="0"/>
              <a:t>    II- “Doğru düşünmektir.”</a:t>
            </a:r>
          </a:p>
          <a:p>
            <a:r>
              <a:rPr lang="tr-TR" sz="2800" dirty="0" smtClean="0"/>
              <a:t>    III-“İnanılanı sorgulamaktır.”</a:t>
            </a:r>
          </a:p>
          <a:p>
            <a:r>
              <a:rPr lang="tr-TR" sz="2800" dirty="0" smtClean="0"/>
              <a:t>    IV-“Bilgelik sevgisidir.”</a:t>
            </a:r>
          </a:p>
          <a:p>
            <a:r>
              <a:rPr lang="tr-TR" sz="2800" dirty="0" smtClean="0"/>
              <a:t>    V-“Düşündüğünü düşünmektir.”</a:t>
            </a:r>
          </a:p>
          <a:p>
            <a:endParaRPr lang="tr-TR" sz="2800" dirty="0" smtClean="0"/>
          </a:p>
          <a:p>
            <a:r>
              <a:rPr lang="tr-TR" sz="2800" b="1" dirty="0" smtClean="0"/>
              <a:t> Yukarıda verilen felsefe tanımlarından hangisi </a:t>
            </a:r>
            <a:r>
              <a:rPr lang="tr-TR" sz="2800" b="1" dirty="0" err="1" smtClean="0"/>
              <a:t>Philosophia</a:t>
            </a:r>
            <a:r>
              <a:rPr lang="tr-TR" sz="2800" b="1" dirty="0" smtClean="0"/>
              <a:t> kelimesinin anlamını içermektedir?</a:t>
            </a:r>
          </a:p>
          <a:p>
            <a:endParaRPr lang="tr-TR" sz="2800" dirty="0" smtClean="0"/>
          </a:p>
          <a:p>
            <a:r>
              <a:rPr lang="tr-TR" sz="2800" dirty="0" smtClean="0"/>
              <a:t>A) I.</a:t>
            </a:r>
            <a:br>
              <a:rPr lang="tr-TR" sz="2800" dirty="0" smtClean="0"/>
            </a:br>
            <a:r>
              <a:rPr lang="tr-TR" sz="2800" dirty="0" smtClean="0"/>
              <a:t>B) II.</a:t>
            </a:r>
            <a:br>
              <a:rPr lang="tr-TR" sz="2800" dirty="0" smtClean="0"/>
            </a:br>
            <a:r>
              <a:rPr lang="tr-TR" sz="2800" dirty="0" smtClean="0"/>
              <a:t>C) III.</a:t>
            </a:r>
            <a:br>
              <a:rPr lang="tr-TR" sz="2800" dirty="0" smtClean="0"/>
            </a:br>
            <a:r>
              <a:rPr lang="tr-TR" sz="2800" b="1" dirty="0" smtClean="0"/>
              <a:t>D)</a:t>
            </a:r>
            <a:r>
              <a:rPr lang="tr-TR" sz="2800" dirty="0" smtClean="0"/>
              <a:t> IV.</a:t>
            </a:r>
            <a:br>
              <a:rPr lang="tr-TR" sz="2800" dirty="0" smtClean="0"/>
            </a:br>
            <a:r>
              <a:rPr lang="tr-TR" sz="2800" dirty="0" smtClean="0"/>
              <a:t>E) V.</a:t>
            </a:r>
            <a:br>
              <a:rPr lang="tr-TR" sz="2800" dirty="0" smtClean="0"/>
            </a:br>
            <a:endParaRPr lang="tr-TR"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751344"/>
            <a:ext cx="8429684" cy="4832092"/>
          </a:xfrm>
          <a:prstGeom prst="rect">
            <a:avLst/>
          </a:prstGeom>
        </p:spPr>
        <p:txBody>
          <a:bodyPr wrap="square">
            <a:spAutoFit/>
          </a:bodyPr>
          <a:lstStyle/>
          <a:p>
            <a:r>
              <a:rPr lang="tr-TR" sz="2200" dirty="0" smtClean="0"/>
              <a:t>7. Felsefe, düşüncenin derinleşmesine; yani insan düşüncesinin sürekli olarak kendisine eğilip, kendisini bilinçli duruma getirmeye yönelmesine olanak sağlar. Geçmişten günümüze düşünceleri yansıtan kavramları tanıma olanağı verir.</a:t>
            </a:r>
          </a:p>
          <a:p>
            <a:endParaRPr lang="tr-TR" sz="2200" dirty="0" smtClean="0"/>
          </a:p>
          <a:p>
            <a:r>
              <a:rPr lang="tr-TR" sz="2200" b="1" dirty="0" smtClean="0"/>
              <a:t>Parçaya göre felsefenin kişiye katkı sağlama nedeni aşağıdakilerden hangisidir?</a:t>
            </a:r>
          </a:p>
          <a:p>
            <a:endParaRPr lang="tr-TR" sz="2200" dirty="0" smtClean="0"/>
          </a:p>
          <a:p>
            <a:r>
              <a:rPr lang="tr-TR" sz="2200" dirty="0" smtClean="0"/>
              <a:t>A) Bilimsel bilgilere ulaşmasını sağlayarak</a:t>
            </a:r>
            <a:br>
              <a:rPr lang="tr-TR" sz="2200" dirty="0" smtClean="0"/>
            </a:br>
            <a:r>
              <a:rPr lang="tr-TR" sz="2200" dirty="0" smtClean="0"/>
              <a:t>B) Hayatı olduğu gibi yaşama olanağı sunarak</a:t>
            </a:r>
            <a:br>
              <a:rPr lang="tr-TR" sz="2200" dirty="0" smtClean="0"/>
            </a:br>
            <a:r>
              <a:rPr lang="tr-TR" sz="2200" b="1" dirty="0" smtClean="0"/>
              <a:t>C) </a:t>
            </a:r>
            <a:r>
              <a:rPr lang="tr-TR" sz="2200" dirty="0" smtClean="0"/>
              <a:t>Yaşamla ilgili görüşleri öğrenme  olanağı sağlayarak</a:t>
            </a:r>
            <a:br>
              <a:rPr lang="tr-TR" sz="2200" dirty="0" smtClean="0"/>
            </a:br>
            <a:r>
              <a:rPr lang="tr-TR" sz="2200" dirty="0" smtClean="0"/>
              <a:t>D) Çalışma becerisinin geliştirilmesi için ortam hazırlayarak</a:t>
            </a:r>
            <a:br>
              <a:rPr lang="tr-TR" sz="2200" dirty="0" smtClean="0"/>
            </a:br>
            <a:r>
              <a:rPr lang="tr-TR" sz="2200" dirty="0" smtClean="0"/>
              <a:t>E) Hayata pozitif bakmasına yardımcı olarak</a:t>
            </a:r>
            <a:br>
              <a:rPr lang="tr-TR" sz="2200" dirty="0" smtClean="0"/>
            </a:br>
            <a:endParaRPr lang="tr-TR" sz="2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00034" y="357166"/>
            <a:ext cx="8286808" cy="6324808"/>
          </a:xfrm>
          <a:prstGeom prst="rect">
            <a:avLst/>
          </a:prstGeom>
        </p:spPr>
        <p:txBody>
          <a:bodyPr wrap="square">
            <a:spAutoFit/>
          </a:bodyPr>
          <a:lstStyle/>
          <a:p>
            <a:r>
              <a:rPr lang="tr-TR" sz="2700" dirty="0" smtClean="0"/>
              <a:t>8.Felsefe, insanı insan yapan araştırma ruhunun, anlamlandırma, yorumlama ve değerlendirme etkinliğinin, sorular sorma ve onlara cevap arama becerisinin, erdemli olma ve mutlu yaşama isteğinin bir ifadesidir.</a:t>
            </a:r>
          </a:p>
          <a:p>
            <a:endParaRPr lang="tr-TR" sz="2700" dirty="0" smtClean="0"/>
          </a:p>
          <a:p>
            <a:r>
              <a:rPr lang="tr-TR" sz="2700" b="1" dirty="0" smtClean="0"/>
              <a:t>Parçadan yola çıkılarak felsefe ile ilgili aşağıdaki yargılardan hangisine ulaşılabilir?</a:t>
            </a:r>
          </a:p>
          <a:p>
            <a:endParaRPr lang="tr-TR" sz="2700" dirty="0" smtClean="0"/>
          </a:p>
          <a:p>
            <a:r>
              <a:rPr lang="tr-TR" sz="2700" dirty="0" smtClean="0"/>
              <a:t>A) Felsefe toplumsal yaşam kuralları koyar.</a:t>
            </a:r>
            <a:br>
              <a:rPr lang="tr-TR" sz="2700" dirty="0" smtClean="0"/>
            </a:br>
            <a:r>
              <a:rPr lang="tr-TR" sz="2700" dirty="0" smtClean="0"/>
              <a:t>B) Felsefe başarılı olmanın yollarını gösterir.</a:t>
            </a:r>
            <a:br>
              <a:rPr lang="tr-TR" sz="2700" dirty="0" smtClean="0"/>
            </a:br>
            <a:r>
              <a:rPr lang="tr-TR" sz="2700" dirty="0" smtClean="0"/>
              <a:t>C) Felsefe bilimsel bilgilere ulaşmayı sağlar.</a:t>
            </a:r>
            <a:br>
              <a:rPr lang="tr-TR" sz="2700" dirty="0" smtClean="0"/>
            </a:br>
            <a:r>
              <a:rPr lang="tr-TR" sz="2700" b="1" dirty="0" smtClean="0"/>
              <a:t>D) </a:t>
            </a:r>
            <a:r>
              <a:rPr lang="tr-TR" sz="2700" dirty="0" smtClean="0"/>
              <a:t>Felsefe yaşama sanatını öğretir.</a:t>
            </a:r>
            <a:br>
              <a:rPr lang="tr-TR" sz="2700" dirty="0" smtClean="0"/>
            </a:br>
            <a:r>
              <a:rPr lang="tr-TR" sz="2700" dirty="0" smtClean="0"/>
              <a:t>E) Felsefenin duygusal işlevi vardır.</a:t>
            </a:r>
            <a:br>
              <a:rPr lang="tr-TR" sz="2700" dirty="0" smtClean="0"/>
            </a:br>
            <a:endParaRPr lang="tr-TR" sz="27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142852"/>
            <a:ext cx="8643998" cy="6494085"/>
          </a:xfrm>
          <a:prstGeom prst="rect">
            <a:avLst/>
          </a:prstGeom>
        </p:spPr>
        <p:txBody>
          <a:bodyPr wrap="square">
            <a:spAutoFit/>
          </a:bodyPr>
          <a:lstStyle/>
          <a:p>
            <a:r>
              <a:rPr lang="tr-TR" sz="3200" b="1" dirty="0" smtClean="0"/>
              <a:t>9. Felsefenin "bilgelik sevgisi" olarak tanımlanmasının temel gerekçesi aşağıdakilerden hangisidir?</a:t>
            </a:r>
          </a:p>
          <a:p>
            <a:endParaRPr lang="tr-TR" sz="3200" dirty="0" smtClean="0"/>
          </a:p>
          <a:p>
            <a:r>
              <a:rPr lang="tr-TR" sz="3200" dirty="0" smtClean="0"/>
              <a:t>A) Bilgiyi sevmek özel bir yetenektir.</a:t>
            </a:r>
            <a:br>
              <a:rPr lang="tr-TR" sz="3200" dirty="0" smtClean="0"/>
            </a:br>
            <a:r>
              <a:rPr lang="tr-TR" sz="3200" b="1" dirty="0" smtClean="0"/>
              <a:t>B)</a:t>
            </a:r>
            <a:r>
              <a:rPr lang="tr-TR" sz="3200" dirty="0" smtClean="0"/>
              <a:t> Bilge olmak değil, bilginin peşinden gitmek önemlidir.</a:t>
            </a:r>
            <a:br>
              <a:rPr lang="tr-TR" sz="3200" dirty="0" smtClean="0"/>
            </a:br>
            <a:r>
              <a:rPr lang="tr-TR" sz="3200" dirty="0" smtClean="0"/>
              <a:t>C) Her şeyin başı sevgidir.</a:t>
            </a:r>
            <a:br>
              <a:rPr lang="tr-TR" sz="3200" dirty="0" smtClean="0"/>
            </a:br>
            <a:r>
              <a:rPr lang="tr-TR" sz="3200" dirty="0" smtClean="0"/>
              <a:t>D) Sevgisiz yapılan işler doğru sonuçlar veremez.</a:t>
            </a:r>
            <a:br>
              <a:rPr lang="tr-TR" sz="3200" dirty="0" smtClean="0"/>
            </a:br>
            <a:r>
              <a:rPr lang="tr-TR" sz="3200" dirty="0" smtClean="0"/>
              <a:t>E) Bilge olanlar huzura ulaşırlar.</a:t>
            </a:r>
            <a:br>
              <a:rPr lang="tr-TR" sz="3200" dirty="0" smtClean="0"/>
            </a:br>
            <a:r>
              <a:rPr lang="tr-TR" sz="3200" dirty="0" smtClean="0"/>
              <a:t/>
            </a:r>
            <a:br>
              <a:rPr lang="tr-TR" sz="3200" dirty="0" smtClean="0"/>
            </a:br>
            <a:endParaRPr lang="tr-TR" sz="32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285728"/>
            <a:ext cx="8572560" cy="5632311"/>
          </a:xfrm>
          <a:prstGeom prst="rect">
            <a:avLst/>
          </a:prstGeom>
        </p:spPr>
        <p:txBody>
          <a:bodyPr wrap="square">
            <a:spAutoFit/>
          </a:bodyPr>
          <a:lstStyle/>
          <a:p>
            <a:r>
              <a:rPr lang="tr-TR" sz="3000" b="1" dirty="0" smtClean="0"/>
              <a:t>10. Aşağıda felsefeyle ilgili verilen ifadelerden hangisi </a:t>
            </a:r>
            <a:r>
              <a:rPr lang="tr-TR" sz="3000" b="1" u="sng" dirty="0" smtClean="0"/>
              <a:t>yanlıştır?</a:t>
            </a:r>
          </a:p>
          <a:p>
            <a:endParaRPr lang="tr-TR" sz="3000" dirty="0" smtClean="0"/>
          </a:p>
          <a:p>
            <a:r>
              <a:rPr lang="tr-TR" sz="3000" dirty="0" smtClean="0"/>
              <a:t>A) Felsefede cevaplar öznel, sorular ise evrenseldir.</a:t>
            </a:r>
            <a:br>
              <a:rPr lang="tr-TR" sz="3000" dirty="0" smtClean="0"/>
            </a:br>
            <a:r>
              <a:rPr lang="tr-TR" sz="3000" dirty="0" smtClean="0"/>
              <a:t>B) Felsefe, insanın kendini ve evreni anlama çabasıdır.</a:t>
            </a:r>
            <a:br>
              <a:rPr lang="tr-TR" sz="3000" dirty="0" smtClean="0"/>
            </a:br>
            <a:r>
              <a:rPr lang="tr-TR" sz="3000" dirty="0" smtClean="0"/>
              <a:t>C) Felsefe eleştirel düşünmeyi temel alır.</a:t>
            </a:r>
            <a:br>
              <a:rPr lang="tr-TR" sz="3000" dirty="0" smtClean="0"/>
            </a:br>
            <a:r>
              <a:rPr lang="tr-TR" sz="3000" dirty="0" smtClean="0"/>
              <a:t>D) Felsefe; merak, şüphe ve sorgulamaya dayanır.</a:t>
            </a:r>
            <a:br>
              <a:rPr lang="tr-TR" sz="3000" dirty="0" smtClean="0"/>
            </a:br>
            <a:r>
              <a:rPr lang="tr-TR" sz="3000" b="1" dirty="0" smtClean="0"/>
              <a:t>E)</a:t>
            </a:r>
            <a:r>
              <a:rPr lang="tr-TR" sz="3000" dirty="0" smtClean="0"/>
              <a:t> Felsefenin ortaya koyduğu bilgiler, bilimsel olarak kanıtlanmıştır.</a:t>
            </a:r>
            <a:br>
              <a:rPr lang="tr-TR" sz="3000" dirty="0" smtClean="0"/>
            </a:br>
            <a:r>
              <a:rPr lang="tr-TR" sz="3000" dirty="0" smtClean="0"/>
              <a:t/>
            </a:r>
            <a:br>
              <a:rPr lang="tr-TR" sz="3000" dirty="0" smtClean="0"/>
            </a:br>
            <a:endParaRPr lang="tr-TR" sz="3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214291"/>
            <a:ext cx="8501122" cy="4247317"/>
          </a:xfrm>
          <a:prstGeom prst="rect">
            <a:avLst/>
          </a:prstGeom>
        </p:spPr>
        <p:txBody>
          <a:bodyPr wrap="square">
            <a:spAutoFit/>
          </a:bodyPr>
          <a:lstStyle/>
          <a:p>
            <a:endParaRPr lang="tr-TR" sz="3000" dirty="0" smtClean="0"/>
          </a:p>
          <a:p>
            <a:r>
              <a:rPr lang="tr-TR" sz="3000" b="1" dirty="0" smtClean="0"/>
              <a:t>11. Aşağıdaki kavramlardan hangisi felsefenin terim anlamıyla doğrudan ilişkili </a:t>
            </a:r>
            <a:r>
              <a:rPr lang="tr-TR" sz="3000" b="1" u="sng" dirty="0" smtClean="0"/>
              <a:t>değildir?</a:t>
            </a:r>
          </a:p>
          <a:p>
            <a:endParaRPr lang="tr-TR" sz="3000" dirty="0" smtClean="0"/>
          </a:p>
          <a:p>
            <a:r>
              <a:rPr lang="tr-TR" sz="3000" b="1" dirty="0" smtClean="0"/>
              <a:t>A) </a:t>
            </a:r>
            <a:r>
              <a:rPr lang="tr-TR" sz="3000" dirty="0" smtClean="0"/>
              <a:t>Şüphe </a:t>
            </a:r>
            <a:br>
              <a:rPr lang="tr-TR" sz="3000" dirty="0" smtClean="0"/>
            </a:br>
            <a:r>
              <a:rPr lang="tr-TR" sz="3000" dirty="0" smtClean="0"/>
              <a:t>B) Hakikat</a:t>
            </a:r>
            <a:br>
              <a:rPr lang="tr-TR" sz="3000" dirty="0" smtClean="0"/>
            </a:br>
            <a:r>
              <a:rPr lang="tr-TR" sz="3000" dirty="0" smtClean="0"/>
              <a:t>C) Hikmet</a:t>
            </a:r>
            <a:br>
              <a:rPr lang="tr-TR" sz="3000" dirty="0" smtClean="0"/>
            </a:br>
            <a:r>
              <a:rPr lang="tr-TR" sz="3000" dirty="0" smtClean="0"/>
              <a:t>D) Bilgi</a:t>
            </a:r>
            <a:br>
              <a:rPr lang="tr-TR" sz="3000" dirty="0" smtClean="0"/>
            </a:br>
            <a:r>
              <a:rPr lang="tr-TR" sz="3000" dirty="0" smtClean="0"/>
              <a:t>E) Sevgi</a:t>
            </a:r>
            <a:endParaRPr lang="tr-TR" sz="3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ustafa\Desktop\1.PNG"/>
          <p:cNvPicPr>
            <a:picLocks noChangeAspect="1" noChangeArrowheads="1"/>
          </p:cNvPicPr>
          <p:nvPr/>
        </p:nvPicPr>
        <p:blipFill>
          <a:blip r:embed="rId2" cstate="print"/>
          <a:srcRect/>
          <a:stretch>
            <a:fillRect/>
          </a:stretch>
        </p:blipFill>
        <p:spPr bwMode="auto">
          <a:xfrm>
            <a:off x="214282" y="0"/>
            <a:ext cx="2686050" cy="3000396"/>
          </a:xfrm>
          <a:prstGeom prst="rect">
            <a:avLst/>
          </a:prstGeom>
          <a:noFill/>
        </p:spPr>
      </p:pic>
      <p:sp>
        <p:nvSpPr>
          <p:cNvPr id="4" name="3 Dikdörtgen"/>
          <p:cNvSpPr/>
          <p:nvPr/>
        </p:nvSpPr>
        <p:spPr>
          <a:xfrm>
            <a:off x="3357554" y="428605"/>
            <a:ext cx="5500726" cy="2585323"/>
          </a:xfrm>
          <a:prstGeom prst="rect">
            <a:avLst/>
          </a:prstGeom>
        </p:spPr>
        <p:txBody>
          <a:bodyPr wrap="square">
            <a:spAutoFit/>
          </a:bodyPr>
          <a:lstStyle/>
          <a:p>
            <a:r>
              <a:rPr lang="tr-TR" dirty="0" smtClean="0">
                <a:latin typeface="Arial" pitchFamily="34" charset="0"/>
                <a:cs typeface="Arial" pitchFamily="34" charset="0"/>
              </a:rPr>
              <a:t>     İnsanın sahip olduğu birtakım yetiler, kendisi ve çevresiyle </a:t>
            </a:r>
            <a:r>
              <a:rPr lang="tr-TR" b="1" u="sng" dirty="0" smtClean="0">
                <a:solidFill>
                  <a:schemeClr val="accent6">
                    <a:lumMod val="75000"/>
                  </a:schemeClr>
                </a:solidFill>
                <a:latin typeface="Arial" pitchFamily="34" charset="0"/>
                <a:cs typeface="Arial" pitchFamily="34" charset="0"/>
              </a:rPr>
              <a:t>bağ(</a:t>
            </a:r>
            <a:r>
              <a:rPr lang="tr-TR" b="1" u="sng" dirty="0" err="1" smtClean="0">
                <a:solidFill>
                  <a:schemeClr val="accent6">
                    <a:lumMod val="75000"/>
                  </a:schemeClr>
                </a:solidFill>
                <a:latin typeface="Arial" pitchFamily="34" charset="0"/>
                <a:cs typeface="Arial" pitchFamily="34" charset="0"/>
              </a:rPr>
              <a:t>akt</a:t>
            </a:r>
            <a:r>
              <a:rPr lang="tr-TR" b="1" u="sng" dirty="0" smtClean="0">
                <a:solidFill>
                  <a:schemeClr val="accent6">
                    <a:lumMod val="75000"/>
                  </a:schemeClr>
                </a:solidFill>
                <a:latin typeface="Arial" pitchFamily="34" charset="0"/>
                <a:cs typeface="Arial" pitchFamily="34" charset="0"/>
              </a:rPr>
              <a:t>)</a:t>
            </a:r>
            <a:r>
              <a:rPr lang="tr-TR" b="1" u="sng" dirty="0" smtClean="0">
                <a:latin typeface="Arial" pitchFamily="34" charset="0"/>
                <a:cs typeface="Arial" pitchFamily="34" charset="0"/>
              </a:rPr>
              <a:t> </a:t>
            </a:r>
            <a:r>
              <a:rPr lang="tr-TR" dirty="0" smtClean="0">
                <a:latin typeface="Arial" pitchFamily="34" charset="0"/>
                <a:cs typeface="Arial" pitchFamily="34" charset="0"/>
              </a:rPr>
              <a:t>kurmasını sağlar. Bu bağ sayesinde </a:t>
            </a:r>
            <a:r>
              <a:rPr lang="tr-TR" u="sng" dirty="0" smtClean="0">
                <a:solidFill>
                  <a:schemeClr val="accent2"/>
                </a:solidFill>
                <a:latin typeface="Arial" pitchFamily="34" charset="0"/>
                <a:cs typeface="Arial" pitchFamily="34" charset="0"/>
              </a:rPr>
              <a:t>bilgi </a:t>
            </a:r>
            <a:r>
              <a:rPr lang="tr-TR" dirty="0" smtClean="0">
                <a:latin typeface="Arial" pitchFamily="34" charset="0"/>
                <a:cs typeface="Arial" pitchFamily="34" charset="0"/>
              </a:rPr>
              <a:t>ortaya çıkar. Bilgi, insanın kendini ve çevresini tanımasını sağlar. Günlük hayatta tek anlamda kullanılmasına rağmen bilgi çok geniş bir anlama sahiptir. Bilgi hem felsefenin hem de </a:t>
            </a:r>
            <a:r>
              <a:rPr lang="tr-TR" dirty="0" smtClean="0">
                <a:solidFill>
                  <a:srgbClr val="0070C0"/>
                </a:solidFill>
                <a:latin typeface="Arial" pitchFamily="34" charset="0"/>
                <a:cs typeface="Arial" pitchFamily="34" charset="0"/>
              </a:rPr>
              <a:t>bilim</a:t>
            </a:r>
            <a:r>
              <a:rPr lang="tr-TR" dirty="0" smtClean="0">
                <a:latin typeface="Arial" pitchFamily="34" charset="0"/>
                <a:cs typeface="Arial" pitchFamily="34" charset="0"/>
              </a:rPr>
              <a:t>in ortak konusudur. Bilginin daha önemli hâle gelmesi ile günümüz toplumu “Bilgi toplumu” olarak adlandırılmaktadır.</a:t>
            </a:r>
            <a:endParaRPr lang="tr-TR" dirty="0">
              <a:latin typeface="Arial" pitchFamily="34" charset="0"/>
              <a:cs typeface="Arial" pitchFamily="34" charset="0"/>
            </a:endParaRPr>
          </a:p>
        </p:txBody>
      </p:sp>
      <p:pic>
        <p:nvPicPr>
          <p:cNvPr id="2052" name="Picture 4"/>
          <p:cNvPicPr>
            <a:picLocks noChangeAspect="1" noChangeArrowheads="1"/>
          </p:cNvPicPr>
          <p:nvPr/>
        </p:nvPicPr>
        <p:blipFill>
          <a:blip r:embed="rId3" cstate="print"/>
          <a:srcRect/>
          <a:stretch>
            <a:fillRect/>
          </a:stretch>
        </p:blipFill>
        <p:spPr bwMode="auto">
          <a:xfrm>
            <a:off x="285720" y="3500438"/>
            <a:ext cx="5357818" cy="3116265"/>
          </a:xfrm>
          <a:prstGeom prst="rect">
            <a:avLst/>
          </a:prstGeom>
          <a:noFill/>
          <a:ln w="9525">
            <a:noFill/>
            <a:miter lim="800000"/>
            <a:headEnd/>
            <a:tailEnd/>
          </a:ln>
          <a:effectLst/>
        </p:spPr>
      </p:pic>
      <p:sp>
        <p:nvSpPr>
          <p:cNvPr id="7" name="6 Başlık"/>
          <p:cNvSpPr>
            <a:spLocks noGrp="1"/>
          </p:cNvSpPr>
          <p:nvPr>
            <p:ph type="title"/>
          </p:nvPr>
        </p:nvSpPr>
        <p:spPr>
          <a:xfrm>
            <a:off x="357158" y="3071810"/>
            <a:ext cx="8329642" cy="428628"/>
          </a:xfrm>
        </p:spPr>
        <p:txBody>
          <a:bodyPr>
            <a:normAutofit fontScale="90000"/>
          </a:bodyPr>
          <a:lstStyle/>
          <a:p>
            <a:pPr algn="l"/>
            <a:r>
              <a:rPr lang="tr-TR" dirty="0" smtClean="0">
                <a:solidFill>
                  <a:srgbClr val="92D050"/>
                </a:solidFill>
                <a:latin typeface="Andalus" pitchFamily="18" charset="-78"/>
                <a:cs typeface="Andalus" pitchFamily="18" charset="-78"/>
              </a:rPr>
              <a:t>Düşünme nedir?</a:t>
            </a:r>
            <a:endParaRPr lang="tr-TR" dirty="0">
              <a:solidFill>
                <a:srgbClr val="92D050"/>
              </a:solidFill>
              <a:latin typeface="Andalus" pitchFamily="18" charset="-78"/>
              <a:cs typeface="Andalus" pitchFamily="18" charset="-78"/>
            </a:endParaRPr>
          </a:p>
        </p:txBody>
      </p:sp>
      <p:sp>
        <p:nvSpPr>
          <p:cNvPr id="8" name="7 Dikdörtgen"/>
          <p:cNvSpPr/>
          <p:nvPr/>
        </p:nvSpPr>
        <p:spPr>
          <a:xfrm>
            <a:off x="5857884" y="3500438"/>
            <a:ext cx="3000396" cy="30718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00" dirty="0" smtClean="0"/>
              <a:t>     “</a:t>
            </a:r>
            <a:r>
              <a:rPr lang="tr-TR" sz="1000" b="1" dirty="0" smtClean="0"/>
              <a:t>Düşünmek, yaşamaktır.” demiş Seneca (</a:t>
            </a:r>
            <a:r>
              <a:rPr lang="tr-TR" sz="1000" b="1" dirty="0" err="1" smtClean="0"/>
              <a:t>Seneka</a:t>
            </a:r>
            <a:r>
              <a:rPr lang="tr-TR" sz="1000" b="1" dirty="0" smtClean="0"/>
              <a:t>). İnsan düşündüğü sürece yaşadığının bilincindedir. Sokrates (Sokrates) bu durumu “Sorgulanmamış hayat, yaşanmaya değmez.” sözüyle dile getirir. Aristoteles (Aristoteles) düşünmeyle bilmeyi birlikte ele alır. Ona göre “İnsan doğal olarak bilmek ister.”</a:t>
            </a:r>
          </a:p>
          <a:p>
            <a:r>
              <a:rPr lang="tr-TR" sz="1000" b="1" dirty="0" smtClean="0"/>
              <a:t>     Görüldüğü gibi düşünmek insanın en temel yetilerinden biridir. Belki de en önemlisidir.</a:t>
            </a:r>
          </a:p>
          <a:p>
            <a:r>
              <a:rPr lang="tr-TR" sz="1000" b="1" dirty="0" smtClean="0"/>
              <a:t>Düşünmek, bir anlamda insanın kendisini inşa etmesi sürecidir. </a:t>
            </a:r>
          </a:p>
          <a:p>
            <a:r>
              <a:rPr lang="tr-TR" sz="1000" b="1" dirty="0" smtClean="0"/>
              <a:t>     Düşünmek, eylemek ve bilmek bir bütündür.</a:t>
            </a:r>
          </a:p>
          <a:p>
            <a:r>
              <a:rPr lang="tr-TR" sz="1000" b="1" dirty="0" smtClean="0"/>
              <a:t>     Düşünme kavramı, bilgiye yönelen tüm zihinsel olayları kapsar. Algılama, kavrama, tasarlama, imgeleme gibi bilinç olaylarının hepsini içerir.           Örneğin </a:t>
            </a:r>
            <a:r>
              <a:rPr lang="tr-TR" sz="1000" b="1" dirty="0" err="1" smtClean="0"/>
              <a:t>Immanuel</a:t>
            </a:r>
            <a:r>
              <a:rPr lang="tr-TR" sz="1000" b="1" dirty="0" smtClean="0"/>
              <a:t> Kant (</a:t>
            </a:r>
            <a:r>
              <a:rPr lang="tr-TR" sz="1000" b="1" dirty="0" err="1" smtClean="0"/>
              <a:t>Imanuel</a:t>
            </a:r>
            <a:r>
              <a:rPr lang="tr-TR" sz="1000" b="1" dirty="0" smtClean="0"/>
              <a:t> Kant): “Düşünmek yargılamaktır", İngiliz filozofu John Locke (Can Lak) ise “Düşünmek, </a:t>
            </a:r>
            <a:r>
              <a:rPr lang="da-DK" sz="1000" b="1" dirty="0" smtClean="0"/>
              <a:t>bilincin kendi üstüne dönerek kendi işlemleri</a:t>
            </a:r>
            <a:r>
              <a:rPr lang="tr-TR" sz="1000" b="1" dirty="0" smtClean="0"/>
              <a:t> hakkında bilgi edinmesidir.” demiştir.</a:t>
            </a:r>
          </a:p>
          <a:p>
            <a:endParaRPr lang="tr-TR" sz="1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Dikdörtgen"/>
          <p:cNvSpPr/>
          <p:nvPr/>
        </p:nvSpPr>
        <p:spPr>
          <a:xfrm>
            <a:off x="357158" y="285728"/>
            <a:ext cx="8572560" cy="32147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dirty="0" smtClean="0">
              <a:solidFill>
                <a:schemeClr val="accent6">
                  <a:lumMod val="75000"/>
                </a:schemeClr>
              </a:solidFill>
            </a:endParaRPr>
          </a:p>
          <a:p>
            <a:r>
              <a:rPr lang="tr-TR" dirty="0" smtClean="0">
                <a:solidFill>
                  <a:schemeClr val="accent6">
                    <a:lumMod val="75000"/>
                  </a:schemeClr>
                </a:solidFill>
              </a:rPr>
              <a:t>BİR METİN: Düşünmek - </a:t>
            </a:r>
            <a:r>
              <a:rPr lang="tr-TR" b="1" dirty="0" smtClean="0">
                <a:solidFill>
                  <a:schemeClr val="accent6">
                    <a:lumMod val="75000"/>
                  </a:schemeClr>
                </a:solidFill>
              </a:rPr>
              <a:t>Afşar Timuçin</a:t>
            </a:r>
          </a:p>
          <a:p>
            <a:pPr algn="just"/>
            <a:endParaRPr lang="tr-TR" i="1" dirty="0" smtClean="0"/>
          </a:p>
          <a:p>
            <a:pPr algn="just"/>
            <a:r>
              <a:rPr lang="tr-TR" i="1" dirty="0" smtClean="0"/>
              <a:t>     “Düşünmek insanın bir yetisi, zorunlu bir yaşam koşuludur. İnsan dediğimiz zaman öncelikle düşünen varlığı anlıyoruz. </a:t>
            </a:r>
            <a:r>
              <a:rPr lang="tr-TR" i="1" dirty="0" err="1" smtClean="0"/>
              <a:t>Pascal</a:t>
            </a:r>
            <a:r>
              <a:rPr lang="tr-TR" i="1" dirty="0" smtClean="0"/>
              <a:t> (</a:t>
            </a:r>
            <a:r>
              <a:rPr lang="tr-TR" i="1" dirty="0" err="1" smtClean="0"/>
              <a:t>Peskal</a:t>
            </a:r>
            <a:r>
              <a:rPr lang="tr-TR" i="1" dirty="0" smtClean="0"/>
              <a:t>), insanın tüm değeri düşüncesindedir, diye düşünüyordu. İnsan yaşamının bir yüzü eylemse öbür yüzü düşüncedir. </a:t>
            </a:r>
          </a:p>
          <a:p>
            <a:pPr algn="just"/>
            <a:r>
              <a:rPr lang="tr-TR" i="1" dirty="0" err="1" smtClean="0"/>
              <a:t>Shakespeare’in</a:t>
            </a:r>
            <a:r>
              <a:rPr lang="tr-TR" i="1" dirty="0" smtClean="0"/>
              <a:t> (</a:t>
            </a:r>
            <a:r>
              <a:rPr lang="tr-TR" i="1" dirty="0" err="1" smtClean="0"/>
              <a:t>Şekspir</a:t>
            </a:r>
            <a:r>
              <a:rPr lang="tr-TR" i="1" dirty="0" smtClean="0"/>
              <a:t>) </a:t>
            </a:r>
            <a:r>
              <a:rPr lang="tr-TR" i="1" dirty="0" err="1" smtClean="0"/>
              <a:t>Hamlet’inde</a:t>
            </a:r>
            <a:r>
              <a:rPr lang="tr-TR" i="1" dirty="0" smtClean="0"/>
              <a:t> bize bu insan gerçeği şöyle anlatılır:</a:t>
            </a:r>
          </a:p>
          <a:p>
            <a:pPr algn="just"/>
            <a:r>
              <a:rPr lang="tr-TR" i="1" dirty="0" smtClean="0"/>
              <a:t>“Konuşmadan önce düşün, eylemeden önce tart.”</a:t>
            </a:r>
          </a:p>
          <a:p>
            <a:pPr algn="just"/>
            <a:r>
              <a:rPr lang="tr-TR" i="1" dirty="0" smtClean="0"/>
              <a:t>Yine </a:t>
            </a:r>
            <a:r>
              <a:rPr lang="tr-TR" i="1" dirty="0" err="1" smtClean="0"/>
              <a:t>Hamlet’te</a:t>
            </a:r>
            <a:r>
              <a:rPr lang="tr-TR" i="1" dirty="0" smtClean="0"/>
              <a:t> düşünmeyle ilgili şu cümleyle karşılaşırız:</a:t>
            </a:r>
          </a:p>
          <a:p>
            <a:pPr algn="just"/>
            <a:r>
              <a:rPr lang="tr-TR" i="1" dirty="0" smtClean="0"/>
              <a:t>“Hiçbir şey kendinde iyi ya da kötü değildir, her şey o şeyle ilgili düşüncelerimize bağlıdır.”</a:t>
            </a:r>
          </a:p>
          <a:p>
            <a:pPr algn="just"/>
            <a:r>
              <a:rPr lang="tr-TR" i="1" dirty="0" smtClean="0"/>
              <a:t>    Düşünmeyenlerin büyük bir çoğunluk oluşturduğu bir dünyada, düşüncenin lüks sayıldığı bir dünyada her şeye karşın düşünen insanı gerçek insan diye belirliyoruz.” (</a:t>
            </a:r>
            <a:r>
              <a:rPr lang="tr-TR" b="1" i="1" dirty="0" smtClean="0"/>
              <a:t>Felsefeye Giriş)</a:t>
            </a:r>
          </a:p>
          <a:p>
            <a:pPr algn="just"/>
            <a:endParaRPr lang="tr-TR" dirty="0"/>
          </a:p>
        </p:txBody>
      </p:sp>
      <p:sp>
        <p:nvSpPr>
          <p:cNvPr id="13" name="12 Dikdörtgen"/>
          <p:cNvSpPr/>
          <p:nvPr/>
        </p:nvSpPr>
        <p:spPr>
          <a:xfrm>
            <a:off x="357158" y="3857628"/>
            <a:ext cx="5500726" cy="2862322"/>
          </a:xfrm>
          <a:prstGeom prst="rect">
            <a:avLst/>
          </a:prstGeom>
        </p:spPr>
        <p:txBody>
          <a:bodyPr wrap="square">
            <a:spAutoFit/>
          </a:bodyPr>
          <a:lstStyle/>
          <a:p>
            <a:r>
              <a:rPr lang="tr-TR" dirty="0" smtClean="0">
                <a:solidFill>
                  <a:srgbClr val="6F1B59"/>
                </a:solidFill>
              </a:rPr>
              <a:t>“Söylediklerinize dikkat edin, düşüncelere dönüşür. </a:t>
            </a:r>
          </a:p>
          <a:p>
            <a:r>
              <a:rPr lang="tr-TR" dirty="0" smtClean="0">
                <a:solidFill>
                  <a:srgbClr val="6F1B59"/>
                </a:solidFill>
              </a:rPr>
              <a:t>Düşüncelerinize dikkat edin, duygularınıza dönüşür. </a:t>
            </a:r>
          </a:p>
          <a:p>
            <a:r>
              <a:rPr lang="tr-TR" dirty="0" smtClean="0">
                <a:solidFill>
                  <a:srgbClr val="6F1B59"/>
                </a:solidFill>
              </a:rPr>
              <a:t>Duygularınıza dikkat edin, davranışlarınıza dönüşür. </a:t>
            </a:r>
          </a:p>
          <a:p>
            <a:r>
              <a:rPr lang="tr-TR" dirty="0" smtClean="0">
                <a:solidFill>
                  <a:srgbClr val="6F1B59"/>
                </a:solidFill>
              </a:rPr>
              <a:t>Davranışlarınıza dikkat edin, alışkanlıklarınıza dönüşür. </a:t>
            </a:r>
          </a:p>
          <a:p>
            <a:r>
              <a:rPr lang="tr-TR" dirty="0" smtClean="0">
                <a:solidFill>
                  <a:srgbClr val="6F1B59"/>
                </a:solidFill>
              </a:rPr>
              <a:t>Alışkanlıklarınıza dikkat edin, değerlerinize dönüşür. </a:t>
            </a:r>
          </a:p>
          <a:p>
            <a:r>
              <a:rPr lang="tr-TR" dirty="0" smtClean="0">
                <a:solidFill>
                  <a:srgbClr val="6F1B59"/>
                </a:solidFill>
              </a:rPr>
              <a:t>Değerlerinize dikkat edin, karakterinize dönüşür. </a:t>
            </a:r>
          </a:p>
          <a:p>
            <a:r>
              <a:rPr lang="tr-TR" dirty="0" smtClean="0">
                <a:solidFill>
                  <a:srgbClr val="6F1B59"/>
                </a:solidFill>
              </a:rPr>
              <a:t>Karakterinize dikkat edin, kaderinize dönüşür.”</a:t>
            </a:r>
          </a:p>
          <a:p>
            <a:endParaRPr lang="tr-TR" i="1" dirty="0" smtClean="0">
              <a:solidFill>
                <a:srgbClr val="6F1B59"/>
              </a:solidFill>
            </a:endParaRPr>
          </a:p>
          <a:p>
            <a:r>
              <a:rPr lang="tr-TR" b="1" i="1" dirty="0" err="1" smtClean="0">
                <a:solidFill>
                  <a:schemeClr val="accent4"/>
                </a:solidFill>
              </a:rPr>
              <a:t>Mahatma</a:t>
            </a:r>
            <a:r>
              <a:rPr lang="tr-TR" b="1" i="1" dirty="0" smtClean="0">
                <a:solidFill>
                  <a:schemeClr val="accent4"/>
                </a:solidFill>
              </a:rPr>
              <a:t> </a:t>
            </a:r>
            <a:r>
              <a:rPr lang="tr-TR" b="1" i="1" dirty="0" err="1" smtClean="0">
                <a:solidFill>
                  <a:schemeClr val="accent4"/>
                </a:solidFill>
              </a:rPr>
              <a:t>Gandhi</a:t>
            </a:r>
            <a:r>
              <a:rPr lang="tr-TR" b="1" i="1" dirty="0" smtClean="0">
                <a:solidFill>
                  <a:schemeClr val="accent4"/>
                </a:solidFill>
              </a:rPr>
              <a:t> (</a:t>
            </a:r>
            <a:r>
              <a:rPr lang="tr-TR" b="1" i="1" dirty="0" err="1" smtClean="0">
                <a:solidFill>
                  <a:schemeClr val="accent4"/>
                </a:solidFill>
              </a:rPr>
              <a:t>Mehatma</a:t>
            </a:r>
            <a:r>
              <a:rPr lang="tr-TR" b="1" i="1" dirty="0" smtClean="0">
                <a:solidFill>
                  <a:schemeClr val="accent4"/>
                </a:solidFill>
              </a:rPr>
              <a:t> Gandi, 1869 - 1948)</a:t>
            </a:r>
            <a:endParaRPr lang="tr-TR" b="1" dirty="0">
              <a:solidFill>
                <a:schemeClr val="accent4"/>
              </a:solidFill>
            </a:endParaRPr>
          </a:p>
        </p:txBody>
      </p:sp>
      <p:pic>
        <p:nvPicPr>
          <p:cNvPr id="3077" name="Picture 5" descr="C:\Users\Mustafa\Desktop\1.PNG"/>
          <p:cNvPicPr>
            <a:picLocks noChangeAspect="1" noChangeArrowheads="1"/>
          </p:cNvPicPr>
          <p:nvPr/>
        </p:nvPicPr>
        <p:blipFill>
          <a:blip r:embed="rId3" cstate="print"/>
          <a:srcRect/>
          <a:stretch>
            <a:fillRect/>
          </a:stretch>
        </p:blipFill>
        <p:spPr bwMode="auto">
          <a:xfrm>
            <a:off x="5572132" y="3714752"/>
            <a:ext cx="3357586" cy="283844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14282" y="285728"/>
            <a:ext cx="3856033" cy="2714645"/>
          </a:xfrm>
          <a:prstGeom prst="rect">
            <a:avLst/>
          </a:prstGeom>
          <a:noFill/>
          <a:ln w="9525">
            <a:noFill/>
            <a:miter lim="800000"/>
            <a:headEnd/>
            <a:tailEnd/>
          </a:ln>
          <a:effectLst/>
        </p:spPr>
      </p:pic>
      <p:sp>
        <p:nvSpPr>
          <p:cNvPr id="3" name="2 Metin kutusu"/>
          <p:cNvSpPr txBox="1"/>
          <p:nvPr/>
        </p:nvSpPr>
        <p:spPr>
          <a:xfrm>
            <a:off x="4286248" y="428604"/>
            <a:ext cx="4572032" cy="2554545"/>
          </a:xfrm>
          <a:prstGeom prst="rect">
            <a:avLst/>
          </a:prstGeom>
          <a:noFill/>
        </p:spPr>
        <p:txBody>
          <a:bodyPr wrap="square" rtlCol="0">
            <a:spAutoFit/>
          </a:bodyPr>
          <a:lstStyle/>
          <a:p>
            <a:r>
              <a:rPr lang="tr-TR" dirty="0" smtClean="0">
                <a:solidFill>
                  <a:srgbClr val="FF00FF"/>
                </a:solidFill>
              </a:rPr>
              <a:t>     </a:t>
            </a:r>
            <a:r>
              <a:rPr lang="tr-TR" sz="3200" dirty="0" err="1" smtClean="0">
                <a:solidFill>
                  <a:srgbClr val="00B0F0"/>
                </a:solidFill>
              </a:rPr>
              <a:t>İbn</a:t>
            </a:r>
            <a:r>
              <a:rPr lang="tr-TR" sz="3200" dirty="0" smtClean="0">
                <a:solidFill>
                  <a:srgbClr val="00B0F0"/>
                </a:solidFill>
              </a:rPr>
              <a:t>-i Haldun </a:t>
            </a:r>
            <a:r>
              <a:rPr lang="tr-TR" sz="3200" dirty="0" smtClean="0">
                <a:solidFill>
                  <a:srgbClr val="FF00FF"/>
                </a:solidFill>
              </a:rPr>
              <a:t>der ki; insan beyni değirmen taşına benzer, içine yeni bir şeyler atmazsanız kendi kendini öğütür.</a:t>
            </a:r>
            <a:endParaRPr lang="tr-TR" sz="3200" dirty="0">
              <a:solidFill>
                <a:srgbClr val="FF00FF"/>
              </a:solidFill>
            </a:endParaRPr>
          </a:p>
        </p:txBody>
      </p:sp>
      <p:pic>
        <p:nvPicPr>
          <p:cNvPr id="4099" name="Picture 3"/>
          <p:cNvPicPr>
            <a:picLocks noChangeAspect="1" noChangeArrowheads="1"/>
          </p:cNvPicPr>
          <p:nvPr/>
        </p:nvPicPr>
        <p:blipFill>
          <a:blip r:embed="rId3" cstate="print"/>
          <a:srcRect/>
          <a:stretch>
            <a:fillRect/>
          </a:stretch>
        </p:blipFill>
        <p:spPr bwMode="auto">
          <a:xfrm>
            <a:off x="144463" y="3500438"/>
            <a:ext cx="5570545" cy="3071834"/>
          </a:xfrm>
          <a:prstGeom prst="rect">
            <a:avLst/>
          </a:prstGeom>
          <a:noFill/>
          <a:ln w="9525">
            <a:noFill/>
            <a:miter lim="800000"/>
            <a:headEnd/>
            <a:tailEnd/>
          </a:ln>
          <a:effectLst/>
        </p:spPr>
      </p:pic>
      <p:sp>
        <p:nvSpPr>
          <p:cNvPr id="5" name="4 Metin kutusu"/>
          <p:cNvSpPr txBox="1"/>
          <p:nvPr/>
        </p:nvSpPr>
        <p:spPr>
          <a:xfrm>
            <a:off x="5786446" y="3571876"/>
            <a:ext cx="3286147" cy="2062103"/>
          </a:xfrm>
          <a:prstGeom prst="rect">
            <a:avLst/>
          </a:prstGeom>
          <a:noFill/>
        </p:spPr>
        <p:txBody>
          <a:bodyPr wrap="square" rtlCol="0">
            <a:spAutoFit/>
          </a:bodyPr>
          <a:lstStyle/>
          <a:p>
            <a:r>
              <a:rPr lang="tr-TR" dirty="0" smtClean="0">
                <a:solidFill>
                  <a:srgbClr val="FF00FF"/>
                </a:solidFill>
              </a:rPr>
              <a:t>     </a:t>
            </a:r>
            <a:r>
              <a:rPr lang="tr-TR" sz="3200" dirty="0" smtClean="0">
                <a:solidFill>
                  <a:srgbClr val="00B0F0"/>
                </a:solidFill>
              </a:rPr>
              <a:t>Aristoteles </a:t>
            </a:r>
            <a:r>
              <a:rPr lang="tr-TR" sz="3200" dirty="0" smtClean="0">
                <a:solidFill>
                  <a:srgbClr val="FF00FF"/>
                </a:solidFill>
              </a:rPr>
              <a:t>der ki; insan politik ve düşünen bir hayvandır.</a:t>
            </a:r>
            <a:endParaRPr lang="tr-TR" sz="3200" dirty="0">
              <a:solidFill>
                <a:srgbClr val="FF00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42844" y="214290"/>
            <a:ext cx="8858312" cy="2646878"/>
          </a:xfrm>
          <a:prstGeom prst="rect">
            <a:avLst/>
          </a:prstGeom>
          <a:noFill/>
        </p:spPr>
        <p:txBody>
          <a:bodyPr wrap="square" rtlCol="0">
            <a:spAutoFit/>
          </a:bodyPr>
          <a:lstStyle/>
          <a:p>
            <a:r>
              <a:rPr lang="tr-TR" b="1" dirty="0" smtClean="0">
                <a:solidFill>
                  <a:srgbClr val="FF0000"/>
                </a:solidFill>
                <a:latin typeface="Calibri" pitchFamily="34" charset="0"/>
                <a:cs typeface="Calibri" pitchFamily="34" charset="0"/>
              </a:rPr>
              <a:t>Düşünme</a:t>
            </a:r>
            <a:r>
              <a:rPr lang="tr-TR" b="1" dirty="0" smtClean="0">
                <a:latin typeface="Calibri" pitchFamily="34" charset="0"/>
                <a:cs typeface="Calibri" pitchFamily="34" charset="0"/>
              </a:rPr>
              <a:t> sözcük anlamıyla </a:t>
            </a:r>
            <a:r>
              <a:rPr lang="tr-TR" b="1" u="sng" dirty="0" smtClean="0">
                <a:latin typeface="Calibri" pitchFamily="34" charset="0"/>
                <a:cs typeface="Calibri" pitchFamily="34" charset="0"/>
              </a:rPr>
              <a:t>düşünmek işi, tefekkür demektir.</a:t>
            </a:r>
          </a:p>
          <a:p>
            <a:endParaRPr lang="tr-TR" sz="1200" b="1" dirty="0" smtClean="0">
              <a:latin typeface="Calibri" pitchFamily="34" charset="0"/>
              <a:cs typeface="Calibri" pitchFamily="34" charset="0"/>
            </a:endParaRPr>
          </a:p>
          <a:p>
            <a:r>
              <a:rPr lang="tr-TR" sz="1400" b="1" dirty="0" smtClean="0">
                <a:latin typeface="Calibri" pitchFamily="34" charset="0"/>
                <a:cs typeface="Calibri" pitchFamily="34" charset="0"/>
              </a:rPr>
              <a:t>“</a:t>
            </a:r>
            <a:r>
              <a:rPr lang="tr-TR" sz="1400" b="1" i="1" dirty="0" smtClean="0">
                <a:latin typeface="Calibri" pitchFamily="34" charset="0"/>
                <a:cs typeface="Calibri" pitchFamily="34" charset="0"/>
              </a:rPr>
              <a:t>Fertlerin nasıl birbirinden ayrı bir duyma, düşünme ve hareket etme tarzları varsa nesillerin de kendilerine has, önceki ve sonraki nesillerinkine benzemeyen bir duyma, düşünme ve hareket etme tarzları vardır.” (M. Kaplan)</a:t>
            </a:r>
          </a:p>
          <a:p>
            <a:r>
              <a:rPr lang="tr-TR" sz="1400" b="1" dirty="0" smtClean="0">
                <a:latin typeface="Calibri" pitchFamily="34" charset="0"/>
                <a:cs typeface="Calibri" pitchFamily="34" charset="0"/>
              </a:rPr>
              <a:t>Düşünmek bir konu üzerinde akıl yürütmek, zihin yormak, </a:t>
            </a:r>
            <a:r>
              <a:rPr lang="tr-TR" sz="1400" b="1" dirty="0" err="1" smtClean="0">
                <a:latin typeface="Calibri" pitchFamily="34" charset="0"/>
                <a:cs typeface="Calibri" pitchFamily="34" charset="0"/>
              </a:rPr>
              <a:t>fikretmek</a:t>
            </a:r>
            <a:r>
              <a:rPr lang="tr-TR" sz="1400" b="1" dirty="0" smtClean="0">
                <a:latin typeface="Calibri" pitchFamily="34" charset="0"/>
                <a:cs typeface="Calibri" pitchFamily="34" charset="0"/>
              </a:rPr>
              <a:t>, muhakeme etmek, tefekkür etmek demektir. </a:t>
            </a:r>
          </a:p>
          <a:p>
            <a:endParaRPr lang="tr-TR" sz="1200" b="1" i="1" dirty="0" smtClean="0">
              <a:latin typeface="Calibri" pitchFamily="34" charset="0"/>
              <a:cs typeface="Calibri" pitchFamily="34" charset="0"/>
            </a:endParaRPr>
          </a:p>
          <a:p>
            <a:r>
              <a:rPr lang="tr-TR" sz="1400" b="1" dirty="0" smtClean="0">
                <a:solidFill>
                  <a:srgbClr val="FF0000"/>
                </a:solidFill>
                <a:latin typeface="Calibri" pitchFamily="34" charset="0"/>
                <a:cs typeface="Calibri" pitchFamily="34" charset="0"/>
              </a:rPr>
              <a:t>Psikoloji</a:t>
            </a:r>
            <a:r>
              <a:rPr lang="tr-TR" sz="1400" b="1" dirty="0" smtClean="0">
                <a:latin typeface="Calibri" pitchFamily="34" charset="0"/>
                <a:cs typeface="Calibri" pitchFamily="34" charset="0"/>
              </a:rPr>
              <a:t>deki tanımı ise şudur: </a:t>
            </a:r>
            <a:r>
              <a:rPr lang="tr-TR" sz="1400" b="1" dirty="0" smtClean="0">
                <a:solidFill>
                  <a:srgbClr val="00B050"/>
                </a:solidFill>
                <a:latin typeface="Calibri" pitchFamily="34" charset="0"/>
                <a:cs typeface="Calibri" pitchFamily="34" charset="0"/>
              </a:rPr>
              <a:t>Kişi, olay, olgu ve varlıkların zihnimizdeki karşılıkları olan semboller arasında bağ kurma işlemidir. </a:t>
            </a:r>
          </a:p>
          <a:p>
            <a:endParaRPr lang="tr-TR" sz="1200" b="1" dirty="0" smtClean="0">
              <a:latin typeface="Calibri" pitchFamily="34" charset="0"/>
              <a:cs typeface="Calibri" pitchFamily="34" charset="0"/>
            </a:endParaRPr>
          </a:p>
          <a:p>
            <a:r>
              <a:rPr lang="tr-TR" sz="1400" b="1" dirty="0" smtClean="0">
                <a:solidFill>
                  <a:srgbClr val="FF0000"/>
                </a:solidFill>
                <a:latin typeface="Calibri" pitchFamily="34" charset="0"/>
                <a:cs typeface="Calibri" pitchFamily="34" charset="0"/>
              </a:rPr>
              <a:t>Düşünmek</a:t>
            </a:r>
            <a:r>
              <a:rPr lang="tr-TR" sz="1400" b="1" dirty="0" smtClean="0">
                <a:latin typeface="Calibri" pitchFamily="34" charset="0"/>
                <a:cs typeface="Calibri" pitchFamily="34" charset="0"/>
              </a:rPr>
              <a:t>; düzensiz ve düzenli olarak ikiye ayrılabilir. Dalıp gitmek, hayaller kurmak ve rüyalar düzensiz düşünmeye örnek verilebilir. </a:t>
            </a:r>
          </a:p>
          <a:p>
            <a:r>
              <a:rPr lang="tr-TR" sz="1400" b="1" dirty="0" smtClean="0">
                <a:solidFill>
                  <a:srgbClr val="FF0000"/>
                </a:solidFill>
                <a:latin typeface="Calibri" pitchFamily="34" charset="0"/>
                <a:cs typeface="Calibri" pitchFamily="34" charset="0"/>
              </a:rPr>
              <a:t>Felsefe</a:t>
            </a:r>
            <a:r>
              <a:rPr lang="tr-TR" sz="1400" b="1" dirty="0" smtClean="0">
                <a:latin typeface="Calibri" pitchFamily="34" charset="0"/>
                <a:cs typeface="Calibri" pitchFamily="34" charset="0"/>
              </a:rPr>
              <a:t> ise ancak bir düzenli düşünme etkinliğidir. Tıpkı </a:t>
            </a:r>
            <a:r>
              <a:rPr lang="tr-TR" sz="1400" b="1" dirty="0" smtClean="0">
                <a:solidFill>
                  <a:srgbClr val="FF0000"/>
                </a:solidFill>
                <a:latin typeface="Calibri" pitchFamily="34" charset="0"/>
                <a:cs typeface="Calibri" pitchFamily="34" charset="0"/>
              </a:rPr>
              <a:t>bilim</a:t>
            </a:r>
            <a:r>
              <a:rPr lang="tr-TR" sz="1400" b="1" dirty="0" smtClean="0">
                <a:latin typeface="Calibri" pitchFamily="34" charset="0"/>
                <a:cs typeface="Calibri" pitchFamily="34" charset="0"/>
              </a:rPr>
              <a:t> gibi…</a:t>
            </a:r>
            <a:endParaRPr lang="tr-TR" sz="1400" b="1" dirty="0">
              <a:latin typeface="Calibri" pitchFamily="34" charset="0"/>
              <a:cs typeface="Calibri" pitchFamily="34" charset="0"/>
            </a:endParaRPr>
          </a:p>
        </p:txBody>
      </p:sp>
      <p:pic>
        <p:nvPicPr>
          <p:cNvPr id="5122" name="Picture 2"/>
          <p:cNvPicPr>
            <a:picLocks noChangeAspect="1" noChangeArrowheads="1"/>
          </p:cNvPicPr>
          <p:nvPr/>
        </p:nvPicPr>
        <p:blipFill>
          <a:blip r:embed="rId2" cstate="print"/>
          <a:srcRect/>
          <a:stretch>
            <a:fillRect/>
          </a:stretch>
        </p:blipFill>
        <p:spPr bwMode="auto">
          <a:xfrm>
            <a:off x="357158" y="3071809"/>
            <a:ext cx="8429684" cy="3714777"/>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3857620" y="285728"/>
            <a:ext cx="5010150" cy="23145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357158" y="285729"/>
            <a:ext cx="2905125" cy="2143140"/>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cstate="print"/>
          <a:srcRect/>
          <a:stretch>
            <a:fillRect/>
          </a:stretch>
        </p:blipFill>
        <p:spPr bwMode="auto">
          <a:xfrm>
            <a:off x="144463" y="2857495"/>
            <a:ext cx="8856693" cy="3857653"/>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428596" y="285729"/>
            <a:ext cx="8143932" cy="4832092"/>
          </a:xfrm>
          <a:prstGeom prst="rect">
            <a:avLst/>
          </a:prstGeom>
          <a:noFill/>
        </p:spPr>
        <p:txBody>
          <a:bodyPr wrap="square" rtlCol="0">
            <a:spAutoFit/>
          </a:bodyPr>
          <a:lstStyle/>
          <a:p>
            <a:r>
              <a:rPr lang="tr-TR" sz="4000" b="1" dirty="0" smtClean="0">
                <a:solidFill>
                  <a:srgbClr val="92D050"/>
                </a:solidFill>
                <a:latin typeface="Andalus" pitchFamily="18" charset="-78"/>
                <a:cs typeface="Andalus" pitchFamily="18" charset="-78"/>
              </a:rPr>
              <a:t>Felsefe nedir?</a:t>
            </a:r>
          </a:p>
          <a:p>
            <a:r>
              <a:rPr lang="tr-TR" sz="1200" dirty="0" smtClean="0">
                <a:solidFill>
                  <a:srgbClr val="FF0000"/>
                </a:solidFill>
                <a:latin typeface="Andalus" pitchFamily="18" charset="-78"/>
                <a:cs typeface="Andalus" pitchFamily="18" charset="-78"/>
              </a:rPr>
              <a:t>     </a:t>
            </a:r>
            <a:r>
              <a:rPr lang="tr-TR" dirty="0" smtClean="0">
                <a:solidFill>
                  <a:srgbClr val="FF0000"/>
                </a:solidFill>
                <a:latin typeface="Andalus" pitchFamily="18" charset="-78"/>
                <a:cs typeface="Andalus" pitchFamily="18" charset="-78"/>
              </a:rPr>
              <a:t>“Bilgi Sevgisi” </a:t>
            </a:r>
            <a:r>
              <a:rPr lang="tr-TR" dirty="0" smtClean="0">
                <a:latin typeface="Andalus" pitchFamily="18" charset="-78"/>
                <a:cs typeface="Andalus" pitchFamily="18" charset="-78"/>
              </a:rPr>
              <a:t>anlamına gelen Felsefe, altı Bilgi türünden bir tanesidir ve temelde diğer 5 bilgi türünü de içine alan </a:t>
            </a:r>
            <a:r>
              <a:rPr lang="tr-TR" dirty="0" smtClean="0">
                <a:solidFill>
                  <a:srgbClr val="00B050"/>
                </a:solidFill>
                <a:latin typeface="Andalus" pitchFamily="18" charset="-78"/>
                <a:cs typeface="Andalus" pitchFamily="18" charset="-78"/>
              </a:rPr>
              <a:t>kapsayıcı</a:t>
            </a:r>
            <a:r>
              <a:rPr lang="tr-TR" dirty="0" smtClean="0">
                <a:latin typeface="Andalus" pitchFamily="18" charset="-78"/>
                <a:cs typeface="Andalus" pitchFamily="18" charset="-78"/>
              </a:rPr>
              <a:t>, </a:t>
            </a:r>
            <a:r>
              <a:rPr lang="tr-TR" dirty="0" smtClean="0">
                <a:solidFill>
                  <a:srgbClr val="00B050"/>
                </a:solidFill>
                <a:latin typeface="Andalus" pitchFamily="18" charset="-78"/>
                <a:cs typeface="Andalus" pitchFamily="18" charset="-78"/>
              </a:rPr>
              <a:t>bütüncül</a:t>
            </a:r>
            <a:r>
              <a:rPr lang="tr-TR" dirty="0" smtClean="0">
                <a:latin typeface="Andalus" pitchFamily="18" charset="-78"/>
                <a:cs typeface="Andalus" pitchFamily="18" charset="-78"/>
              </a:rPr>
              <a:t>, </a:t>
            </a:r>
            <a:r>
              <a:rPr lang="tr-TR" dirty="0" smtClean="0">
                <a:solidFill>
                  <a:srgbClr val="00B050"/>
                </a:solidFill>
                <a:latin typeface="Andalus" pitchFamily="18" charset="-78"/>
                <a:cs typeface="Andalus" pitchFamily="18" charset="-78"/>
              </a:rPr>
              <a:t>sistemli</a:t>
            </a:r>
            <a:r>
              <a:rPr lang="tr-TR" dirty="0" smtClean="0">
                <a:latin typeface="Andalus" pitchFamily="18" charset="-78"/>
                <a:cs typeface="Andalus" pitchFamily="18" charset="-78"/>
              </a:rPr>
              <a:t>, </a:t>
            </a:r>
            <a:r>
              <a:rPr lang="tr-TR" dirty="0" smtClean="0">
                <a:solidFill>
                  <a:srgbClr val="00B050"/>
                </a:solidFill>
                <a:latin typeface="Andalus" pitchFamily="18" charset="-78"/>
                <a:cs typeface="Andalus" pitchFamily="18" charset="-78"/>
              </a:rPr>
              <a:t>mantıklı</a:t>
            </a:r>
            <a:r>
              <a:rPr lang="tr-TR" dirty="0" smtClean="0">
                <a:latin typeface="Andalus" pitchFamily="18" charset="-78"/>
                <a:cs typeface="Andalus" pitchFamily="18" charset="-78"/>
              </a:rPr>
              <a:t>, </a:t>
            </a:r>
            <a:r>
              <a:rPr lang="tr-TR" dirty="0" smtClean="0">
                <a:solidFill>
                  <a:srgbClr val="00B050"/>
                </a:solidFill>
                <a:latin typeface="Andalus" pitchFamily="18" charset="-78"/>
                <a:cs typeface="Andalus" pitchFamily="18" charset="-78"/>
              </a:rPr>
              <a:t>akılcı</a:t>
            </a:r>
            <a:r>
              <a:rPr lang="tr-TR" dirty="0" smtClean="0">
                <a:latin typeface="Andalus" pitchFamily="18" charset="-78"/>
                <a:cs typeface="Andalus" pitchFamily="18" charset="-78"/>
              </a:rPr>
              <a:t>, konuları açısından </a:t>
            </a:r>
            <a:r>
              <a:rPr lang="tr-TR" dirty="0" smtClean="0">
                <a:solidFill>
                  <a:srgbClr val="00B050"/>
                </a:solidFill>
                <a:latin typeface="Andalus" pitchFamily="18" charset="-78"/>
                <a:cs typeface="Andalus" pitchFamily="18" charset="-78"/>
              </a:rPr>
              <a:t>evrensel</a:t>
            </a:r>
            <a:r>
              <a:rPr lang="tr-TR" dirty="0" smtClean="0">
                <a:latin typeface="Andalus" pitchFamily="18" charset="-78"/>
                <a:cs typeface="Andalus" pitchFamily="18" charset="-78"/>
              </a:rPr>
              <a:t>, sonuçları açısından </a:t>
            </a:r>
            <a:r>
              <a:rPr lang="tr-TR" dirty="0" smtClean="0">
                <a:solidFill>
                  <a:srgbClr val="00B050"/>
                </a:solidFill>
                <a:latin typeface="Andalus" pitchFamily="18" charset="-78"/>
                <a:cs typeface="Andalus" pitchFamily="18" charset="-78"/>
              </a:rPr>
              <a:t>öznel</a:t>
            </a:r>
            <a:r>
              <a:rPr lang="tr-TR" dirty="0" smtClean="0">
                <a:latin typeface="Andalus" pitchFamily="18" charset="-78"/>
                <a:cs typeface="Andalus" pitchFamily="18" charset="-78"/>
              </a:rPr>
              <a:t>, </a:t>
            </a:r>
            <a:r>
              <a:rPr lang="tr-TR" dirty="0" smtClean="0">
                <a:solidFill>
                  <a:srgbClr val="00B050"/>
                </a:solidFill>
                <a:latin typeface="Andalus" pitchFamily="18" charset="-78"/>
                <a:cs typeface="Andalus" pitchFamily="18" charset="-78"/>
              </a:rPr>
              <a:t>soru sorma </a:t>
            </a:r>
            <a:r>
              <a:rPr lang="tr-TR" dirty="0" smtClean="0">
                <a:latin typeface="Andalus" pitchFamily="18" charset="-78"/>
                <a:cs typeface="Andalus" pitchFamily="18" charset="-78"/>
              </a:rPr>
              <a:t>etkinliğine bağlı, insanın </a:t>
            </a:r>
            <a:r>
              <a:rPr lang="tr-TR" b="1" dirty="0" smtClean="0">
                <a:solidFill>
                  <a:schemeClr val="tx2">
                    <a:lumMod val="60000"/>
                    <a:lumOff val="40000"/>
                  </a:schemeClr>
                </a:solidFill>
                <a:latin typeface="Andalus" pitchFamily="18" charset="-78"/>
                <a:cs typeface="Andalus" pitchFamily="18" charset="-78"/>
              </a:rPr>
              <a:t>şüphe</a:t>
            </a:r>
            <a:r>
              <a:rPr lang="tr-TR" dirty="0" smtClean="0">
                <a:latin typeface="Andalus" pitchFamily="18" charset="-78"/>
                <a:cs typeface="Andalus" pitchFamily="18" charset="-78"/>
              </a:rPr>
              <a:t> ve </a:t>
            </a:r>
            <a:r>
              <a:rPr lang="tr-TR" b="1" dirty="0" smtClean="0">
                <a:solidFill>
                  <a:schemeClr val="tx2">
                    <a:lumMod val="60000"/>
                    <a:lumOff val="40000"/>
                  </a:schemeClr>
                </a:solidFill>
                <a:latin typeface="Andalus" pitchFamily="18" charset="-78"/>
                <a:cs typeface="Andalus" pitchFamily="18" charset="-78"/>
              </a:rPr>
              <a:t>merak</a:t>
            </a:r>
            <a:r>
              <a:rPr lang="tr-TR" dirty="0" smtClean="0">
                <a:latin typeface="Andalus" pitchFamily="18" charset="-78"/>
                <a:cs typeface="Andalus" pitchFamily="18" charset="-78"/>
              </a:rPr>
              <a:t> dürtülerinden kaynaklanan, sorgulamaya dayalı bir </a:t>
            </a:r>
            <a:r>
              <a:rPr lang="tr-TR" dirty="0" smtClean="0">
                <a:solidFill>
                  <a:srgbClr val="00B050"/>
                </a:solidFill>
                <a:latin typeface="Andalus" pitchFamily="18" charset="-78"/>
                <a:cs typeface="Andalus" pitchFamily="18" charset="-78"/>
              </a:rPr>
              <a:t>düşünme</a:t>
            </a:r>
            <a:r>
              <a:rPr lang="tr-TR" dirty="0" smtClean="0">
                <a:latin typeface="Andalus" pitchFamily="18" charset="-78"/>
                <a:cs typeface="Andalus" pitchFamily="18" charset="-78"/>
              </a:rPr>
              <a:t> etkinliğidir. </a:t>
            </a:r>
          </a:p>
          <a:p>
            <a:r>
              <a:rPr lang="tr-TR" dirty="0" smtClean="0">
                <a:latin typeface="Andalus" pitchFamily="18" charset="-78"/>
                <a:cs typeface="Andalus" pitchFamily="18" charset="-78"/>
              </a:rPr>
              <a:t>     </a:t>
            </a:r>
            <a:r>
              <a:rPr lang="tr-TR" dirty="0" smtClean="0">
                <a:solidFill>
                  <a:srgbClr val="FF0000"/>
                </a:solidFill>
                <a:latin typeface="Andalus" pitchFamily="18" charset="-78"/>
                <a:cs typeface="Andalus" pitchFamily="18" charset="-78"/>
              </a:rPr>
              <a:t>“Bilgiyi sevmek”, “Bilgiyi aramak”, “Bilgiyi istemek”, “Hikmet sevgisi” </a:t>
            </a:r>
            <a:r>
              <a:rPr lang="tr-TR" dirty="0" smtClean="0">
                <a:latin typeface="Andalus" pitchFamily="18" charset="-78"/>
                <a:cs typeface="Andalus" pitchFamily="18" charset="-78"/>
              </a:rPr>
              <a:t>anlamlarına da gelen Felsefe, hiçbir zaman “Her şeyi bilmek” olarak düşünülmemelidir.</a:t>
            </a:r>
          </a:p>
          <a:p>
            <a:r>
              <a:rPr lang="tr-TR" dirty="0" smtClean="0">
                <a:latin typeface="Andalus" pitchFamily="18" charset="-78"/>
                <a:cs typeface="Andalus" pitchFamily="18" charset="-78"/>
              </a:rPr>
              <a:t>                               </a:t>
            </a:r>
            <a:r>
              <a:rPr lang="tr-TR" sz="3200" dirty="0" smtClean="0">
                <a:solidFill>
                  <a:srgbClr val="FF00FF"/>
                </a:solidFill>
                <a:latin typeface="Andalus" pitchFamily="18" charset="-78"/>
                <a:cs typeface="Andalus" pitchFamily="18" charset="-78"/>
              </a:rPr>
              <a:t>Felsefede “bitmişlik” yoktur:</a:t>
            </a:r>
          </a:p>
          <a:p>
            <a:r>
              <a:rPr lang="tr-TR" dirty="0" smtClean="0">
                <a:latin typeface="Andalus" pitchFamily="18" charset="-78"/>
                <a:cs typeface="Andalus" pitchFamily="18" charset="-78"/>
              </a:rPr>
              <a:t> </a:t>
            </a:r>
          </a:p>
          <a:p>
            <a:endParaRPr lang="tr-TR" sz="1200" dirty="0" smtClean="0">
              <a:solidFill>
                <a:srgbClr val="92D050"/>
              </a:solidFill>
              <a:latin typeface="Andalus" pitchFamily="18" charset="-78"/>
              <a:cs typeface="Andalus" pitchFamily="18" charset="-78"/>
            </a:endParaRPr>
          </a:p>
          <a:p>
            <a:endParaRPr lang="tr-TR" sz="4000" dirty="0" smtClean="0">
              <a:solidFill>
                <a:srgbClr val="92D050"/>
              </a:solidFill>
              <a:latin typeface="Andalus" pitchFamily="18" charset="-78"/>
              <a:cs typeface="Andalus" pitchFamily="18" charset="-78"/>
            </a:endParaRPr>
          </a:p>
          <a:p>
            <a:endParaRPr lang="tr-TR" sz="4000" dirty="0">
              <a:solidFill>
                <a:srgbClr val="92D050"/>
              </a:solidFill>
              <a:latin typeface="Andalus" pitchFamily="18" charset="-78"/>
              <a:cs typeface="Andalus" pitchFamily="18" charset="-78"/>
            </a:endParaRPr>
          </a:p>
        </p:txBody>
      </p:sp>
      <p:pic>
        <p:nvPicPr>
          <p:cNvPr id="7170" name="Picture 2"/>
          <p:cNvPicPr>
            <a:picLocks noChangeAspect="1" noChangeArrowheads="1"/>
          </p:cNvPicPr>
          <p:nvPr/>
        </p:nvPicPr>
        <p:blipFill>
          <a:blip r:embed="rId2" cstate="print"/>
          <a:srcRect/>
          <a:stretch>
            <a:fillRect/>
          </a:stretch>
        </p:blipFill>
        <p:spPr bwMode="auto">
          <a:xfrm>
            <a:off x="642910" y="3429000"/>
            <a:ext cx="7715304" cy="321471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357159" y="285729"/>
            <a:ext cx="4429155" cy="3447098"/>
          </a:xfrm>
          <a:prstGeom prst="rect">
            <a:avLst/>
          </a:prstGeom>
          <a:noFill/>
        </p:spPr>
        <p:txBody>
          <a:bodyPr wrap="square" rtlCol="0">
            <a:spAutoFit/>
          </a:bodyPr>
          <a:lstStyle/>
          <a:p>
            <a:r>
              <a:rPr lang="tr-TR" sz="2000" dirty="0" smtClean="0">
                <a:solidFill>
                  <a:srgbClr val="FF0000"/>
                </a:solidFill>
              </a:rPr>
              <a:t>Felsefe</a:t>
            </a:r>
            <a:r>
              <a:rPr lang="tr-TR" dirty="0" smtClean="0"/>
              <a:t> sözcüğünü ilk kullanan kişi, “Sayıların Babası” olarak bilinen </a:t>
            </a:r>
            <a:r>
              <a:rPr lang="tr-TR" dirty="0" smtClean="0">
                <a:solidFill>
                  <a:srgbClr val="7030A0"/>
                </a:solidFill>
              </a:rPr>
              <a:t>Yunan</a:t>
            </a:r>
            <a:r>
              <a:rPr lang="tr-TR" dirty="0" smtClean="0"/>
              <a:t>lı matematikçi </a:t>
            </a:r>
            <a:r>
              <a:rPr lang="tr-TR" dirty="0" err="1" smtClean="0">
                <a:solidFill>
                  <a:srgbClr val="FF00FF"/>
                </a:solidFill>
              </a:rPr>
              <a:t>Pythagoras</a:t>
            </a:r>
            <a:r>
              <a:rPr lang="tr-TR" dirty="0" err="1" smtClean="0"/>
              <a:t>’tır</a:t>
            </a:r>
            <a:r>
              <a:rPr lang="tr-TR" dirty="0" smtClean="0"/>
              <a:t>.(</a:t>
            </a:r>
            <a:r>
              <a:rPr lang="tr-TR" dirty="0" smtClean="0">
                <a:solidFill>
                  <a:srgbClr val="FF00FF"/>
                </a:solidFill>
              </a:rPr>
              <a:t>Pisagor</a:t>
            </a:r>
            <a:r>
              <a:rPr lang="tr-TR" dirty="0" smtClean="0"/>
              <a:t>, M.Ö. 570-M.Ö 495) </a:t>
            </a:r>
          </a:p>
          <a:p>
            <a:endParaRPr lang="tr-TR" dirty="0" smtClean="0"/>
          </a:p>
          <a:p>
            <a:r>
              <a:rPr lang="tr-TR" dirty="0" err="1" smtClean="0">
                <a:solidFill>
                  <a:srgbClr val="0099FF"/>
                </a:solidFill>
              </a:rPr>
              <a:t>Philasophia</a:t>
            </a:r>
            <a:r>
              <a:rPr lang="tr-TR" dirty="0" smtClean="0"/>
              <a:t>(Felsefe); ‘seviyorum’, ‘peşinden koşuyorum’, ‘arıyorum’ anlamlarına gelen “</a:t>
            </a:r>
            <a:r>
              <a:rPr lang="tr-TR" dirty="0" err="1" smtClean="0">
                <a:solidFill>
                  <a:srgbClr val="7030A0"/>
                </a:solidFill>
              </a:rPr>
              <a:t>Philia</a:t>
            </a:r>
            <a:r>
              <a:rPr lang="tr-TR" dirty="0" smtClean="0"/>
              <a:t>”, ve ‘bilgi’, ‘bilgelik’ anlamlarına gelen “</a:t>
            </a:r>
            <a:r>
              <a:rPr lang="tr-TR" dirty="0" err="1" smtClean="0">
                <a:solidFill>
                  <a:srgbClr val="7030A0"/>
                </a:solidFill>
              </a:rPr>
              <a:t>Sophia</a:t>
            </a:r>
            <a:r>
              <a:rPr lang="tr-TR" dirty="0" smtClean="0"/>
              <a:t>” sözcüklerinden türeyen birleşik bir sözcüktür.</a:t>
            </a:r>
          </a:p>
          <a:p>
            <a:r>
              <a:rPr lang="tr-TR" dirty="0" smtClean="0"/>
              <a:t> </a:t>
            </a:r>
            <a:r>
              <a:rPr lang="tr-TR" dirty="0" smtClean="0">
                <a:solidFill>
                  <a:srgbClr val="7030A0"/>
                </a:solidFill>
              </a:rPr>
              <a:t>Felsefe</a:t>
            </a:r>
            <a:r>
              <a:rPr lang="tr-TR" dirty="0" smtClean="0"/>
              <a:t>, herhangi bir gerekliliğe dayanmayan, içten gelen bir “bilme” isteği ile ortaya çıkan </a:t>
            </a:r>
            <a:r>
              <a:rPr lang="tr-TR" dirty="0" smtClean="0">
                <a:solidFill>
                  <a:srgbClr val="339933"/>
                </a:solidFill>
              </a:rPr>
              <a:t>entelektüel</a:t>
            </a:r>
            <a:r>
              <a:rPr lang="tr-TR" dirty="0" smtClean="0"/>
              <a:t> bir faaliyettir.</a:t>
            </a:r>
            <a:endParaRPr lang="tr-TR" dirty="0"/>
          </a:p>
        </p:txBody>
      </p:sp>
      <p:pic>
        <p:nvPicPr>
          <p:cNvPr id="8194" name="Picture 2"/>
          <p:cNvPicPr>
            <a:picLocks noChangeAspect="1" noChangeArrowheads="1"/>
          </p:cNvPicPr>
          <p:nvPr/>
        </p:nvPicPr>
        <p:blipFill>
          <a:blip r:embed="rId2" cstate="print"/>
          <a:srcRect/>
          <a:stretch>
            <a:fillRect/>
          </a:stretch>
        </p:blipFill>
        <p:spPr bwMode="auto">
          <a:xfrm>
            <a:off x="4857752" y="285728"/>
            <a:ext cx="4143404" cy="3500462"/>
          </a:xfrm>
          <a:prstGeom prst="rect">
            <a:avLst/>
          </a:prstGeom>
          <a:noFill/>
          <a:ln w="9525">
            <a:noFill/>
            <a:miter lim="800000"/>
            <a:headEnd/>
            <a:tailEnd/>
          </a:ln>
          <a:effectLst/>
        </p:spPr>
      </p:pic>
      <p:sp>
        <p:nvSpPr>
          <p:cNvPr id="4" name="3 Metin kutusu"/>
          <p:cNvSpPr txBox="1"/>
          <p:nvPr/>
        </p:nvSpPr>
        <p:spPr>
          <a:xfrm>
            <a:off x="214282" y="4000504"/>
            <a:ext cx="8643998" cy="2462213"/>
          </a:xfrm>
          <a:prstGeom prst="rect">
            <a:avLst/>
          </a:prstGeom>
          <a:noFill/>
        </p:spPr>
        <p:txBody>
          <a:bodyPr wrap="square" rtlCol="0">
            <a:spAutoFit/>
          </a:bodyPr>
          <a:lstStyle/>
          <a:p>
            <a:r>
              <a:rPr lang="tr-TR" dirty="0" smtClean="0"/>
              <a:t>			     </a:t>
            </a:r>
            <a:r>
              <a:rPr lang="tr-TR" sz="2800" dirty="0" smtClean="0">
                <a:solidFill>
                  <a:srgbClr val="FF0000"/>
                </a:solidFill>
              </a:rPr>
              <a:t>BİLGİ NEDİR?</a:t>
            </a:r>
          </a:p>
          <a:p>
            <a:r>
              <a:rPr lang="tr-TR" dirty="0" smtClean="0"/>
              <a:t>Felsefe, “Bilgi Sevgisi”dir dedik…  Peki! Bilgi nedir? Sevgi nedir?</a:t>
            </a:r>
          </a:p>
          <a:p>
            <a:endParaRPr lang="tr-TR" dirty="0" smtClean="0"/>
          </a:p>
          <a:p>
            <a:r>
              <a:rPr lang="tr-TR" dirty="0" smtClean="0">
                <a:solidFill>
                  <a:srgbClr val="FF0000"/>
                </a:solidFill>
              </a:rPr>
              <a:t>Bilgi</a:t>
            </a:r>
            <a:r>
              <a:rPr lang="tr-TR" dirty="0" smtClean="0"/>
              <a:t>; özne (</a:t>
            </a:r>
            <a:r>
              <a:rPr lang="tr-TR" dirty="0" err="1" smtClean="0"/>
              <a:t>suje</a:t>
            </a:r>
            <a:r>
              <a:rPr lang="tr-TR" dirty="0" smtClean="0"/>
              <a:t>) ile nesne (obje) arasındaki ilişkiden doğan </a:t>
            </a:r>
            <a:r>
              <a:rPr lang="tr-TR" dirty="0" err="1" smtClean="0"/>
              <a:t>ÜRÜNdür</a:t>
            </a:r>
            <a:r>
              <a:rPr lang="tr-TR" dirty="0" smtClean="0"/>
              <a:t>. </a:t>
            </a:r>
          </a:p>
          <a:p>
            <a:r>
              <a:rPr lang="tr-TR" dirty="0" err="1" smtClean="0">
                <a:solidFill>
                  <a:srgbClr val="FF0000"/>
                </a:solidFill>
              </a:rPr>
              <a:t>Suje</a:t>
            </a:r>
            <a:r>
              <a:rPr lang="tr-TR" dirty="0" smtClean="0"/>
              <a:t>; ‘ben’, ‘bilen’, ‘bilmek için objeye yönelen’ insan zihnidir. </a:t>
            </a:r>
          </a:p>
          <a:p>
            <a:r>
              <a:rPr lang="tr-TR" dirty="0" smtClean="0">
                <a:solidFill>
                  <a:srgbClr val="FF0000"/>
                </a:solidFill>
              </a:rPr>
              <a:t>Obje</a:t>
            </a:r>
            <a:r>
              <a:rPr lang="tr-TR" dirty="0" smtClean="0"/>
              <a:t>; ‘bilinen, ‘öznenin bilmek için yöneldiği’ her şeydir. </a:t>
            </a:r>
          </a:p>
          <a:p>
            <a:r>
              <a:rPr lang="tr-TR" dirty="0" smtClean="0">
                <a:solidFill>
                  <a:srgbClr val="FF0000"/>
                </a:solidFill>
              </a:rPr>
              <a:t>Sevgi;</a:t>
            </a:r>
            <a:r>
              <a:rPr lang="tr-TR" dirty="0" smtClean="0"/>
              <a:t> mantık biliminde </a:t>
            </a:r>
            <a:r>
              <a:rPr lang="tr-TR" dirty="0" smtClean="0">
                <a:solidFill>
                  <a:schemeClr val="accent2"/>
                </a:solidFill>
              </a:rPr>
              <a:t>‘Tanımlanamazlar’ </a:t>
            </a:r>
            <a:r>
              <a:rPr lang="tr-TR" dirty="0" smtClean="0"/>
              <a:t>sınıfına girse de ‘değer vermek’, ‘önemsemek’, ‘ilgi duymak’ kavramlarıyla kısmen açıklanabilir.</a:t>
            </a:r>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520</TotalTime>
  <Words>1687</Words>
  <PresentationFormat>Ekran Gösterisi (4:3)</PresentationFormat>
  <Paragraphs>201</Paragraphs>
  <Slides>25</Slides>
  <Notes>3</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25</vt:i4>
      </vt:variant>
    </vt:vector>
  </HeadingPairs>
  <TitlesOfParts>
    <vt:vector size="32" baseType="lpstr">
      <vt:lpstr>Algerian</vt:lpstr>
      <vt:lpstr>Andalus</vt:lpstr>
      <vt:lpstr>Arial</vt:lpstr>
      <vt:lpstr>Calibri</vt:lpstr>
      <vt:lpstr>Constantia</vt:lpstr>
      <vt:lpstr>Wingdings 2</vt:lpstr>
      <vt:lpstr>Akış</vt:lpstr>
      <vt:lpstr>1. ÜNİTE:  FELSEFEYİ TANIMA  1. BÖLÜM: FELSEFENİN ANLAMI</vt:lpstr>
      <vt:lpstr>                                                                           İnsanın kendisi ve çevresi hakkındaki farkındalığı bir bilinç hâlidir. İnsanın kendisi hakkındaki bilinçlilik hâli ise öz bilinçtir.             Özbilinç insanın kendi üzerine düşünme, kendinin farkında olma durumudur.        Bilinç ve özbilinç bilginin ortaya çıkmasında önemli bir yere sahiptir. Çünkü insan hem kendini hem de çevresindeki doğal ve toplumsal dünyayı tanıdıkça bilgi sahibi olur.             Bu bilgiler arasında kurduğu ilişkiler, yeni bilgilerin oluşmasını sağlar. (Transfer – Aktarım) Bu sayede insan yaşadığı dünyada bir yabancı gibi kalmayarak kendinin ve evrenin farkına varır.         Felsefi düşünceye giden ilk yol böylelikle başlamış olur. İnsanın;  kendisiyle yüzleşmesi; “Ben kimim?”,  evrenle yüzleşmesi; “Evren nasıl oluşmuştur?”, hayatla yüzleşmesi ise; “Hayatın anlamı nedir?”   sorularını sormasını sağlamıştır...   </vt:lpstr>
      <vt:lpstr>Düşünme nedir?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2020-08-21T08:37:59Z</dcterms:created>
  <dcterms:modified xsi:type="dcterms:W3CDTF">2021-09-17T13:17:16Z</dcterms:modified>
</cp:coreProperties>
</file>