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notesMasterIdLst>
    <p:notesMasterId r:id="rId5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3" r:id="rId28"/>
    <p:sldId id="284" r:id="rId29"/>
    <p:sldId id="285" r:id="rId30"/>
    <p:sldId id="286" r:id="rId31"/>
    <p:sldId id="287" r:id="rId32"/>
    <p:sldId id="288" r:id="rId33"/>
    <p:sldId id="296" r:id="rId34"/>
    <p:sldId id="289" r:id="rId35"/>
    <p:sldId id="290" r:id="rId36"/>
    <p:sldId id="291" r:id="rId37"/>
    <p:sldId id="292" r:id="rId38"/>
    <p:sldId id="293" r:id="rId39"/>
    <p:sldId id="294" r:id="rId40"/>
    <p:sldId id="295" r:id="rId41"/>
    <p:sldId id="297" r:id="rId42"/>
    <p:sldId id="298" r:id="rId43"/>
    <p:sldId id="303" r:id="rId44"/>
    <p:sldId id="299" r:id="rId45"/>
    <p:sldId id="300" r:id="rId46"/>
    <p:sldId id="301" r:id="rId47"/>
    <p:sldId id="302" r:id="rId48"/>
    <p:sldId id="304" r:id="rId49"/>
    <p:sldId id="305" r:id="rId50"/>
    <p:sldId id="306" r:id="rId5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94660"/>
  </p:normalViewPr>
  <p:slideViewPr>
    <p:cSldViewPr snapToGrid="0">
      <p:cViewPr varScale="1">
        <p:scale>
          <a:sx n="81" d="100"/>
          <a:sy n="81" d="100"/>
        </p:scale>
        <p:origin x="73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EFDD80-34A6-46DC-A5F4-1B194EE643EF}" type="datetimeFigureOut">
              <a:rPr lang="tr-TR" smtClean="0"/>
              <a:t>22.04.2021</a:t>
            </a:fld>
            <a:endParaRPr lang="tr-TR"/>
          </a:p>
        </p:txBody>
      </p:sp>
      <p:sp>
        <p:nvSpPr>
          <p:cNvPr id="4" name="Slayt Resmi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EB13DB-AA91-4BD8-BE5A-77A2A55E1FD0}" type="slidenum">
              <a:rPr lang="tr-TR" smtClean="0"/>
              <a:t>‹#›</a:t>
            </a:fld>
            <a:endParaRPr lang="tr-TR"/>
          </a:p>
        </p:txBody>
      </p:sp>
    </p:spTree>
    <p:extLst>
      <p:ext uri="{BB962C8B-B14F-4D97-AF65-F5344CB8AC3E}">
        <p14:creationId xmlns:p14="http://schemas.microsoft.com/office/powerpoint/2010/main" val="15816231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CDEB13DB-AA91-4BD8-BE5A-77A2A55E1FD0}" type="slidenum">
              <a:rPr lang="tr-TR" smtClean="0"/>
              <a:t>3</a:t>
            </a:fld>
            <a:endParaRPr lang="tr-TR"/>
          </a:p>
        </p:txBody>
      </p:sp>
    </p:spTree>
    <p:extLst>
      <p:ext uri="{BB962C8B-B14F-4D97-AF65-F5344CB8AC3E}">
        <p14:creationId xmlns:p14="http://schemas.microsoft.com/office/powerpoint/2010/main" val="32592429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tr-TR"/>
              <a:t>Asıl başlık stilini düzenlemek için tıklayın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a:t>Asıl alt başlık stilini düzenlemek için tıklayın</a:t>
            </a:r>
            <a:endParaRPr lang="en-US" dirty="0"/>
          </a:p>
        </p:txBody>
      </p:sp>
      <p:sp>
        <p:nvSpPr>
          <p:cNvPr id="4" name="Date Placeholder 3"/>
          <p:cNvSpPr>
            <a:spLocks noGrp="1"/>
          </p:cNvSpPr>
          <p:nvPr>
            <p:ph type="dt" sz="half" idx="10"/>
          </p:nvPr>
        </p:nvSpPr>
        <p:spPr/>
        <p:txBody>
          <a:bodyPr/>
          <a:lstStyle/>
          <a:p>
            <a:fld id="{77761049-7625-422A-926D-B4AB23DE1885}" type="datetimeFigureOut">
              <a:rPr lang="tr-TR" smtClean="0"/>
              <a:t>22.04.2021</a:t>
            </a:fld>
            <a:endParaRPr lang="tr-TR" dirty="0"/>
          </a:p>
        </p:txBody>
      </p:sp>
      <p:sp>
        <p:nvSpPr>
          <p:cNvPr id="5" name="Footer Placeholder 4"/>
          <p:cNvSpPr>
            <a:spLocks noGrp="1"/>
          </p:cNvSpPr>
          <p:nvPr>
            <p:ph type="ftr" sz="quarter" idx="11"/>
          </p:nvPr>
        </p:nvSpPr>
        <p:spPr/>
        <p:txBody>
          <a:bodyPr/>
          <a:lstStyle/>
          <a:p>
            <a:endParaRPr lang="tr-TR" dirty="0"/>
          </a:p>
        </p:txBody>
      </p:sp>
      <p:sp>
        <p:nvSpPr>
          <p:cNvPr id="6" name="Slide Number Placeholder 5"/>
          <p:cNvSpPr>
            <a:spLocks noGrp="1"/>
          </p:cNvSpPr>
          <p:nvPr>
            <p:ph type="sldNum" sz="quarter" idx="12"/>
          </p:nvPr>
        </p:nvSpPr>
        <p:spPr/>
        <p:txBody>
          <a:bodyPr/>
          <a:lstStyle/>
          <a:p>
            <a:fld id="{6BB6E4E1-E710-48A9-9F43-4FFA16822955}" type="slidenum">
              <a:rPr lang="tr-TR" smtClean="0"/>
              <a:t>‹#›</a:t>
            </a:fld>
            <a:endParaRPr lang="tr-TR" dirty="0"/>
          </a:p>
        </p:txBody>
      </p:sp>
    </p:spTree>
    <p:extLst>
      <p:ext uri="{BB962C8B-B14F-4D97-AF65-F5344CB8AC3E}">
        <p14:creationId xmlns:p14="http://schemas.microsoft.com/office/powerpoint/2010/main" val="30813676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Yazılı Panoramik Resim">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tr-TR"/>
              <a:t>Asıl başlık stilini düzenlemek için tıklayın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tıklayın</a:t>
            </a:r>
          </a:p>
        </p:txBody>
      </p:sp>
      <p:sp>
        <p:nvSpPr>
          <p:cNvPr id="5" name="Date Placeholder 4"/>
          <p:cNvSpPr>
            <a:spLocks noGrp="1"/>
          </p:cNvSpPr>
          <p:nvPr>
            <p:ph type="dt" sz="half" idx="10"/>
          </p:nvPr>
        </p:nvSpPr>
        <p:spPr/>
        <p:txBody>
          <a:bodyPr/>
          <a:lstStyle/>
          <a:p>
            <a:fld id="{77761049-7625-422A-926D-B4AB23DE1885}" type="datetimeFigureOut">
              <a:rPr lang="tr-TR" smtClean="0"/>
              <a:t>22.04.2021</a:t>
            </a:fld>
            <a:endParaRPr lang="tr-TR" dirty="0"/>
          </a:p>
        </p:txBody>
      </p:sp>
      <p:sp>
        <p:nvSpPr>
          <p:cNvPr id="6" name="Footer Placeholder 5"/>
          <p:cNvSpPr>
            <a:spLocks noGrp="1"/>
          </p:cNvSpPr>
          <p:nvPr>
            <p:ph type="ftr" sz="quarter" idx="11"/>
          </p:nvPr>
        </p:nvSpPr>
        <p:spPr/>
        <p:txBody>
          <a:bodyPr/>
          <a:lstStyle/>
          <a:p>
            <a:endParaRPr lang="tr-TR" dirty="0"/>
          </a:p>
        </p:txBody>
      </p:sp>
      <p:sp>
        <p:nvSpPr>
          <p:cNvPr id="7" name="Slide Number Placeholder 6"/>
          <p:cNvSpPr>
            <a:spLocks noGrp="1"/>
          </p:cNvSpPr>
          <p:nvPr>
            <p:ph type="sldNum" sz="quarter" idx="12"/>
          </p:nvPr>
        </p:nvSpPr>
        <p:spPr/>
        <p:txBody>
          <a:bodyPr/>
          <a:lstStyle/>
          <a:p>
            <a:fld id="{6BB6E4E1-E710-48A9-9F43-4FFA16822955}" type="slidenum">
              <a:rPr lang="tr-TR" smtClean="0"/>
              <a:t>‹#›</a:t>
            </a:fld>
            <a:endParaRPr lang="tr-TR" dirty="0"/>
          </a:p>
        </p:txBody>
      </p:sp>
    </p:spTree>
    <p:extLst>
      <p:ext uri="{BB962C8B-B14F-4D97-AF65-F5344CB8AC3E}">
        <p14:creationId xmlns:p14="http://schemas.microsoft.com/office/powerpoint/2010/main" val="1664007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şlık ve Resim Yazısı">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tr-TR"/>
              <a:t>Asıl başlık stilini düzenlemek için tıklayın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tıklayın</a:t>
            </a:r>
          </a:p>
        </p:txBody>
      </p:sp>
      <p:sp>
        <p:nvSpPr>
          <p:cNvPr id="4" name="Date Placeholder 3"/>
          <p:cNvSpPr>
            <a:spLocks noGrp="1"/>
          </p:cNvSpPr>
          <p:nvPr>
            <p:ph type="dt" sz="half" idx="10"/>
          </p:nvPr>
        </p:nvSpPr>
        <p:spPr/>
        <p:txBody>
          <a:bodyPr/>
          <a:lstStyle/>
          <a:p>
            <a:fld id="{77761049-7625-422A-926D-B4AB23DE1885}" type="datetimeFigureOut">
              <a:rPr lang="tr-TR" smtClean="0"/>
              <a:t>22.04.2021</a:t>
            </a:fld>
            <a:endParaRPr lang="tr-TR" dirty="0"/>
          </a:p>
        </p:txBody>
      </p:sp>
      <p:sp>
        <p:nvSpPr>
          <p:cNvPr id="5" name="Footer Placeholder 4"/>
          <p:cNvSpPr>
            <a:spLocks noGrp="1"/>
          </p:cNvSpPr>
          <p:nvPr>
            <p:ph type="ftr" sz="quarter" idx="11"/>
          </p:nvPr>
        </p:nvSpPr>
        <p:spPr/>
        <p:txBody>
          <a:bodyPr/>
          <a:lstStyle/>
          <a:p>
            <a:endParaRPr lang="tr-TR" dirty="0"/>
          </a:p>
        </p:txBody>
      </p:sp>
      <p:sp>
        <p:nvSpPr>
          <p:cNvPr id="6" name="Slide Number Placeholder 5"/>
          <p:cNvSpPr>
            <a:spLocks noGrp="1"/>
          </p:cNvSpPr>
          <p:nvPr>
            <p:ph type="sldNum" sz="quarter" idx="12"/>
          </p:nvPr>
        </p:nvSpPr>
        <p:spPr/>
        <p:txBody>
          <a:bodyPr/>
          <a:lstStyle/>
          <a:p>
            <a:fld id="{6BB6E4E1-E710-48A9-9F43-4FFA16822955}" type="slidenum">
              <a:rPr lang="tr-TR" smtClean="0"/>
              <a:t>‹#›</a:t>
            </a:fld>
            <a:endParaRPr lang="tr-TR" dirty="0"/>
          </a:p>
        </p:txBody>
      </p:sp>
    </p:spTree>
    <p:extLst>
      <p:ext uri="{BB962C8B-B14F-4D97-AF65-F5344CB8AC3E}">
        <p14:creationId xmlns:p14="http://schemas.microsoft.com/office/powerpoint/2010/main" val="8545975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Resim Yazılı Alıntı">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tr-TR"/>
              <a:t>Asıl başlık stilini düzenlemek için tıklayın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tr-TR"/>
              <a:t>Asıl metin stillerini düzenlemek için tıklayın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tıklayın</a:t>
            </a:r>
          </a:p>
        </p:txBody>
      </p:sp>
      <p:sp>
        <p:nvSpPr>
          <p:cNvPr id="4" name="Date Placeholder 3"/>
          <p:cNvSpPr>
            <a:spLocks noGrp="1"/>
          </p:cNvSpPr>
          <p:nvPr>
            <p:ph type="dt" sz="half" idx="10"/>
          </p:nvPr>
        </p:nvSpPr>
        <p:spPr/>
        <p:txBody>
          <a:bodyPr/>
          <a:lstStyle/>
          <a:p>
            <a:fld id="{77761049-7625-422A-926D-B4AB23DE1885}" type="datetimeFigureOut">
              <a:rPr lang="tr-TR" smtClean="0"/>
              <a:t>22.04.2021</a:t>
            </a:fld>
            <a:endParaRPr lang="tr-TR" dirty="0"/>
          </a:p>
        </p:txBody>
      </p:sp>
      <p:sp>
        <p:nvSpPr>
          <p:cNvPr id="5" name="Footer Placeholder 4"/>
          <p:cNvSpPr>
            <a:spLocks noGrp="1"/>
          </p:cNvSpPr>
          <p:nvPr>
            <p:ph type="ftr" sz="quarter" idx="11"/>
          </p:nvPr>
        </p:nvSpPr>
        <p:spPr/>
        <p:txBody>
          <a:bodyPr/>
          <a:lstStyle/>
          <a:p>
            <a:endParaRPr lang="tr-TR" dirty="0"/>
          </a:p>
        </p:txBody>
      </p:sp>
      <p:sp>
        <p:nvSpPr>
          <p:cNvPr id="6" name="Slide Number Placeholder 5"/>
          <p:cNvSpPr>
            <a:spLocks noGrp="1"/>
          </p:cNvSpPr>
          <p:nvPr>
            <p:ph type="sldNum" sz="quarter" idx="12"/>
          </p:nvPr>
        </p:nvSpPr>
        <p:spPr/>
        <p:txBody>
          <a:bodyPr/>
          <a:lstStyle/>
          <a:p>
            <a:fld id="{6BB6E4E1-E710-48A9-9F43-4FFA16822955}" type="slidenum">
              <a:rPr lang="tr-TR" smtClean="0"/>
              <a:t>‹#›</a:t>
            </a:fld>
            <a:endParaRPr lang="tr-TR"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6417714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İsim Kartı">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tr-TR"/>
              <a:t>Asıl başlık stilini düzenlemek için tıklayın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tıklayın</a:t>
            </a:r>
          </a:p>
        </p:txBody>
      </p:sp>
      <p:sp>
        <p:nvSpPr>
          <p:cNvPr id="4" name="Date Placeholder 3"/>
          <p:cNvSpPr>
            <a:spLocks noGrp="1"/>
          </p:cNvSpPr>
          <p:nvPr>
            <p:ph type="dt" sz="half" idx="10"/>
          </p:nvPr>
        </p:nvSpPr>
        <p:spPr/>
        <p:txBody>
          <a:bodyPr/>
          <a:lstStyle/>
          <a:p>
            <a:fld id="{77761049-7625-422A-926D-B4AB23DE1885}" type="datetimeFigureOut">
              <a:rPr lang="tr-TR" smtClean="0"/>
              <a:t>22.04.2021</a:t>
            </a:fld>
            <a:endParaRPr lang="tr-TR" dirty="0"/>
          </a:p>
        </p:txBody>
      </p:sp>
      <p:sp>
        <p:nvSpPr>
          <p:cNvPr id="5" name="Footer Placeholder 4"/>
          <p:cNvSpPr>
            <a:spLocks noGrp="1"/>
          </p:cNvSpPr>
          <p:nvPr>
            <p:ph type="ftr" sz="quarter" idx="11"/>
          </p:nvPr>
        </p:nvSpPr>
        <p:spPr/>
        <p:txBody>
          <a:bodyPr/>
          <a:lstStyle/>
          <a:p>
            <a:endParaRPr lang="tr-TR" dirty="0"/>
          </a:p>
        </p:txBody>
      </p:sp>
      <p:sp>
        <p:nvSpPr>
          <p:cNvPr id="6" name="Slide Number Placeholder 5"/>
          <p:cNvSpPr>
            <a:spLocks noGrp="1"/>
          </p:cNvSpPr>
          <p:nvPr>
            <p:ph type="sldNum" sz="quarter" idx="12"/>
          </p:nvPr>
        </p:nvSpPr>
        <p:spPr/>
        <p:txBody>
          <a:bodyPr/>
          <a:lstStyle/>
          <a:p>
            <a:fld id="{6BB6E4E1-E710-48A9-9F43-4FFA16822955}" type="slidenum">
              <a:rPr lang="tr-TR" smtClean="0"/>
              <a:t>‹#›</a:t>
            </a:fld>
            <a:endParaRPr lang="tr-TR" dirty="0"/>
          </a:p>
        </p:txBody>
      </p:sp>
    </p:spTree>
    <p:extLst>
      <p:ext uri="{BB962C8B-B14F-4D97-AF65-F5344CB8AC3E}">
        <p14:creationId xmlns:p14="http://schemas.microsoft.com/office/powerpoint/2010/main" val="40562395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ütu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tr-TR"/>
              <a:t>Asıl başlık stilini düzenlemek için tıklayın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tıklayın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tıklayın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tıklayın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77761049-7625-422A-926D-B4AB23DE1885}" type="datetimeFigureOut">
              <a:rPr lang="tr-TR" smtClean="0"/>
              <a:t>22.04.2021</a:t>
            </a:fld>
            <a:endParaRPr lang="tr-TR" dirty="0"/>
          </a:p>
        </p:txBody>
      </p:sp>
      <p:sp>
        <p:nvSpPr>
          <p:cNvPr id="4" name="Footer Placeholder 4"/>
          <p:cNvSpPr>
            <a:spLocks noGrp="1"/>
          </p:cNvSpPr>
          <p:nvPr>
            <p:ph type="ftr" sz="quarter" idx="11"/>
          </p:nvPr>
        </p:nvSpPr>
        <p:spPr/>
        <p:txBody>
          <a:bodyPr/>
          <a:lstStyle/>
          <a:p>
            <a:endParaRPr lang="tr-TR" dirty="0"/>
          </a:p>
        </p:txBody>
      </p:sp>
      <p:sp>
        <p:nvSpPr>
          <p:cNvPr id="6" name="Slide Number Placeholder 5"/>
          <p:cNvSpPr>
            <a:spLocks noGrp="1"/>
          </p:cNvSpPr>
          <p:nvPr>
            <p:ph type="sldNum" sz="quarter" idx="12"/>
          </p:nvPr>
        </p:nvSpPr>
        <p:spPr/>
        <p:txBody>
          <a:bodyPr/>
          <a:lstStyle/>
          <a:p>
            <a:fld id="{6BB6E4E1-E710-48A9-9F43-4FFA16822955}" type="slidenum">
              <a:rPr lang="tr-TR" smtClean="0"/>
              <a:t>‹#›</a:t>
            </a:fld>
            <a:endParaRPr lang="tr-TR" dirty="0"/>
          </a:p>
        </p:txBody>
      </p:sp>
    </p:spTree>
    <p:extLst>
      <p:ext uri="{BB962C8B-B14F-4D97-AF65-F5344CB8AC3E}">
        <p14:creationId xmlns:p14="http://schemas.microsoft.com/office/powerpoint/2010/main" val="33676588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Resim Sütu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tr-TR"/>
              <a:t>Asıl başlık stilini düzenlemek için tıklayın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tıklayın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tıklayın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tıklayın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77761049-7625-422A-926D-B4AB23DE1885}" type="datetimeFigureOut">
              <a:rPr lang="tr-TR" smtClean="0"/>
              <a:t>22.04.2021</a:t>
            </a:fld>
            <a:endParaRPr lang="tr-TR" dirty="0"/>
          </a:p>
        </p:txBody>
      </p:sp>
      <p:sp>
        <p:nvSpPr>
          <p:cNvPr id="4" name="Footer Placeholder 4"/>
          <p:cNvSpPr>
            <a:spLocks noGrp="1"/>
          </p:cNvSpPr>
          <p:nvPr>
            <p:ph type="ftr" sz="quarter" idx="11"/>
          </p:nvPr>
        </p:nvSpPr>
        <p:spPr/>
        <p:txBody>
          <a:bodyPr/>
          <a:lstStyle/>
          <a:p>
            <a:endParaRPr lang="tr-TR" dirty="0"/>
          </a:p>
        </p:txBody>
      </p:sp>
      <p:sp>
        <p:nvSpPr>
          <p:cNvPr id="6" name="Slide Number Placeholder 5"/>
          <p:cNvSpPr>
            <a:spLocks noGrp="1"/>
          </p:cNvSpPr>
          <p:nvPr>
            <p:ph type="sldNum" sz="quarter" idx="12"/>
          </p:nvPr>
        </p:nvSpPr>
        <p:spPr/>
        <p:txBody>
          <a:bodyPr/>
          <a:lstStyle/>
          <a:p>
            <a:fld id="{6BB6E4E1-E710-48A9-9F43-4FFA16822955}" type="slidenum">
              <a:rPr lang="tr-TR" smtClean="0"/>
              <a:t>‹#›</a:t>
            </a:fld>
            <a:endParaRPr lang="tr-TR" dirty="0"/>
          </a:p>
        </p:txBody>
      </p:sp>
    </p:spTree>
    <p:extLst>
      <p:ext uri="{BB962C8B-B14F-4D97-AF65-F5344CB8AC3E}">
        <p14:creationId xmlns:p14="http://schemas.microsoft.com/office/powerpoint/2010/main" val="29725477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Vertical Text Placeholder 2"/>
          <p:cNvSpPr>
            <a:spLocks noGrp="1"/>
          </p:cNvSpPr>
          <p:nvPr>
            <p:ph type="body" orient="vert" idx="1"/>
          </p:nvPr>
        </p:nvSpPr>
        <p:spPr/>
        <p:txBody>
          <a:bodyPr vert="eaVert" anchor="t" anchorCtr="0"/>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77761049-7625-422A-926D-B4AB23DE1885}" type="datetimeFigureOut">
              <a:rPr lang="tr-TR" smtClean="0"/>
              <a:t>22.04.2021</a:t>
            </a:fld>
            <a:endParaRPr lang="tr-TR" dirty="0"/>
          </a:p>
        </p:txBody>
      </p:sp>
      <p:sp>
        <p:nvSpPr>
          <p:cNvPr id="5" name="Footer Placeholder 4"/>
          <p:cNvSpPr>
            <a:spLocks noGrp="1"/>
          </p:cNvSpPr>
          <p:nvPr>
            <p:ph type="ftr" sz="quarter" idx="11"/>
          </p:nvPr>
        </p:nvSpPr>
        <p:spPr/>
        <p:txBody>
          <a:bodyPr/>
          <a:lstStyle/>
          <a:p>
            <a:endParaRPr lang="tr-TR" dirty="0"/>
          </a:p>
        </p:txBody>
      </p:sp>
      <p:sp>
        <p:nvSpPr>
          <p:cNvPr id="6" name="Slide Number Placeholder 5"/>
          <p:cNvSpPr>
            <a:spLocks noGrp="1"/>
          </p:cNvSpPr>
          <p:nvPr>
            <p:ph type="sldNum" sz="quarter" idx="12"/>
          </p:nvPr>
        </p:nvSpPr>
        <p:spPr/>
        <p:txBody>
          <a:bodyPr/>
          <a:lstStyle/>
          <a:p>
            <a:fld id="{6BB6E4E1-E710-48A9-9F43-4FFA16822955}" type="slidenum">
              <a:rPr lang="tr-TR" smtClean="0"/>
              <a:t>‹#›</a:t>
            </a:fld>
            <a:endParaRPr lang="tr-TR" dirty="0"/>
          </a:p>
        </p:txBody>
      </p:sp>
    </p:spTree>
    <p:extLst>
      <p:ext uri="{BB962C8B-B14F-4D97-AF65-F5344CB8AC3E}">
        <p14:creationId xmlns:p14="http://schemas.microsoft.com/office/powerpoint/2010/main" val="30055471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tr-TR"/>
              <a:t>Asıl başlık stilini düzenlemek için tıklayın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77761049-7625-422A-926D-B4AB23DE1885}" type="datetimeFigureOut">
              <a:rPr lang="tr-TR" smtClean="0"/>
              <a:t>22.04.2021</a:t>
            </a:fld>
            <a:endParaRPr lang="tr-TR" dirty="0"/>
          </a:p>
        </p:txBody>
      </p:sp>
      <p:sp>
        <p:nvSpPr>
          <p:cNvPr id="5" name="Footer Placeholder 4"/>
          <p:cNvSpPr>
            <a:spLocks noGrp="1"/>
          </p:cNvSpPr>
          <p:nvPr>
            <p:ph type="ftr" sz="quarter" idx="11"/>
          </p:nvPr>
        </p:nvSpPr>
        <p:spPr/>
        <p:txBody>
          <a:bodyPr/>
          <a:lstStyle/>
          <a:p>
            <a:endParaRPr lang="tr-TR" dirty="0"/>
          </a:p>
        </p:txBody>
      </p:sp>
      <p:sp>
        <p:nvSpPr>
          <p:cNvPr id="6" name="Slide Number Placeholder 5"/>
          <p:cNvSpPr>
            <a:spLocks noGrp="1"/>
          </p:cNvSpPr>
          <p:nvPr>
            <p:ph type="sldNum" sz="quarter" idx="12"/>
          </p:nvPr>
        </p:nvSpPr>
        <p:spPr/>
        <p:txBody>
          <a:bodyPr/>
          <a:lstStyle/>
          <a:p>
            <a:fld id="{6BB6E4E1-E710-48A9-9F43-4FFA16822955}" type="slidenum">
              <a:rPr lang="tr-TR" smtClean="0"/>
              <a:t>‹#›</a:t>
            </a:fld>
            <a:endParaRPr lang="tr-TR" dirty="0"/>
          </a:p>
        </p:txBody>
      </p:sp>
    </p:spTree>
    <p:extLst>
      <p:ext uri="{BB962C8B-B14F-4D97-AF65-F5344CB8AC3E}">
        <p14:creationId xmlns:p14="http://schemas.microsoft.com/office/powerpoint/2010/main" val="3655564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idx="1"/>
          </p:nvPr>
        </p:nvSpPr>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7" name="Date Placeholder 3"/>
          <p:cNvSpPr>
            <a:spLocks noGrp="1"/>
          </p:cNvSpPr>
          <p:nvPr>
            <p:ph type="dt" sz="half" idx="10"/>
          </p:nvPr>
        </p:nvSpPr>
        <p:spPr/>
        <p:txBody>
          <a:bodyPr/>
          <a:lstStyle/>
          <a:p>
            <a:fld id="{77761049-7625-422A-926D-B4AB23DE1885}" type="datetimeFigureOut">
              <a:rPr lang="tr-TR" smtClean="0"/>
              <a:t>22.04.2021</a:t>
            </a:fld>
            <a:endParaRPr lang="tr-TR" dirty="0"/>
          </a:p>
        </p:txBody>
      </p:sp>
      <p:sp>
        <p:nvSpPr>
          <p:cNvPr id="5" name="Footer Placeholder 4"/>
          <p:cNvSpPr>
            <a:spLocks noGrp="1"/>
          </p:cNvSpPr>
          <p:nvPr>
            <p:ph type="ftr" sz="quarter" idx="11"/>
          </p:nvPr>
        </p:nvSpPr>
        <p:spPr/>
        <p:txBody>
          <a:bodyPr/>
          <a:lstStyle/>
          <a:p>
            <a:endParaRPr lang="tr-TR" dirty="0"/>
          </a:p>
        </p:txBody>
      </p:sp>
      <p:sp>
        <p:nvSpPr>
          <p:cNvPr id="6" name="Slide Number Placeholder 5"/>
          <p:cNvSpPr>
            <a:spLocks noGrp="1"/>
          </p:cNvSpPr>
          <p:nvPr>
            <p:ph type="sldNum" sz="quarter" idx="12"/>
          </p:nvPr>
        </p:nvSpPr>
        <p:spPr/>
        <p:txBody>
          <a:bodyPr/>
          <a:lstStyle/>
          <a:p>
            <a:fld id="{6BB6E4E1-E710-48A9-9F43-4FFA16822955}" type="slidenum">
              <a:rPr lang="tr-TR" smtClean="0"/>
              <a:t>‹#›</a:t>
            </a:fld>
            <a:endParaRPr lang="tr-TR" dirty="0"/>
          </a:p>
        </p:txBody>
      </p:sp>
    </p:spTree>
    <p:extLst>
      <p:ext uri="{BB962C8B-B14F-4D97-AF65-F5344CB8AC3E}">
        <p14:creationId xmlns:p14="http://schemas.microsoft.com/office/powerpoint/2010/main" val="28364517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tr-TR"/>
              <a:t>Asıl başlık stilini düzenlemek için tıklayın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tıklayın</a:t>
            </a:r>
          </a:p>
        </p:txBody>
      </p:sp>
      <p:sp>
        <p:nvSpPr>
          <p:cNvPr id="4" name="Date Placeholder 3"/>
          <p:cNvSpPr>
            <a:spLocks noGrp="1"/>
          </p:cNvSpPr>
          <p:nvPr>
            <p:ph type="dt" sz="half" idx="10"/>
          </p:nvPr>
        </p:nvSpPr>
        <p:spPr/>
        <p:txBody>
          <a:bodyPr/>
          <a:lstStyle/>
          <a:p>
            <a:fld id="{77761049-7625-422A-926D-B4AB23DE1885}" type="datetimeFigureOut">
              <a:rPr lang="tr-TR" smtClean="0"/>
              <a:t>22.04.2021</a:t>
            </a:fld>
            <a:endParaRPr lang="tr-TR" dirty="0"/>
          </a:p>
        </p:txBody>
      </p:sp>
      <p:sp>
        <p:nvSpPr>
          <p:cNvPr id="5" name="Footer Placeholder 4"/>
          <p:cNvSpPr>
            <a:spLocks noGrp="1"/>
          </p:cNvSpPr>
          <p:nvPr>
            <p:ph type="ftr" sz="quarter" idx="11"/>
          </p:nvPr>
        </p:nvSpPr>
        <p:spPr/>
        <p:txBody>
          <a:bodyPr/>
          <a:lstStyle/>
          <a:p>
            <a:endParaRPr lang="tr-TR" dirty="0"/>
          </a:p>
        </p:txBody>
      </p:sp>
      <p:sp>
        <p:nvSpPr>
          <p:cNvPr id="6" name="Slide Number Placeholder 5"/>
          <p:cNvSpPr>
            <a:spLocks noGrp="1"/>
          </p:cNvSpPr>
          <p:nvPr>
            <p:ph type="sldNum" sz="quarter" idx="12"/>
          </p:nvPr>
        </p:nvSpPr>
        <p:spPr/>
        <p:txBody>
          <a:bodyPr/>
          <a:lstStyle/>
          <a:p>
            <a:fld id="{6BB6E4E1-E710-48A9-9F43-4FFA16822955}" type="slidenum">
              <a:rPr lang="tr-TR" smtClean="0"/>
              <a:t>‹#›</a:t>
            </a:fld>
            <a:endParaRPr lang="tr-TR" dirty="0"/>
          </a:p>
        </p:txBody>
      </p:sp>
    </p:spTree>
    <p:extLst>
      <p:ext uri="{BB962C8B-B14F-4D97-AF65-F5344CB8AC3E}">
        <p14:creationId xmlns:p14="http://schemas.microsoft.com/office/powerpoint/2010/main" val="23005458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Date Placeholder 4"/>
          <p:cNvSpPr>
            <a:spLocks noGrp="1"/>
          </p:cNvSpPr>
          <p:nvPr>
            <p:ph type="dt" sz="half" idx="10"/>
          </p:nvPr>
        </p:nvSpPr>
        <p:spPr/>
        <p:txBody>
          <a:bodyPr/>
          <a:lstStyle/>
          <a:p>
            <a:fld id="{77761049-7625-422A-926D-B4AB23DE1885}" type="datetimeFigureOut">
              <a:rPr lang="tr-TR" smtClean="0"/>
              <a:t>22.04.2021</a:t>
            </a:fld>
            <a:endParaRPr lang="tr-TR" dirty="0"/>
          </a:p>
        </p:txBody>
      </p:sp>
      <p:sp>
        <p:nvSpPr>
          <p:cNvPr id="6" name="Footer Placeholder 5"/>
          <p:cNvSpPr>
            <a:spLocks noGrp="1"/>
          </p:cNvSpPr>
          <p:nvPr>
            <p:ph type="ftr" sz="quarter" idx="11"/>
          </p:nvPr>
        </p:nvSpPr>
        <p:spPr/>
        <p:txBody>
          <a:bodyPr/>
          <a:lstStyle/>
          <a:p>
            <a:endParaRPr lang="tr-TR" dirty="0"/>
          </a:p>
        </p:txBody>
      </p:sp>
      <p:sp>
        <p:nvSpPr>
          <p:cNvPr id="7" name="Slide Number Placeholder 6"/>
          <p:cNvSpPr>
            <a:spLocks noGrp="1"/>
          </p:cNvSpPr>
          <p:nvPr>
            <p:ph type="sldNum" sz="quarter" idx="12"/>
          </p:nvPr>
        </p:nvSpPr>
        <p:spPr/>
        <p:txBody>
          <a:bodyPr/>
          <a:lstStyle/>
          <a:p>
            <a:fld id="{6BB6E4E1-E710-48A9-9F43-4FFA16822955}" type="slidenum">
              <a:rPr lang="tr-TR" smtClean="0"/>
              <a:t>‹#›</a:t>
            </a:fld>
            <a:endParaRPr lang="tr-TR" dirty="0"/>
          </a:p>
        </p:txBody>
      </p:sp>
    </p:spTree>
    <p:extLst>
      <p:ext uri="{BB962C8B-B14F-4D97-AF65-F5344CB8AC3E}">
        <p14:creationId xmlns:p14="http://schemas.microsoft.com/office/powerpoint/2010/main" val="100788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a:t>Asıl başlık stilini düzenlemek için tıklayın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7" name="Date Placeholder 6"/>
          <p:cNvSpPr>
            <a:spLocks noGrp="1"/>
          </p:cNvSpPr>
          <p:nvPr>
            <p:ph type="dt" sz="half" idx="10"/>
          </p:nvPr>
        </p:nvSpPr>
        <p:spPr/>
        <p:txBody>
          <a:bodyPr/>
          <a:lstStyle/>
          <a:p>
            <a:fld id="{77761049-7625-422A-926D-B4AB23DE1885}" type="datetimeFigureOut">
              <a:rPr lang="tr-TR" smtClean="0"/>
              <a:t>22.04.2021</a:t>
            </a:fld>
            <a:endParaRPr lang="tr-TR" dirty="0"/>
          </a:p>
        </p:txBody>
      </p:sp>
      <p:sp>
        <p:nvSpPr>
          <p:cNvPr id="8" name="Footer Placeholder 7"/>
          <p:cNvSpPr>
            <a:spLocks noGrp="1"/>
          </p:cNvSpPr>
          <p:nvPr>
            <p:ph type="ftr" sz="quarter" idx="11"/>
          </p:nvPr>
        </p:nvSpPr>
        <p:spPr/>
        <p:txBody>
          <a:bodyPr/>
          <a:lstStyle/>
          <a:p>
            <a:endParaRPr lang="tr-TR" dirty="0"/>
          </a:p>
        </p:txBody>
      </p:sp>
      <p:sp>
        <p:nvSpPr>
          <p:cNvPr id="9" name="Slide Number Placeholder 8"/>
          <p:cNvSpPr>
            <a:spLocks noGrp="1"/>
          </p:cNvSpPr>
          <p:nvPr>
            <p:ph type="sldNum" sz="quarter" idx="12"/>
          </p:nvPr>
        </p:nvSpPr>
        <p:spPr/>
        <p:txBody>
          <a:bodyPr/>
          <a:lstStyle/>
          <a:p>
            <a:fld id="{6BB6E4E1-E710-48A9-9F43-4FFA16822955}" type="slidenum">
              <a:rPr lang="tr-TR" smtClean="0"/>
              <a:t>‹#›</a:t>
            </a:fld>
            <a:endParaRPr lang="tr-TR" dirty="0"/>
          </a:p>
        </p:txBody>
      </p:sp>
    </p:spTree>
    <p:extLst>
      <p:ext uri="{BB962C8B-B14F-4D97-AF65-F5344CB8AC3E}">
        <p14:creationId xmlns:p14="http://schemas.microsoft.com/office/powerpoint/2010/main" val="534130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7" name="Date Placeholder 2"/>
          <p:cNvSpPr>
            <a:spLocks noGrp="1"/>
          </p:cNvSpPr>
          <p:nvPr>
            <p:ph type="dt" sz="half" idx="10"/>
          </p:nvPr>
        </p:nvSpPr>
        <p:spPr/>
        <p:txBody>
          <a:bodyPr/>
          <a:lstStyle/>
          <a:p>
            <a:fld id="{77761049-7625-422A-926D-B4AB23DE1885}" type="datetimeFigureOut">
              <a:rPr lang="tr-TR" smtClean="0"/>
              <a:t>22.04.2021</a:t>
            </a:fld>
            <a:endParaRPr lang="tr-TR" dirty="0"/>
          </a:p>
        </p:txBody>
      </p:sp>
      <p:sp>
        <p:nvSpPr>
          <p:cNvPr id="5" name="Footer Placeholder 3"/>
          <p:cNvSpPr>
            <a:spLocks noGrp="1"/>
          </p:cNvSpPr>
          <p:nvPr>
            <p:ph type="ftr" sz="quarter" idx="11"/>
          </p:nvPr>
        </p:nvSpPr>
        <p:spPr/>
        <p:txBody>
          <a:bodyPr/>
          <a:lstStyle/>
          <a:p>
            <a:endParaRPr lang="tr-TR" dirty="0"/>
          </a:p>
        </p:txBody>
      </p:sp>
      <p:sp>
        <p:nvSpPr>
          <p:cNvPr id="6" name="Slide Number Placeholder 4"/>
          <p:cNvSpPr>
            <a:spLocks noGrp="1"/>
          </p:cNvSpPr>
          <p:nvPr>
            <p:ph type="sldNum" sz="quarter" idx="12"/>
          </p:nvPr>
        </p:nvSpPr>
        <p:spPr/>
        <p:txBody>
          <a:bodyPr/>
          <a:lstStyle/>
          <a:p>
            <a:fld id="{6BB6E4E1-E710-48A9-9F43-4FFA16822955}" type="slidenum">
              <a:rPr lang="tr-TR" smtClean="0"/>
              <a:t>‹#›</a:t>
            </a:fld>
            <a:endParaRPr lang="tr-TR" dirty="0"/>
          </a:p>
        </p:txBody>
      </p:sp>
    </p:spTree>
    <p:extLst>
      <p:ext uri="{BB962C8B-B14F-4D97-AF65-F5344CB8AC3E}">
        <p14:creationId xmlns:p14="http://schemas.microsoft.com/office/powerpoint/2010/main" val="2657271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77761049-7625-422A-926D-B4AB23DE1885}" type="datetimeFigureOut">
              <a:rPr lang="tr-TR" smtClean="0"/>
              <a:t>22.04.2021</a:t>
            </a:fld>
            <a:endParaRPr lang="tr-TR" dirty="0"/>
          </a:p>
        </p:txBody>
      </p:sp>
      <p:sp>
        <p:nvSpPr>
          <p:cNvPr id="5" name="Footer Placeholder 2"/>
          <p:cNvSpPr>
            <a:spLocks noGrp="1"/>
          </p:cNvSpPr>
          <p:nvPr>
            <p:ph type="ftr" sz="quarter" idx="11"/>
          </p:nvPr>
        </p:nvSpPr>
        <p:spPr/>
        <p:txBody>
          <a:bodyPr/>
          <a:lstStyle/>
          <a:p>
            <a:endParaRPr lang="tr-TR" dirty="0"/>
          </a:p>
        </p:txBody>
      </p:sp>
      <p:sp>
        <p:nvSpPr>
          <p:cNvPr id="6" name="Slide Number Placeholder 3"/>
          <p:cNvSpPr>
            <a:spLocks noGrp="1"/>
          </p:cNvSpPr>
          <p:nvPr>
            <p:ph type="sldNum" sz="quarter" idx="12"/>
          </p:nvPr>
        </p:nvSpPr>
        <p:spPr/>
        <p:txBody>
          <a:bodyPr/>
          <a:lstStyle/>
          <a:p>
            <a:fld id="{6BB6E4E1-E710-48A9-9F43-4FFA16822955}" type="slidenum">
              <a:rPr lang="tr-TR" smtClean="0"/>
              <a:t>‹#›</a:t>
            </a:fld>
            <a:endParaRPr lang="tr-TR" dirty="0"/>
          </a:p>
        </p:txBody>
      </p:sp>
    </p:spTree>
    <p:extLst>
      <p:ext uri="{BB962C8B-B14F-4D97-AF65-F5344CB8AC3E}">
        <p14:creationId xmlns:p14="http://schemas.microsoft.com/office/powerpoint/2010/main" val="292655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tr-TR"/>
              <a:t>Asıl başlık stilini düzenlemek için tıklayın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tıklayın</a:t>
            </a:r>
          </a:p>
        </p:txBody>
      </p:sp>
      <p:sp>
        <p:nvSpPr>
          <p:cNvPr id="7" name="Date Placeholder 4"/>
          <p:cNvSpPr>
            <a:spLocks noGrp="1"/>
          </p:cNvSpPr>
          <p:nvPr>
            <p:ph type="dt" sz="half" idx="10"/>
          </p:nvPr>
        </p:nvSpPr>
        <p:spPr/>
        <p:txBody>
          <a:bodyPr/>
          <a:lstStyle/>
          <a:p>
            <a:fld id="{77761049-7625-422A-926D-B4AB23DE1885}" type="datetimeFigureOut">
              <a:rPr lang="tr-TR" smtClean="0"/>
              <a:t>22.04.2021</a:t>
            </a:fld>
            <a:endParaRPr lang="tr-TR" dirty="0"/>
          </a:p>
        </p:txBody>
      </p:sp>
      <p:sp>
        <p:nvSpPr>
          <p:cNvPr id="5" name="Footer Placeholder 5"/>
          <p:cNvSpPr>
            <a:spLocks noGrp="1"/>
          </p:cNvSpPr>
          <p:nvPr>
            <p:ph type="ftr" sz="quarter" idx="11"/>
          </p:nvPr>
        </p:nvSpPr>
        <p:spPr/>
        <p:txBody>
          <a:bodyPr/>
          <a:lstStyle/>
          <a:p>
            <a:endParaRPr lang="tr-TR" dirty="0"/>
          </a:p>
        </p:txBody>
      </p:sp>
      <p:sp>
        <p:nvSpPr>
          <p:cNvPr id="6" name="Slide Number Placeholder 6"/>
          <p:cNvSpPr>
            <a:spLocks noGrp="1"/>
          </p:cNvSpPr>
          <p:nvPr>
            <p:ph type="sldNum" sz="quarter" idx="12"/>
          </p:nvPr>
        </p:nvSpPr>
        <p:spPr/>
        <p:txBody>
          <a:bodyPr/>
          <a:lstStyle/>
          <a:p>
            <a:fld id="{6BB6E4E1-E710-48A9-9F43-4FFA16822955}" type="slidenum">
              <a:rPr lang="tr-TR" smtClean="0"/>
              <a:t>‹#›</a:t>
            </a:fld>
            <a:endParaRPr lang="tr-TR" dirty="0"/>
          </a:p>
        </p:txBody>
      </p:sp>
    </p:spTree>
    <p:extLst>
      <p:ext uri="{BB962C8B-B14F-4D97-AF65-F5344CB8AC3E}">
        <p14:creationId xmlns:p14="http://schemas.microsoft.com/office/powerpoint/2010/main" val="3375207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tr-TR"/>
              <a:t>Asıl başlık stilini düzenlemek için tıklayın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tıklayın</a:t>
            </a:r>
          </a:p>
        </p:txBody>
      </p:sp>
      <p:sp>
        <p:nvSpPr>
          <p:cNvPr id="5" name="Date Placeholder 4"/>
          <p:cNvSpPr>
            <a:spLocks noGrp="1"/>
          </p:cNvSpPr>
          <p:nvPr>
            <p:ph type="dt" sz="half" idx="10"/>
          </p:nvPr>
        </p:nvSpPr>
        <p:spPr/>
        <p:txBody>
          <a:bodyPr/>
          <a:lstStyle/>
          <a:p>
            <a:fld id="{77761049-7625-422A-926D-B4AB23DE1885}" type="datetimeFigureOut">
              <a:rPr lang="tr-TR" smtClean="0"/>
              <a:t>22.04.2021</a:t>
            </a:fld>
            <a:endParaRPr lang="tr-TR" dirty="0"/>
          </a:p>
        </p:txBody>
      </p:sp>
      <p:sp>
        <p:nvSpPr>
          <p:cNvPr id="6" name="Footer Placeholder 5"/>
          <p:cNvSpPr>
            <a:spLocks noGrp="1"/>
          </p:cNvSpPr>
          <p:nvPr>
            <p:ph type="ftr" sz="quarter" idx="11"/>
          </p:nvPr>
        </p:nvSpPr>
        <p:spPr/>
        <p:txBody>
          <a:bodyPr/>
          <a:lstStyle/>
          <a:p>
            <a:endParaRPr lang="tr-TR" dirty="0"/>
          </a:p>
        </p:txBody>
      </p:sp>
      <p:sp>
        <p:nvSpPr>
          <p:cNvPr id="7" name="Slide Number Placeholder 6"/>
          <p:cNvSpPr>
            <a:spLocks noGrp="1"/>
          </p:cNvSpPr>
          <p:nvPr>
            <p:ph type="sldNum" sz="quarter" idx="12"/>
          </p:nvPr>
        </p:nvSpPr>
        <p:spPr/>
        <p:txBody>
          <a:bodyPr/>
          <a:lstStyle/>
          <a:p>
            <a:fld id="{6BB6E4E1-E710-48A9-9F43-4FFA16822955}" type="slidenum">
              <a:rPr lang="tr-TR" smtClean="0"/>
              <a:t>‹#›</a:t>
            </a:fld>
            <a:endParaRPr lang="tr-TR" dirty="0"/>
          </a:p>
        </p:txBody>
      </p:sp>
    </p:spTree>
    <p:extLst>
      <p:ext uri="{BB962C8B-B14F-4D97-AF65-F5344CB8AC3E}">
        <p14:creationId xmlns:p14="http://schemas.microsoft.com/office/powerpoint/2010/main" val="3285334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tr-TR"/>
              <a:t>Asıl başlık stilini düzenlemek için tıklayın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77761049-7625-422A-926D-B4AB23DE1885}" type="datetimeFigureOut">
              <a:rPr lang="tr-TR" smtClean="0"/>
              <a:t>22.04.2021</a:t>
            </a:fld>
            <a:endParaRPr lang="tr-TR"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tr-TR"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BB6E4E1-E710-48A9-9F43-4FFA16822955}" type="slidenum">
              <a:rPr lang="tr-TR" smtClean="0"/>
              <a:t>‹#›</a:t>
            </a:fld>
            <a:endParaRPr lang="tr-TR" dirty="0"/>
          </a:p>
        </p:txBody>
      </p:sp>
    </p:spTree>
    <p:extLst>
      <p:ext uri="{BB962C8B-B14F-4D97-AF65-F5344CB8AC3E}">
        <p14:creationId xmlns:p14="http://schemas.microsoft.com/office/powerpoint/2010/main" val="3537077793"/>
      </p:ext>
    </p:extLst>
  </p:cSld>
  <p:clrMap bg1="dk1" tx1="lt1" bg2="dk2" tx2="lt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 id="2147483724"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egitimbilimlerinotlari.com/konferansanlatim-teknigi/#respond"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9316534F-0727-4310-AE9C-6CD317D819E1}"/>
              </a:ext>
            </a:extLst>
          </p:cNvPr>
          <p:cNvSpPr>
            <a:spLocks noGrp="1"/>
          </p:cNvSpPr>
          <p:nvPr>
            <p:ph type="ctrTitle"/>
          </p:nvPr>
        </p:nvSpPr>
        <p:spPr>
          <a:xfrm>
            <a:off x="1524000" y="3464243"/>
            <a:ext cx="9144000" cy="45719"/>
          </a:xfrm>
        </p:spPr>
        <p:txBody>
          <a:bodyPr>
            <a:normAutofit fontScale="90000"/>
          </a:bodyPr>
          <a:lstStyle/>
          <a:p>
            <a:r>
              <a:rPr lang="tr-TR" dirty="0"/>
              <a:t>Öğretim yöntem ve Teknikleri</a:t>
            </a:r>
          </a:p>
        </p:txBody>
      </p:sp>
      <p:sp>
        <p:nvSpPr>
          <p:cNvPr id="3" name="Alt Başlık 2">
            <a:extLst>
              <a:ext uri="{FF2B5EF4-FFF2-40B4-BE49-F238E27FC236}">
                <a16:creationId xmlns:a16="http://schemas.microsoft.com/office/drawing/2014/main" id="{549871F2-FD0A-4AC2-9EAF-52CAF216ADDC}"/>
              </a:ext>
            </a:extLst>
          </p:cNvPr>
          <p:cNvSpPr>
            <a:spLocks noGrp="1"/>
          </p:cNvSpPr>
          <p:nvPr>
            <p:ph type="subTitle" idx="1"/>
          </p:nvPr>
        </p:nvSpPr>
        <p:spPr>
          <a:xfrm>
            <a:off x="1524000" y="3602038"/>
            <a:ext cx="9144000" cy="2704494"/>
          </a:xfrm>
        </p:spPr>
        <p:txBody>
          <a:bodyPr>
            <a:normAutofit/>
          </a:bodyPr>
          <a:lstStyle/>
          <a:p>
            <a:pPr algn="ctr"/>
            <a:r>
              <a:rPr lang="tr-TR" b="1" u="sng" dirty="0"/>
              <a:t>Yöntem</a:t>
            </a:r>
          </a:p>
          <a:p>
            <a:r>
              <a:rPr lang="tr-TR" dirty="0"/>
              <a:t>Hedefe ulaşmak için izlenen yol</a:t>
            </a:r>
          </a:p>
          <a:p>
            <a:r>
              <a:rPr lang="tr-TR" dirty="0"/>
              <a:t>Tasarım</a:t>
            </a:r>
          </a:p>
          <a:p>
            <a:r>
              <a:rPr lang="tr-TR" dirty="0"/>
              <a:t>Öğretme öğrenme sürecinin planı</a:t>
            </a:r>
          </a:p>
          <a:p>
            <a:endParaRPr lang="tr-TR" dirty="0"/>
          </a:p>
          <a:p>
            <a:endParaRPr lang="tr-TR" dirty="0"/>
          </a:p>
          <a:p>
            <a:endParaRPr lang="tr-TR" dirty="0"/>
          </a:p>
          <a:p>
            <a:endParaRPr lang="tr-TR" dirty="0"/>
          </a:p>
        </p:txBody>
      </p:sp>
    </p:spTree>
    <p:extLst>
      <p:ext uri="{BB962C8B-B14F-4D97-AF65-F5344CB8AC3E}">
        <p14:creationId xmlns:p14="http://schemas.microsoft.com/office/powerpoint/2010/main" val="7044438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3674617-4A61-49FA-804C-2548DDAA964A}"/>
              </a:ext>
            </a:extLst>
          </p:cNvPr>
          <p:cNvSpPr>
            <a:spLocks noGrp="1"/>
          </p:cNvSpPr>
          <p:nvPr>
            <p:ph type="title"/>
          </p:nvPr>
        </p:nvSpPr>
        <p:spPr/>
        <p:txBody>
          <a:bodyPr>
            <a:normAutofit fontScale="90000"/>
          </a:bodyPr>
          <a:lstStyle/>
          <a:p>
            <a:r>
              <a:rPr lang="tr-TR" sz="4400" dirty="0">
                <a:solidFill>
                  <a:srgbClr val="FF0000"/>
                </a:solidFill>
              </a:rPr>
              <a:t>İyi planlanmış ve iyi uygulanmış bir gösterim</a:t>
            </a:r>
            <a:endParaRPr lang="tr-TR" dirty="0">
              <a:solidFill>
                <a:srgbClr val="FF0000"/>
              </a:solidFill>
            </a:endParaRPr>
          </a:p>
        </p:txBody>
      </p:sp>
      <p:sp>
        <p:nvSpPr>
          <p:cNvPr id="3" name="İçerik Yer Tutucusu 2">
            <a:extLst>
              <a:ext uri="{FF2B5EF4-FFF2-40B4-BE49-F238E27FC236}">
                <a16:creationId xmlns:a16="http://schemas.microsoft.com/office/drawing/2014/main" id="{705AA556-59E1-4151-865B-AF253E6E397A}"/>
              </a:ext>
            </a:extLst>
          </p:cNvPr>
          <p:cNvSpPr>
            <a:spLocks noGrp="1"/>
          </p:cNvSpPr>
          <p:nvPr>
            <p:ph idx="1"/>
          </p:nvPr>
        </p:nvSpPr>
        <p:spPr/>
        <p:txBody>
          <a:bodyPr>
            <a:normAutofit fontScale="70000" lnSpcReduction="20000"/>
          </a:bodyPr>
          <a:lstStyle/>
          <a:p>
            <a:pPr eaLnBrk="1" hangingPunct="1">
              <a:lnSpc>
                <a:spcPct val="80000"/>
              </a:lnSpc>
            </a:pPr>
            <a:r>
              <a:rPr lang="tr-TR" sz="2800" dirty="0"/>
              <a:t>İlgi çeker</a:t>
            </a:r>
          </a:p>
          <a:p>
            <a:pPr eaLnBrk="1" hangingPunct="1">
              <a:lnSpc>
                <a:spcPct val="80000"/>
              </a:lnSpc>
            </a:pPr>
            <a:r>
              <a:rPr lang="tr-TR" sz="2800" dirty="0"/>
              <a:t>Standardı görmeyi sağlar</a:t>
            </a:r>
          </a:p>
          <a:p>
            <a:pPr eaLnBrk="1" hangingPunct="1">
              <a:lnSpc>
                <a:spcPct val="80000"/>
              </a:lnSpc>
            </a:pPr>
            <a:r>
              <a:rPr lang="tr-TR" sz="2800" dirty="0"/>
              <a:t>Öğrenmeye güdüler</a:t>
            </a:r>
          </a:p>
          <a:p>
            <a:pPr eaLnBrk="1" hangingPunct="1">
              <a:lnSpc>
                <a:spcPct val="80000"/>
              </a:lnSpc>
            </a:pPr>
            <a:r>
              <a:rPr lang="tr-TR" sz="2800" dirty="0" err="1"/>
              <a:t>Psikomotor</a:t>
            </a:r>
            <a:r>
              <a:rPr lang="tr-TR" sz="2800" dirty="0"/>
              <a:t> becerilerin yanı sıra iletişim becerilerinin de öğretilmesinde etkilidir </a:t>
            </a:r>
          </a:p>
          <a:p>
            <a:pPr eaLnBrk="1" hangingPunct="1">
              <a:lnSpc>
                <a:spcPct val="80000"/>
              </a:lnSpc>
            </a:pPr>
            <a:r>
              <a:rPr lang="tr-TR" sz="2800" dirty="0"/>
              <a:t>Katılımcılardan yararlanma fırsatı verir</a:t>
            </a:r>
          </a:p>
          <a:p>
            <a:pPr eaLnBrk="1" hangingPunct="1">
              <a:lnSpc>
                <a:spcPct val="80000"/>
              </a:lnSpc>
            </a:pPr>
            <a:r>
              <a:rPr lang="tr-TR" sz="2800" dirty="0"/>
              <a:t>İşlemlerin basitleştirilmesini sağlar</a:t>
            </a:r>
          </a:p>
          <a:p>
            <a:pPr eaLnBrk="1" hangingPunct="1">
              <a:lnSpc>
                <a:spcPct val="80000"/>
              </a:lnSpc>
            </a:pPr>
            <a:r>
              <a:rPr lang="tr-TR" sz="2800" dirty="0"/>
              <a:t>Aralarda özetlemeye yer verir</a:t>
            </a:r>
          </a:p>
          <a:p>
            <a:pPr eaLnBrk="1" hangingPunct="1">
              <a:lnSpc>
                <a:spcPct val="80000"/>
              </a:lnSpc>
            </a:pPr>
            <a:r>
              <a:rPr lang="tr-TR" sz="2800" dirty="0"/>
              <a:t>Görsel ve sözel açıklamaların tamamlayıcı olmasına özen gösterir</a:t>
            </a:r>
          </a:p>
          <a:p>
            <a:pPr eaLnBrk="1" hangingPunct="1">
              <a:lnSpc>
                <a:spcPct val="80000"/>
              </a:lnSpc>
            </a:pPr>
            <a:r>
              <a:rPr lang="tr-TR" sz="2800" dirty="0"/>
              <a:t>İlginin azalmasına neden olacak kadar uzun sürmez</a:t>
            </a:r>
          </a:p>
          <a:p>
            <a:pPr eaLnBrk="1" hangingPunct="1">
              <a:lnSpc>
                <a:spcPct val="80000"/>
              </a:lnSpc>
            </a:pPr>
            <a:r>
              <a:rPr lang="tr-TR" sz="2800" dirty="0"/>
              <a:t>Bitiminde özetler</a:t>
            </a:r>
          </a:p>
          <a:p>
            <a:pPr eaLnBrk="1" hangingPunct="1">
              <a:lnSpc>
                <a:spcPct val="80000"/>
              </a:lnSpc>
            </a:pPr>
            <a:r>
              <a:rPr lang="tr-TR" sz="2800" dirty="0"/>
              <a:t>Dönüt alır ve düzeltme verir</a:t>
            </a:r>
          </a:p>
          <a:p>
            <a:pPr eaLnBrk="1" hangingPunct="1">
              <a:lnSpc>
                <a:spcPct val="80000"/>
              </a:lnSpc>
            </a:pPr>
            <a:r>
              <a:rPr lang="tr-TR" sz="2800" dirty="0"/>
              <a:t>Bitiminde yazılı materyal sunar</a:t>
            </a:r>
          </a:p>
          <a:p>
            <a:pPr eaLnBrk="1" hangingPunct="1">
              <a:lnSpc>
                <a:spcPct val="80000"/>
              </a:lnSpc>
            </a:pPr>
            <a:r>
              <a:rPr lang="tr-TR" sz="2800" dirty="0"/>
              <a:t>Gözlem formu sunar</a:t>
            </a:r>
          </a:p>
          <a:p>
            <a:endParaRPr lang="tr-TR" dirty="0"/>
          </a:p>
        </p:txBody>
      </p:sp>
    </p:spTree>
    <p:extLst>
      <p:ext uri="{BB962C8B-B14F-4D97-AF65-F5344CB8AC3E}">
        <p14:creationId xmlns:p14="http://schemas.microsoft.com/office/powerpoint/2010/main" val="31793394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601AAEE9-DF51-4404-A915-F11CDFD3F882}"/>
              </a:ext>
            </a:extLst>
          </p:cNvPr>
          <p:cNvSpPr>
            <a:spLocks noGrp="1"/>
          </p:cNvSpPr>
          <p:nvPr>
            <p:ph type="title"/>
          </p:nvPr>
        </p:nvSpPr>
        <p:spPr/>
        <p:txBody>
          <a:bodyPr/>
          <a:lstStyle/>
          <a:p>
            <a:r>
              <a:rPr lang="tr-TR" dirty="0">
                <a:solidFill>
                  <a:schemeClr val="tx1"/>
                </a:solidFill>
              </a:rPr>
              <a:t>				</a:t>
            </a:r>
            <a:r>
              <a:rPr lang="tr-TR" dirty="0">
                <a:solidFill>
                  <a:srgbClr val="FF0000"/>
                </a:solidFill>
              </a:rPr>
              <a:t>SORU- YANIT</a:t>
            </a:r>
          </a:p>
        </p:txBody>
      </p:sp>
      <p:sp>
        <p:nvSpPr>
          <p:cNvPr id="3" name="İçerik Yer Tutucusu 2">
            <a:extLst>
              <a:ext uri="{FF2B5EF4-FFF2-40B4-BE49-F238E27FC236}">
                <a16:creationId xmlns:a16="http://schemas.microsoft.com/office/drawing/2014/main" id="{4AD3B6EA-369D-45DF-8938-D806F288C69E}"/>
              </a:ext>
            </a:extLst>
          </p:cNvPr>
          <p:cNvSpPr>
            <a:spLocks noGrp="1"/>
          </p:cNvSpPr>
          <p:nvPr>
            <p:ph idx="1"/>
          </p:nvPr>
        </p:nvSpPr>
        <p:spPr/>
        <p:txBody>
          <a:bodyPr/>
          <a:lstStyle/>
          <a:p>
            <a:pPr>
              <a:lnSpc>
                <a:spcPct val="110000"/>
              </a:lnSpc>
            </a:pPr>
            <a:r>
              <a:rPr lang="tr-TR" dirty="0"/>
              <a:t>Öğretenin hazırladığı soruları öğrenenlerin sözel olarak yanıtlamalarına dayanan bir öğretim yöntemidir</a:t>
            </a:r>
          </a:p>
          <a:p>
            <a:pPr>
              <a:lnSpc>
                <a:spcPct val="110000"/>
              </a:lnSpc>
            </a:pPr>
            <a:endParaRPr lang="tr-TR" dirty="0"/>
          </a:p>
          <a:p>
            <a:pPr>
              <a:lnSpc>
                <a:spcPct val="110000"/>
              </a:lnSpc>
            </a:pPr>
            <a:endParaRPr lang="tr-TR" dirty="0"/>
          </a:p>
          <a:p>
            <a:pPr>
              <a:lnSpc>
                <a:spcPct val="110000"/>
              </a:lnSpc>
            </a:pPr>
            <a:endParaRPr lang="tr-TR" dirty="0"/>
          </a:p>
          <a:p>
            <a:pPr>
              <a:lnSpc>
                <a:spcPct val="110000"/>
              </a:lnSpc>
            </a:pPr>
            <a:r>
              <a:rPr lang="tr-TR" dirty="0"/>
              <a:t>Soru yanıt, öğrenenlerin düşünmelerine ve yaratıcılıklarına olanak tanır</a:t>
            </a:r>
            <a:endParaRPr lang="tr-TR" sz="2000" dirty="0"/>
          </a:p>
          <a:p>
            <a:endParaRPr lang="tr-TR" dirty="0"/>
          </a:p>
        </p:txBody>
      </p:sp>
    </p:spTree>
    <p:extLst>
      <p:ext uri="{BB962C8B-B14F-4D97-AF65-F5344CB8AC3E}">
        <p14:creationId xmlns:p14="http://schemas.microsoft.com/office/powerpoint/2010/main" val="7114311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5B74D9B-709D-456E-B64A-E18321B5BA31}"/>
              </a:ext>
            </a:extLst>
          </p:cNvPr>
          <p:cNvSpPr>
            <a:spLocks noGrp="1"/>
          </p:cNvSpPr>
          <p:nvPr>
            <p:ph type="title"/>
          </p:nvPr>
        </p:nvSpPr>
        <p:spPr/>
        <p:txBody>
          <a:bodyPr>
            <a:normAutofit fontScale="90000"/>
          </a:bodyPr>
          <a:lstStyle/>
          <a:p>
            <a:r>
              <a:rPr lang="tr-TR" sz="4400" dirty="0">
                <a:solidFill>
                  <a:srgbClr val="FF0000"/>
                </a:solidFill>
              </a:rPr>
              <a:t>Avantajları </a:t>
            </a:r>
            <a:r>
              <a:rPr lang="tr-TR" sz="4400" dirty="0"/>
              <a:t>				</a:t>
            </a:r>
            <a:r>
              <a:rPr lang="tr-TR" sz="4400" dirty="0">
                <a:solidFill>
                  <a:srgbClr val="FF0000"/>
                </a:solidFill>
              </a:rPr>
              <a:t>Dezavantajları </a:t>
            </a:r>
            <a:br>
              <a:rPr lang="en-GB" sz="4400" dirty="0"/>
            </a:br>
            <a:br>
              <a:rPr lang="tr-TR" sz="4400" dirty="0"/>
            </a:br>
            <a:endParaRPr lang="tr-TR" dirty="0"/>
          </a:p>
        </p:txBody>
      </p:sp>
      <p:sp>
        <p:nvSpPr>
          <p:cNvPr id="3" name="İçerik Yer Tutucusu 2">
            <a:extLst>
              <a:ext uri="{FF2B5EF4-FFF2-40B4-BE49-F238E27FC236}">
                <a16:creationId xmlns:a16="http://schemas.microsoft.com/office/drawing/2014/main" id="{92545B3D-CB40-4C9E-B59F-236CA5F9A295}"/>
              </a:ext>
            </a:extLst>
          </p:cNvPr>
          <p:cNvSpPr>
            <a:spLocks noGrp="1"/>
          </p:cNvSpPr>
          <p:nvPr>
            <p:ph idx="1"/>
          </p:nvPr>
        </p:nvSpPr>
        <p:spPr/>
        <p:txBody>
          <a:bodyPr>
            <a:normAutofit fontScale="92500" lnSpcReduction="20000"/>
          </a:bodyPr>
          <a:lstStyle/>
          <a:p>
            <a:pPr>
              <a:lnSpc>
                <a:spcPct val="90000"/>
              </a:lnSpc>
            </a:pPr>
            <a:r>
              <a:rPr lang="tr-TR" sz="2800" dirty="0"/>
              <a:t>Anımsama, yargılama, </a:t>
            </a:r>
          </a:p>
          <a:p>
            <a:pPr>
              <a:lnSpc>
                <a:spcPct val="90000"/>
              </a:lnSpc>
            </a:pPr>
            <a:r>
              <a:rPr lang="tr-TR" sz="2800" dirty="0"/>
              <a:t>karar verme ve yaratıcı düşünce               </a:t>
            </a:r>
          </a:p>
          <a:p>
            <a:pPr marL="0" indent="0">
              <a:lnSpc>
                <a:spcPct val="90000"/>
              </a:lnSpc>
              <a:buNone/>
            </a:pPr>
            <a:r>
              <a:rPr lang="tr-TR" sz="2800" dirty="0"/>
              <a:t>Bilgi, kavrama, uygulama, analiz, </a:t>
            </a:r>
          </a:p>
          <a:p>
            <a:pPr>
              <a:lnSpc>
                <a:spcPct val="90000"/>
              </a:lnSpc>
            </a:pPr>
            <a:r>
              <a:rPr lang="tr-TR" sz="2800" dirty="0"/>
              <a:t>sentez ve değerlendirme</a:t>
            </a:r>
          </a:p>
          <a:p>
            <a:pPr marL="0" indent="0">
              <a:lnSpc>
                <a:spcPct val="90000"/>
              </a:lnSpc>
              <a:buNone/>
            </a:pPr>
            <a:r>
              <a:rPr lang="tr-TR" sz="2800" dirty="0"/>
              <a:t>Öğretene geri bildirim</a:t>
            </a:r>
          </a:p>
          <a:p>
            <a:pPr>
              <a:lnSpc>
                <a:spcPct val="90000"/>
              </a:lnSpc>
            </a:pPr>
            <a:endParaRPr lang="tr-TR" dirty="0"/>
          </a:p>
          <a:p>
            <a:pPr>
              <a:lnSpc>
                <a:spcPct val="90000"/>
              </a:lnSpc>
            </a:pPr>
            <a:r>
              <a:rPr lang="tr-TR" sz="2800" dirty="0"/>
              <a:t>Daha yavaş </a:t>
            </a:r>
          </a:p>
          <a:p>
            <a:pPr>
              <a:lnSpc>
                <a:spcPct val="90000"/>
              </a:lnSpc>
            </a:pPr>
            <a:r>
              <a:rPr lang="tr-TR" sz="2800" dirty="0"/>
              <a:t>Soru hazırlama güçlüğü</a:t>
            </a:r>
          </a:p>
          <a:p>
            <a:pPr>
              <a:lnSpc>
                <a:spcPct val="90000"/>
              </a:lnSpc>
            </a:pPr>
            <a:r>
              <a:rPr lang="tr-TR" sz="2800" dirty="0"/>
              <a:t>Yanlış yanıtlar</a:t>
            </a:r>
          </a:p>
          <a:p>
            <a:pPr>
              <a:lnSpc>
                <a:spcPct val="90000"/>
              </a:lnSpc>
            </a:pPr>
            <a:r>
              <a:rPr lang="tr-TR" sz="2800" dirty="0"/>
              <a:t>Güven kaybı</a:t>
            </a:r>
          </a:p>
          <a:p>
            <a:pPr>
              <a:lnSpc>
                <a:spcPct val="90000"/>
              </a:lnSpc>
            </a:pPr>
            <a:endParaRPr lang="tr-TR" sz="2800" dirty="0"/>
          </a:p>
          <a:p>
            <a:endParaRPr lang="tr-TR" dirty="0"/>
          </a:p>
          <a:p>
            <a:endParaRPr lang="tr-TR" dirty="0"/>
          </a:p>
          <a:p>
            <a:endParaRPr lang="tr-TR" dirty="0"/>
          </a:p>
        </p:txBody>
      </p:sp>
    </p:spTree>
    <p:extLst>
      <p:ext uri="{BB962C8B-B14F-4D97-AF65-F5344CB8AC3E}">
        <p14:creationId xmlns:p14="http://schemas.microsoft.com/office/powerpoint/2010/main" val="33737538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CAE570D4-E568-4AF7-B962-7B4918676787}"/>
              </a:ext>
            </a:extLst>
          </p:cNvPr>
          <p:cNvSpPr>
            <a:spLocks noGrp="1"/>
          </p:cNvSpPr>
          <p:nvPr>
            <p:ph type="title"/>
          </p:nvPr>
        </p:nvSpPr>
        <p:spPr/>
        <p:txBody>
          <a:bodyPr/>
          <a:lstStyle/>
          <a:p>
            <a:r>
              <a:rPr lang="tr-TR" dirty="0">
                <a:ln>
                  <a:noFill/>
                </a:ln>
                <a:solidFill>
                  <a:srgbClr val="FF0000"/>
                </a:solidFill>
              </a:rPr>
              <a:t>						</a:t>
            </a:r>
            <a:r>
              <a:rPr lang="tr-TR" b="1" dirty="0">
                <a:ln>
                  <a:noFill/>
                </a:ln>
                <a:solidFill>
                  <a:srgbClr val="FF0000"/>
                </a:solidFill>
              </a:rPr>
              <a:t>	Tartışma</a:t>
            </a:r>
            <a:endParaRPr lang="tr-TR" b="1" dirty="0">
              <a:solidFill>
                <a:srgbClr val="FF0000"/>
              </a:solidFill>
            </a:endParaRPr>
          </a:p>
        </p:txBody>
      </p:sp>
      <p:sp>
        <p:nvSpPr>
          <p:cNvPr id="3" name="İçerik Yer Tutucusu 2">
            <a:extLst>
              <a:ext uri="{FF2B5EF4-FFF2-40B4-BE49-F238E27FC236}">
                <a16:creationId xmlns:a16="http://schemas.microsoft.com/office/drawing/2014/main" id="{F0F578FA-B556-46ED-A597-5BC0D5DC1245}"/>
              </a:ext>
            </a:extLst>
          </p:cNvPr>
          <p:cNvSpPr>
            <a:spLocks noGrp="1"/>
          </p:cNvSpPr>
          <p:nvPr>
            <p:ph idx="1"/>
          </p:nvPr>
        </p:nvSpPr>
        <p:spPr/>
        <p:txBody>
          <a:bodyPr/>
          <a:lstStyle/>
          <a:p>
            <a:r>
              <a:rPr lang="tr-TR" dirty="0"/>
              <a:t>Öğrenenlerin bir konu ya da bir sorun üzerinde birlikte konuşarak olası çözüm yollarını aramalarına dayanan ve tüm grubun etkinliğe katılımı esas olan bu öğretim yönteminde iki önemli nokta; </a:t>
            </a:r>
            <a:r>
              <a:rPr lang="tr-TR" dirty="0">
                <a:solidFill>
                  <a:srgbClr val="FF0000"/>
                </a:solidFill>
              </a:rPr>
              <a:t>açık bir amacın olması ve iyi bir ön hazırlığı gerektirmesidir</a:t>
            </a:r>
            <a:r>
              <a:rPr lang="tr-TR" dirty="0"/>
              <a:t>.</a:t>
            </a:r>
          </a:p>
          <a:p>
            <a:endParaRPr lang="tr-TR" dirty="0"/>
          </a:p>
        </p:txBody>
      </p:sp>
    </p:spTree>
    <p:extLst>
      <p:ext uri="{BB962C8B-B14F-4D97-AF65-F5344CB8AC3E}">
        <p14:creationId xmlns:p14="http://schemas.microsoft.com/office/powerpoint/2010/main" val="11746319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1CC2636C-87BF-4977-A856-A5DE7A9FA7B6}"/>
              </a:ext>
            </a:extLst>
          </p:cNvPr>
          <p:cNvSpPr>
            <a:spLocks noGrp="1"/>
          </p:cNvSpPr>
          <p:nvPr>
            <p:ph type="title"/>
          </p:nvPr>
        </p:nvSpPr>
        <p:spPr/>
        <p:txBody>
          <a:bodyPr/>
          <a:lstStyle/>
          <a:p>
            <a:endParaRPr lang="tr-TR" dirty="0"/>
          </a:p>
        </p:txBody>
      </p:sp>
      <p:sp>
        <p:nvSpPr>
          <p:cNvPr id="3" name="İçerik Yer Tutucusu 2">
            <a:extLst>
              <a:ext uri="{FF2B5EF4-FFF2-40B4-BE49-F238E27FC236}">
                <a16:creationId xmlns:a16="http://schemas.microsoft.com/office/drawing/2014/main" id="{E7055A93-9758-46A5-9586-4078F1369D7C}"/>
              </a:ext>
            </a:extLst>
          </p:cNvPr>
          <p:cNvSpPr>
            <a:spLocks noGrp="1"/>
          </p:cNvSpPr>
          <p:nvPr>
            <p:ph idx="1"/>
          </p:nvPr>
        </p:nvSpPr>
        <p:spPr/>
        <p:txBody>
          <a:bodyPr>
            <a:normAutofit/>
          </a:bodyPr>
          <a:lstStyle/>
          <a:p>
            <a:pPr>
              <a:lnSpc>
                <a:spcPct val="90000"/>
              </a:lnSpc>
            </a:pPr>
            <a:r>
              <a:rPr lang="tr-TR" dirty="0">
                <a:solidFill>
                  <a:srgbClr val="FF0000"/>
                </a:solidFill>
              </a:rPr>
              <a:t>Büyük Grup Tartışması</a:t>
            </a:r>
          </a:p>
          <a:p>
            <a:pPr>
              <a:lnSpc>
                <a:spcPct val="90000"/>
              </a:lnSpc>
              <a:buFont typeface="Wingdings 2" pitchFamily="18" charset="2"/>
              <a:buNone/>
            </a:pPr>
            <a:r>
              <a:rPr lang="tr-TR" dirty="0"/>
              <a:t>(Büyük tartışma kümeleri)</a:t>
            </a:r>
          </a:p>
          <a:p>
            <a:pPr>
              <a:lnSpc>
                <a:spcPct val="90000"/>
              </a:lnSpc>
            </a:pPr>
            <a:r>
              <a:rPr lang="tr-TR" dirty="0">
                <a:solidFill>
                  <a:srgbClr val="FF0000"/>
                </a:solidFill>
              </a:rPr>
              <a:t>Münazara</a:t>
            </a:r>
          </a:p>
          <a:p>
            <a:pPr>
              <a:lnSpc>
                <a:spcPct val="90000"/>
              </a:lnSpc>
              <a:buFont typeface="Wingdings 2" pitchFamily="18" charset="2"/>
              <a:buNone/>
            </a:pPr>
            <a:r>
              <a:rPr lang="tr-TR" dirty="0"/>
              <a:t>(Karşıt panel)</a:t>
            </a:r>
          </a:p>
          <a:p>
            <a:pPr>
              <a:lnSpc>
                <a:spcPct val="90000"/>
              </a:lnSpc>
            </a:pPr>
            <a:r>
              <a:rPr lang="tr-TR" dirty="0">
                <a:solidFill>
                  <a:srgbClr val="FF0000"/>
                </a:solidFill>
              </a:rPr>
              <a:t>Panel</a:t>
            </a:r>
          </a:p>
          <a:p>
            <a:pPr>
              <a:lnSpc>
                <a:spcPct val="90000"/>
              </a:lnSpc>
              <a:buFont typeface="Wingdings 2" pitchFamily="18" charset="2"/>
              <a:buNone/>
            </a:pPr>
            <a:r>
              <a:rPr lang="tr-TR" dirty="0"/>
              <a:t>(Açık oturum)</a:t>
            </a:r>
          </a:p>
          <a:p>
            <a:pPr>
              <a:lnSpc>
                <a:spcPct val="90000"/>
              </a:lnSpc>
            </a:pPr>
            <a:r>
              <a:rPr lang="tr-TR" dirty="0">
                <a:solidFill>
                  <a:srgbClr val="FF0000"/>
                </a:solidFill>
              </a:rPr>
              <a:t>Sempozyum</a:t>
            </a:r>
          </a:p>
          <a:p>
            <a:pPr>
              <a:lnSpc>
                <a:spcPct val="90000"/>
              </a:lnSpc>
              <a:buFont typeface="Wingdings 2" pitchFamily="18" charset="2"/>
              <a:buNone/>
            </a:pPr>
            <a:r>
              <a:rPr lang="tr-TR" dirty="0"/>
              <a:t>(Sunulu Tartışma)</a:t>
            </a:r>
          </a:p>
          <a:p>
            <a:pPr>
              <a:lnSpc>
                <a:spcPct val="90000"/>
              </a:lnSpc>
            </a:pPr>
            <a:r>
              <a:rPr lang="tr-TR" dirty="0">
                <a:solidFill>
                  <a:srgbClr val="FF0000"/>
                </a:solidFill>
              </a:rPr>
              <a:t>Vızıltı Grupları</a:t>
            </a:r>
          </a:p>
          <a:p>
            <a:pPr>
              <a:lnSpc>
                <a:spcPct val="90000"/>
              </a:lnSpc>
              <a:buFont typeface="Wingdings 2" pitchFamily="18" charset="2"/>
              <a:buNone/>
            </a:pPr>
            <a:r>
              <a:rPr lang="tr-TR" dirty="0"/>
              <a:t>(</a:t>
            </a:r>
            <a:r>
              <a:rPr lang="tr-TR" dirty="0" err="1"/>
              <a:t>Buzz</a:t>
            </a:r>
            <a:r>
              <a:rPr lang="tr-TR" dirty="0"/>
              <a:t> grup/ Küçük tartışma grubu)</a:t>
            </a:r>
          </a:p>
          <a:p>
            <a:endParaRPr lang="tr-TR" dirty="0"/>
          </a:p>
        </p:txBody>
      </p:sp>
    </p:spTree>
    <p:extLst>
      <p:ext uri="{BB962C8B-B14F-4D97-AF65-F5344CB8AC3E}">
        <p14:creationId xmlns:p14="http://schemas.microsoft.com/office/powerpoint/2010/main" val="5609487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BE718A9B-A32E-44A1-9C30-7837C9704391}"/>
              </a:ext>
            </a:extLst>
          </p:cNvPr>
          <p:cNvSpPr>
            <a:spLocks noGrp="1"/>
          </p:cNvSpPr>
          <p:nvPr>
            <p:ph type="title"/>
          </p:nvPr>
        </p:nvSpPr>
        <p:spPr/>
        <p:txBody>
          <a:bodyPr/>
          <a:lstStyle/>
          <a:p>
            <a:endParaRPr lang="tr-TR"/>
          </a:p>
        </p:txBody>
      </p:sp>
      <p:sp>
        <p:nvSpPr>
          <p:cNvPr id="3" name="İçerik Yer Tutucusu 2">
            <a:extLst>
              <a:ext uri="{FF2B5EF4-FFF2-40B4-BE49-F238E27FC236}">
                <a16:creationId xmlns:a16="http://schemas.microsoft.com/office/drawing/2014/main" id="{23576C44-BF6C-470B-A6D4-458BEE1D6CE5}"/>
              </a:ext>
            </a:extLst>
          </p:cNvPr>
          <p:cNvSpPr>
            <a:spLocks noGrp="1"/>
          </p:cNvSpPr>
          <p:nvPr>
            <p:ph idx="1"/>
          </p:nvPr>
        </p:nvSpPr>
        <p:spPr/>
        <p:txBody>
          <a:bodyPr/>
          <a:lstStyle/>
          <a:p>
            <a:r>
              <a:rPr lang="tr-TR" dirty="0">
                <a:solidFill>
                  <a:srgbClr val="FF0000"/>
                </a:solidFill>
              </a:rPr>
              <a:t>Seminer</a:t>
            </a:r>
          </a:p>
          <a:p>
            <a:pPr>
              <a:buFont typeface="Wingdings 2" pitchFamily="18" charset="2"/>
              <a:buNone/>
            </a:pPr>
            <a:r>
              <a:rPr lang="tr-TR" dirty="0"/>
              <a:t>(Toplu çalışma)</a:t>
            </a:r>
          </a:p>
          <a:p>
            <a:r>
              <a:rPr lang="tr-TR" dirty="0" err="1">
                <a:solidFill>
                  <a:srgbClr val="FF0000"/>
                </a:solidFill>
              </a:rPr>
              <a:t>Kollegyum</a:t>
            </a:r>
            <a:endParaRPr lang="tr-TR" dirty="0">
              <a:solidFill>
                <a:srgbClr val="FF0000"/>
              </a:solidFill>
            </a:endParaRPr>
          </a:p>
          <a:p>
            <a:pPr>
              <a:buFont typeface="Wingdings 2" pitchFamily="18" charset="2"/>
              <a:buNone/>
            </a:pPr>
            <a:r>
              <a:rPr lang="tr-TR" dirty="0"/>
              <a:t>(Bilimsel tartışma)</a:t>
            </a:r>
          </a:p>
          <a:p>
            <a:r>
              <a:rPr lang="tr-TR" dirty="0">
                <a:solidFill>
                  <a:srgbClr val="FF0000"/>
                </a:solidFill>
              </a:rPr>
              <a:t>Beyin Fırtınası</a:t>
            </a:r>
          </a:p>
          <a:p>
            <a:r>
              <a:rPr lang="tr-TR" dirty="0">
                <a:solidFill>
                  <a:srgbClr val="FF0000"/>
                </a:solidFill>
              </a:rPr>
              <a:t>Workshop</a:t>
            </a:r>
          </a:p>
          <a:p>
            <a:pPr>
              <a:buFont typeface="Wingdings 2" pitchFamily="18" charset="2"/>
              <a:buNone/>
            </a:pPr>
            <a:r>
              <a:rPr lang="tr-TR" dirty="0"/>
              <a:t>(Düşünce Atölyesi, İşlik, </a:t>
            </a:r>
            <a:r>
              <a:rPr lang="tr-TR" dirty="0" err="1"/>
              <a:t>Çalıştay</a:t>
            </a:r>
            <a:r>
              <a:rPr lang="tr-TR" dirty="0"/>
              <a:t>)</a:t>
            </a:r>
          </a:p>
          <a:p>
            <a:r>
              <a:rPr lang="tr-TR" dirty="0">
                <a:solidFill>
                  <a:srgbClr val="FF0000"/>
                </a:solidFill>
              </a:rPr>
              <a:t>Forum</a:t>
            </a:r>
          </a:p>
          <a:p>
            <a:endParaRPr lang="tr-TR" dirty="0"/>
          </a:p>
        </p:txBody>
      </p:sp>
    </p:spTree>
    <p:extLst>
      <p:ext uri="{BB962C8B-B14F-4D97-AF65-F5344CB8AC3E}">
        <p14:creationId xmlns:p14="http://schemas.microsoft.com/office/powerpoint/2010/main" val="14978134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151C93-D18D-4228-A295-1624DB698DD6}"/>
              </a:ext>
            </a:extLst>
          </p:cNvPr>
          <p:cNvSpPr>
            <a:spLocks noGrp="1" noChangeArrowheads="1"/>
          </p:cNvSpPr>
          <p:nvPr>
            <p:ph type="title"/>
          </p:nvPr>
        </p:nvSpPr>
        <p:spPr bwMode="auto">
          <a:xfrm>
            <a:off x="838200" y="597019"/>
            <a:ext cx="65" cy="86177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tr-TR" altLang="tr-TR" sz="1800" b="0" i="0" u="none" strike="noStrike" cap="none" normalizeH="0" baseline="0" dirty="0">
                <a:ln>
                  <a:noFill/>
                </a:ln>
                <a:solidFill>
                  <a:schemeClr val="tx1"/>
                </a:solidFill>
                <a:effectLst/>
                <a:latin typeface="Arial" panose="020B0604020202020204" pitchFamily="34" charset="0"/>
              </a:rPr>
            </a:br>
            <a:endParaRPr kumimoji="0" lang="tr-TR" altLang="tr-TR" sz="2000" b="1" i="0" u="none" strike="noStrike" cap="none" normalizeH="0" baseline="0" dirty="0">
              <a:ln>
                <a:noFill/>
              </a:ln>
              <a:solidFill>
                <a:srgbClr val="FF0000"/>
              </a:solidFill>
              <a:effectLst/>
              <a:latin typeface="Open Sans"/>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tr-TR" sz="1800" b="0" i="0" u="none" strike="noStrike" cap="none" normalizeH="0" baseline="0" dirty="0">
              <a:ln>
                <a:noFill/>
              </a:ln>
              <a:solidFill>
                <a:schemeClr val="tx1"/>
              </a:solidFill>
              <a:effectLst/>
              <a:latin typeface="Arial" panose="020B0604020202020204" pitchFamily="34" charset="0"/>
            </a:endParaRPr>
          </a:p>
        </p:txBody>
      </p:sp>
      <p:sp>
        <p:nvSpPr>
          <p:cNvPr id="3" name="İçerik Yer Tutucusu 2">
            <a:extLst>
              <a:ext uri="{FF2B5EF4-FFF2-40B4-BE49-F238E27FC236}">
                <a16:creationId xmlns:a16="http://schemas.microsoft.com/office/drawing/2014/main" id="{32CA8A8F-7D2E-474A-AA52-F2981F8BE380}"/>
              </a:ext>
            </a:extLst>
          </p:cNvPr>
          <p:cNvSpPr>
            <a:spLocks noGrp="1"/>
          </p:cNvSpPr>
          <p:nvPr>
            <p:ph idx="1"/>
          </p:nvPr>
        </p:nvSpPr>
        <p:spPr/>
        <p:txBody>
          <a:bodyPr>
            <a:normAutofit/>
          </a:bodyPr>
          <a:lstStyle/>
          <a:p>
            <a:pPr algn="l" fontAlgn="base">
              <a:buFont typeface="Arial" panose="020B0604020202020204" pitchFamily="34" charset="0"/>
              <a:buChar char="•"/>
            </a:pPr>
            <a:endParaRPr lang="tr-TR" sz="1800" b="1" i="0" dirty="0">
              <a:solidFill>
                <a:schemeClr val="tx1">
                  <a:lumMod val="95000"/>
                </a:schemeClr>
              </a:solidFill>
              <a:effectLst/>
              <a:latin typeface="Open Sans"/>
            </a:endParaRPr>
          </a:p>
          <a:p>
            <a:pPr algn="l" fontAlgn="base">
              <a:buFont typeface="Arial" panose="020B0604020202020204" pitchFamily="34" charset="0"/>
              <a:buChar char="•"/>
            </a:pPr>
            <a:r>
              <a:rPr lang="tr-TR" sz="1800" b="1" dirty="0">
                <a:solidFill>
                  <a:schemeClr val="tx1">
                    <a:lumMod val="95000"/>
                  </a:schemeClr>
                </a:solidFill>
                <a:latin typeface="Open Sans"/>
              </a:rPr>
              <a:t> 								 </a:t>
            </a:r>
            <a:r>
              <a:rPr lang="tr-TR" sz="1800" b="1" dirty="0">
                <a:solidFill>
                  <a:srgbClr val="FF0000"/>
                </a:solidFill>
                <a:latin typeface="Open Sans"/>
              </a:rPr>
              <a:t>PANEL</a:t>
            </a:r>
          </a:p>
          <a:p>
            <a:pPr marL="0" indent="0" algn="l" fontAlgn="base">
              <a:buNone/>
            </a:pPr>
            <a:endParaRPr lang="tr-TR" sz="1800" b="1" dirty="0">
              <a:solidFill>
                <a:schemeClr val="tx1">
                  <a:lumMod val="95000"/>
                </a:schemeClr>
              </a:solidFill>
              <a:latin typeface="Open Sans"/>
            </a:endParaRPr>
          </a:p>
          <a:p>
            <a:pPr marL="0" indent="0" algn="l" fontAlgn="base">
              <a:buNone/>
            </a:pPr>
            <a:r>
              <a:rPr lang="tr-TR" sz="1800" b="1" i="0" dirty="0">
                <a:solidFill>
                  <a:schemeClr val="tx1">
                    <a:lumMod val="95000"/>
                  </a:schemeClr>
                </a:solidFill>
                <a:effectLst/>
                <a:latin typeface="Open Sans"/>
              </a:rPr>
              <a:t>Konu, sosyal, bilimsel, tarihi güncel olabilir.</a:t>
            </a:r>
          </a:p>
          <a:p>
            <a:pPr algn="l" fontAlgn="base">
              <a:buFont typeface="Arial" panose="020B0604020202020204" pitchFamily="34" charset="0"/>
              <a:buChar char="•"/>
            </a:pPr>
            <a:r>
              <a:rPr lang="tr-TR" sz="1800" b="1" i="0" dirty="0">
                <a:solidFill>
                  <a:schemeClr val="tx1">
                    <a:lumMod val="95000"/>
                  </a:schemeClr>
                </a:solidFill>
                <a:effectLst/>
                <a:latin typeface="Open Sans"/>
              </a:rPr>
              <a:t>Samimi bir ortamda </a:t>
            </a:r>
            <a:r>
              <a:rPr lang="tr-TR" sz="1800" b="1" i="0" dirty="0" err="1">
                <a:solidFill>
                  <a:schemeClr val="tx1">
                    <a:lumMod val="95000"/>
                  </a:schemeClr>
                </a:solidFill>
                <a:effectLst/>
                <a:latin typeface="Open Sans"/>
              </a:rPr>
              <a:t>gerçekleşebilir.Yani</a:t>
            </a:r>
            <a:r>
              <a:rPr lang="tr-TR" sz="1800" b="1" i="0" dirty="0">
                <a:solidFill>
                  <a:schemeClr val="tx1">
                    <a:lumMod val="95000"/>
                  </a:schemeClr>
                </a:solidFill>
                <a:effectLst/>
                <a:latin typeface="Open Sans"/>
              </a:rPr>
              <a:t> sorularla sıkıştırma yok.</a:t>
            </a:r>
          </a:p>
          <a:p>
            <a:pPr algn="l" fontAlgn="base">
              <a:buFont typeface="Arial" panose="020B0604020202020204" pitchFamily="34" charset="0"/>
              <a:buChar char="•"/>
            </a:pPr>
            <a:r>
              <a:rPr lang="tr-TR" sz="1800" b="1" i="0" dirty="0">
                <a:solidFill>
                  <a:schemeClr val="tx1">
                    <a:lumMod val="95000"/>
                  </a:schemeClr>
                </a:solidFill>
                <a:effectLst/>
                <a:latin typeface="Open Sans"/>
              </a:rPr>
              <a:t>Olaya farklı bakış açısı getirmek </a:t>
            </a:r>
            <a:r>
              <a:rPr lang="tr-TR" sz="1800" b="1" i="0" dirty="0" err="1">
                <a:solidFill>
                  <a:schemeClr val="tx1">
                    <a:lumMod val="95000"/>
                  </a:schemeClr>
                </a:solidFill>
                <a:effectLst/>
                <a:latin typeface="Open Sans"/>
              </a:rPr>
              <a:t>amaçtır.Bu</a:t>
            </a:r>
            <a:r>
              <a:rPr lang="tr-TR" sz="1800" b="1" i="0" dirty="0">
                <a:solidFill>
                  <a:schemeClr val="tx1">
                    <a:lumMod val="95000"/>
                  </a:schemeClr>
                </a:solidFill>
                <a:effectLst/>
                <a:latin typeface="Open Sans"/>
              </a:rPr>
              <a:t> nedenle de karara varılması beklenmez.</a:t>
            </a:r>
          </a:p>
          <a:p>
            <a:pPr algn="l" fontAlgn="base">
              <a:buFont typeface="Arial" panose="020B0604020202020204" pitchFamily="34" charset="0"/>
              <a:buChar char="•"/>
            </a:pPr>
            <a:r>
              <a:rPr lang="tr-TR" sz="1800" b="1" i="0" dirty="0">
                <a:solidFill>
                  <a:schemeClr val="tx1">
                    <a:lumMod val="95000"/>
                  </a:schemeClr>
                </a:solidFill>
                <a:effectLst/>
                <a:latin typeface="Open Sans"/>
              </a:rPr>
              <a:t>Panelistler programın sonunda birbirine soru sorabilir, ancak dinleyiciler forum yapılırsa yalnız bu aşamada soru </a:t>
            </a:r>
            <a:r>
              <a:rPr lang="tr-TR" sz="1800" b="1" i="0" dirty="0" err="1">
                <a:solidFill>
                  <a:schemeClr val="tx1">
                    <a:lumMod val="95000"/>
                  </a:schemeClr>
                </a:solidFill>
                <a:effectLst/>
                <a:latin typeface="Open Sans"/>
              </a:rPr>
              <a:t>sorabilir.Yani</a:t>
            </a:r>
            <a:r>
              <a:rPr lang="tr-TR" sz="1800" b="1" i="0" dirty="0">
                <a:solidFill>
                  <a:schemeClr val="tx1">
                    <a:lumMod val="95000"/>
                  </a:schemeClr>
                </a:solidFill>
                <a:effectLst/>
                <a:latin typeface="Open Sans"/>
              </a:rPr>
              <a:t> forum olmadığı sürece dinleyiciler soru soramaz.</a:t>
            </a:r>
          </a:p>
          <a:p>
            <a:pPr algn="l" fontAlgn="base">
              <a:buFont typeface="Arial" panose="020B0604020202020204" pitchFamily="34" charset="0"/>
              <a:buChar char="•"/>
            </a:pPr>
            <a:r>
              <a:rPr lang="tr-TR" sz="1800" b="1" i="0" dirty="0">
                <a:solidFill>
                  <a:schemeClr val="tx1">
                    <a:lumMod val="95000"/>
                  </a:schemeClr>
                </a:solidFill>
                <a:effectLst/>
                <a:latin typeface="Open Sans"/>
              </a:rPr>
              <a:t>Paneli başkan açar ve kapatır.</a:t>
            </a:r>
          </a:p>
          <a:p>
            <a:endParaRPr lang="tr-TR" dirty="0"/>
          </a:p>
        </p:txBody>
      </p:sp>
    </p:spTree>
    <p:extLst>
      <p:ext uri="{BB962C8B-B14F-4D97-AF65-F5344CB8AC3E}">
        <p14:creationId xmlns:p14="http://schemas.microsoft.com/office/powerpoint/2010/main" val="762554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444A7507-1C34-4362-9E22-12805B1AF63E}"/>
              </a:ext>
            </a:extLst>
          </p:cNvPr>
          <p:cNvSpPr>
            <a:spLocks noGrp="1" noChangeArrowheads="1"/>
          </p:cNvSpPr>
          <p:nvPr>
            <p:ph type="title"/>
          </p:nvPr>
        </p:nvSpPr>
        <p:spPr bwMode="auto">
          <a:xfrm>
            <a:off x="645130" y="401427"/>
            <a:ext cx="9158746" cy="14465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tr-TR" altLang="tr-TR" sz="1800" b="0" i="0" u="none" strike="noStrike" cap="none" normalizeH="0" baseline="0" dirty="0">
                <a:ln>
                  <a:noFill/>
                </a:ln>
                <a:solidFill>
                  <a:schemeClr val="tx1"/>
                </a:solidFill>
                <a:effectLst/>
                <a:latin typeface="Arial" panose="020B0604020202020204" pitchFamily="34" charset="0"/>
              </a:rPr>
            </a:br>
            <a:endParaRPr kumimoji="0" lang="tr-TR" altLang="tr-TR"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tr-TR" sz="2000" b="0" i="0" u="none" strike="noStrike" cap="none" normalizeH="0" baseline="0" dirty="0">
              <a:ln>
                <a:noFill/>
              </a:ln>
              <a:solidFill>
                <a:srgbClr val="444444"/>
              </a:solidFill>
              <a:effectLst/>
              <a:latin typeface="Open Sans"/>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tr-TR" sz="2000" b="0" i="0" u="none" strike="noStrike" cap="none" normalizeH="0" baseline="0" dirty="0">
                <a:ln>
                  <a:noFill/>
                </a:ln>
                <a:solidFill>
                  <a:srgbClr val="FF0000"/>
                </a:solidFill>
                <a:effectLst/>
                <a:latin typeface="Open Sans"/>
              </a:rPr>
              <a:t>					Zıt Panel</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tr-TR" sz="1800" b="0" i="0" u="none" strike="noStrike" cap="none" normalizeH="0" baseline="0" dirty="0">
              <a:ln>
                <a:noFill/>
              </a:ln>
              <a:solidFill>
                <a:schemeClr val="tx1"/>
              </a:solidFill>
              <a:effectLst/>
              <a:latin typeface="Arial" panose="020B0604020202020204" pitchFamily="34" charset="0"/>
            </a:endParaRPr>
          </a:p>
        </p:txBody>
      </p:sp>
      <p:sp>
        <p:nvSpPr>
          <p:cNvPr id="3" name="İçerik Yer Tutucusu 2">
            <a:extLst>
              <a:ext uri="{FF2B5EF4-FFF2-40B4-BE49-F238E27FC236}">
                <a16:creationId xmlns:a16="http://schemas.microsoft.com/office/drawing/2014/main" id="{F865845A-2CC4-4C2F-9372-285DB9A3810A}"/>
              </a:ext>
            </a:extLst>
          </p:cNvPr>
          <p:cNvSpPr>
            <a:spLocks noGrp="1"/>
          </p:cNvSpPr>
          <p:nvPr>
            <p:ph idx="1"/>
          </p:nvPr>
        </p:nvSpPr>
        <p:spPr/>
        <p:txBody>
          <a:bodyPr/>
          <a:lstStyle/>
          <a:p>
            <a:pPr algn="l" fontAlgn="base">
              <a:buFont typeface="Arial" panose="020B0604020202020204" pitchFamily="34" charset="0"/>
              <a:buChar char="•"/>
            </a:pPr>
            <a:r>
              <a:rPr lang="tr-TR" b="0" i="0" dirty="0">
                <a:solidFill>
                  <a:schemeClr val="tx1">
                    <a:lumMod val="95000"/>
                  </a:schemeClr>
                </a:solidFill>
                <a:effectLst/>
                <a:latin typeface="Open Sans"/>
              </a:rPr>
              <a:t>Sınıf iki gruba </a:t>
            </a:r>
            <a:r>
              <a:rPr lang="tr-TR" b="0" i="0" dirty="0" err="1">
                <a:solidFill>
                  <a:schemeClr val="tx1">
                    <a:lumMod val="95000"/>
                  </a:schemeClr>
                </a:solidFill>
                <a:effectLst/>
                <a:latin typeface="Open Sans"/>
              </a:rPr>
              <a:t>ayrılır.Lider</a:t>
            </a:r>
            <a:r>
              <a:rPr lang="tr-TR" b="0" i="0" dirty="0">
                <a:solidFill>
                  <a:schemeClr val="tx1">
                    <a:lumMod val="95000"/>
                  </a:schemeClr>
                </a:solidFill>
                <a:effectLst/>
                <a:latin typeface="Open Sans"/>
              </a:rPr>
              <a:t> </a:t>
            </a:r>
            <a:r>
              <a:rPr lang="tr-TR" b="0" i="0" dirty="0" err="1">
                <a:solidFill>
                  <a:schemeClr val="tx1">
                    <a:lumMod val="95000"/>
                  </a:schemeClr>
                </a:solidFill>
                <a:effectLst/>
                <a:latin typeface="Open Sans"/>
              </a:rPr>
              <a:t>seçilir.Sınıfın</a:t>
            </a:r>
            <a:r>
              <a:rPr lang="tr-TR" b="0" i="0" dirty="0">
                <a:solidFill>
                  <a:schemeClr val="tx1">
                    <a:lumMod val="95000"/>
                  </a:schemeClr>
                </a:solidFill>
                <a:effectLst/>
                <a:latin typeface="Open Sans"/>
              </a:rPr>
              <a:t> yarısı soru </a:t>
            </a:r>
            <a:r>
              <a:rPr lang="tr-TR" b="0" i="0" dirty="0" err="1">
                <a:solidFill>
                  <a:schemeClr val="tx1">
                    <a:lumMod val="95000"/>
                  </a:schemeClr>
                </a:solidFill>
                <a:effectLst/>
                <a:latin typeface="Open Sans"/>
              </a:rPr>
              <a:t>sorar.Yarısı</a:t>
            </a:r>
            <a:r>
              <a:rPr lang="tr-TR" b="0" i="0" dirty="0">
                <a:solidFill>
                  <a:schemeClr val="tx1">
                    <a:lumMod val="95000"/>
                  </a:schemeClr>
                </a:solidFill>
                <a:effectLst/>
                <a:latin typeface="Open Sans"/>
              </a:rPr>
              <a:t> cevap verir.</a:t>
            </a:r>
          </a:p>
          <a:p>
            <a:pPr algn="l" fontAlgn="base">
              <a:buFont typeface="Arial" panose="020B0604020202020204" pitchFamily="34" charset="0"/>
              <a:buChar char="•"/>
            </a:pPr>
            <a:r>
              <a:rPr lang="tr-TR" b="0" i="0" dirty="0">
                <a:solidFill>
                  <a:schemeClr val="tx1">
                    <a:lumMod val="95000"/>
                  </a:schemeClr>
                </a:solidFill>
                <a:effectLst/>
                <a:latin typeface="Open Sans"/>
              </a:rPr>
              <a:t>Süreç başlamadan her iki gruba da sınıfta 10-15 dakika hazırlık süresi </a:t>
            </a:r>
            <a:r>
              <a:rPr lang="tr-TR" b="0" i="0" dirty="0" err="1">
                <a:solidFill>
                  <a:schemeClr val="tx1">
                    <a:lumMod val="95000"/>
                  </a:schemeClr>
                </a:solidFill>
                <a:effectLst/>
                <a:latin typeface="Open Sans"/>
              </a:rPr>
              <a:t>verilir.Öğretmen</a:t>
            </a:r>
            <a:r>
              <a:rPr lang="tr-TR" b="0" i="0" dirty="0">
                <a:solidFill>
                  <a:schemeClr val="tx1">
                    <a:lumMod val="95000"/>
                  </a:schemeClr>
                </a:solidFill>
                <a:effectLst/>
                <a:latin typeface="Open Sans"/>
              </a:rPr>
              <a:t> iki gruba da bu sürede yardımcı olur.</a:t>
            </a:r>
          </a:p>
          <a:p>
            <a:endParaRPr lang="tr-TR" dirty="0"/>
          </a:p>
        </p:txBody>
      </p:sp>
    </p:spTree>
    <p:extLst>
      <p:ext uri="{BB962C8B-B14F-4D97-AF65-F5344CB8AC3E}">
        <p14:creationId xmlns:p14="http://schemas.microsoft.com/office/powerpoint/2010/main" val="36924176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EACD6481-5EA1-4617-B740-7211AC097672}"/>
              </a:ext>
            </a:extLst>
          </p:cNvPr>
          <p:cNvSpPr>
            <a:spLocks noGrp="1" noChangeArrowheads="1"/>
          </p:cNvSpPr>
          <p:nvPr>
            <p:ph type="title"/>
          </p:nvPr>
        </p:nvSpPr>
        <p:spPr bwMode="auto">
          <a:xfrm>
            <a:off x="646111" y="429708"/>
            <a:ext cx="2799869" cy="14465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tr-TR" altLang="tr-TR" sz="1800" b="0" i="0" u="none" strike="noStrike" cap="none" normalizeH="0" baseline="0" dirty="0">
                <a:ln>
                  <a:noFill/>
                </a:ln>
                <a:solidFill>
                  <a:schemeClr val="tx1"/>
                </a:solidFill>
                <a:effectLst/>
                <a:latin typeface="Arial" panose="020B0604020202020204" pitchFamily="34" charset="0"/>
              </a:rPr>
            </a:br>
            <a:endParaRPr kumimoji="0" lang="tr-TR" altLang="tr-TR"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tr-TR" sz="2000" b="0" i="0" u="none" strike="noStrike" cap="none" normalizeH="0" baseline="0" dirty="0">
              <a:ln>
                <a:noFill/>
              </a:ln>
              <a:solidFill>
                <a:srgbClr val="444444"/>
              </a:solidFill>
              <a:effectLst/>
              <a:latin typeface="Open Sans"/>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tr-TR" sz="2000" b="0" i="0" u="none" strike="noStrike" cap="none" normalizeH="0" baseline="0" dirty="0">
                <a:ln>
                  <a:noFill/>
                </a:ln>
                <a:solidFill>
                  <a:srgbClr val="FF0000"/>
                </a:solidFill>
                <a:effectLst/>
                <a:latin typeface="Open Sans"/>
              </a:rPr>
              <a:t>Münazara(</a:t>
            </a:r>
            <a:r>
              <a:rPr kumimoji="0" lang="tr-TR" altLang="tr-TR" sz="2000" b="0" i="0" u="none" strike="noStrike" cap="none" normalizeH="0" baseline="0" dirty="0" err="1">
                <a:ln>
                  <a:noFill/>
                </a:ln>
                <a:solidFill>
                  <a:srgbClr val="FF0000"/>
                </a:solidFill>
                <a:effectLst/>
                <a:latin typeface="Open Sans"/>
              </a:rPr>
              <a:t>Savlı</a:t>
            </a:r>
            <a:r>
              <a:rPr kumimoji="0" lang="tr-TR" altLang="tr-TR" sz="2000" b="0" i="0" u="none" strike="noStrike" cap="none" normalizeH="0" baseline="0" dirty="0">
                <a:ln>
                  <a:noFill/>
                </a:ln>
                <a:solidFill>
                  <a:srgbClr val="FF0000"/>
                </a:solidFill>
                <a:effectLst/>
                <a:latin typeface="Open Sans"/>
              </a:rPr>
              <a:t> Tartışma)</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tr-TR" sz="1800" b="0" i="0" u="none" strike="noStrike" cap="none" normalizeH="0" baseline="0" dirty="0">
              <a:ln>
                <a:noFill/>
              </a:ln>
              <a:solidFill>
                <a:schemeClr val="tx1"/>
              </a:solidFill>
              <a:effectLst/>
              <a:latin typeface="Arial" panose="020B0604020202020204" pitchFamily="34" charset="0"/>
            </a:endParaRPr>
          </a:p>
        </p:txBody>
      </p:sp>
      <p:sp>
        <p:nvSpPr>
          <p:cNvPr id="3" name="İçerik Yer Tutucusu 2">
            <a:extLst>
              <a:ext uri="{FF2B5EF4-FFF2-40B4-BE49-F238E27FC236}">
                <a16:creationId xmlns:a16="http://schemas.microsoft.com/office/drawing/2014/main" id="{7B5A2060-3036-4EE5-9C92-FF2F76BBA394}"/>
              </a:ext>
            </a:extLst>
          </p:cNvPr>
          <p:cNvSpPr>
            <a:spLocks noGrp="1"/>
          </p:cNvSpPr>
          <p:nvPr>
            <p:ph idx="1"/>
          </p:nvPr>
        </p:nvSpPr>
        <p:spPr/>
        <p:txBody>
          <a:bodyPr/>
          <a:lstStyle/>
          <a:p>
            <a:pPr algn="l" fontAlgn="base">
              <a:buFont typeface="Arial" panose="020B0604020202020204" pitchFamily="34" charset="0"/>
              <a:buChar char="•"/>
            </a:pPr>
            <a:r>
              <a:rPr lang="tr-TR" b="0" i="0" dirty="0">
                <a:solidFill>
                  <a:schemeClr val="tx1">
                    <a:lumMod val="95000"/>
                  </a:schemeClr>
                </a:solidFill>
                <a:effectLst/>
                <a:latin typeface="Open Sans"/>
              </a:rPr>
              <a:t>Farklı düşüncede, farklı iki grubun jüri önünde tez-antitez şeklindeki fikirleri savunmaları sürecidir.</a:t>
            </a:r>
          </a:p>
          <a:p>
            <a:pPr algn="l" fontAlgn="base">
              <a:buFont typeface="Arial" panose="020B0604020202020204" pitchFamily="34" charset="0"/>
              <a:buChar char="•"/>
            </a:pPr>
            <a:r>
              <a:rPr lang="tr-TR" b="0" i="0" dirty="0">
                <a:solidFill>
                  <a:schemeClr val="tx1">
                    <a:lumMod val="95000"/>
                  </a:schemeClr>
                </a:solidFill>
                <a:effectLst/>
                <a:latin typeface="Open Sans"/>
              </a:rPr>
              <a:t>Kazanan – Kaybeden vardır.</a:t>
            </a:r>
          </a:p>
          <a:p>
            <a:pPr algn="l" fontAlgn="base">
              <a:buFont typeface="Arial" panose="020B0604020202020204" pitchFamily="34" charset="0"/>
              <a:buChar char="•"/>
            </a:pPr>
            <a:r>
              <a:rPr lang="tr-TR" b="0" i="0" dirty="0">
                <a:solidFill>
                  <a:schemeClr val="tx1">
                    <a:lumMod val="95000"/>
                  </a:schemeClr>
                </a:solidFill>
                <a:effectLst/>
                <a:latin typeface="Open Sans"/>
              </a:rPr>
              <a:t>Önemli olan konunun savunulma şeklidir.</a:t>
            </a:r>
          </a:p>
          <a:p>
            <a:endParaRPr lang="tr-TR" dirty="0"/>
          </a:p>
        </p:txBody>
      </p:sp>
    </p:spTree>
    <p:extLst>
      <p:ext uri="{BB962C8B-B14F-4D97-AF65-F5344CB8AC3E}">
        <p14:creationId xmlns:p14="http://schemas.microsoft.com/office/powerpoint/2010/main" val="37389261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C4E7D5A3-ECE4-4FAB-9997-66B300AE676E}"/>
              </a:ext>
            </a:extLst>
          </p:cNvPr>
          <p:cNvSpPr>
            <a:spLocks noGrp="1" noChangeArrowheads="1"/>
          </p:cNvSpPr>
          <p:nvPr>
            <p:ph type="title"/>
          </p:nvPr>
        </p:nvSpPr>
        <p:spPr bwMode="auto">
          <a:xfrm>
            <a:off x="598976" y="412789"/>
            <a:ext cx="4828694" cy="163121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tr-TR" altLang="tr-TR" sz="1800" b="0" i="0" u="none" strike="noStrike" cap="none" normalizeH="0" baseline="0" dirty="0">
                <a:ln>
                  <a:noFill/>
                </a:ln>
                <a:solidFill>
                  <a:schemeClr val="tx1"/>
                </a:solidFill>
                <a:effectLst/>
                <a:latin typeface="Arial" panose="020B0604020202020204" pitchFamily="34" charset="0"/>
              </a:rPr>
            </a:br>
            <a:endParaRPr kumimoji="0" lang="tr-TR" altLang="tr-TR"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tr-TR" sz="2000" b="0" i="0" u="none" strike="noStrike" cap="none" normalizeH="0" baseline="0" dirty="0">
              <a:ln>
                <a:noFill/>
              </a:ln>
              <a:solidFill>
                <a:srgbClr val="444444"/>
              </a:solidFill>
              <a:effectLst/>
              <a:latin typeface="Open Sans"/>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tr-TR" sz="3200" b="0" i="0" u="none" strike="noStrike" cap="none" normalizeH="0" baseline="0" dirty="0">
                <a:ln>
                  <a:noFill/>
                </a:ln>
                <a:solidFill>
                  <a:srgbClr val="FF0000"/>
                </a:solidFill>
                <a:effectLst/>
                <a:latin typeface="Open Sans"/>
              </a:rPr>
              <a:t>Konferans(Anlatım Tekniği)</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tr-TR" sz="1800" b="0" i="0" u="none" strike="noStrike" cap="none" normalizeH="0" baseline="0" dirty="0">
              <a:ln>
                <a:noFill/>
              </a:ln>
              <a:solidFill>
                <a:schemeClr val="tx1"/>
              </a:solidFill>
              <a:effectLst/>
              <a:latin typeface="Arial" panose="020B0604020202020204" pitchFamily="34" charset="0"/>
            </a:endParaRPr>
          </a:p>
        </p:txBody>
      </p:sp>
      <p:sp>
        <p:nvSpPr>
          <p:cNvPr id="5" name="Rectangle 2">
            <a:extLst>
              <a:ext uri="{FF2B5EF4-FFF2-40B4-BE49-F238E27FC236}">
                <a16:creationId xmlns:a16="http://schemas.microsoft.com/office/drawing/2014/main" id="{97738829-6B54-462B-9FBA-61BB387D1271}"/>
              </a:ext>
            </a:extLst>
          </p:cNvPr>
          <p:cNvSpPr>
            <a:spLocks noGrp="1" noChangeArrowheads="1"/>
          </p:cNvSpPr>
          <p:nvPr>
            <p:ph idx="1"/>
          </p:nvPr>
        </p:nvSpPr>
        <p:spPr bwMode="auto">
          <a:xfrm>
            <a:off x="598976" y="2308524"/>
            <a:ext cx="9902485" cy="338554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tr-TR" altLang="tr-TR" sz="1800" b="0" i="0" u="none" strike="noStrike" cap="none" normalizeH="0" baseline="0" dirty="0">
                <a:ln>
                  <a:noFill/>
                </a:ln>
                <a:solidFill>
                  <a:schemeClr val="tx1"/>
                </a:solidFill>
                <a:effectLst/>
                <a:latin typeface="Arial" panose="020B0604020202020204" pitchFamily="34" charset="0"/>
              </a:rPr>
            </a:br>
            <a:endParaRPr kumimoji="0" lang="tr-TR" altLang="tr-TR"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tr-TR" sz="2000" b="0" i="0" u="none" strike="noStrike" cap="none" normalizeH="0" baseline="0" dirty="0">
              <a:ln>
                <a:noFill/>
              </a:ln>
              <a:solidFill>
                <a:srgbClr val="444444"/>
              </a:solidFill>
              <a:effectLst/>
              <a:latin typeface="Open Sans"/>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tr-TR" sz="1400" b="0" i="0" u="none" strike="noStrike" cap="none" normalizeH="0" baseline="0" dirty="0">
                <a:ln>
                  <a:noFill/>
                </a:ln>
                <a:solidFill>
                  <a:srgbClr val="444444"/>
                </a:solidFill>
                <a:effectLst/>
                <a:latin typeface="Open Sans"/>
              </a:rPr>
              <a:t>Konferans(Anlatım Tekniği)</a:t>
            </a:r>
          </a:p>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tr-TR" sz="1400" b="0" i="0" u="none" strike="noStrike" cap="none" normalizeH="0" baseline="0" dirty="0">
                <a:ln>
                  <a:noFill/>
                </a:ln>
                <a:solidFill>
                  <a:srgbClr val="757575"/>
                </a:solidFill>
                <a:effectLst/>
                <a:latin typeface="Open Sans"/>
                <a:hlinkClick r:id="rId2"/>
              </a:rPr>
              <a:t>Bir Cevap Yazın</a:t>
            </a:r>
            <a:endParaRPr kumimoji="0" lang="tr-TR" altLang="tr-TR" sz="1400" b="0" i="0" u="none" strike="noStrike" cap="none" normalizeH="0" baseline="0" dirty="0">
              <a:ln>
                <a:noFill/>
              </a:ln>
              <a:solidFill>
                <a:srgbClr val="444444"/>
              </a:solidFill>
              <a:effectLst/>
              <a:latin typeface="Open Sans"/>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tr-TR" sz="1400" b="0" i="0" u="none" strike="noStrike" cap="none" normalizeH="0" baseline="0" dirty="0">
                <a:ln>
                  <a:noFill/>
                </a:ln>
                <a:solidFill>
                  <a:srgbClr val="444444"/>
                </a:solidFill>
                <a:effectLst/>
                <a:latin typeface="Open Sans"/>
              </a:rPr>
              <a:t>Konferans bir anlatım </a:t>
            </a:r>
            <a:r>
              <a:rPr kumimoji="0" lang="tr-TR" altLang="tr-TR" sz="1400" b="0" i="0" u="none" strike="noStrike" cap="none" normalizeH="0" baseline="0" dirty="0" err="1">
                <a:ln>
                  <a:noFill/>
                </a:ln>
                <a:solidFill>
                  <a:srgbClr val="444444"/>
                </a:solidFill>
                <a:effectLst/>
                <a:latin typeface="Open Sans"/>
              </a:rPr>
              <a:t>tekniğidir.Çünkü</a:t>
            </a:r>
            <a:r>
              <a:rPr kumimoji="0" lang="tr-TR" altLang="tr-TR" sz="1400" b="0" i="0" u="none" strike="noStrike" cap="none" normalizeH="0" baseline="0" dirty="0">
                <a:ln>
                  <a:noFill/>
                </a:ln>
                <a:solidFill>
                  <a:srgbClr val="444444"/>
                </a:solidFill>
                <a:effectLst/>
                <a:latin typeface="Open Sans"/>
              </a:rPr>
              <a:t> konuşmacı sayısı birdir.</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tr-TR" altLang="tr-TR" sz="1400" b="0" i="0" u="none" strike="noStrike" cap="none" normalizeH="0" baseline="0" dirty="0">
                <a:ln>
                  <a:noFill/>
                </a:ln>
                <a:solidFill>
                  <a:srgbClr val="444444"/>
                </a:solidFill>
                <a:effectLst/>
                <a:latin typeface="Open Sans"/>
              </a:rPr>
              <a:t>Bilimsel, sosyal, güncel, tarihsel alanlarda bir topluluk önünde bir kişi tarafından yapılan </a:t>
            </a:r>
            <a:r>
              <a:rPr kumimoji="0" lang="tr-TR" altLang="tr-TR" sz="1400" b="0" i="0" u="none" strike="noStrike" cap="none" normalizeH="0" baseline="0" dirty="0" err="1">
                <a:ln>
                  <a:noFill/>
                </a:ln>
                <a:solidFill>
                  <a:srgbClr val="444444"/>
                </a:solidFill>
                <a:effectLst/>
                <a:latin typeface="Open Sans"/>
              </a:rPr>
              <a:t>konuşmadır.Bilimsel</a:t>
            </a:r>
            <a:r>
              <a:rPr kumimoji="0" lang="tr-TR" altLang="tr-TR" sz="1400" b="0" i="0" u="none" strike="noStrike" cap="none" normalizeH="0" baseline="0" dirty="0">
                <a:ln>
                  <a:noFill/>
                </a:ln>
                <a:solidFill>
                  <a:srgbClr val="444444"/>
                </a:solidFill>
                <a:effectLst/>
                <a:latin typeface="Open Sans"/>
              </a:rPr>
              <a:t> olmadığı için </a:t>
            </a:r>
            <a:r>
              <a:rPr kumimoji="0" lang="tr-TR" altLang="tr-TR" sz="1400" b="0" i="0" u="none" strike="noStrike" cap="none" normalizeH="0" baseline="0" dirty="0" err="1">
                <a:ln>
                  <a:noFill/>
                </a:ln>
                <a:solidFill>
                  <a:srgbClr val="444444"/>
                </a:solidFill>
                <a:effectLst/>
                <a:latin typeface="Open Sans"/>
              </a:rPr>
              <a:t>Sempozyum’dan</a:t>
            </a:r>
            <a:r>
              <a:rPr kumimoji="0" lang="tr-TR" altLang="tr-TR" sz="1400" b="0" i="0" u="none" strike="noStrike" cap="none" normalizeH="0" baseline="0" dirty="0">
                <a:ln>
                  <a:noFill/>
                </a:ln>
                <a:solidFill>
                  <a:srgbClr val="444444"/>
                </a:solidFill>
                <a:effectLst/>
                <a:latin typeface="Open Sans"/>
              </a:rPr>
              <a:t> ayrılmaktadır.</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tr-TR" altLang="tr-TR" sz="1400" b="0" i="0" u="none" strike="noStrike" cap="none" normalizeH="0" baseline="0" dirty="0">
                <a:ln>
                  <a:noFill/>
                </a:ln>
                <a:solidFill>
                  <a:srgbClr val="444444"/>
                </a:solidFill>
                <a:effectLst/>
                <a:latin typeface="Open Sans"/>
              </a:rPr>
              <a:t>Metne bağlı kalınmamalıdır, hatiplik önemlidir.</a:t>
            </a:r>
          </a:p>
          <a:p>
            <a:pPr marL="0" marR="0" lvl="0" indent="0" algn="l" defTabSz="914400" rtl="0" eaLnBrk="0" fontAlgn="base" latinLnBrk="0" hangingPunct="0">
              <a:lnSpc>
                <a:spcPct val="100000"/>
              </a:lnSpc>
              <a:spcBef>
                <a:spcPct val="0"/>
              </a:spcBef>
              <a:spcAft>
                <a:spcPct val="0"/>
              </a:spcAft>
              <a:buClrTx/>
              <a:buSzTx/>
              <a:buNone/>
              <a:tabLst/>
            </a:pPr>
            <a:endParaRPr kumimoji="0" lang="tr-TR" altLang="tr-TR" sz="1400" b="0" i="0" u="none" strike="noStrike" cap="none" normalizeH="0" baseline="0" dirty="0">
              <a:ln>
                <a:noFill/>
              </a:ln>
              <a:solidFill>
                <a:srgbClr val="444444"/>
              </a:solidFill>
              <a:effectLst/>
              <a:latin typeface="Open Sans"/>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tr-TR" altLang="tr-TR" sz="1400" b="0" i="0" u="none" strike="noStrike" cap="none" normalizeH="0" baseline="0" dirty="0">
                <a:ln>
                  <a:noFill/>
                </a:ln>
                <a:solidFill>
                  <a:srgbClr val="444444"/>
                </a:solidFill>
                <a:effectLst/>
                <a:latin typeface="Open Sans"/>
              </a:rPr>
              <a:t>Süreç, planlama, konferansın amacını belirleme, konunun sunumu, sorular varsa cevapları sonuca götüren açıklamalar ve sonucun bağlanması şeklindedir.</a:t>
            </a:r>
          </a:p>
          <a:p>
            <a:pPr marL="0" lvl="0" indent="0">
              <a:lnSpc>
                <a:spcPct val="100000"/>
              </a:lnSpc>
              <a:buFontTx/>
              <a:buChar char="•"/>
            </a:pPr>
            <a:r>
              <a:rPr lang="tr-TR" dirty="0"/>
              <a:t>Konferans bir anlatım </a:t>
            </a:r>
            <a:r>
              <a:rPr lang="tr-TR" dirty="0" err="1"/>
              <a:t>tekniğidir.Çünkü</a:t>
            </a:r>
            <a:r>
              <a:rPr lang="tr-TR" dirty="0"/>
              <a:t> konuşmacı sayısı birdir.</a:t>
            </a:r>
            <a:endParaRPr kumimoji="0" lang="tr-TR" altLang="tr-TR" sz="1000" b="0" i="0" u="none" strike="noStrike" cap="none" normalizeH="0" baseline="0" dirty="0">
              <a:ln>
                <a:noFill/>
              </a:ln>
              <a:solidFill>
                <a:srgbClr val="444444"/>
              </a:solidFill>
              <a:effectLst/>
              <a:latin typeface="Open Sans"/>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tr-T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1758143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6DE446BA-AEDC-404D-875D-8A56844557FE}"/>
              </a:ext>
            </a:extLst>
          </p:cNvPr>
          <p:cNvSpPr>
            <a:spLocks noGrp="1"/>
          </p:cNvSpPr>
          <p:nvPr>
            <p:ph type="title"/>
          </p:nvPr>
        </p:nvSpPr>
        <p:spPr/>
        <p:txBody>
          <a:bodyPr/>
          <a:lstStyle/>
          <a:p>
            <a:endParaRPr lang="tr-TR" dirty="0"/>
          </a:p>
        </p:txBody>
      </p:sp>
      <p:sp>
        <p:nvSpPr>
          <p:cNvPr id="3" name="İçerik Yer Tutucusu 2">
            <a:extLst>
              <a:ext uri="{FF2B5EF4-FFF2-40B4-BE49-F238E27FC236}">
                <a16:creationId xmlns:a16="http://schemas.microsoft.com/office/drawing/2014/main" id="{84D04C6B-7964-4AA2-B883-7A3F8E51175C}"/>
              </a:ext>
            </a:extLst>
          </p:cNvPr>
          <p:cNvSpPr>
            <a:spLocks noGrp="1"/>
          </p:cNvSpPr>
          <p:nvPr>
            <p:ph idx="1"/>
          </p:nvPr>
        </p:nvSpPr>
        <p:spPr/>
        <p:txBody>
          <a:bodyPr/>
          <a:lstStyle/>
          <a:p>
            <a:pPr algn="ctr"/>
            <a:r>
              <a:rPr lang="tr-TR" sz="2800" b="1" u="sng" dirty="0"/>
              <a:t>Teknik</a:t>
            </a:r>
          </a:p>
          <a:p>
            <a:r>
              <a:rPr lang="tr-TR" sz="2800" dirty="0"/>
              <a:t>Yöntemi uygulamaya koyma biçimi</a:t>
            </a:r>
          </a:p>
          <a:p>
            <a:r>
              <a:rPr lang="tr-TR" sz="2800" dirty="0"/>
              <a:t>Uygulama</a:t>
            </a:r>
          </a:p>
          <a:p>
            <a:r>
              <a:rPr lang="tr-TR" sz="2800" dirty="0"/>
              <a:t>Planın kullanılması</a:t>
            </a:r>
          </a:p>
        </p:txBody>
      </p:sp>
    </p:spTree>
    <p:extLst>
      <p:ext uri="{BB962C8B-B14F-4D97-AF65-F5344CB8AC3E}">
        <p14:creationId xmlns:p14="http://schemas.microsoft.com/office/powerpoint/2010/main" val="1385749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142C5976-AF9D-492B-ACE7-C47456C8A048}"/>
              </a:ext>
            </a:extLst>
          </p:cNvPr>
          <p:cNvSpPr>
            <a:spLocks noGrp="1" noChangeArrowheads="1"/>
          </p:cNvSpPr>
          <p:nvPr>
            <p:ph type="title"/>
          </p:nvPr>
        </p:nvSpPr>
        <p:spPr bwMode="auto">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tr-TR" altLang="tr-TR" sz="1800" b="0" i="0" u="none" strike="noStrike" cap="none" normalizeH="0" baseline="0" dirty="0">
                <a:ln>
                  <a:noFill/>
                </a:ln>
                <a:solidFill>
                  <a:schemeClr val="tx1"/>
                </a:solidFill>
                <a:effectLst/>
                <a:latin typeface="Arial" panose="020B0604020202020204" pitchFamily="34" charset="0"/>
              </a:rPr>
            </a:br>
            <a:endParaRPr kumimoji="0" lang="tr-TR" altLang="tr-TR"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tr-TR" sz="2000" b="0" i="0" u="none" strike="noStrike" cap="none" normalizeH="0" baseline="0" dirty="0">
              <a:ln>
                <a:noFill/>
              </a:ln>
              <a:solidFill>
                <a:srgbClr val="444444"/>
              </a:solidFill>
              <a:effectLst/>
              <a:latin typeface="Open Sans"/>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tr-TR" sz="2000" b="0" i="0" u="none" strike="noStrike" cap="none" normalizeH="0" baseline="0" dirty="0">
                <a:ln>
                  <a:noFill/>
                </a:ln>
                <a:solidFill>
                  <a:srgbClr val="444444"/>
                </a:solidFill>
                <a:effectLst/>
                <a:latin typeface="Open Sans"/>
              </a:rPr>
              <a:t>Sempozyum(Çok Oturumlu Seans)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tr-TR" sz="1800" b="0" i="0" u="none" strike="noStrike" cap="none" normalizeH="0" baseline="0" dirty="0">
              <a:ln>
                <a:noFill/>
              </a:ln>
              <a:solidFill>
                <a:schemeClr val="tx1"/>
              </a:solidFill>
              <a:effectLst/>
              <a:latin typeface="Arial" panose="020B0604020202020204" pitchFamily="34" charset="0"/>
            </a:endParaRPr>
          </a:p>
        </p:txBody>
      </p:sp>
      <p:sp>
        <p:nvSpPr>
          <p:cNvPr id="6" name="Metin kutusu 5">
            <a:extLst>
              <a:ext uri="{FF2B5EF4-FFF2-40B4-BE49-F238E27FC236}">
                <a16:creationId xmlns:a16="http://schemas.microsoft.com/office/drawing/2014/main" id="{5D3BA081-C9FF-47CD-A970-27059FC82F42}"/>
              </a:ext>
            </a:extLst>
          </p:cNvPr>
          <p:cNvSpPr txBox="1"/>
          <p:nvPr/>
        </p:nvSpPr>
        <p:spPr>
          <a:xfrm>
            <a:off x="1187777" y="2157965"/>
            <a:ext cx="9794449" cy="3139321"/>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tr-TR" sz="1800" b="0" i="0" u="none" strike="noStrike" cap="none" normalizeH="0" baseline="0" dirty="0">
                <a:ln>
                  <a:noFill/>
                </a:ln>
                <a:solidFill>
                  <a:schemeClr val="tx1">
                    <a:lumMod val="95000"/>
                  </a:schemeClr>
                </a:solidFill>
                <a:effectLst/>
                <a:latin typeface="Open Sans"/>
              </a:rPr>
              <a:t>Sempozyum, bir bilimsel sunum toplantısıdır.</a:t>
            </a:r>
            <a:endParaRPr kumimoji="0" lang="tr-TR" altLang="tr-TR" sz="1400" b="0" i="0" u="none" strike="noStrike" cap="none" normalizeH="0" baseline="0" dirty="0">
              <a:ln>
                <a:noFill/>
              </a:ln>
              <a:solidFill>
                <a:schemeClr val="tx1">
                  <a:lumMod val="95000"/>
                </a:schemeClr>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tr-TR" altLang="tr-TR" sz="1800" b="0" i="0" u="none" strike="noStrike" cap="none" normalizeH="0" baseline="0" dirty="0">
                <a:ln>
                  <a:noFill/>
                </a:ln>
                <a:solidFill>
                  <a:schemeClr val="tx1">
                    <a:lumMod val="95000"/>
                  </a:schemeClr>
                </a:solidFill>
                <a:effectLst/>
                <a:latin typeface="Open Sans"/>
              </a:rPr>
              <a:t>Bilimsel, sanatsal, tarihsel, düşünsel konuların bilimsel olarak ele alınmasıdır.</a:t>
            </a:r>
          </a:p>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tr-TR" sz="1800" b="0" i="0" u="none" strike="noStrike" cap="none" normalizeH="0" baseline="0" dirty="0">
                <a:ln>
                  <a:noFill/>
                </a:ln>
                <a:solidFill>
                  <a:schemeClr val="tx1">
                    <a:lumMod val="95000"/>
                  </a:schemeClr>
                </a:solidFill>
                <a:effectLst/>
                <a:latin typeface="Open Sans"/>
              </a:rPr>
              <a:t>Amaç, yeni ve özgün konuları ya da eski konuya yeni bir bakış açısı getirmek için yapılır.</a:t>
            </a:r>
            <a:endParaRPr kumimoji="0" lang="tr-TR" altLang="tr-TR" sz="1400" b="0" i="0" u="none" strike="noStrike" cap="none" normalizeH="0" baseline="0" dirty="0">
              <a:ln>
                <a:noFill/>
              </a:ln>
              <a:solidFill>
                <a:schemeClr val="tx1">
                  <a:lumMod val="95000"/>
                </a:schemeClr>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tr-TR" sz="1800" b="0" i="0" u="none" strike="noStrike" cap="none" normalizeH="0" baseline="0" dirty="0">
                <a:ln>
                  <a:noFill/>
                </a:ln>
                <a:solidFill>
                  <a:schemeClr val="tx1">
                    <a:lumMod val="95000"/>
                  </a:schemeClr>
                </a:solidFill>
                <a:effectLst/>
                <a:latin typeface="Open Sans"/>
              </a:rPr>
              <a:t>Çok sayıda bildiri sunulduğu için bu bildiriler daha sonra bir araya getirilip bilimsel bir kitaba dönüştürülür.</a:t>
            </a:r>
            <a:endParaRPr kumimoji="0" lang="tr-TR" altLang="tr-TR" sz="1400" b="0" i="0" u="none" strike="noStrike" cap="none" normalizeH="0" baseline="0" dirty="0">
              <a:ln>
                <a:noFill/>
              </a:ln>
              <a:solidFill>
                <a:schemeClr val="tx1">
                  <a:lumMod val="95000"/>
                </a:schemeClr>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tr-TR" altLang="tr-TR" sz="1800" b="0" i="0" u="none" strike="noStrike" cap="none" normalizeH="0" baseline="0" dirty="0">
                <a:ln>
                  <a:noFill/>
                </a:ln>
                <a:solidFill>
                  <a:schemeClr val="tx1">
                    <a:lumMod val="95000"/>
                  </a:schemeClr>
                </a:solidFill>
                <a:effectLst/>
                <a:latin typeface="Open Sans"/>
              </a:rPr>
              <a:t>Uzmanlar, sunularını çoğunlukla tebliğ şeklinde </a:t>
            </a:r>
            <a:r>
              <a:rPr kumimoji="0" lang="tr-TR" altLang="tr-TR" sz="1800" b="0" i="0" u="none" strike="noStrike" cap="none" normalizeH="0" baseline="0" dirty="0" err="1">
                <a:ln>
                  <a:noFill/>
                </a:ln>
                <a:solidFill>
                  <a:schemeClr val="tx1">
                    <a:lumMod val="95000"/>
                  </a:schemeClr>
                </a:solidFill>
                <a:effectLst/>
                <a:latin typeface="Open Sans"/>
              </a:rPr>
              <a:t>düzenlerler.Sempozyumda</a:t>
            </a:r>
            <a:r>
              <a:rPr kumimoji="0" lang="tr-TR" altLang="tr-TR" sz="1800" b="0" i="0" u="none" strike="noStrike" cap="none" normalizeH="0" baseline="0" dirty="0">
                <a:ln>
                  <a:noFill/>
                </a:ln>
                <a:solidFill>
                  <a:schemeClr val="tx1">
                    <a:lumMod val="95000"/>
                  </a:schemeClr>
                </a:solidFill>
                <a:effectLst/>
                <a:latin typeface="Open Sans"/>
              </a:rPr>
              <a:t> konuşmacılar </a:t>
            </a:r>
            <a:r>
              <a:rPr kumimoji="0" lang="tr-TR" altLang="tr-TR" sz="1800" b="1" i="1" u="none" strike="noStrike" cap="none" normalizeH="0" baseline="0" dirty="0">
                <a:ln>
                  <a:noFill/>
                </a:ln>
                <a:solidFill>
                  <a:schemeClr val="tx1">
                    <a:lumMod val="95000"/>
                  </a:schemeClr>
                </a:solidFill>
                <a:effectLst/>
                <a:latin typeface="Open Sans"/>
              </a:rPr>
              <a:t>kürsüye gelerek</a:t>
            </a:r>
            <a:r>
              <a:rPr kumimoji="0" lang="tr-TR" altLang="tr-TR" sz="1800" b="0" i="0" u="none" strike="noStrike" cap="none" normalizeH="0" baseline="0" dirty="0">
                <a:ln>
                  <a:noFill/>
                </a:ln>
                <a:solidFill>
                  <a:schemeClr val="tx1">
                    <a:lumMod val="95000"/>
                  </a:schemeClr>
                </a:solidFill>
                <a:effectLst/>
                <a:latin typeface="Open Sans"/>
              </a:rPr>
              <a:t> konuşur</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tr-TR" altLang="tr-TR" sz="1800" b="0" i="0" u="none" strike="noStrike" cap="none" normalizeH="0" baseline="0" dirty="0">
                <a:ln>
                  <a:noFill/>
                </a:ln>
                <a:solidFill>
                  <a:schemeClr val="tx1">
                    <a:lumMod val="95000"/>
                  </a:schemeClr>
                </a:solidFill>
                <a:effectLst/>
                <a:latin typeface="Open Sans"/>
              </a:rPr>
              <a:t>.Kürsüye gelen konuşmacı, kendisinin veya ekibinin yaptığı </a:t>
            </a:r>
            <a:r>
              <a:rPr kumimoji="0" lang="tr-TR" altLang="tr-TR" sz="1800" b="1" i="1" u="none" strike="noStrike" cap="none" normalizeH="0" baseline="0" dirty="0">
                <a:ln>
                  <a:noFill/>
                </a:ln>
                <a:solidFill>
                  <a:schemeClr val="tx1">
                    <a:lumMod val="95000"/>
                  </a:schemeClr>
                </a:solidFill>
                <a:effectLst/>
                <a:latin typeface="Open Sans"/>
              </a:rPr>
              <a:t>bilimsel bir araştırma</a:t>
            </a:r>
            <a:r>
              <a:rPr kumimoji="0" lang="tr-TR" altLang="tr-TR" sz="1800" b="0" i="0" u="none" strike="noStrike" cap="none" normalizeH="0" baseline="0" dirty="0">
                <a:ln>
                  <a:noFill/>
                </a:ln>
                <a:solidFill>
                  <a:schemeClr val="tx1">
                    <a:lumMod val="95000"/>
                  </a:schemeClr>
                </a:solidFill>
                <a:effectLst/>
                <a:latin typeface="Open Sans"/>
              </a:rPr>
              <a:t>ya ait sonuçları dinleyicilere </a:t>
            </a:r>
            <a:r>
              <a:rPr kumimoji="0" lang="tr-TR" altLang="tr-TR" sz="1800" b="1" i="1" u="none" strike="noStrike" cap="none" normalizeH="0" baseline="0" dirty="0">
                <a:ln>
                  <a:noFill/>
                </a:ln>
                <a:solidFill>
                  <a:schemeClr val="tx1">
                    <a:lumMod val="95000"/>
                  </a:schemeClr>
                </a:solidFill>
                <a:effectLst/>
                <a:latin typeface="Open Sans"/>
              </a:rPr>
              <a:t>bildiri</a:t>
            </a:r>
            <a:r>
              <a:rPr kumimoji="0" lang="tr-TR" altLang="tr-TR" sz="1800" b="0" i="0" u="none" strike="noStrike" cap="none" normalizeH="0" baseline="0" dirty="0">
                <a:ln>
                  <a:noFill/>
                </a:ln>
                <a:solidFill>
                  <a:schemeClr val="tx1">
                    <a:lumMod val="95000"/>
                  </a:schemeClr>
                </a:solidFill>
                <a:effectLst/>
                <a:latin typeface="Open Sans"/>
              </a:rPr>
              <a:t> şeklinde </a:t>
            </a:r>
            <a:r>
              <a:rPr kumimoji="0" lang="tr-TR" altLang="tr-TR" sz="1800" b="1" i="1" u="none" strike="noStrike" cap="none" normalizeH="0" baseline="0" dirty="0">
                <a:ln>
                  <a:noFill/>
                </a:ln>
                <a:solidFill>
                  <a:schemeClr val="tx1">
                    <a:lumMod val="95000"/>
                  </a:schemeClr>
                </a:solidFill>
                <a:effectLst/>
                <a:latin typeface="Open Sans"/>
              </a:rPr>
              <a:t>okuyarak</a:t>
            </a:r>
            <a:r>
              <a:rPr kumimoji="0" lang="tr-TR" altLang="tr-TR" sz="1800" b="0" i="0" u="none" strike="noStrike" cap="none" normalizeH="0" baseline="0" dirty="0">
                <a:ln>
                  <a:noFill/>
                </a:ln>
                <a:solidFill>
                  <a:schemeClr val="tx1">
                    <a:lumMod val="95000"/>
                  </a:schemeClr>
                </a:solidFill>
                <a:effectLst/>
                <a:latin typeface="Open Sans"/>
              </a:rPr>
              <a:t> sunar.</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tr-TR" altLang="tr-TR" sz="1800" b="0" i="0" u="none" strike="noStrike" cap="none" normalizeH="0" baseline="0" dirty="0">
                <a:ln>
                  <a:noFill/>
                </a:ln>
                <a:solidFill>
                  <a:schemeClr val="tx1">
                    <a:lumMod val="95000"/>
                  </a:schemeClr>
                </a:solidFill>
                <a:effectLst/>
                <a:latin typeface="Open Sans"/>
              </a:rPr>
              <a:t>Sempozyum sonunda ihtiyaç duyulursa forum yapılır.</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tr-TR" altLang="tr-TR" sz="1800" b="0" i="0" u="none" strike="noStrike" cap="none" normalizeH="0" baseline="0" dirty="0">
                <a:ln>
                  <a:noFill/>
                </a:ln>
                <a:solidFill>
                  <a:schemeClr val="tx1">
                    <a:lumMod val="95000"/>
                  </a:schemeClr>
                </a:solidFill>
                <a:effectLst/>
                <a:latin typeface="Open Sans"/>
              </a:rPr>
              <a:t>Bilişsel ve </a:t>
            </a:r>
            <a:r>
              <a:rPr kumimoji="0" lang="tr-TR" altLang="tr-TR" sz="1800" b="0" i="0" u="none" strike="noStrike" cap="none" normalizeH="0" baseline="0" dirty="0" err="1">
                <a:ln>
                  <a:noFill/>
                </a:ln>
                <a:solidFill>
                  <a:schemeClr val="tx1">
                    <a:lumMod val="95000"/>
                  </a:schemeClr>
                </a:solidFill>
                <a:effectLst/>
                <a:latin typeface="Open Sans"/>
              </a:rPr>
              <a:t>duyuşsal</a:t>
            </a:r>
            <a:r>
              <a:rPr kumimoji="0" lang="tr-TR" altLang="tr-TR" sz="1800" b="0" i="0" u="none" strike="noStrike" cap="none" normalizeH="0" baseline="0" dirty="0">
                <a:ln>
                  <a:noFill/>
                </a:ln>
                <a:solidFill>
                  <a:schemeClr val="tx1">
                    <a:lumMod val="95000"/>
                  </a:schemeClr>
                </a:solidFill>
                <a:effectLst/>
                <a:latin typeface="Open Sans"/>
              </a:rPr>
              <a:t> kazanımlar önemlidir.</a:t>
            </a:r>
          </a:p>
        </p:txBody>
      </p:sp>
    </p:spTree>
    <p:extLst>
      <p:ext uri="{BB962C8B-B14F-4D97-AF65-F5344CB8AC3E}">
        <p14:creationId xmlns:p14="http://schemas.microsoft.com/office/powerpoint/2010/main" val="19922654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87824DF2-78D8-4E8C-B8CA-0715116243DC}"/>
              </a:ext>
            </a:extLst>
          </p:cNvPr>
          <p:cNvSpPr>
            <a:spLocks noGrp="1" noChangeArrowheads="1"/>
          </p:cNvSpPr>
          <p:nvPr>
            <p:ph type="title"/>
          </p:nvPr>
        </p:nvSpPr>
        <p:spPr bwMode="auto">
          <a:xfrm>
            <a:off x="646111" y="583596"/>
            <a:ext cx="65" cy="113877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tr-TR" altLang="tr-TR" sz="1800" b="0" i="0" u="none" strike="noStrike" cap="none" normalizeH="0" baseline="0" dirty="0">
                <a:ln>
                  <a:noFill/>
                </a:ln>
                <a:solidFill>
                  <a:schemeClr val="tx1"/>
                </a:solidFill>
                <a:effectLst/>
                <a:latin typeface="Arial" panose="020B0604020202020204" pitchFamily="34" charset="0"/>
              </a:rPr>
            </a:br>
            <a:endParaRPr kumimoji="0" lang="tr-TR" altLang="tr-TR"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tr-TR" sz="2000" b="0" i="0" u="none" strike="noStrike" cap="none" normalizeH="0" baseline="0" dirty="0">
              <a:ln>
                <a:noFill/>
              </a:ln>
              <a:solidFill>
                <a:srgbClr val="444444"/>
              </a:solidFill>
              <a:effectLst/>
              <a:latin typeface="Open Sans"/>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tr-TR" sz="1800" b="0" i="0" u="none" strike="noStrike" cap="none" normalizeH="0" baseline="0" dirty="0">
              <a:ln>
                <a:noFill/>
              </a:ln>
              <a:solidFill>
                <a:schemeClr val="tx1"/>
              </a:solidFill>
              <a:effectLst/>
              <a:latin typeface="Arial" panose="020B0604020202020204" pitchFamily="34" charset="0"/>
            </a:endParaRPr>
          </a:p>
        </p:txBody>
      </p:sp>
      <p:sp>
        <p:nvSpPr>
          <p:cNvPr id="3" name="İçerik Yer Tutucusu 2">
            <a:extLst>
              <a:ext uri="{FF2B5EF4-FFF2-40B4-BE49-F238E27FC236}">
                <a16:creationId xmlns:a16="http://schemas.microsoft.com/office/drawing/2014/main" id="{EE86172C-8986-4ED8-BE97-94BA259EF9CB}"/>
              </a:ext>
            </a:extLst>
          </p:cNvPr>
          <p:cNvSpPr>
            <a:spLocks noGrp="1"/>
          </p:cNvSpPr>
          <p:nvPr>
            <p:ph idx="1"/>
          </p:nvPr>
        </p:nvSpPr>
        <p:spPr/>
        <p:txBody>
          <a:bodyPr>
            <a:normAutofit lnSpcReduction="10000"/>
          </a:bodyPr>
          <a:lstStyle/>
          <a:p>
            <a:pPr algn="l" fontAlgn="base">
              <a:buFont typeface="Arial" panose="020B0604020202020204" pitchFamily="34" charset="0"/>
              <a:buChar char="•"/>
            </a:pPr>
            <a:endParaRPr lang="tr-TR" sz="2800" b="0" i="0" dirty="0">
              <a:solidFill>
                <a:schemeClr val="tx1">
                  <a:lumMod val="95000"/>
                </a:schemeClr>
              </a:solidFill>
              <a:effectLst/>
              <a:latin typeface="Times New Roman" panose="02020603050405020304" pitchFamily="18" charset="0"/>
              <a:cs typeface="Times New Roman" panose="02020603050405020304" pitchFamily="18" charset="0"/>
            </a:endParaRPr>
          </a:p>
          <a:p>
            <a:pPr algn="l" fontAlgn="base">
              <a:buFont typeface="Arial" panose="020B0604020202020204" pitchFamily="34" charset="0"/>
              <a:buChar char="•"/>
            </a:pPr>
            <a:r>
              <a:rPr lang="tr-TR" sz="2800" dirty="0">
                <a:solidFill>
                  <a:schemeClr val="tx1">
                    <a:lumMod val="95000"/>
                  </a:schemeClr>
                </a:solidFill>
                <a:latin typeface="Times New Roman" panose="02020603050405020304" pitchFamily="18" charset="0"/>
                <a:cs typeface="Times New Roman" panose="02020603050405020304" pitchFamily="18" charset="0"/>
              </a:rPr>
              <a:t> 						</a:t>
            </a:r>
            <a:r>
              <a:rPr lang="tr-TR" sz="2800" dirty="0">
                <a:solidFill>
                  <a:srgbClr val="FF0000"/>
                </a:solidFill>
                <a:latin typeface="Times New Roman" panose="02020603050405020304" pitchFamily="18" charset="0"/>
                <a:cs typeface="Times New Roman" panose="02020603050405020304" pitchFamily="18" charset="0"/>
              </a:rPr>
              <a:t>AÇIK OTURUM</a:t>
            </a:r>
            <a:endParaRPr lang="tr-TR" sz="2800" b="0" i="0" dirty="0">
              <a:solidFill>
                <a:srgbClr val="FF0000"/>
              </a:solidFill>
              <a:effectLst/>
              <a:latin typeface="Times New Roman" panose="02020603050405020304" pitchFamily="18" charset="0"/>
              <a:cs typeface="Times New Roman" panose="02020603050405020304" pitchFamily="18" charset="0"/>
            </a:endParaRPr>
          </a:p>
          <a:p>
            <a:pPr algn="l" fontAlgn="base">
              <a:buFont typeface="Arial" panose="020B0604020202020204" pitchFamily="34" charset="0"/>
              <a:buChar char="•"/>
            </a:pPr>
            <a:r>
              <a:rPr lang="tr-TR" sz="2800" b="0" i="0" dirty="0">
                <a:solidFill>
                  <a:schemeClr val="tx1">
                    <a:lumMod val="95000"/>
                  </a:schemeClr>
                </a:solidFill>
                <a:effectLst/>
                <a:latin typeface="Times New Roman" panose="02020603050405020304" pitchFamily="18" charset="0"/>
                <a:cs typeface="Times New Roman" panose="02020603050405020304" pitchFamily="18" charset="0"/>
              </a:rPr>
              <a:t>Toplumun tümünü ilgilendiren güncel, siyasal, sanatsal konuların dinleyiciler önünde konuyla ilgili fikri olanlar tarafından </a:t>
            </a:r>
            <a:r>
              <a:rPr lang="tr-TR" sz="2800" b="0" i="0" dirty="0" err="1">
                <a:solidFill>
                  <a:schemeClr val="tx1">
                    <a:lumMod val="95000"/>
                  </a:schemeClr>
                </a:solidFill>
                <a:effectLst/>
                <a:latin typeface="Times New Roman" panose="02020603050405020304" pitchFamily="18" charset="0"/>
                <a:cs typeface="Times New Roman" panose="02020603050405020304" pitchFamily="18" charset="0"/>
              </a:rPr>
              <a:t>tartışılmasıdır.Yani</a:t>
            </a:r>
            <a:r>
              <a:rPr lang="tr-TR" sz="2800" b="0" i="0" dirty="0">
                <a:solidFill>
                  <a:schemeClr val="tx1">
                    <a:lumMod val="95000"/>
                  </a:schemeClr>
                </a:solidFill>
                <a:effectLst/>
                <a:latin typeface="Times New Roman" panose="02020603050405020304" pitchFamily="18" charset="0"/>
                <a:cs typeface="Times New Roman" panose="02020603050405020304" pitchFamily="18" charset="0"/>
              </a:rPr>
              <a:t> toplumun tümünü ilgilendiren güncel konular tartışılır.</a:t>
            </a:r>
          </a:p>
          <a:p>
            <a:pPr algn="l" fontAlgn="base">
              <a:buFont typeface="Arial" panose="020B0604020202020204" pitchFamily="34" charset="0"/>
              <a:buChar char="•"/>
            </a:pPr>
            <a:r>
              <a:rPr lang="tr-TR" sz="2800" b="0" i="0" dirty="0">
                <a:solidFill>
                  <a:schemeClr val="tx1">
                    <a:lumMod val="95000"/>
                  </a:schemeClr>
                </a:solidFill>
                <a:effectLst/>
                <a:latin typeface="Times New Roman" panose="02020603050405020304" pitchFamily="18" charset="0"/>
                <a:cs typeface="Times New Roman" panose="02020603050405020304" pitchFamily="18" charset="0"/>
              </a:rPr>
              <a:t>Ortam ciddidir ve karara varılır.</a:t>
            </a:r>
          </a:p>
          <a:p>
            <a:pPr algn="l" fontAlgn="base">
              <a:buFont typeface="Arial" panose="020B0604020202020204" pitchFamily="34" charset="0"/>
              <a:buChar char="•"/>
            </a:pPr>
            <a:r>
              <a:rPr lang="tr-TR" sz="2800" b="0" i="0" dirty="0">
                <a:solidFill>
                  <a:schemeClr val="tx1">
                    <a:lumMod val="95000"/>
                  </a:schemeClr>
                </a:solidFill>
                <a:effectLst/>
                <a:latin typeface="Times New Roman" panose="02020603050405020304" pitchFamily="18" charset="0"/>
                <a:cs typeface="Times New Roman" panose="02020603050405020304" pitchFamily="18" charset="0"/>
              </a:rPr>
              <a:t>Konuşmacılar başkandan söz alarak </a:t>
            </a:r>
            <a:r>
              <a:rPr lang="tr-TR" sz="2800" b="0" i="0" dirty="0" err="1">
                <a:solidFill>
                  <a:schemeClr val="tx1">
                    <a:lumMod val="95000"/>
                  </a:schemeClr>
                </a:solidFill>
                <a:effectLst/>
                <a:latin typeface="Times New Roman" panose="02020603050405020304" pitchFamily="18" charset="0"/>
                <a:cs typeface="Times New Roman" panose="02020603050405020304" pitchFamily="18" charset="0"/>
              </a:rPr>
              <a:t>konuşur.Başkandan</a:t>
            </a:r>
            <a:r>
              <a:rPr lang="tr-TR" sz="2800" b="0" i="0" dirty="0">
                <a:solidFill>
                  <a:schemeClr val="tx1">
                    <a:lumMod val="95000"/>
                  </a:schemeClr>
                </a:solidFill>
                <a:effectLst/>
                <a:latin typeface="Times New Roman" panose="02020603050405020304" pitchFamily="18" charset="0"/>
                <a:cs typeface="Times New Roman" panose="02020603050405020304" pitchFamily="18" charset="0"/>
              </a:rPr>
              <a:t> onay almak şartıyla bir konuşmacı bir kaç söz alabilir.</a:t>
            </a:r>
          </a:p>
          <a:p>
            <a:endParaRPr lang="tr-TR" dirty="0"/>
          </a:p>
        </p:txBody>
      </p:sp>
    </p:spTree>
    <p:extLst>
      <p:ext uri="{BB962C8B-B14F-4D97-AF65-F5344CB8AC3E}">
        <p14:creationId xmlns:p14="http://schemas.microsoft.com/office/powerpoint/2010/main" val="2209517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F48F5C3A-B0AF-40D5-8DC9-768036ABB8C9}"/>
              </a:ext>
            </a:extLst>
          </p:cNvPr>
          <p:cNvSpPr>
            <a:spLocks noGrp="1" noChangeArrowheads="1"/>
          </p:cNvSpPr>
          <p:nvPr>
            <p:ph type="title"/>
          </p:nvPr>
        </p:nvSpPr>
        <p:spPr bwMode="auto">
          <a:xfrm>
            <a:off x="1195675" y="101474"/>
            <a:ext cx="9337493" cy="163121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tr-TR" altLang="tr-TR" sz="1800" b="0" i="0" u="none" strike="noStrike" cap="none" normalizeH="0" baseline="0" dirty="0">
                <a:ln>
                  <a:noFill/>
                </a:ln>
                <a:solidFill>
                  <a:schemeClr val="tx1"/>
                </a:solidFill>
                <a:effectLst/>
                <a:latin typeface="Arial" panose="020B0604020202020204" pitchFamily="34" charset="0"/>
              </a:rPr>
            </a:br>
            <a:endParaRPr kumimoji="0" lang="tr-TR" altLang="tr-TR"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tr-TR" sz="2000" b="0" i="0" u="none" strike="noStrike" cap="none" normalizeH="0" baseline="0" dirty="0">
              <a:ln>
                <a:noFill/>
              </a:ln>
              <a:solidFill>
                <a:srgbClr val="444444"/>
              </a:solidFill>
              <a:effectLst/>
              <a:latin typeface="Open Sans"/>
            </a:endParaRPr>
          </a:p>
          <a:p>
            <a:pPr marL="0" marR="0" lvl="0" indent="0" algn="l" defTabSz="914400" rtl="0" eaLnBrk="0" fontAlgn="base" latinLnBrk="0" hangingPunct="0">
              <a:lnSpc>
                <a:spcPct val="100000"/>
              </a:lnSpc>
              <a:spcBef>
                <a:spcPct val="0"/>
              </a:spcBef>
              <a:spcAft>
                <a:spcPct val="0"/>
              </a:spcAft>
              <a:buClrTx/>
              <a:buSzTx/>
              <a:buFontTx/>
              <a:buNone/>
              <a:tabLst/>
            </a:pPr>
            <a:r>
              <a:rPr lang="tr-TR" altLang="tr-TR" sz="2000" dirty="0">
                <a:solidFill>
                  <a:srgbClr val="444444"/>
                </a:solidFill>
                <a:latin typeface="Open Sans"/>
              </a:rPr>
              <a:t>                                         </a:t>
            </a:r>
            <a:r>
              <a:rPr lang="tr-TR" altLang="tr-TR" sz="3200" dirty="0">
                <a:solidFill>
                  <a:srgbClr val="FF0000"/>
                </a:solidFill>
                <a:latin typeface="Open Sans"/>
              </a:rPr>
              <a:t>SEMİNER   </a:t>
            </a:r>
            <a:r>
              <a:rPr lang="tr-TR" altLang="tr-TR" sz="2000" dirty="0">
                <a:solidFill>
                  <a:srgbClr val="444444"/>
                </a:solidFill>
                <a:latin typeface="Open Sans"/>
              </a:rPr>
              <a:t>                                                               </a:t>
            </a:r>
            <a:endParaRPr kumimoji="0" lang="tr-TR" altLang="tr-TR" sz="2000" b="0" i="0" u="none" strike="noStrike" cap="none" normalizeH="0" baseline="0" dirty="0">
              <a:ln>
                <a:noFill/>
              </a:ln>
              <a:solidFill>
                <a:srgbClr val="444444"/>
              </a:solidFill>
              <a:effectLst/>
              <a:latin typeface="Open Sans"/>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tr-TR" sz="1800" b="0" i="0" u="none" strike="noStrike" cap="none" normalizeH="0" baseline="0" dirty="0">
              <a:ln>
                <a:noFill/>
              </a:ln>
              <a:solidFill>
                <a:schemeClr val="tx1"/>
              </a:solidFill>
              <a:effectLst/>
              <a:latin typeface="Arial" panose="020B0604020202020204" pitchFamily="34" charset="0"/>
            </a:endParaRPr>
          </a:p>
        </p:txBody>
      </p:sp>
      <p:sp>
        <p:nvSpPr>
          <p:cNvPr id="3" name="İçerik Yer Tutucusu 2">
            <a:extLst>
              <a:ext uri="{FF2B5EF4-FFF2-40B4-BE49-F238E27FC236}">
                <a16:creationId xmlns:a16="http://schemas.microsoft.com/office/drawing/2014/main" id="{2BE5C8F9-3FE5-4F2A-ABAD-937E0F50E41D}"/>
              </a:ext>
            </a:extLst>
          </p:cNvPr>
          <p:cNvSpPr>
            <a:spLocks noGrp="1"/>
          </p:cNvSpPr>
          <p:nvPr>
            <p:ph idx="1"/>
          </p:nvPr>
        </p:nvSpPr>
        <p:spPr>
          <a:xfrm>
            <a:off x="1104293" y="2034065"/>
            <a:ext cx="8946541" cy="4195481"/>
          </a:xfrm>
        </p:spPr>
        <p:txBody>
          <a:bodyPr/>
          <a:lstStyle/>
          <a:p>
            <a:pPr algn="l" fontAlgn="base">
              <a:buFont typeface="Arial" panose="020B0604020202020204" pitchFamily="34" charset="0"/>
              <a:buChar char="•"/>
            </a:pPr>
            <a:r>
              <a:rPr lang="tr-TR" b="0" i="0" dirty="0">
                <a:solidFill>
                  <a:schemeClr val="tx1">
                    <a:lumMod val="95000"/>
                  </a:schemeClr>
                </a:solidFill>
                <a:effectLst/>
                <a:latin typeface="Open Sans"/>
              </a:rPr>
              <a:t>Yükseköğretimde, lisansüstü eğitimde daha çok kullanılır.</a:t>
            </a:r>
          </a:p>
          <a:p>
            <a:pPr algn="l" fontAlgn="base">
              <a:buFont typeface="Arial" panose="020B0604020202020204" pitchFamily="34" charset="0"/>
              <a:buChar char="•"/>
            </a:pPr>
            <a:r>
              <a:rPr lang="tr-TR" b="0" i="0" dirty="0">
                <a:solidFill>
                  <a:schemeClr val="tx1">
                    <a:lumMod val="95000"/>
                  </a:schemeClr>
                </a:solidFill>
                <a:effectLst/>
                <a:latin typeface="Open Sans"/>
              </a:rPr>
              <a:t>Seminer, bilimsel bir değer taşımalıdır.</a:t>
            </a:r>
          </a:p>
          <a:p>
            <a:pPr algn="l" fontAlgn="base">
              <a:buFont typeface="Arial" panose="020B0604020202020204" pitchFamily="34" charset="0"/>
              <a:buChar char="•"/>
            </a:pPr>
            <a:r>
              <a:rPr lang="tr-TR" b="0" i="0" dirty="0">
                <a:solidFill>
                  <a:schemeClr val="tx1">
                    <a:lumMod val="95000"/>
                  </a:schemeClr>
                </a:solidFill>
                <a:effectLst/>
                <a:latin typeface="Open Sans"/>
              </a:rPr>
              <a:t>Konu belirlenir, araştırma </a:t>
            </a:r>
            <a:r>
              <a:rPr lang="tr-TR" b="0" i="0" dirty="0" err="1">
                <a:solidFill>
                  <a:schemeClr val="tx1">
                    <a:lumMod val="95000"/>
                  </a:schemeClr>
                </a:solidFill>
                <a:effectLst/>
                <a:latin typeface="Open Sans"/>
              </a:rPr>
              <a:t>yapılır.Bilgiler</a:t>
            </a:r>
            <a:r>
              <a:rPr lang="tr-TR" b="0" i="0" dirty="0">
                <a:solidFill>
                  <a:schemeClr val="tx1">
                    <a:lumMod val="95000"/>
                  </a:schemeClr>
                </a:solidFill>
                <a:effectLst/>
                <a:latin typeface="Open Sans"/>
              </a:rPr>
              <a:t> </a:t>
            </a:r>
            <a:r>
              <a:rPr lang="tr-TR" b="0" i="0" dirty="0" err="1">
                <a:solidFill>
                  <a:schemeClr val="tx1">
                    <a:lumMod val="95000"/>
                  </a:schemeClr>
                </a:solidFill>
                <a:effectLst/>
                <a:latin typeface="Open Sans"/>
              </a:rPr>
              <a:t>raporlaştırılarak</a:t>
            </a:r>
            <a:r>
              <a:rPr lang="tr-TR" b="0" i="0" dirty="0">
                <a:solidFill>
                  <a:schemeClr val="tx1">
                    <a:lumMod val="95000"/>
                  </a:schemeClr>
                </a:solidFill>
                <a:effectLst/>
                <a:latin typeface="Open Sans"/>
              </a:rPr>
              <a:t> sunum haline getirilir ve sahne sunumuyla bilgiler kitleye </a:t>
            </a:r>
            <a:r>
              <a:rPr lang="tr-TR" b="0" i="0" dirty="0" err="1">
                <a:solidFill>
                  <a:schemeClr val="tx1">
                    <a:lumMod val="95000"/>
                  </a:schemeClr>
                </a:solidFill>
                <a:effectLst/>
                <a:latin typeface="Open Sans"/>
              </a:rPr>
              <a:t>aktarılır.En</a:t>
            </a:r>
            <a:r>
              <a:rPr lang="tr-TR" b="0" i="0" dirty="0">
                <a:solidFill>
                  <a:schemeClr val="tx1">
                    <a:lumMod val="95000"/>
                  </a:schemeClr>
                </a:solidFill>
                <a:effectLst/>
                <a:latin typeface="Open Sans"/>
              </a:rPr>
              <a:t> sonda seminer konusu tartışmaya açılır.</a:t>
            </a:r>
          </a:p>
          <a:p>
            <a:endParaRPr lang="tr-TR" dirty="0">
              <a:solidFill>
                <a:schemeClr val="tx1">
                  <a:lumMod val="95000"/>
                </a:schemeClr>
              </a:solidFill>
            </a:endParaRPr>
          </a:p>
          <a:p>
            <a:r>
              <a:rPr lang="tr-TR" b="0" i="0" dirty="0">
                <a:solidFill>
                  <a:schemeClr val="tx1">
                    <a:lumMod val="95000"/>
                  </a:schemeClr>
                </a:solidFill>
                <a:effectLst/>
                <a:latin typeface="Open Sans"/>
              </a:rPr>
              <a:t>Öğrencilere araştırma görevi </a:t>
            </a:r>
            <a:r>
              <a:rPr lang="tr-TR" b="0" i="0" dirty="0" err="1">
                <a:solidFill>
                  <a:schemeClr val="tx1">
                    <a:lumMod val="95000"/>
                  </a:schemeClr>
                </a:solidFill>
                <a:effectLst/>
                <a:latin typeface="Open Sans"/>
              </a:rPr>
              <a:t>verilir.Öğrenciler</a:t>
            </a:r>
            <a:r>
              <a:rPr lang="tr-TR" b="0" i="0" dirty="0">
                <a:solidFill>
                  <a:schemeClr val="tx1">
                    <a:lumMod val="95000"/>
                  </a:schemeClr>
                </a:solidFill>
                <a:effectLst/>
                <a:latin typeface="Open Sans"/>
              </a:rPr>
              <a:t> araştırmaları teze dönüştürür ve uzman kişilerin önünde tezini sunar.</a:t>
            </a:r>
            <a:endParaRPr lang="tr-TR" dirty="0">
              <a:solidFill>
                <a:schemeClr val="tx1">
                  <a:lumMod val="95000"/>
                </a:schemeClr>
              </a:solidFill>
            </a:endParaRPr>
          </a:p>
        </p:txBody>
      </p:sp>
    </p:spTree>
    <p:extLst>
      <p:ext uri="{BB962C8B-B14F-4D97-AF65-F5344CB8AC3E}">
        <p14:creationId xmlns:p14="http://schemas.microsoft.com/office/powerpoint/2010/main" val="20945192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C68B981B-2373-429B-AED8-59C4C10E3A70}"/>
              </a:ext>
            </a:extLst>
          </p:cNvPr>
          <p:cNvSpPr>
            <a:spLocks noGrp="1" noChangeArrowheads="1"/>
          </p:cNvSpPr>
          <p:nvPr>
            <p:ph type="title"/>
          </p:nvPr>
        </p:nvSpPr>
        <p:spPr bwMode="auto">
          <a:xfrm>
            <a:off x="2344928" y="278879"/>
            <a:ext cx="7386638" cy="14465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tr-TR" altLang="tr-TR" sz="1800" b="0" i="0" u="none" strike="noStrike" cap="none" normalizeH="0" baseline="0" dirty="0">
                <a:ln>
                  <a:noFill/>
                </a:ln>
                <a:solidFill>
                  <a:schemeClr val="tx1"/>
                </a:solidFill>
                <a:effectLst/>
                <a:latin typeface="Arial" panose="020B0604020202020204" pitchFamily="34" charset="0"/>
              </a:rPr>
            </a:br>
            <a:endParaRPr kumimoji="0" lang="tr-TR" altLang="tr-TR"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tr-TR" sz="2000" b="0" i="0" u="none" strike="noStrike" cap="none" normalizeH="0" baseline="0" dirty="0">
              <a:ln>
                <a:noFill/>
              </a:ln>
              <a:solidFill>
                <a:srgbClr val="444444"/>
              </a:solidFill>
              <a:effectLst/>
              <a:latin typeface="Open Sans"/>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tr-TR" sz="2000" b="0" i="0" u="none" strike="noStrike" cap="none" normalizeH="0" baseline="0" dirty="0">
                <a:ln>
                  <a:noFill/>
                </a:ln>
                <a:solidFill>
                  <a:srgbClr val="FF0000"/>
                </a:solidFill>
                <a:effectLst/>
                <a:latin typeface="Open Sans"/>
              </a:rPr>
              <a:t>			KOLEGYUM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tr-TR" sz="1800" b="0" i="0" u="none" strike="noStrike" cap="none" normalizeH="0" baseline="0" dirty="0">
              <a:ln>
                <a:noFill/>
              </a:ln>
              <a:solidFill>
                <a:schemeClr val="tx1"/>
              </a:solidFill>
              <a:effectLst/>
              <a:latin typeface="Arial" panose="020B0604020202020204" pitchFamily="34" charset="0"/>
            </a:endParaRPr>
          </a:p>
        </p:txBody>
      </p:sp>
      <p:sp>
        <p:nvSpPr>
          <p:cNvPr id="3" name="İçerik Yer Tutucusu 2">
            <a:extLst>
              <a:ext uri="{FF2B5EF4-FFF2-40B4-BE49-F238E27FC236}">
                <a16:creationId xmlns:a16="http://schemas.microsoft.com/office/drawing/2014/main" id="{2D15E6EE-B97D-4FCB-BEE7-06CB2DF7F55D}"/>
              </a:ext>
            </a:extLst>
          </p:cNvPr>
          <p:cNvSpPr>
            <a:spLocks noGrp="1"/>
          </p:cNvSpPr>
          <p:nvPr>
            <p:ph idx="1"/>
          </p:nvPr>
        </p:nvSpPr>
        <p:spPr/>
        <p:txBody>
          <a:bodyPr>
            <a:normAutofit/>
          </a:bodyPr>
          <a:lstStyle/>
          <a:p>
            <a:pPr algn="l" fontAlgn="base">
              <a:buFont typeface="Arial" panose="020B0604020202020204" pitchFamily="34" charset="0"/>
              <a:buChar char="•"/>
            </a:pPr>
            <a:r>
              <a:rPr lang="tr-TR" sz="2600" b="1" i="0" dirty="0">
                <a:solidFill>
                  <a:schemeClr val="tx1">
                    <a:lumMod val="95000"/>
                  </a:schemeClr>
                </a:solidFill>
                <a:effectLst/>
                <a:latin typeface="Times New Roman" panose="02020603050405020304" pitchFamily="18" charset="0"/>
                <a:cs typeface="Times New Roman" panose="02020603050405020304" pitchFamily="18" charset="0"/>
              </a:rPr>
              <a:t>Biri soru soran, diğeri uzmanların, kaynak kişilerin oluşturduğu cevap veren iki grup oluşturulur.</a:t>
            </a:r>
          </a:p>
          <a:p>
            <a:pPr algn="l" fontAlgn="base">
              <a:buFont typeface="Arial" panose="020B0604020202020204" pitchFamily="34" charset="0"/>
              <a:buChar char="•"/>
            </a:pPr>
            <a:r>
              <a:rPr lang="tr-TR" sz="2600" b="1" i="0" dirty="0">
                <a:solidFill>
                  <a:schemeClr val="tx1">
                    <a:lumMod val="95000"/>
                  </a:schemeClr>
                </a:solidFill>
                <a:effectLst/>
                <a:latin typeface="Times New Roman" panose="02020603050405020304" pitchFamily="18" charset="0"/>
                <a:cs typeface="Times New Roman" panose="02020603050405020304" pitchFamily="18" charset="0"/>
              </a:rPr>
              <a:t>Uzman grup konuya hazırlık yapan öğrencilerden oluşabileceği gibi alan uzmanlarından da oluşabilir.</a:t>
            </a:r>
          </a:p>
          <a:p>
            <a:pPr algn="l" fontAlgn="base">
              <a:buFont typeface="Arial" panose="020B0604020202020204" pitchFamily="34" charset="0"/>
              <a:buChar char="•"/>
            </a:pPr>
            <a:r>
              <a:rPr lang="tr-TR" sz="2600" b="1" i="0" dirty="0">
                <a:solidFill>
                  <a:schemeClr val="tx1">
                    <a:lumMod val="95000"/>
                  </a:schemeClr>
                </a:solidFill>
                <a:effectLst/>
                <a:latin typeface="Times New Roman" panose="02020603050405020304" pitchFamily="18" charset="0"/>
                <a:cs typeface="Times New Roman" panose="02020603050405020304" pitchFamily="18" charset="0"/>
              </a:rPr>
              <a:t>Dinleyici – izleyici grubunda konuya ilgi duyan insanlardan oluşur.</a:t>
            </a:r>
          </a:p>
          <a:p>
            <a:endParaRPr lang="tr-TR" dirty="0"/>
          </a:p>
        </p:txBody>
      </p:sp>
    </p:spTree>
    <p:extLst>
      <p:ext uri="{BB962C8B-B14F-4D97-AF65-F5344CB8AC3E}">
        <p14:creationId xmlns:p14="http://schemas.microsoft.com/office/powerpoint/2010/main" val="12494367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B317BF18-E926-4B98-A479-E0F7AA54E504}"/>
              </a:ext>
            </a:extLst>
          </p:cNvPr>
          <p:cNvSpPr>
            <a:spLocks noGrp="1"/>
          </p:cNvSpPr>
          <p:nvPr>
            <p:ph type="title"/>
          </p:nvPr>
        </p:nvSpPr>
        <p:spPr/>
        <p:txBody>
          <a:bodyPr/>
          <a:lstStyle/>
          <a:p>
            <a:r>
              <a:rPr lang="tr-TR" dirty="0"/>
              <a:t>KOLEGYUM</a:t>
            </a:r>
          </a:p>
        </p:txBody>
      </p:sp>
      <p:pic>
        <p:nvPicPr>
          <p:cNvPr id="9218" name="Picture 2">
            <a:extLst>
              <a:ext uri="{FF2B5EF4-FFF2-40B4-BE49-F238E27FC236}">
                <a16:creationId xmlns:a16="http://schemas.microsoft.com/office/drawing/2014/main" id="{F6F85D23-1405-4B43-A9EB-00F468C4B70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504911" y="2511990"/>
            <a:ext cx="4143953" cy="3277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36142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A52D3708-5138-450F-BD49-2863140C506F}"/>
              </a:ext>
            </a:extLst>
          </p:cNvPr>
          <p:cNvSpPr>
            <a:spLocks noGrp="1"/>
          </p:cNvSpPr>
          <p:nvPr>
            <p:ph type="title"/>
          </p:nvPr>
        </p:nvSpPr>
        <p:spPr/>
        <p:txBody>
          <a:bodyPr/>
          <a:lstStyle/>
          <a:p>
            <a:r>
              <a:rPr lang="tr-TR" dirty="0">
                <a:solidFill>
                  <a:srgbClr val="FF0000"/>
                </a:solidFill>
              </a:rPr>
              <a:t>ÇEMBER</a:t>
            </a:r>
          </a:p>
        </p:txBody>
      </p:sp>
      <p:sp>
        <p:nvSpPr>
          <p:cNvPr id="3" name="İçerik Yer Tutucusu 2">
            <a:extLst>
              <a:ext uri="{FF2B5EF4-FFF2-40B4-BE49-F238E27FC236}">
                <a16:creationId xmlns:a16="http://schemas.microsoft.com/office/drawing/2014/main" id="{0C1CC7C6-671C-4EE1-9885-0C47D6C1D722}"/>
              </a:ext>
            </a:extLst>
          </p:cNvPr>
          <p:cNvSpPr>
            <a:spLocks noGrp="1"/>
          </p:cNvSpPr>
          <p:nvPr>
            <p:ph idx="1"/>
          </p:nvPr>
        </p:nvSpPr>
        <p:spPr/>
        <p:txBody>
          <a:bodyPr/>
          <a:lstStyle/>
          <a:p>
            <a:pPr algn="l" fontAlgn="base">
              <a:buFont typeface="Arial" panose="020B0604020202020204" pitchFamily="34" charset="0"/>
              <a:buChar char="•"/>
            </a:pPr>
            <a:r>
              <a:rPr lang="tr-TR" b="0" i="0" dirty="0">
                <a:solidFill>
                  <a:schemeClr val="tx1">
                    <a:lumMod val="95000"/>
                  </a:schemeClr>
                </a:solidFill>
                <a:effectLst/>
                <a:latin typeface="Open Sans"/>
              </a:rPr>
              <a:t>10 – 15 öğrenci çember şeklinde </a:t>
            </a:r>
            <a:r>
              <a:rPr lang="tr-TR" b="0" i="0" dirty="0" err="1">
                <a:solidFill>
                  <a:schemeClr val="tx1">
                    <a:lumMod val="95000"/>
                  </a:schemeClr>
                </a:solidFill>
                <a:effectLst/>
                <a:latin typeface="Open Sans"/>
              </a:rPr>
              <a:t>oturur.Bir</a:t>
            </a:r>
            <a:r>
              <a:rPr lang="tr-TR" b="0" i="0" dirty="0">
                <a:solidFill>
                  <a:schemeClr val="tx1">
                    <a:lumMod val="95000"/>
                  </a:schemeClr>
                </a:solidFill>
                <a:effectLst/>
                <a:latin typeface="Open Sans"/>
              </a:rPr>
              <a:t> başkan ve verilen cevapları not eden sekreter(ÖSYM diliyle “Yazman”) belirlenir.</a:t>
            </a:r>
          </a:p>
          <a:p>
            <a:pPr algn="l" fontAlgn="base">
              <a:buFont typeface="Arial" panose="020B0604020202020204" pitchFamily="34" charset="0"/>
              <a:buChar char="•"/>
            </a:pPr>
            <a:r>
              <a:rPr lang="tr-TR" b="0" i="0" dirty="0">
                <a:solidFill>
                  <a:schemeClr val="tx1">
                    <a:lumMod val="95000"/>
                  </a:schemeClr>
                </a:solidFill>
                <a:effectLst/>
                <a:latin typeface="Open Sans"/>
              </a:rPr>
              <a:t>Her konuşmacıya 1-2 dakika süre </a:t>
            </a:r>
            <a:r>
              <a:rPr lang="tr-TR" b="0" i="0" dirty="0" err="1">
                <a:solidFill>
                  <a:schemeClr val="tx1">
                    <a:lumMod val="95000"/>
                  </a:schemeClr>
                </a:solidFill>
                <a:effectLst/>
                <a:latin typeface="Open Sans"/>
              </a:rPr>
              <a:t>verilir.Gerekirse</a:t>
            </a:r>
            <a:r>
              <a:rPr lang="tr-TR" b="0" i="0" dirty="0">
                <a:solidFill>
                  <a:schemeClr val="tx1">
                    <a:lumMod val="95000"/>
                  </a:schemeClr>
                </a:solidFill>
                <a:effectLst/>
                <a:latin typeface="Open Sans"/>
              </a:rPr>
              <a:t> 2. tur yapılır.</a:t>
            </a:r>
          </a:p>
          <a:p>
            <a:pPr algn="l" fontAlgn="base">
              <a:buFont typeface="Arial" panose="020B0604020202020204" pitchFamily="34" charset="0"/>
              <a:buChar char="•"/>
            </a:pPr>
            <a:r>
              <a:rPr lang="tr-TR" b="0" i="0" dirty="0">
                <a:solidFill>
                  <a:schemeClr val="tx1">
                    <a:lumMod val="95000"/>
                  </a:schemeClr>
                </a:solidFill>
                <a:effectLst/>
                <a:latin typeface="Open Sans"/>
              </a:rPr>
              <a:t>Başkan süreci kontrol </a:t>
            </a:r>
            <a:r>
              <a:rPr lang="tr-TR" b="0" i="0" dirty="0" err="1">
                <a:solidFill>
                  <a:schemeClr val="tx1">
                    <a:lumMod val="95000"/>
                  </a:schemeClr>
                </a:solidFill>
                <a:effectLst/>
                <a:latin typeface="Open Sans"/>
              </a:rPr>
              <a:t>eder.Sırayla</a:t>
            </a:r>
            <a:r>
              <a:rPr lang="tr-TR" b="0" i="0" dirty="0">
                <a:solidFill>
                  <a:schemeClr val="tx1">
                    <a:lumMod val="95000"/>
                  </a:schemeClr>
                </a:solidFill>
                <a:effectLst/>
                <a:latin typeface="Open Sans"/>
              </a:rPr>
              <a:t> soru </a:t>
            </a:r>
            <a:r>
              <a:rPr lang="tr-TR" b="0" i="0" dirty="0" err="1">
                <a:solidFill>
                  <a:schemeClr val="tx1">
                    <a:lumMod val="95000"/>
                  </a:schemeClr>
                </a:solidFill>
                <a:effectLst/>
                <a:latin typeface="Open Sans"/>
              </a:rPr>
              <a:t>sorar.Sürecin</a:t>
            </a:r>
            <a:r>
              <a:rPr lang="tr-TR" b="0" i="0" dirty="0">
                <a:solidFill>
                  <a:schemeClr val="tx1">
                    <a:lumMod val="95000"/>
                  </a:schemeClr>
                </a:solidFill>
                <a:effectLst/>
                <a:latin typeface="Open Sans"/>
              </a:rPr>
              <a:t> sonunda değerlendirme ve kapanış konuşması yaparak etkinliği sonlandırır.</a:t>
            </a:r>
          </a:p>
          <a:p>
            <a:endParaRPr lang="tr-TR" dirty="0"/>
          </a:p>
        </p:txBody>
      </p:sp>
    </p:spTree>
    <p:extLst>
      <p:ext uri="{BB962C8B-B14F-4D97-AF65-F5344CB8AC3E}">
        <p14:creationId xmlns:p14="http://schemas.microsoft.com/office/powerpoint/2010/main" val="33403262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B76C0845-19CE-41B0-9014-BE3586084480}"/>
              </a:ext>
            </a:extLst>
          </p:cNvPr>
          <p:cNvSpPr>
            <a:spLocks noGrp="1"/>
          </p:cNvSpPr>
          <p:nvPr>
            <p:ph type="title"/>
          </p:nvPr>
        </p:nvSpPr>
        <p:spPr/>
        <p:txBody>
          <a:bodyPr/>
          <a:lstStyle/>
          <a:p>
            <a:r>
              <a:rPr lang="tr-TR" dirty="0"/>
              <a:t> 			</a:t>
            </a:r>
            <a:r>
              <a:rPr lang="tr-TR" dirty="0">
                <a:solidFill>
                  <a:srgbClr val="FF0000"/>
                </a:solidFill>
              </a:rPr>
              <a:t>ÖRNEK OLAY İNCELEME</a:t>
            </a:r>
          </a:p>
        </p:txBody>
      </p:sp>
      <p:sp>
        <p:nvSpPr>
          <p:cNvPr id="3" name="İçerik Yer Tutucusu 2">
            <a:extLst>
              <a:ext uri="{FF2B5EF4-FFF2-40B4-BE49-F238E27FC236}">
                <a16:creationId xmlns:a16="http://schemas.microsoft.com/office/drawing/2014/main" id="{61870102-A223-4D3A-89B6-9063A707829B}"/>
              </a:ext>
            </a:extLst>
          </p:cNvPr>
          <p:cNvSpPr>
            <a:spLocks noGrp="1"/>
          </p:cNvSpPr>
          <p:nvPr>
            <p:ph idx="1"/>
          </p:nvPr>
        </p:nvSpPr>
        <p:spPr/>
        <p:txBody>
          <a:bodyPr>
            <a:normAutofit/>
          </a:bodyPr>
          <a:lstStyle/>
          <a:p>
            <a:pPr eaLnBrk="1" hangingPunct="1"/>
            <a:r>
              <a:rPr lang="tr-TR" sz="2400" dirty="0"/>
              <a:t>Yaşamda karşılaşılmış ya da karşılaşılma olasılığı bulunan sorun niteliğindeki olaylara, çözüm yolları bulma temeline dayanır. </a:t>
            </a:r>
          </a:p>
          <a:p>
            <a:pPr eaLnBrk="1" hangingPunct="1"/>
            <a:endParaRPr lang="tr-TR" sz="2400" dirty="0"/>
          </a:p>
          <a:p>
            <a:pPr eaLnBrk="1" hangingPunct="1"/>
            <a:r>
              <a:rPr lang="tr-TR" sz="2400" dirty="0"/>
              <a:t>Örnek olay incelemesi ile eleştirel düşünme, problem çözme ve karar verme becerileri gelişir. Olaylara karşı duyarlılıklar gelişir, kalıcı ve üst düzey öğrenmeler edinilir.</a:t>
            </a:r>
          </a:p>
          <a:p>
            <a:endParaRPr lang="tr-TR" dirty="0"/>
          </a:p>
        </p:txBody>
      </p:sp>
    </p:spTree>
    <p:extLst>
      <p:ext uri="{BB962C8B-B14F-4D97-AF65-F5344CB8AC3E}">
        <p14:creationId xmlns:p14="http://schemas.microsoft.com/office/powerpoint/2010/main" val="29356513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1F787849-B6F7-4EC0-BE43-153438D7254B}"/>
              </a:ext>
            </a:extLst>
          </p:cNvPr>
          <p:cNvSpPr>
            <a:spLocks noGrp="1"/>
          </p:cNvSpPr>
          <p:nvPr>
            <p:ph type="title"/>
          </p:nvPr>
        </p:nvSpPr>
        <p:spPr/>
        <p:txBody>
          <a:bodyPr/>
          <a:lstStyle/>
          <a:p>
            <a:endParaRPr lang="tr-TR"/>
          </a:p>
        </p:txBody>
      </p:sp>
      <p:sp>
        <p:nvSpPr>
          <p:cNvPr id="3" name="İçerik Yer Tutucusu 2">
            <a:extLst>
              <a:ext uri="{FF2B5EF4-FFF2-40B4-BE49-F238E27FC236}">
                <a16:creationId xmlns:a16="http://schemas.microsoft.com/office/drawing/2014/main" id="{75A72D3B-9C78-4D1A-95C1-58B773FD98D7}"/>
              </a:ext>
            </a:extLst>
          </p:cNvPr>
          <p:cNvSpPr>
            <a:spLocks noGrp="1"/>
          </p:cNvSpPr>
          <p:nvPr>
            <p:ph idx="1"/>
          </p:nvPr>
        </p:nvSpPr>
        <p:spPr/>
        <p:txBody>
          <a:bodyPr>
            <a:normAutofit/>
          </a:bodyPr>
          <a:lstStyle/>
          <a:p>
            <a:pPr eaLnBrk="1" hangingPunct="1">
              <a:lnSpc>
                <a:spcPct val="90000"/>
              </a:lnSpc>
            </a:pPr>
            <a:r>
              <a:rPr lang="tr-TR" sz="2800" dirty="0"/>
              <a:t>Örnek olay bütün sınıfın katılımı ile incelenebileceği gibi; sınıf, küçük gruplara ayrılarak her gruba farklı ya da aynı örnek olay verilebilir. Olayın herkes tarafından doğru anlaşılması sağlanmalıdır. </a:t>
            </a:r>
          </a:p>
          <a:p>
            <a:pPr eaLnBrk="1" hangingPunct="1">
              <a:lnSpc>
                <a:spcPct val="90000"/>
              </a:lnSpc>
            </a:pPr>
            <a:endParaRPr lang="tr-TR" sz="2800" dirty="0"/>
          </a:p>
          <a:p>
            <a:pPr eaLnBrk="1" hangingPunct="1">
              <a:lnSpc>
                <a:spcPct val="90000"/>
              </a:lnSpc>
            </a:pPr>
            <a:r>
              <a:rPr lang="tr-TR" sz="2800" dirty="0"/>
              <a:t>Olayın nedeni, nasıl olduğu, neden olduğu durumlar ve sonuçları tartışılmalı, daha sonra alternatif çözüm önerileri üzerinde durulmalıdır. </a:t>
            </a:r>
          </a:p>
          <a:p>
            <a:endParaRPr lang="tr-TR" dirty="0"/>
          </a:p>
        </p:txBody>
      </p:sp>
    </p:spTree>
    <p:extLst>
      <p:ext uri="{BB962C8B-B14F-4D97-AF65-F5344CB8AC3E}">
        <p14:creationId xmlns:p14="http://schemas.microsoft.com/office/powerpoint/2010/main" val="26263046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2AAD7E28-B55E-4FC4-B387-E03014041B34}"/>
              </a:ext>
            </a:extLst>
          </p:cNvPr>
          <p:cNvSpPr>
            <a:spLocks noGrp="1"/>
          </p:cNvSpPr>
          <p:nvPr>
            <p:ph type="title"/>
          </p:nvPr>
        </p:nvSpPr>
        <p:spPr/>
        <p:txBody>
          <a:bodyPr>
            <a:normAutofit fontScale="90000"/>
          </a:bodyPr>
          <a:lstStyle/>
          <a:p>
            <a:r>
              <a:rPr lang="tr-TR" sz="4400" b="1" dirty="0"/>
              <a:t>Bütün sınıfınla yapılan örnek olay incelenmesinde;</a:t>
            </a:r>
            <a:endParaRPr lang="tr-TR" dirty="0"/>
          </a:p>
        </p:txBody>
      </p:sp>
      <p:sp>
        <p:nvSpPr>
          <p:cNvPr id="3" name="İçerik Yer Tutucusu 2">
            <a:extLst>
              <a:ext uri="{FF2B5EF4-FFF2-40B4-BE49-F238E27FC236}">
                <a16:creationId xmlns:a16="http://schemas.microsoft.com/office/drawing/2014/main" id="{531CE173-434A-4EE1-A40C-52585C4FD0DD}"/>
              </a:ext>
            </a:extLst>
          </p:cNvPr>
          <p:cNvSpPr>
            <a:spLocks noGrp="1"/>
          </p:cNvSpPr>
          <p:nvPr>
            <p:ph idx="1"/>
          </p:nvPr>
        </p:nvSpPr>
        <p:spPr/>
        <p:txBody>
          <a:bodyPr>
            <a:normAutofit fontScale="85000" lnSpcReduction="20000"/>
          </a:bodyPr>
          <a:lstStyle/>
          <a:p>
            <a:pPr marL="609600" indent="-609600" eaLnBrk="1" hangingPunct="1">
              <a:lnSpc>
                <a:spcPct val="90000"/>
              </a:lnSpc>
              <a:buFontTx/>
              <a:buNone/>
            </a:pPr>
            <a:r>
              <a:rPr lang="tr-TR" sz="2800" dirty="0"/>
              <a:t>1. Örnek olay yazılı olarak sunulur.</a:t>
            </a:r>
          </a:p>
          <a:p>
            <a:pPr marL="609600" indent="-609600" eaLnBrk="1" hangingPunct="1">
              <a:lnSpc>
                <a:spcPct val="90000"/>
              </a:lnSpc>
            </a:pPr>
            <a:endParaRPr lang="tr-TR" sz="2800" dirty="0"/>
          </a:p>
          <a:p>
            <a:pPr marL="609600" indent="-609600" eaLnBrk="1" hangingPunct="1">
              <a:lnSpc>
                <a:spcPct val="90000"/>
              </a:lnSpc>
              <a:buFontTx/>
              <a:buNone/>
            </a:pPr>
            <a:r>
              <a:rPr lang="tr-TR" sz="2800" dirty="0"/>
              <a:t>2. Sorular varsa yanıtlanır. </a:t>
            </a:r>
          </a:p>
          <a:p>
            <a:pPr marL="609600" indent="-609600" eaLnBrk="1" hangingPunct="1">
              <a:lnSpc>
                <a:spcPct val="90000"/>
              </a:lnSpc>
            </a:pPr>
            <a:endParaRPr lang="tr-TR" sz="2800" dirty="0"/>
          </a:p>
          <a:p>
            <a:pPr marL="609600" indent="-609600" eaLnBrk="1" hangingPunct="1">
              <a:lnSpc>
                <a:spcPct val="90000"/>
              </a:lnSpc>
              <a:buFontTx/>
              <a:buNone/>
            </a:pPr>
            <a:r>
              <a:rPr lang="tr-TR" sz="2800" dirty="0"/>
              <a:t>3. Yönlendirici sorular sorulur. </a:t>
            </a:r>
          </a:p>
          <a:p>
            <a:pPr marL="609600" indent="-609600" eaLnBrk="1" hangingPunct="1">
              <a:lnSpc>
                <a:spcPct val="90000"/>
              </a:lnSpc>
              <a:buFontTx/>
              <a:buNone/>
            </a:pPr>
            <a:endParaRPr lang="tr-TR" sz="2800" dirty="0"/>
          </a:p>
          <a:p>
            <a:pPr marL="609600" indent="-609600" eaLnBrk="1" hangingPunct="1">
              <a:lnSpc>
                <a:spcPct val="90000"/>
              </a:lnSpc>
              <a:buFontTx/>
              <a:buNone/>
            </a:pPr>
            <a:r>
              <a:rPr lang="tr-TR" sz="2800" dirty="0"/>
              <a:t>4. Çözüm seçenekleri üretmeleri istenir. İkili üçlü gruplar halinde tartışma fırsatı verilebilir.</a:t>
            </a:r>
          </a:p>
          <a:p>
            <a:pPr marL="609600" indent="-609600" eaLnBrk="1" hangingPunct="1">
              <a:lnSpc>
                <a:spcPct val="90000"/>
              </a:lnSpc>
            </a:pPr>
            <a:endParaRPr lang="tr-TR" sz="2800" dirty="0"/>
          </a:p>
          <a:p>
            <a:pPr marL="609600" indent="-609600" eaLnBrk="1" hangingPunct="1">
              <a:lnSpc>
                <a:spcPct val="90000"/>
              </a:lnSpc>
              <a:buFontTx/>
              <a:buNone/>
            </a:pPr>
            <a:r>
              <a:rPr lang="tr-TR" sz="2800" dirty="0"/>
              <a:t>5. Yeni çözüm önerileri dikkate alınarak örnek olayın yeniden yazılması istenir.</a:t>
            </a:r>
          </a:p>
          <a:p>
            <a:endParaRPr lang="tr-TR" dirty="0"/>
          </a:p>
        </p:txBody>
      </p:sp>
    </p:spTree>
    <p:extLst>
      <p:ext uri="{BB962C8B-B14F-4D97-AF65-F5344CB8AC3E}">
        <p14:creationId xmlns:p14="http://schemas.microsoft.com/office/powerpoint/2010/main" val="42809127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ED198D0A-9F53-44F3-B280-A0DBB1F1D583}"/>
              </a:ext>
            </a:extLst>
          </p:cNvPr>
          <p:cNvSpPr>
            <a:spLocks noGrp="1"/>
          </p:cNvSpPr>
          <p:nvPr>
            <p:ph type="title"/>
          </p:nvPr>
        </p:nvSpPr>
        <p:spPr/>
        <p:txBody>
          <a:bodyPr>
            <a:normAutofit fontScale="90000"/>
          </a:bodyPr>
          <a:lstStyle/>
          <a:p>
            <a:r>
              <a:rPr lang="tr-TR" sz="4400" b="1" dirty="0"/>
              <a:t>Gruplarla örnek olay incelemesinde;</a:t>
            </a:r>
            <a:br>
              <a:rPr lang="tr-TR" sz="4400" b="1" dirty="0"/>
            </a:br>
            <a:endParaRPr lang="tr-TR" dirty="0"/>
          </a:p>
        </p:txBody>
      </p:sp>
      <p:sp>
        <p:nvSpPr>
          <p:cNvPr id="3" name="İçerik Yer Tutucusu 2">
            <a:extLst>
              <a:ext uri="{FF2B5EF4-FFF2-40B4-BE49-F238E27FC236}">
                <a16:creationId xmlns:a16="http://schemas.microsoft.com/office/drawing/2014/main" id="{B7FB227A-8F29-4E4C-9C8B-9482AF626F1B}"/>
              </a:ext>
            </a:extLst>
          </p:cNvPr>
          <p:cNvSpPr>
            <a:spLocks noGrp="1"/>
          </p:cNvSpPr>
          <p:nvPr>
            <p:ph idx="1"/>
          </p:nvPr>
        </p:nvSpPr>
        <p:spPr/>
        <p:txBody>
          <a:bodyPr>
            <a:normAutofit lnSpcReduction="10000"/>
          </a:bodyPr>
          <a:lstStyle/>
          <a:p>
            <a:pPr eaLnBrk="1" hangingPunct="1">
              <a:lnSpc>
                <a:spcPct val="80000"/>
              </a:lnSpc>
              <a:buFontTx/>
              <a:buNone/>
            </a:pPr>
            <a:r>
              <a:rPr lang="tr-TR" sz="2800" dirty="0"/>
              <a:t>1. Her gruba aynı ya da farklı örnek olay yazılı olarak sunulur. Sorular varsa  açıklayıcı yanıtlar verilir.</a:t>
            </a:r>
          </a:p>
          <a:p>
            <a:pPr eaLnBrk="1" hangingPunct="1">
              <a:lnSpc>
                <a:spcPct val="80000"/>
              </a:lnSpc>
              <a:buFontTx/>
              <a:buNone/>
            </a:pPr>
            <a:r>
              <a:rPr lang="tr-TR" sz="2800" dirty="0"/>
              <a:t>2. Yönlendirici sorular sorulur. Yönlendirici sorular yazılı olarak da verilebilir.</a:t>
            </a:r>
          </a:p>
          <a:p>
            <a:pPr eaLnBrk="1" hangingPunct="1">
              <a:lnSpc>
                <a:spcPct val="80000"/>
              </a:lnSpc>
              <a:buFontTx/>
              <a:buNone/>
            </a:pPr>
            <a:r>
              <a:rPr lang="tr-TR" sz="2800" dirty="0"/>
              <a:t>3. Çalışma sırasında sorular yanıtlanır.</a:t>
            </a:r>
          </a:p>
          <a:p>
            <a:pPr eaLnBrk="1" hangingPunct="1">
              <a:lnSpc>
                <a:spcPct val="80000"/>
              </a:lnSpc>
              <a:buFontTx/>
              <a:buNone/>
            </a:pPr>
            <a:r>
              <a:rPr lang="tr-TR" sz="2800" dirty="0"/>
              <a:t>4. Çözüm seçenekleri üretmeleri istenir.</a:t>
            </a:r>
          </a:p>
          <a:p>
            <a:pPr eaLnBrk="1" hangingPunct="1">
              <a:lnSpc>
                <a:spcPct val="80000"/>
              </a:lnSpc>
              <a:buFontTx/>
              <a:buNone/>
            </a:pPr>
            <a:r>
              <a:rPr lang="tr-TR" sz="2800" dirty="0"/>
              <a:t>5. Çözüm yollarının grup sözcüsü tarafından </a:t>
            </a:r>
          </a:p>
          <a:p>
            <a:pPr eaLnBrk="1" hangingPunct="1">
              <a:lnSpc>
                <a:spcPct val="80000"/>
              </a:lnSpc>
              <a:buFontTx/>
              <a:buNone/>
            </a:pPr>
            <a:r>
              <a:rPr lang="tr-TR" sz="2800" dirty="0"/>
              <a:t>	sunulması sağlanır. </a:t>
            </a:r>
          </a:p>
          <a:p>
            <a:pPr eaLnBrk="1" hangingPunct="1">
              <a:lnSpc>
                <a:spcPct val="80000"/>
              </a:lnSpc>
              <a:buFontTx/>
              <a:buNone/>
            </a:pPr>
            <a:r>
              <a:rPr lang="tr-TR" sz="2800" dirty="0"/>
              <a:t>6. Büyük grup tartışması yapılır. Çözüm yolları tahtaya yazılır.</a:t>
            </a:r>
          </a:p>
          <a:p>
            <a:endParaRPr lang="tr-TR" dirty="0"/>
          </a:p>
        </p:txBody>
      </p:sp>
    </p:spTree>
    <p:extLst>
      <p:ext uri="{BB962C8B-B14F-4D97-AF65-F5344CB8AC3E}">
        <p14:creationId xmlns:p14="http://schemas.microsoft.com/office/powerpoint/2010/main" val="3603813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65B65483-AF55-441C-A40C-F9EAA4DE5FC1}"/>
              </a:ext>
            </a:extLst>
          </p:cNvPr>
          <p:cNvSpPr>
            <a:spLocks noGrp="1"/>
          </p:cNvSpPr>
          <p:nvPr>
            <p:ph type="title"/>
          </p:nvPr>
        </p:nvSpPr>
        <p:spPr/>
        <p:txBody>
          <a:bodyPr/>
          <a:lstStyle/>
          <a:p>
            <a:endParaRPr lang="tr-TR" dirty="0"/>
          </a:p>
        </p:txBody>
      </p:sp>
      <p:sp>
        <p:nvSpPr>
          <p:cNvPr id="3" name="İçerik Yer Tutucusu 2">
            <a:extLst>
              <a:ext uri="{FF2B5EF4-FFF2-40B4-BE49-F238E27FC236}">
                <a16:creationId xmlns:a16="http://schemas.microsoft.com/office/drawing/2014/main" id="{ED7CB1A0-051C-4E45-8B89-757154DBFF15}"/>
              </a:ext>
            </a:extLst>
          </p:cNvPr>
          <p:cNvSpPr>
            <a:spLocks noGrp="1"/>
          </p:cNvSpPr>
          <p:nvPr>
            <p:ph idx="1"/>
          </p:nvPr>
        </p:nvSpPr>
        <p:spPr/>
        <p:txBody>
          <a:bodyPr>
            <a:normAutofit/>
          </a:bodyPr>
          <a:lstStyle/>
          <a:p>
            <a:pPr marL="0" indent="0" algn="l" rtl="0" eaLnBrk="1" fontAlgn="t" latinLnBrk="0" hangingPunct="1">
              <a:spcBef>
                <a:spcPts val="0"/>
              </a:spcBef>
              <a:spcAft>
                <a:spcPts val="0"/>
              </a:spcAft>
              <a:buNone/>
            </a:pPr>
            <a:endParaRPr lang="tr-TR" sz="1800" b="0" i="0" u="none" strike="noStrike" dirty="0">
              <a:effectLst/>
              <a:latin typeface="Arial" panose="020B0604020202020204" pitchFamily="34" charset="0"/>
            </a:endParaRPr>
          </a:p>
          <a:p>
            <a:endParaRPr lang="tr-TR" dirty="0"/>
          </a:p>
        </p:txBody>
      </p:sp>
      <p:graphicFrame>
        <p:nvGraphicFramePr>
          <p:cNvPr id="4" name="Tablo 4">
            <a:extLst>
              <a:ext uri="{FF2B5EF4-FFF2-40B4-BE49-F238E27FC236}">
                <a16:creationId xmlns:a16="http://schemas.microsoft.com/office/drawing/2014/main" id="{732FAE85-30EA-461F-AEBA-A5766933F1AD}"/>
              </a:ext>
            </a:extLst>
          </p:cNvPr>
          <p:cNvGraphicFramePr>
            <a:graphicFrameLocks noGrp="1"/>
          </p:cNvGraphicFramePr>
          <p:nvPr>
            <p:extLst>
              <p:ext uri="{D42A27DB-BD31-4B8C-83A1-F6EECF244321}">
                <p14:modId xmlns:p14="http://schemas.microsoft.com/office/powerpoint/2010/main" val="380882434"/>
              </p:ext>
            </p:extLst>
          </p:nvPr>
        </p:nvGraphicFramePr>
        <p:xfrm>
          <a:off x="2032000" y="838987"/>
          <a:ext cx="8128000" cy="5891751"/>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3965515987"/>
                    </a:ext>
                  </a:extLst>
                </a:gridCol>
                <a:gridCol w="2032000">
                  <a:extLst>
                    <a:ext uri="{9D8B030D-6E8A-4147-A177-3AD203B41FA5}">
                      <a16:colId xmlns:a16="http://schemas.microsoft.com/office/drawing/2014/main" val="651443466"/>
                    </a:ext>
                  </a:extLst>
                </a:gridCol>
                <a:gridCol w="2032000">
                  <a:extLst>
                    <a:ext uri="{9D8B030D-6E8A-4147-A177-3AD203B41FA5}">
                      <a16:colId xmlns:a16="http://schemas.microsoft.com/office/drawing/2014/main" val="1428099096"/>
                    </a:ext>
                  </a:extLst>
                </a:gridCol>
                <a:gridCol w="2032000">
                  <a:extLst>
                    <a:ext uri="{9D8B030D-6E8A-4147-A177-3AD203B41FA5}">
                      <a16:colId xmlns:a16="http://schemas.microsoft.com/office/drawing/2014/main" val="1611425505"/>
                    </a:ext>
                  </a:extLst>
                </a:gridCol>
              </a:tblGrid>
              <a:tr h="603372">
                <a:tc>
                  <a:txBody>
                    <a:bodyPr/>
                    <a:lstStyle/>
                    <a:p>
                      <a:r>
                        <a:rPr lang="tr-TR" sz="2800" dirty="0"/>
                        <a:t>Bilgi</a:t>
                      </a:r>
                    </a:p>
                  </a:txBody>
                  <a:tcPr/>
                </a:tc>
                <a:tc>
                  <a:txBody>
                    <a:bodyPr/>
                    <a:lstStyle/>
                    <a:p>
                      <a:r>
                        <a:rPr lang="tr-TR" sz="2800" dirty="0"/>
                        <a:t>Strateji</a:t>
                      </a:r>
                    </a:p>
                  </a:txBody>
                  <a:tcPr/>
                </a:tc>
                <a:tc>
                  <a:txBody>
                    <a:bodyPr/>
                    <a:lstStyle/>
                    <a:p>
                      <a:r>
                        <a:rPr lang="tr-TR" sz="2800" dirty="0"/>
                        <a:t>Yöntem</a:t>
                      </a:r>
                    </a:p>
                  </a:txBody>
                  <a:tcPr/>
                </a:tc>
                <a:tc>
                  <a:txBody>
                    <a:bodyPr/>
                    <a:lstStyle/>
                    <a:p>
                      <a:r>
                        <a:rPr lang="tr-TR" sz="2800" dirty="0"/>
                        <a:t>Teknik</a:t>
                      </a:r>
                    </a:p>
                  </a:txBody>
                  <a:tcPr/>
                </a:tc>
                <a:extLst>
                  <a:ext uri="{0D108BD9-81ED-4DB2-BD59-A6C34878D82A}">
                    <a16:rowId xmlns:a16="http://schemas.microsoft.com/office/drawing/2014/main" val="3320140180"/>
                  </a:ext>
                </a:extLst>
              </a:tr>
              <a:tr h="1597161">
                <a:tc>
                  <a:txBody>
                    <a:bodyPr/>
                    <a:lstStyle/>
                    <a:p>
                      <a:endParaRPr lang="tr-TR" sz="2800" dirty="0"/>
                    </a:p>
                  </a:txBody>
                  <a:tcPr/>
                </a:tc>
                <a:tc>
                  <a:txBody>
                    <a:bodyPr/>
                    <a:lstStyle/>
                    <a:p>
                      <a:r>
                        <a:rPr lang="tr-TR" sz="2800" dirty="0"/>
                        <a:t>Sunuş</a:t>
                      </a:r>
                    </a:p>
                  </a:txBody>
                  <a:tcPr/>
                </a:tc>
                <a:tc>
                  <a:txBody>
                    <a:bodyPr/>
                    <a:lstStyle/>
                    <a:p>
                      <a:r>
                        <a:rPr lang="tr-TR" sz="2800" dirty="0"/>
                        <a:t>Anlatım</a:t>
                      </a:r>
                    </a:p>
                  </a:txBody>
                  <a:tcPr/>
                </a:tc>
                <a:tc>
                  <a:txBody>
                    <a:bodyPr/>
                    <a:lstStyle/>
                    <a:p>
                      <a:r>
                        <a:rPr lang="tr-TR" sz="2800" dirty="0"/>
                        <a:t>Gösterim, Beyin Fırtınası</a:t>
                      </a:r>
                    </a:p>
                  </a:txBody>
                  <a:tcPr/>
                </a:tc>
                <a:extLst>
                  <a:ext uri="{0D108BD9-81ED-4DB2-BD59-A6C34878D82A}">
                    <a16:rowId xmlns:a16="http://schemas.microsoft.com/office/drawing/2014/main" val="3446486188"/>
                  </a:ext>
                </a:extLst>
              </a:tr>
              <a:tr h="1597161">
                <a:tc>
                  <a:txBody>
                    <a:bodyPr/>
                    <a:lstStyle/>
                    <a:p>
                      <a:r>
                        <a:rPr lang="tr-TR" sz="2800" dirty="0"/>
                        <a:t>Kavrama </a:t>
                      </a:r>
                    </a:p>
                  </a:txBody>
                  <a:tcPr/>
                </a:tc>
                <a:tc>
                  <a:txBody>
                    <a:bodyPr/>
                    <a:lstStyle/>
                    <a:p>
                      <a:r>
                        <a:rPr lang="tr-TR" sz="2800" dirty="0"/>
                        <a:t>Buluş</a:t>
                      </a:r>
                    </a:p>
                  </a:txBody>
                  <a:tcPr/>
                </a:tc>
                <a:tc>
                  <a:txBody>
                    <a:bodyPr/>
                    <a:lstStyle/>
                    <a:p>
                      <a:r>
                        <a:rPr lang="tr-TR" sz="2800" dirty="0"/>
                        <a:t>Tartışma, Örnek Olay</a:t>
                      </a:r>
                    </a:p>
                  </a:txBody>
                  <a:tcPr/>
                </a:tc>
                <a:tc>
                  <a:txBody>
                    <a:bodyPr/>
                    <a:lstStyle/>
                    <a:p>
                      <a:r>
                        <a:rPr lang="tr-TR" sz="2800" dirty="0"/>
                        <a:t>Soru-cevap</a:t>
                      </a:r>
                    </a:p>
                  </a:txBody>
                  <a:tcPr/>
                </a:tc>
                <a:extLst>
                  <a:ext uri="{0D108BD9-81ED-4DB2-BD59-A6C34878D82A}">
                    <a16:rowId xmlns:a16="http://schemas.microsoft.com/office/drawing/2014/main" val="2891967118"/>
                  </a:ext>
                </a:extLst>
              </a:tr>
              <a:tr h="2094057">
                <a:tc>
                  <a:txBody>
                    <a:bodyPr/>
                    <a:lstStyle/>
                    <a:p>
                      <a:r>
                        <a:rPr lang="tr-TR" sz="2800" dirty="0"/>
                        <a:t>Uygulama</a:t>
                      </a:r>
                    </a:p>
                    <a:p>
                      <a:r>
                        <a:rPr lang="tr-TR" sz="2800" dirty="0"/>
                        <a:t>Analiz</a:t>
                      </a:r>
                    </a:p>
                    <a:p>
                      <a:r>
                        <a:rPr lang="tr-TR" sz="2800" dirty="0"/>
                        <a:t>Sentez</a:t>
                      </a:r>
                    </a:p>
                  </a:txBody>
                  <a:tcPr/>
                </a:tc>
                <a:tc>
                  <a:txBody>
                    <a:bodyPr/>
                    <a:lstStyle/>
                    <a:p>
                      <a:r>
                        <a:rPr lang="tr-TR" sz="2800" dirty="0"/>
                        <a:t>Araştırma</a:t>
                      </a:r>
                    </a:p>
                  </a:txBody>
                  <a:tcPr/>
                </a:tc>
                <a:tc>
                  <a:txBody>
                    <a:bodyPr/>
                    <a:lstStyle/>
                    <a:p>
                      <a:r>
                        <a:rPr lang="tr-TR" sz="2800" dirty="0"/>
                        <a:t>Gösterim, Problem Çözme</a:t>
                      </a:r>
                    </a:p>
                  </a:txBody>
                  <a:tcPr/>
                </a:tc>
                <a:tc>
                  <a:txBody>
                    <a:bodyPr/>
                    <a:lstStyle/>
                    <a:p>
                      <a:r>
                        <a:rPr lang="tr-TR" sz="2800" dirty="0"/>
                        <a:t>Benzetim, Drama, Grup Çalışması</a:t>
                      </a:r>
                    </a:p>
                  </a:txBody>
                  <a:tcPr/>
                </a:tc>
                <a:extLst>
                  <a:ext uri="{0D108BD9-81ED-4DB2-BD59-A6C34878D82A}">
                    <a16:rowId xmlns:a16="http://schemas.microsoft.com/office/drawing/2014/main" val="2807364776"/>
                  </a:ext>
                </a:extLst>
              </a:tr>
            </a:tbl>
          </a:graphicData>
        </a:graphic>
      </p:graphicFrame>
    </p:spTree>
    <p:extLst>
      <p:ext uri="{BB962C8B-B14F-4D97-AF65-F5344CB8AC3E}">
        <p14:creationId xmlns:p14="http://schemas.microsoft.com/office/powerpoint/2010/main" val="2725480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49E7AAA-F113-4CE0-B74D-FDDD06661F93}"/>
              </a:ext>
            </a:extLst>
          </p:cNvPr>
          <p:cNvSpPr>
            <a:spLocks noGrp="1"/>
          </p:cNvSpPr>
          <p:nvPr>
            <p:ph type="title"/>
          </p:nvPr>
        </p:nvSpPr>
        <p:spPr/>
        <p:txBody>
          <a:bodyPr/>
          <a:lstStyle/>
          <a:p>
            <a:endParaRPr lang="tr-TR"/>
          </a:p>
        </p:txBody>
      </p:sp>
      <p:sp>
        <p:nvSpPr>
          <p:cNvPr id="3" name="İçerik Yer Tutucusu 2">
            <a:extLst>
              <a:ext uri="{FF2B5EF4-FFF2-40B4-BE49-F238E27FC236}">
                <a16:creationId xmlns:a16="http://schemas.microsoft.com/office/drawing/2014/main" id="{AAE9BDA0-8424-4B53-9791-4B718A3F808F}"/>
              </a:ext>
            </a:extLst>
          </p:cNvPr>
          <p:cNvSpPr>
            <a:spLocks noGrp="1"/>
          </p:cNvSpPr>
          <p:nvPr>
            <p:ph idx="1"/>
          </p:nvPr>
        </p:nvSpPr>
        <p:spPr/>
        <p:txBody>
          <a:bodyPr/>
          <a:lstStyle/>
          <a:p>
            <a:r>
              <a:rPr lang="tr-TR" dirty="0"/>
              <a:t> 			</a:t>
            </a:r>
          </a:p>
          <a:p>
            <a:pPr marL="3657600" lvl="8" indent="0">
              <a:buNone/>
            </a:pPr>
            <a:r>
              <a:rPr lang="tr-TR" sz="4000" dirty="0"/>
              <a:t>ÖĞRETİM TEKNİKLERİ</a:t>
            </a:r>
          </a:p>
        </p:txBody>
      </p:sp>
    </p:spTree>
    <p:extLst>
      <p:ext uri="{BB962C8B-B14F-4D97-AF65-F5344CB8AC3E}">
        <p14:creationId xmlns:p14="http://schemas.microsoft.com/office/powerpoint/2010/main" val="15731412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F081D4D-19C1-4FBE-8892-51DBB145CDD6}"/>
              </a:ext>
            </a:extLst>
          </p:cNvPr>
          <p:cNvSpPr>
            <a:spLocks noGrp="1"/>
          </p:cNvSpPr>
          <p:nvPr>
            <p:ph type="title"/>
          </p:nvPr>
        </p:nvSpPr>
        <p:spPr/>
        <p:txBody>
          <a:bodyPr>
            <a:normAutofit fontScale="90000"/>
          </a:bodyPr>
          <a:lstStyle/>
          <a:p>
            <a:br>
              <a:rPr lang="tr-TR" sz="4400" b="1" dirty="0"/>
            </a:br>
            <a:r>
              <a:rPr lang="tr-TR" sz="4400" b="1" dirty="0"/>
              <a:t>BEYİN FIRTINASI</a:t>
            </a:r>
            <a:endParaRPr lang="tr-TR" dirty="0"/>
          </a:p>
        </p:txBody>
      </p:sp>
      <p:sp>
        <p:nvSpPr>
          <p:cNvPr id="3" name="İçerik Yer Tutucusu 2">
            <a:extLst>
              <a:ext uri="{FF2B5EF4-FFF2-40B4-BE49-F238E27FC236}">
                <a16:creationId xmlns:a16="http://schemas.microsoft.com/office/drawing/2014/main" id="{98461F70-E9EC-4187-8028-ADD1C1444FFC}"/>
              </a:ext>
            </a:extLst>
          </p:cNvPr>
          <p:cNvSpPr>
            <a:spLocks noGrp="1"/>
          </p:cNvSpPr>
          <p:nvPr>
            <p:ph idx="1"/>
          </p:nvPr>
        </p:nvSpPr>
        <p:spPr/>
        <p:txBody>
          <a:bodyPr/>
          <a:lstStyle/>
          <a:p>
            <a:r>
              <a:rPr lang="tr-TR" sz="2800" dirty="0">
                <a:solidFill>
                  <a:srgbClr val="000000"/>
                </a:solidFill>
                <a:cs typeface="Arial" pitchFamily="34" charset="0"/>
              </a:rPr>
              <a:t>Katılımcıların hayal güçlerini kullanmalarını sağlayan ve yaratıcılıklarını yüreklendirici bir sorun çözme yöntemidir</a:t>
            </a:r>
            <a:endParaRPr lang="tr-TR" dirty="0"/>
          </a:p>
        </p:txBody>
      </p:sp>
      <p:graphicFrame>
        <p:nvGraphicFramePr>
          <p:cNvPr id="4" name="Object 7">
            <a:extLst>
              <a:ext uri="{FF2B5EF4-FFF2-40B4-BE49-F238E27FC236}">
                <a16:creationId xmlns:a16="http://schemas.microsoft.com/office/drawing/2014/main" id="{B148EA4C-8864-4361-B8AF-46F2D8592B4C}"/>
              </a:ext>
            </a:extLst>
          </p:cNvPr>
          <p:cNvGraphicFramePr>
            <a:graphicFrameLocks noChangeAspect="1"/>
          </p:cNvGraphicFramePr>
          <p:nvPr>
            <p:extLst>
              <p:ext uri="{D42A27DB-BD31-4B8C-83A1-F6EECF244321}">
                <p14:modId xmlns:p14="http://schemas.microsoft.com/office/powerpoint/2010/main" val="611605830"/>
              </p:ext>
            </p:extLst>
          </p:nvPr>
        </p:nvGraphicFramePr>
        <p:xfrm>
          <a:off x="6252673" y="3688373"/>
          <a:ext cx="5172613" cy="2632760"/>
        </p:xfrm>
        <a:graphic>
          <a:graphicData uri="http://schemas.openxmlformats.org/presentationml/2006/ole">
            <mc:AlternateContent xmlns:mc="http://schemas.openxmlformats.org/markup-compatibility/2006">
              <mc:Choice xmlns:v="urn:schemas-microsoft-com:vml" Requires="v">
                <p:oleObj name="Photo Editor Photo" r:id="rId2" imgW="3809524" imgH="2715004" progId="">
                  <p:embed/>
                </p:oleObj>
              </mc:Choice>
              <mc:Fallback>
                <p:oleObj name="Photo Editor Photo" r:id="rId2" imgW="3809524" imgH="2715004" progId="">
                  <p:embed/>
                  <p:pic>
                    <p:nvPicPr>
                      <p:cNvPr id="3080" name="Object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2673" y="3688373"/>
                        <a:ext cx="5172613" cy="2632760"/>
                      </a:xfrm>
                      <a:prstGeom prst="rect">
                        <a:avLst/>
                      </a:prstGeom>
                      <a:noFill/>
                    </p:spPr>
                  </p:pic>
                </p:oleObj>
              </mc:Fallback>
            </mc:AlternateContent>
          </a:graphicData>
        </a:graphic>
      </p:graphicFrame>
    </p:spTree>
    <p:extLst>
      <p:ext uri="{BB962C8B-B14F-4D97-AF65-F5344CB8AC3E}">
        <p14:creationId xmlns:p14="http://schemas.microsoft.com/office/powerpoint/2010/main" val="37578870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1D68C3B1-8AC6-4194-B010-CB8304266121}"/>
              </a:ext>
            </a:extLst>
          </p:cNvPr>
          <p:cNvSpPr>
            <a:spLocks noGrp="1"/>
          </p:cNvSpPr>
          <p:nvPr>
            <p:ph type="title"/>
          </p:nvPr>
        </p:nvSpPr>
        <p:spPr/>
        <p:txBody>
          <a:bodyPr/>
          <a:lstStyle/>
          <a:p>
            <a:endParaRPr lang="tr-TR"/>
          </a:p>
        </p:txBody>
      </p:sp>
      <p:sp>
        <p:nvSpPr>
          <p:cNvPr id="3" name="İçerik Yer Tutucusu 2">
            <a:extLst>
              <a:ext uri="{FF2B5EF4-FFF2-40B4-BE49-F238E27FC236}">
                <a16:creationId xmlns:a16="http://schemas.microsoft.com/office/drawing/2014/main" id="{A397526B-DA1A-437D-BDF5-46AFEB3A4094}"/>
              </a:ext>
            </a:extLst>
          </p:cNvPr>
          <p:cNvSpPr>
            <a:spLocks noGrp="1"/>
          </p:cNvSpPr>
          <p:nvPr>
            <p:ph idx="1"/>
          </p:nvPr>
        </p:nvSpPr>
        <p:spPr/>
        <p:txBody>
          <a:bodyPr>
            <a:normAutofit fontScale="92500" lnSpcReduction="10000"/>
          </a:bodyPr>
          <a:lstStyle/>
          <a:p>
            <a:r>
              <a:rPr lang="tr-TR" sz="2400" b="1" dirty="0">
                <a:solidFill>
                  <a:schemeClr val="tx1">
                    <a:lumMod val="95000"/>
                  </a:schemeClr>
                </a:solidFill>
                <a:latin typeface="Times New Roman" panose="02020603050405020304" pitchFamily="18" charset="0"/>
                <a:cs typeface="Times New Roman" panose="02020603050405020304" pitchFamily="18" charset="0"/>
              </a:rPr>
              <a:t>1.Bir soruna yaratıcı çözümler bulmak amacıyla yapılır. </a:t>
            </a:r>
          </a:p>
          <a:p>
            <a:r>
              <a:rPr lang="tr-TR" sz="2400" b="1" dirty="0">
                <a:solidFill>
                  <a:schemeClr val="tx1">
                    <a:lumMod val="95000"/>
                  </a:schemeClr>
                </a:solidFill>
                <a:latin typeface="Times New Roman" panose="02020603050405020304" pitchFamily="18" charset="0"/>
                <a:cs typeface="Times New Roman" panose="02020603050405020304" pitchFamily="18" charset="0"/>
              </a:rPr>
              <a:t>2.	Katılımcıların yaratıcı düşünme yeterliklerini geliştirmek amacıyla yapılır. </a:t>
            </a:r>
          </a:p>
          <a:p>
            <a:r>
              <a:rPr lang="tr-TR" sz="2400" b="1" dirty="0">
                <a:solidFill>
                  <a:schemeClr val="tx1">
                    <a:lumMod val="95000"/>
                  </a:schemeClr>
                </a:solidFill>
                <a:latin typeface="Times New Roman" panose="02020603050405020304" pitchFamily="18" charset="0"/>
                <a:cs typeface="Times New Roman" panose="02020603050405020304" pitchFamily="18" charset="0"/>
              </a:rPr>
              <a:t>3.	Esprili, keyifli ve demokratik ortamda yapılır. </a:t>
            </a:r>
          </a:p>
          <a:p>
            <a:r>
              <a:rPr lang="tr-TR" sz="2400" b="1" dirty="0">
                <a:solidFill>
                  <a:schemeClr val="tx1">
                    <a:lumMod val="95000"/>
                  </a:schemeClr>
                </a:solidFill>
                <a:latin typeface="Times New Roman" panose="02020603050405020304" pitchFamily="18" charset="0"/>
                <a:cs typeface="Times New Roman" panose="02020603050405020304" pitchFamily="18" charset="0"/>
              </a:rPr>
              <a:t>4.	Katılımcılar, fikirlerine sınırlama getirmeden, uçuk, kaçık, yasalara uygun, uygun değil demeden konuşurlar. </a:t>
            </a:r>
          </a:p>
          <a:p>
            <a:r>
              <a:rPr lang="tr-TR" sz="2400" b="1" dirty="0">
                <a:solidFill>
                  <a:schemeClr val="tx1">
                    <a:lumMod val="95000"/>
                  </a:schemeClr>
                </a:solidFill>
                <a:latin typeface="Times New Roman" panose="02020603050405020304" pitchFamily="18" charset="0"/>
                <a:cs typeface="Times New Roman" panose="02020603050405020304" pitchFamily="18" charset="0"/>
              </a:rPr>
              <a:t>5.Katılımcılar söz alarak konuşurlar</a:t>
            </a:r>
          </a:p>
          <a:p>
            <a:r>
              <a:rPr lang="tr-TR" sz="2400" b="1" dirty="0">
                <a:solidFill>
                  <a:schemeClr val="tx1">
                    <a:lumMod val="95000"/>
                  </a:schemeClr>
                </a:solidFill>
                <a:latin typeface="Times New Roman" panose="02020603050405020304" pitchFamily="18" charset="0"/>
                <a:cs typeface="Times New Roman" panose="02020603050405020304" pitchFamily="18" charset="0"/>
              </a:rPr>
              <a:t>6.Katılımcıların fikirleri tahtaya ya da büyük kağıtlara yazılır. </a:t>
            </a:r>
          </a:p>
          <a:p>
            <a:r>
              <a:rPr lang="tr-TR" sz="2400" b="1" dirty="0">
                <a:solidFill>
                  <a:schemeClr val="tx1">
                    <a:lumMod val="95000"/>
                  </a:schemeClr>
                </a:solidFill>
                <a:latin typeface="Times New Roman" panose="02020603050405020304" pitchFamily="18" charset="0"/>
                <a:cs typeface="Times New Roman" panose="02020603050405020304" pitchFamily="18" charset="0"/>
              </a:rPr>
              <a:t>7. Yazılan fikirler üzerinde tartışılır</a:t>
            </a:r>
          </a:p>
          <a:p>
            <a:r>
              <a:rPr lang="tr-TR" sz="2400" b="1" dirty="0">
                <a:solidFill>
                  <a:schemeClr val="tx1">
                    <a:lumMod val="95000"/>
                  </a:schemeClr>
                </a:solidFill>
                <a:latin typeface="Times New Roman" panose="02020603050405020304" pitchFamily="18" charset="0"/>
                <a:cs typeface="Times New Roman" panose="02020603050405020304" pitchFamily="18" charset="0"/>
              </a:rPr>
              <a:t>8. Grubun görüşü belirlenir.  </a:t>
            </a:r>
          </a:p>
          <a:p>
            <a:endParaRPr lang="tr-TR" dirty="0"/>
          </a:p>
        </p:txBody>
      </p:sp>
    </p:spTree>
    <p:extLst>
      <p:ext uri="{BB962C8B-B14F-4D97-AF65-F5344CB8AC3E}">
        <p14:creationId xmlns:p14="http://schemas.microsoft.com/office/powerpoint/2010/main" val="33988777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ABB9E67-1C53-43BB-93A4-8BC6ECE809F0}"/>
              </a:ext>
            </a:extLst>
          </p:cNvPr>
          <p:cNvSpPr>
            <a:spLocks noGrp="1"/>
          </p:cNvSpPr>
          <p:nvPr>
            <p:ph type="title"/>
          </p:nvPr>
        </p:nvSpPr>
        <p:spPr/>
        <p:txBody>
          <a:bodyPr/>
          <a:lstStyle/>
          <a:p>
            <a:r>
              <a:rPr lang="tr-TR" sz="4400" b="1" dirty="0"/>
              <a:t>Rol Oynama </a:t>
            </a:r>
            <a:endParaRPr lang="tr-TR" dirty="0"/>
          </a:p>
        </p:txBody>
      </p:sp>
      <p:sp>
        <p:nvSpPr>
          <p:cNvPr id="3" name="İçerik Yer Tutucusu 2">
            <a:extLst>
              <a:ext uri="{FF2B5EF4-FFF2-40B4-BE49-F238E27FC236}">
                <a16:creationId xmlns:a16="http://schemas.microsoft.com/office/drawing/2014/main" id="{10BADC76-183A-4D57-87A2-7DF45745553D}"/>
              </a:ext>
            </a:extLst>
          </p:cNvPr>
          <p:cNvSpPr>
            <a:spLocks noGrp="1"/>
          </p:cNvSpPr>
          <p:nvPr>
            <p:ph idx="1"/>
          </p:nvPr>
        </p:nvSpPr>
        <p:spPr/>
        <p:txBody>
          <a:bodyPr>
            <a:normAutofit/>
          </a:bodyPr>
          <a:lstStyle/>
          <a:p>
            <a:pPr eaLnBrk="1" hangingPunct="1">
              <a:lnSpc>
                <a:spcPct val="90000"/>
              </a:lnSpc>
            </a:pPr>
            <a:r>
              <a:rPr lang="tr-TR" sz="2800" dirty="0"/>
              <a:t>Katılımcılar, maddelerin ve insanların durumlarını dramatize ederler. Amacı, katılımcıların çeşitli konularda </a:t>
            </a:r>
            <a:r>
              <a:rPr lang="tr-TR" sz="2800" b="1" dirty="0">
                <a:solidFill>
                  <a:srgbClr val="FF0000"/>
                </a:solidFill>
              </a:rPr>
              <a:t>görüşlerini</a:t>
            </a:r>
            <a:r>
              <a:rPr lang="tr-TR" sz="2800" dirty="0"/>
              <a:t> ve </a:t>
            </a:r>
            <a:r>
              <a:rPr lang="tr-TR" sz="2800" b="1" dirty="0">
                <a:solidFill>
                  <a:srgbClr val="FF0000"/>
                </a:solidFill>
              </a:rPr>
              <a:t>duygularını anlamalarına </a:t>
            </a:r>
            <a:r>
              <a:rPr lang="tr-TR" sz="2800" dirty="0"/>
              <a:t>yardımcı olmak ve </a:t>
            </a:r>
            <a:r>
              <a:rPr lang="tr-TR" sz="2800" b="1" dirty="0">
                <a:solidFill>
                  <a:srgbClr val="FF0000"/>
                </a:solidFill>
              </a:rPr>
              <a:t>empati yetisi </a:t>
            </a:r>
            <a:r>
              <a:rPr lang="tr-TR" sz="2800" dirty="0"/>
              <a:t>geliştirmektir. </a:t>
            </a:r>
          </a:p>
          <a:p>
            <a:pPr eaLnBrk="1" hangingPunct="1">
              <a:lnSpc>
                <a:spcPct val="90000"/>
              </a:lnSpc>
            </a:pPr>
            <a:r>
              <a:rPr lang="tr-TR" sz="2800" dirty="0"/>
              <a:t>Katılımcıları gerçek yaşamı model alan ortamlara sokmayı amaçlar. </a:t>
            </a:r>
          </a:p>
          <a:p>
            <a:pPr eaLnBrk="1" hangingPunct="1">
              <a:lnSpc>
                <a:spcPct val="90000"/>
              </a:lnSpc>
            </a:pPr>
            <a:r>
              <a:rPr lang="tr-TR" sz="2800" dirty="0"/>
              <a:t>Başkalarının kişiliğini canlandırma, </a:t>
            </a:r>
            <a:r>
              <a:rPr lang="tr-TR" sz="2800" b="1" dirty="0">
                <a:solidFill>
                  <a:srgbClr val="FF0000"/>
                </a:solidFill>
              </a:rPr>
              <a:t>başkası gibi düşünme</a:t>
            </a:r>
            <a:r>
              <a:rPr lang="tr-TR" sz="2800" dirty="0"/>
              <a:t>, katılımcıda olumlu davranış örüntüleri gelişmesine yardımcı olur. </a:t>
            </a:r>
          </a:p>
          <a:p>
            <a:endParaRPr lang="tr-TR" dirty="0"/>
          </a:p>
        </p:txBody>
      </p:sp>
      <p:pic>
        <p:nvPicPr>
          <p:cNvPr id="4" name="Picture 5" descr="drama02">
            <a:extLst>
              <a:ext uri="{FF2B5EF4-FFF2-40B4-BE49-F238E27FC236}">
                <a16:creationId xmlns:a16="http://schemas.microsoft.com/office/drawing/2014/main" id="{159A8801-3CE9-4F48-8648-FC9D3BCF4B14}"/>
              </a:ext>
            </a:extLst>
          </p:cNvPr>
          <p:cNvPicPr>
            <a:picLocks noChangeAspect="1" noChangeArrowheads="1"/>
          </p:cNvPicPr>
          <p:nvPr/>
        </p:nvPicPr>
        <p:blipFill>
          <a:blip r:embed="rId2" cstate="print"/>
          <a:srcRect/>
          <a:stretch>
            <a:fillRect/>
          </a:stretch>
        </p:blipFill>
        <p:spPr bwMode="auto">
          <a:xfrm>
            <a:off x="5484793" y="4774590"/>
            <a:ext cx="2520951" cy="1890712"/>
          </a:xfrm>
          <a:prstGeom prst="rect">
            <a:avLst/>
          </a:prstGeom>
          <a:noFill/>
          <a:ln w="9525">
            <a:noFill/>
            <a:miter lim="800000"/>
            <a:headEnd/>
            <a:tailEnd/>
          </a:ln>
        </p:spPr>
      </p:pic>
    </p:spTree>
    <p:extLst>
      <p:ext uri="{BB962C8B-B14F-4D97-AF65-F5344CB8AC3E}">
        <p14:creationId xmlns:p14="http://schemas.microsoft.com/office/powerpoint/2010/main" val="16976869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E67DDBFD-DC0A-4837-B4ED-7794C8AC5F8C}"/>
              </a:ext>
            </a:extLst>
          </p:cNvPr>
          <p:cNvSpPr>
            <a:spLocks noGrp="1"/>
          </p:cNvSpPr>
          <p:nvPr>
            <p:ph type="title"/>
          </p:nvPr>
        </p:nvSpPr>
        <p:spPr/>
        <p:txBody>
          <a:bodyPr>
            <a:normAutofit fontScale="90000"/>
          </a:bodyPr>
          <a:lstStyle/>
          <a:p>
            <a:r>
              <a:rPr lang="tr-TR" sz="4400" dirty="0"/>
              <a:t>Rol oynamada öğretenlerin yapmaları gerekenler;</a:t>
            </a:r>
            <a:endParaRPr lang="tr-TR" dirty="0"/>
          </a:p>
        </p:txBody>
      </p:sp>
      <p:sp>
        <p:nvSpPr>
          <p:cNvPr id="3" name="İçerik Yer Tutucusu 2">
            <a:extLst>
              <a:ext uri="{FF2B5EF4-FFF2-40B4-BE49-F238E27FC236}">
                <a16:creationId xmlns:a16="http://schemas.microsoft.com/office/drawing/2014/main" id="{39ED6C8D-EF9F-4D6F-A7F3-1BAE7E30346C}"/>
              </a:ext>
            </a:extLst>
          </p:cNvPr>
          <p:cNvSpPr>
            <a:spLocks noGrp="1"/>
          </p:cNvSpPr>
          <p:nvPr>
            <p:ph idx="1"/>
          </p:nvPr>
        </p:nvSpPr>
        <p:spPr/>
        <p:txBody>
          <a:bodyPr>
            <a:normAutofit fontScale="85000" lnSpcReduction="20000"/>
          </a:bodyPr>
          <a:lstStyle/>
          <a:p>
            <a:pPr marL="381000" indent="-381000" eaLnBrk="1" hangingPunct="1">
              <a:lnSpc>
                <a:spcPct val="80000"/>
              </a:lnSpc>
              <a:buFontTx/>
              <a:buAutoNum type="arabicPeriod"/>
            </a:pPr>
            <a:r>
              <a:rPr lang="tr-TR" sz="2800" dirty="0"/>
              <a:t>Hazır bir senaryo verebilir ya da katılımcılardan senaryo oluşturmalarını isteyebilirsiniz. </a:t>
            </a:r>
            <a:r>
              <a:rPr lang="tr-TR" sz="2800" b="1" dirty="0">
                <a:solidFill>
                  <a:srgbClr val="FF0000"/>
                </a:solidFill>
              </a:rPr>
              <a:t>Senaryo konunun amaçlarına hizmet etmelidir.</a:t>
            </a:r>
            <a:r>
              <a:rPr lang="tr-TR" sz="2800" dirty="0"/>
              <a:t> Katılımcının ilgisini çekmelidir. </a:t>
            </a:r>
          </a:p>
          <a:p>
            <a:pPr marL="381000" indent="-381000" eaLnBrk="1" hangingPunct="1">
              <a:lnSpc>
                <a:spcPct val="80000"/>
              </a:lnSpc>
              <a:buFontTx/>
              <a:buAutoNum type="arabicPeriod"/>
            </a:pPr>
            <a:r>
              <a:rPr lang="tr-TR" sz="2800" dirty="0"/>
              <a:t>Hazırlık için yeterli süre verin.</a:t>
            </a:r>
          </a:p>
          <a:p>
            <a:pPr marL="381000" indent="-381000" eaLnBrk="1" hangingPunct="1">
              <a:lnSpc>
                <a:spcPct val="80000"/>
              </a:lnSpc>
              <a:buFontTx/>
              <a:buAutoNum type="arabicPeriod"/>
            </a:pPr>
            <a:r>
              <a:rPr lang="tr-TR" sz="2800" dirty="0"/>
              <a:t>Oyunun oynanmasını sağlayın. Bütün katılımcıların oyunu görebilmeleri ve duyabilmeleri için ortamı düzenleyin.</a:t>
            </a:r>
          </a:p>
          <a:p>
            <a:pPr marL="381000" indent="-381000" eaLnBrk="1" hangingPunct="1">
              <a:lnSpc>
                <a:spcPct val="80000"/>
              </a:lnSpc>
              <a:buFontTx/>
              <a:buAutoNum type="arabicPeriod"/>
            </a:pPr>
            <a:r>
              <a:rPr lang="tr-TR" sz="2800" dirty="0"/>
              <a:t>Oyunu, dersin amaçları, beceriler ve içerik doğrultusunda tartışın.</a:t>
            </a:r>
          </a:p>
          <a:p>
            <a:pPr marL="381000" indent="-381000" eaLnBrk="1" hangingPunct="1">
              <a:lnSpc>
                <a:spcPct val="80000"/>
              </a:lnSpc>
              <a:buFontTx/>
              <a:buAutoNum type="arabicPeriod"/>
            </a:pPr>
            <a:r>
              <a:rPr lang="tr-TR" sz="2800" dirty="0"/>
              <a:t>Oyunda vurgulanan olumsuzluk oynatıldıktan ve üzerinde tartışıldıktan sonra </a:t>
            </a:r>
            <a:r>
              <a:rPr lang="tr-TR" sz="2800" b="1" dirty="0">
                <a:solidFill>
                  <a:srgbClr val="FF0000"/>
                </a:solidFill>
              </a:rPr>
              <a:t>bir kez de olumlu olarak</a:t>
            </a:r>
            <a:r>
              <a:rPr lang="tr-TR" sz="2800" dirty="0"/>
              <a:t>, </a:t>
            </a:r>
            <a:r>
              <a:rPr lang="tr-TR" sz="2800" b="1" dirty="0">
                <a:solidFill>
                  <a:srgbClr val="FF0000"/>
                </a:solidFill>
              </a:rPr>
              <a:t>olması gerektiği gibi </a:t>
            </a:r>
            <a:r>
              <a:rPr lang="tr-TR" sz="2800" dirty="0"/>
              <a:t>oynatılırsa daha yararlı olabilir.</a:t>
            </a:r>
          </a:p>
          <a:p>
            <a:pPr marL="381000" indent="-381000" eaLnBrk="1" hangingPunct="1">
              <a:lnSpc>
                <a:spcPct val="80000"/>
              </a:lnSpc>
              <a:buFontTx/>
              <a:buAutoNum type="arabicPeriod"/>
            </a:pPr>
            <a:r>
              <a:rPr lang="tr-TR" sz="2800" dirty="0"/>
              <a:t>Psikolojik analizlere girmemeye özen gösterin.</a:t>
            </a:r>
          </a:p>
          <a:p>
            <a:pPr marL="381000" indent="-381000" eaLnBrk="1" hangingPunct="1">
              <a:lnSpc>
                <a:spcPct val="80000"/>
              </a:lnSpc>
              <a:buFontTx/>
              <a:buAutoNum type="arabicPeriod"/>
            </a:pPr>
            <a:r>
              <a:rPr lang="tr-TR" sz="2800" dirty="0"/>
              <a:t>Rol oynamada hata yapan katılımcıların yanlışlarını görmezden gelin.</a:t>
            </a:r>
          </a:p>
          <a:p>
            <a:endParaRPr lang="tr-TR" dirty="0"/>
          </a:p>
        </p:txBody>
      </p:sp>
    </p:spTree>
    <p:extLst>
      <p:ext uri="{BB962C8B-B14F-4D97-AF65-F5344CB8AC3E}">
        <p14:creationId xmlns:p14="http://schemas.microsoft.com/office/powerpoint/2010/main" val="35600193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6C4D639-1BE0-4F4A-B053-BF909BD1C7A8}"/>
              </a:ext>
            </a:extLst>
          </p:cNvPr>
          <p:cNvSpPr>
            <a:spLocks noGrp="1"/>
          </p:cNvSpPr>
          <p:nvPr>
            <p:ph type="title"/>
          </p:nvPr>
        </p:nvSpPr>
        <p:spPr/>
        <p:txBody>
          <a:bodyPr>
            <a:normAutofit fontScale="90000"/>
          </a:bodyPr>
          <a:lstStyle/>
          <a:p>
            <a:r>
              <a:rPr lang="tr-TR" sz="4400" b="1" dirty="0">
                <a:solidFill>
                  <a:srgbClr val="FFFFCC"/>
                </a:solidFill>
                <a:effectLst>
                  <a:outerShdw blurRad="38100" dist="38100" dir="2700000" algn="tl">
                    <a:srgbClr val="000000"/>
                  </a:outerShdw>
                </a:effectLst>
                <a:latin typeface="Times New Roman" pitchFamily="18" charset="0"/>
              </a:rPr>
              <a:t> </a:t>
            </a:r>
            <a:r>
              <a:rPr lang="tr-TR" sz="4400" b="1" dirty="0">
                <a:solidFill>
                  <a:srgbClr val="C00000"/>
                </a:solidFill>
                <a:latin typeface="Times New Roman" pitchFamily="18" charset="0"/>
              </a:rPr>
              <a:t>KONUŞMA HALKASI</a:t>
            </a:r>
            <a:br>
              <a:rPr lang="tr-TR" sz="4400" b="1" dirty="0">
                <a:solidFill>
                  <a:srgbClr val="C00000"/>
                </a:solidFill>
                <a:latin typeface="Times New Roman" pitchFamily="18" charset="0"/>
              </a:rPr>
            </a:br>
            <a:endParaRPr lang="tr-TR" dirty="0"/>
          </a:p>
        </p:txBody>
      </p:sp>
      <p:sp>
        <p:nvSpPr>
          <p:cNvPr id="3" name="İçerik Yer Tutucusu 2">
            <a:extLst>
              <a:ext uri="{FF2B5EF4-FFF2-40B4-BE49-F238E27FC236}">
                <a16:creationId xmlns:a16="http://schemas.microsoft.com/office/drawing/2014/main" id="{1583DF7B-2181-41D2-8C80-7007713A862A}"/>
              </a:ext>
            </a:extLst>
          </p:cNvPr>
          <p:cNvSpPr>
            <a:spLocks noGrp="1"/>
          </p:cNvSpPr>
          <p:nvPr>
            <p:ph idx="1"/>
          </p:nvPr>
        </p:nvSpPr>
        <p:spPr/>
        <p:txBody>
          <a:bodyPr/>
          <a:lstStyle/>
          <a:p>
            <a:r>
              <a:rPr lang="tr-TR" sz="2800" dirty="0">
                <a:solidFill>
                  <a:srgbClr val="000000"/>
                </a:solidFill>
              </a:rPr>
              <a:t>Ö</a:t>
            </a:r>
            <a:r>
              <a:rPr lang="tr-TR" sz="2800" dirty="0">
                <a:solidFill>
                  <a:srgbClr val="000000"/>
                </a:solidFill>
                <a:cs typeface="Arial" pitchFamily="34" charset="0"/>
              </a:rPr>
              <a:t>ğrencilerin </a:t>
            </a:r>
            <a:r>
              <a:rPr lang="tr-TR" sz="2800" b="1" dirty="0">
                <a:solidFill>
                  <a:srgbClr val="C00000"/>
                </a:solidFill>
                <a:cs typeface="Arial" pitchFamily="34" charset="0"/>
              </a:rPr>
              <a:t>görüş farklılıklarını görmeye ve farklı görüşlere saygı gösterme davranışını geliştirmeye</a:t>
            </a:r>
            <a:r>
              <a:rPr lang="tr-TR" sz="2800" dirty="0">
                <a:solidFill>
                  <a:srgbClr val="000000"/>
                </a:solidFill>
                <a:cs typeface="Arial" pitchFamily="34" charset="0"/>
              </a:rPr>
              <a:t> yarayan bir yöntemdir. Bu yöntemin amaçları sınıf içinde güven ve saygı atmosferi oluşturmak, öğrenciler arasında ilişkileri, iletişimi ve bireyde empati yetisini geliştirmektir.</a:t>
            </a:r>
            <a:r>
              <a:rPr lang="tr-TR" sz="2800" dirty="0">
                <a:solidFill>
                  <a:srgbClr val="000000"/>
                </a:solidFill>
                <a:latin typeface="Arial TUR" charset="-94"/>
                <a:cs typeface="Times New Roman" pitchFamily="18" charset="0"/>
              </a:rPr>
              <a:t> </a:t>
            </a:r>
          </a:p>
          <a:p>
            <a:endParaRPr lang="tr-TR" dirty="0">
              <a:solidFill>
                <a:srgbClr val="000000"/>
              </a:solidFill>
              <a:latin typeface="Arial TUR" charset="-94"/>
              <a:cs typeface="Times New Roman" pitchFamily="18" charset="0"/>
            </a:endParaRPr>
          </a:p>
          <a:p>
            <a:endParaRPr lang="tr-TR" sz="2800" dirty="0">
              <a:solidFill>
                <a:srgbClr val="000000"/>
              </a:solidFill>
              <a:latin typeface="Arial TUR" charset="-94"/>
              <a:cs typeface="Times New Roman" pitchFamily="18" charset="0"/>
            </a:endParaRPr>
          </a:p>
          <a:p>
            <a:endParaRPr lang="tr-TR" dirty="0"/>
          </a:p>
        </p:txBody>
      </p:sp>
      <p:pic>
        <p:nvPicPr>
          <p:cNvPr id="4" name="Picture 4">
            <a:extLst>
              <a:ext uri="{FF2B5EF4-FFF2-40B4-BE49-F238E27FC236}">
                <a16:creationId xmlns:a16="http://schemas.microsoft.com/office/drawing/2014/main" id="{FEC3073A-BBC1-484B-96B6-232A6CDBBEF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85361" y="4527976"/>
            <a:ext cx="5029200" cy="2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27094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23FFCDC6-2707-4254-8694-8CBA2EA20798}"/>
              </a:ext>
            </a:extLst>
          </p:cNvPr>
          <p:cNvSpPr>
            <a:spLocks noGrp="1"/>
          </p:cNvSpPr>
          <p:nvPr>
            <p:ph type="title"/>
          </p:nvPr>
        </p:nvSpPr>
        <p:spPr/>
        <p:txBody>
          <a:bodyPr/>
          <a:lstStyle/>
          <a:p>
            <a:endParaRPr lang="tr-TR" dirty="0"/>
          </a:p>
        </p:txBody>
      </p:sp>
      <p:sp>
        <p:nvSpPr>
          <p:cNvPr id="3" name="İçerik Yer Tutucusu 2">
            <a:extLst>
              <a:ext uri="{FF2B5EF4-FFF2-40B4-BE49-F238E27FC236}">
                <a16:creationId xmlns:a16="http://schemas.microsoft.com/office/drawing/2014/main" id="{6CE2C04D-DCFC-4DE2-881B-CBBDAB08F5D0}"/>
              </a:ext>
            </a:extLst>
          </p:cNvPr>
          <p:cNvSpPr>
            <a:spLocks noGrp="1"/>
          </p:cNvSpPr>
          <p:nvPr>
            <p:ph idx="1"/>
          </p:nvPr>
        </p:nvSpPr>
        <p:spPr/>
        <p:txBody>
          <a:bodyPr>
            <a:normAutofit fontScale="62500" lnSpcReduction="20000"/>
          </a:bodyPr>
          <a:lstStyle/>
          <a:p>
            <a:pPr algn="just">
              <a:lnSpc>
                <a:spcPct val="120000"/>
              </a:lnSpc>
              <a:defRPr/>
            </a:pPr>
            <a:r>
              <a:rPr lang="tr-TR" sz="2800" dirty="0">
                <a:effectLst>
                  <a:outerShdw blurRad="38100" dist="38100" dir="2700000" algn="tl">
                    <a:srgbClr val="FFFFFF"/>
                  </a:outerShdw>
                </a:effectLst>
                <a:cs typeface="Arial" pitchFamily="34" charset="0"/>
              </a:rPr>
              <a:t>Katılımcılar</a:t>
            </a:r>
            <a:r>
              <a:rPr lang="tr-TR" sz="2800" dirty="0">
                <a:effectLst>
                  <a:outerShdw blurRad="38100" dist="38100" dir="2700000" algn="tl">
                    <a:srgbClr val="FFFFFF"/>
                  </a:outerShdw>
                </a:effectLst>
              </a:rPr>
              <a:t> </a:t>
            </a:r>
            <a:r>
              <a:rPr lang="tr-TR" sz="2800" b="1" dirty="0">
                <a:cs typeface="Arial" pitchFamily="34" charset="0"/>
              </a:rPr>
              <a:t>duygularla düşünceleri ayırt etmeyi</a:t>
            </a:r>
            <a:r>
              <a:rPr lang="tr-TR" sz="2800" dirty="0">
                <a:cs typeface="Arial" pitchFamily="34" charset="0"/>
              </a:rPr>
              <a:t> </a:t>
            </a:r>
            <a:r>
              <a:rPr lang="tr-TR" sz="2800" dirty="0">
                <a:effectLst>
                  <a:outerShdw blurRad="38100" dist="38100" dir="2700000" algn="tl">
                    <a:srgbClr val="FFFFFF"/>
                  </a:outerShdw>
                </a:effectLst>
                <a:cs typeface="Arial" pitchFamily="34" charset="0"/>
              </a:rPr>
              <a:t>öğrenir. Çünkü konuşma halkası sürecinde oluşturulan sorular</a:t>
            </a:r>
            <a:endParaRPr lang="tr-TR" sz="2800" dirty="0">
              <a:effectLst>
                <a:outerShdw blurRad="38100" dist="38100" dir="2700000" algn="tl">
                  <a:srgbClr val="FFFFFF"/>
                </a:outerShdw>
              </a:effectLst>
            </a:endParaRPr>
          </a:p>
          <a:p>
            <a:pPr algn="just">
              <a:lnSpc>
                <a:spcPct val="120000"/>
              </a:lnSpc>
              <a:defRPr/>
            </a:pPr>
            <a:r>
              <a:rPr lang="tr-TR" sz="2800" dirty="0">
                <a:effectLst>
                  <a:outerShdw blurRad="38100" dist="38100" dir="2700000" algn="tl">
                    <a:srgbClr val="FFFFFF"/>
                  </a:outerShdw>
                </a:effectLst>
                <a:cs typeface="Arial" pitchFamily="34" charset="0"/>
              </a:rPr>
              <a:t>bazen duyguları</a:t>
            </a:r>
            <a:r>
              <a:rPr lang="tr-TR" sz="2800" dirty="0">
                <a:effectLst>
                  <a:outerShdw blurRad="38100" dist="38100" dir="2700000" algn="tl">
                    <a:srgbClr val="FFFFFF"/>
                  </a:outerShdw>
                </a:effectLst>
              </a:rPr>
              <a:t> </a:t>
            </a:r>
            <a:r>
              <a:rPr lang="tr-TR" sz="2800" dirty="0">
                <a:effectLst>
                  <a:outerShdw blurRad="38100" dist="38100" dir="2700000" algn="tl">
                    <a:srgbClr val="FFFFFF"/>
                  </a:outerShdw>
                </a:effectLst>
                <a:cs typeface="Arial" pitchFamily="34" charset="0"/>
              </a:rPr>
              <a:t>(Ne hissetmiştir?), bazen da düşünceleri (Ne düşünmüştür?)</a:t>
            </a:r>
            <a:r>
              <a:rPr lang="tr-TR" sz="2800" dirty="0">
                <a:effectLst>
                  <a:outerShdw blurRad="38100" dist="38100" dir="2700000" algn="tl">
                    <a:srgbClr val="FFFFFF"/>
                  </a:outerShdw>
                </a:effectLst>
              </a:rPr>
              <a:t> </a:t>
            </a:r>
            <a:r>
              <a:rPr lang="tr-TR" sz="2800" dirty="0">
                <a:effectLst>
                  <a:outerShdw blurRad="38100" dist="38100" dir="2700000" algn="tl">
                    <a:srgbClr val="FFFFFF"/>
                  </a:outerShdw>
                </a:effectLst>
                <a:cs typeface="Arial" pitchFamily="34" charset="0"/>
              </a:rPr>
              <a:t>konuşmayı gerektirir. </a:t>
            </a:r>
          </a:p>
          <a:p>
            <a:pPr algn="just">
              <a:lnSpc>
                <a:spcPct val="120000"/>
              </a:lnSpc>
              <a:defRPr/>
            </a:pPr>
            <a:endParaRPr lang="tr-TR" sz="2800" dirty="0">
              <a:effectLst>
                <a:outerShdw blurRad="38100" dist="38100" dir="2700000" algn="tl">
                  <a:srgbClr val="FFFFFF"/>
                </a:outerShdw>
              </a:effectLst>
              <a:cs typeface="Arial" pitchFamily="34" charset="0"/>
            </a:endParaRPr>
          </a:p>
          <a:p>
            <a:pPr algn="just">
              <a:lnSpc>
                <a:spcPct val="120000"/>
              </a:lnSpc>
              <a:defRPr/>
            </a:pPr>
            <a:r>
              <a:rPr lang="tr-TR" sz="2800" dirty="0">
                <a:effectLst>
                  <a:outerShdw blurRad="38100" dist="38100" dir="2700000" algn="tl">
                    <a:srgbClr val="FFFFFF"/>
                  </a:outerShdw>
                </a:effectLst>
                <a:cs typeface="Arial" pitchFamily="34" charset="0"/>
              </a:rPr>
              <a:t>Konuşma sırası bir nesnenin elden ele geçmesiyle belirlenir. </a:t>
            </a:r>
          </a:p>
          <a:p>
            <a:pPr algn="just">
              <a:lnSpc>
                <a:spcPct val="120000"/>
              </a:lnSpc>
              <a:defRPr/>
            </a:pPr>
            <a:endParaRPr lang="tr-TR" dirty="0">
              <a:effectLst>
                <a:outerShdw blurRad="38100" dist="38100" dir="2700000" algn="tl">
                  <a:srgbClr val="FFFFFF"/>
                </a:outerShdw>
              </a:effectLst>
              <a:cs typeface="Arial" pitchFamily="34" charset="0"/>
            </a:endParaRPr>
          </a:p>
          <a:p>
            <a:pPr algn="just">
              <a:lnSpc>
                <a:spcPct val="120000"/>
              </a:lnSpc>
              <a:defRPr/>
            </a:pPr>
            <a:r>
              <a:rPr lang="tr-TR" sz="2800" dirty="0">
                <a:effectLst>
                  <a:outerShdw blurRad="38100" dist="38100" dir="2700000" algn="tl">
                    <a:srgbClr val="FFFFFF"/>
                  </a:outerShdw>
                </a:effectLst>
                <a:cs typeface="Arial" pitchFamily="34" charset="0"/>
              </a:rPr>
              <a:t>Konuşma halkası bir öykü, canlandırma, olay, resim vb. duruma dayalı olarak yapılır. Önce öykü anlatılır, okunur, canlandırma izlenir, olay açıklanır, resim gösterilir ya da durum açıklanır. Konuşma halkası yönteminde katılımcılar kendilerini bu olayda, öyküde </a:t>
            </a:r>
            <a:r>
              <a:rPr lang="tr-TR" sz="2800" b="1" dirty="0">
                <a:effectLst>
                  <a:outerShdw blurRad="38100" dist="38100" dir="2700000" algn="tl">
                    <a:srgbClr val="FFFFFF"/>
                  </a:outerShdw>
                </a:effectLst>
                <a:cs typeface="Arial" pitchFamily="34" charset="0"/>
              </a:rPr>
              <a:t>yer alan birinin yerine de koyarak </a:t>
            </a:r>
            <a:r>
              <a:rPr lang="tr-TR" sz="2800" dirty="0">
                <a:effectLst>
                  <a:outerShdw blurRad="38100" dist="38100" dir="2700000" algn="tl">
                    <a:srgbClr val="FFFFFF"/>
                  </a:outerShdw>
                </a:effectLst>
                <a:cs typeface="Arial" pitchFamily="34" charset="0"/>
              </a:rPr>
              <a:t>düşündükleri için </a:t>
            </a:r>
            <a:r>
              <a:rPr lang="tr-TR" sz="2800" b="1" dirty="0">
                <a:effectLst>
                  <a:outerShdw blurRad="38100" dist="38100" dir="2700000" algn="tl">
                    <a:srgbClr val="FFFFFF"/>
                  </a:outerShdw>
                </a:effectLst>
                <a:cs typeface="Arial" pitchFamily="34" charset="0"/>
              </a:rPr>
              <a:t>duygudaşlık</a:t>
            </a:r>
            <a:r>
              <a:rPr lang="tr-TR" sz="2800" dirty="0">
                <a:effectLst>
                  <a:outerShdw blurRad="38100" dist="38100" dir="2700000" algn="tl">
                    <a:srgbClr val="FFFFFF"/>
                  </a:outerShdw>
                </a:effectLst>
                <a:cs typeface="Arial" pitchFamily="34" charset="0"/>
              </a:rPr>
              <a:t> (empati) yetilerinin gelişmesi söz konusudur.</a:t>
            </a:r>
          </a:p>
          <a:p>
            <a:pPr algn="just">
              <a:lnSpc>
                <a:spcPct val="120000"/>
              </a:lnSpc>
              <a:defRPr/>
            </a:pPr>
            <a:endParaRPr lang="tr-TR" sz="2800" dirty="0">
              <a:solidFill>
                <a:srgbClr val="000000"/>
              </a:solidFill>
              <a:effectLst>
                <a:outerShdw blurRad="38100" dist="38100" dir="2700000" algn="tl">
                  <a:srgbClr val="FFFFFF"/>
                </a:outerShdw>
              </a:effectLst>
              <a:cs typeface="Arial" pitchFamily="34" charset="0"/>
            </a:endParaRPr>
          </a:p>
          <a:p>
            <a:endParaRPr lang="tr-TR" dirty="0"/>
          </a:p>
        </p:txBody>
      </p:sp>
    </p:spTree>
    <p:extLst>
      <p:ext uri="{BB962C8B-B14F-4D97-AF65-F5344CB8AC3E}">
        <p14:creationId xmlns:p14="http://schemas.microsoft.com/office/powerpoint/2010/main" val="11336792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A17918D4-DD20-420B-90CA-8706577175B8}"/>
              </a:ext>
            </a:extLst>
          </p:cNvPr>
          <p:cNvSpPr>
            <a:spLocks noGrp="1"/>
          </p:cNvSpPr>
          <p:nvPr>
            <p:ph type="title"/>
          </p:nvPr>
        </p:nvSpPr>
        <p:spPr/>
        <p:txBody>
          <a:bodyPr/>
          <a:lstStyle/>
          <a:p>
            <a:endParaRPr lang="tr-TR" dirty="0"/>
          </a:p>
        </p:txBody>
      </p:sp>
      <p:pic>
        <p:nvPicPr>
          <p:cNvPr id="4" name="Picture 4" descr="19355">
            <a:extLst>
              <a:ext uri="{FF2B5EF4-FFF2-40B4-BE49-F238E27FC236}">
                <a16:creationId xmlns:a16="http://schemas.microsoft.com/office/drawing/2014/main" id="{1862F814-1FEF-4BC7-9105-50365A66EF3E}"/>
              </a:ext>
            </a:extLst>
          </p:cNvPr>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3517769" y="766484"/>
            <a:ext cx="5307290" cy="5467546"/>
          </a:xfrm>
          <a:prstGeom prst="rect">
            <a:avLst/>
          </a:prstGeom>
          <a:noFill/>
          <a:ln w="50800">
            <a:solidFill>
              <a:srgbClr val="FFFF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4064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64F94A2E-73D0-437D-90C8-2495E561D470}"/>
              </a:ext>
            </a:extLst>
          </p:cNvPr>
          <p:cNvSpPr>
            <a:spLocks noGrp="1"/>
          </p:cNvSpPr>
          <p:nvPr>
            <p:ph type="title"/>
          </p:nvPr>
        </p:nvSpPr>
        <p:spPr/>
        <p:txBody>
          <a:bodyPr>
            <a:normAutofit fontScale="90000"/>
          </a:bodyPr>
          <a:lstStyle/>
          <a:p>
            <a:r>
              <a:rPr lang="tr-TR" sz="4400" b="0" i="0" dirty="0">
                <a:solidFill>
                  <a:srgbClr val="FF0000"/>
                </a:solidFill>
                <a:effectLst/>
                <a:latin typeface="Droid Sans"/>
              </a:rPr>
              <a:t>ALTI ŞAPKALI DÜŞÜNME TEKNİĞİ (Edward De Bono)</a:t>
            </a:r>
            <a:br>
              <a:rPr lang="tr-TR" sz="4400" b="0" i="0" dirty="0">
                <a:solidFill>
                  <a:srgbClr val="0B428B"/>
                </a:solidFill>
                <a:effectLst/>
                <a:latin typeface="Droid Sans"/>
              </a:rPr>
            </a:br>
            <a:endParaRPr lang="tr-TR" dirty="0"/>
          </a:p>
        </p:txBody>
      </p:sp>
      <p:sp>
        <p:nvSpPr>
          <p:cNvPr id="3" name="İçerik Yer Tutucusu 2">
            <a:extLst>
              <a:ext uri="{FF2B5EF4-FFF2-40B4-BE49-F238E27FC236}">
                <a16:creationId xmlns:a16="http://schemas.microsoft.com/office/drawing/2014/main" id="{4ACAF9D7-03FE-4304-AA24-E1E22FC6F10C}"/>
              </a:ext>
            </a:extLst>
          </p:cNvPr>
          <p:cNvSpPr>
            <a:spLocks noGrp="1"/>
          </p:cNvSpPr>
          <p:nvPr>
            <p:ph idx="1"/>
          </p:nvPr>
        </p:nvSpPr>
        <p:spPr/>
        <p:txBody>
          <a:bodyPr>
            <a:normAutofit fontScale="92500" lnSpcReduction="20000"/>
          </a:bodyPr>
          <a:lstStyle/>
          <a:p>
            <a:pPr algn="l"/>
            <a:r>
              <a:rPr lang="tr-TR" sz="1800" b="0" i="0" dirty="0">
                <a:solidFill>
                  <a:schemeClr val="tx1">
                    <a:lumMod val="95000"/>
                  </a:schemeClr>
                </a:solidFill>
                <a:effectLst/>
                <a:latin typeface="Droid Sans"/>
              </a:rPr>
              <a:t>Öğrenci nasıl düşüneceğini </a:t>
            </a:r>
            <a:r>
              <a:rPr lang="tr-TR" sz="1800" b="0" i="0" dirty="0" err="1">
                <a:solidFill>
                  <a:schemeClr val="tx1">
                    <a:lumMod val="95000"/>
                  </a:schemeClr>
                </a:solidFill>
                <a:effectLst/>
                <a:latin typeface="Droid Sans"/>
              </a:rPr>
              <a:t>öğrenir.Yani</a:t>
            </a:r>
            <a:r>
              <a:rPr lang="tr-TR" sz="1800" b="0" i="0" dirty="0">
                <a:solidFill>
                  <a:schemeClr val="tx1">
                    <a:lumMod val="95000"/>
                  </a:schemeClr>
                </a:solidFill>
                <a:effectLst/>
                <a:latin typeface="Droid Sans"/>
              </a:rPr>
              <a:t> sistemli bir şekilde öğrencilere çok yönlü düşünmeyi öğretir. Buna </a:t>
            </a:r>
            <a:r>
              <a:rPr lang="tr-TR" sz="1800" b="1" i="0" dirty="0" err="1">
                <a:solidFill>
                  <a:schemeClr val="tx1">
                    <a:lumMod val="95000"/>
                  </a:schemeClr>
                </a:solidFill>
                <a:effectLst/>
                <a:latin typeface="Droid Sans"/>
              </a:rPr>
              <a:t>Lateral</a:t>
            </a:r>
            <a:r>
              <a:rPr lang="tr-TR" sz="1800" b="1" i="0" dirty="0">
                <a:solidFill>
                  <a:schemeClr val="tx1">
                    <a:lumMod val="95000"/>
                  </a:schemeClr>
                </a:solidFill>
                <a:effectLst/>
                <a:latin typeface="Droid Sans"/>
              </a:rPr>
              <a:t> Düşünce</a:t>
            </a:r>
            <a:r>
              <a:rPr lang="tr-TR" sz="1800" b="0" i="1" dirty="0">
                <a:solidFill>
                  <a:schemeClr val="tx1">
                    <a:lumMod val="95000"/>
                  </a:schemeClr>
                </a:solidFill>
                <a:effectLst/>
                <a:latin typeface="Droid Sans"/>
              </a:rPr>
              <a:t> </a:t>
            </a:r>
            <a:r>
              <a:rPr lang="tr-TR" sz="1800" b="0" i="0" dirty="0">
                <a:solidFill>
                  <a:schemeClr val="tx1">
                    <a:lumMod val="95000"/>
                  </a:schemeClr>
                </a:solidFill>
                <a:effectLst/>
                <a:latin typeface="Droid Sans"/>
              </a:rPr>
              <a:t>denir. Eleştirel ve çok yönlü düşünmeyi, empati yeteneğini ve karar verme becerisini geliştirir. Düşünme etkinliğini bir düzene sokarak analiz etmeyi sağlar.</a:t>
            </a:r>
          </a:p>
          <a:p>
            <a:pPr algn="l"/>
            <a:r>
              <a:rPr lang="tr-TR" sz="1800" b="1" i="0" dirty="0">
                <a:solidFill>
                  <a:srgbClr val="212121"/>
                </a:solidFill>
                <a:effectLst/>
                <a:latin typeface="Droid Sans"/>
              </a:rPr>
              <a:t>Şapkalar ve Düşünceleri:</a:t>
            </a:r>
            <a:endParaRPr lang="tr-TR" sz="1800" b="0" i="0" dirty="0">
              <a:solidFill>
                <a:srgbClr val="212121"/>
              </a:solidFill>
              <a:effectLst/>
              <a:latin typeface="Droid Sans"/>
            </a:endParaRPr>
          </a:p>
          <a:p>
            <a:pPr algn="l">
              <a:buFont typeface="+mj-lt"/>
              <a:buAutoNum type="arabicPeriod"/>
            </a:pPr>
            <a:r>
              <a:rPr lang="tr-TR" sz="1800" b="1" i="0" dirty="0">
                <a:solidFill>
                  <a:srgbClr val="212121"/>
                </a:solidFill>
                <a:effectLst/>
                <a:latin typeface="Droid Sans"/>
              </a:rPr>
              <a:t>Beyaz Şapka</a:t>
            </a:r>
            <a:r>
              <a:rPr lang="tr-TR" sz="1800" b="0" i="0" dirty="0">
                <a:solidFill>
                  <a:srgbClr val="212121"/>
                </a:solidFill>
                <a:effectLst/>
                <a:latin typeface="Droid Sans"/>
              </a:rPr>
              <a:t> : </a:t>
            </a:r>
            <a:r>
              <a:rPr lang="tr-TR" sz="1800" b="0" i="0" dirty="0">
                <a:solidFill>
                  <a:schemeClr val="tx1">
                    <a:lumMod val="95000"/>
                  </a:schemeClr>
                </a:solidFill>
                <a:effectLst/>
                <a:latin typeface="Droid Sans"/>
              </a:rPr>
              <a:t>Açık, nesnel, tarafsız, sayılarla ifade eden, yorum yapmayan, bilgi veren. İlk konuşur.</a:t>
            </a:r>
          </a:p>
          <a:p>
            <a:pPr algn="l">
              <a:buFont typeface="+mj-lt"/>
              <a:buAutoNum type="arabicPeriod"/>
            </a:pPr>
            <a:r>
              <a:rPr lang="tr-TR" sz="1800" b="1" i="0" dirty="0">
                <a:solidFill>
                  <a:srgbClr val="212121"/>
                </a:solidFill>
                <a:effectLst/>
                <a:latin typeface="Droid Sans"/>
              </a:rPr>
              <a:t>Kırmızı Şapka</a:t>
            </a:r>
            <a:r>
              <a:rPr lang="tr-TR" sz="1800" b="0" i="0" dirty="0">
                <a:solidFill>
                  <a:srgbClr val="212121"/>
                </a:solidFill>
                <a:effectLst/>
                <a:latin typeface="Droid Sans"/>
              </a:rPr>
              <a:t> : </a:t>
            </a:r>
            <a:r>
              <a:rPr lang="tr-TR" sz="1800" b="0" i="0" dirty="0">
                <a:solidFill>
                  <a:schemeClr val="tx1">
                    <a:lumMod val="95000"/>
                  </a:schemeClr>
                </a:solidFill>
                <a:effectLst/>
                <a:latin typeface="Droid Sans"/>
              </a:rPr>
              <a:t>Duygusal, öznel, bence/ben diye söz başlayan kişi.</a:t>
            </a:r>
          </a:p>
          <a:p>
            <a:pPr algn="l">
              <a:buFont typeface="+mj-lt"/>
              <a:buAutoNum type="arabicPeriod"/>
            </a:pPr>
            <a:r>
              <a:rPr lang="tr-TR" sz="1800" b="1" i="0" dirty="0">
                <a:solidFill>
                  <a:srgbClr val="212121"/>
                </a:solidFill>
                <a:effectLst/>
                <a:latin typeface="Droid Sans"/>
              </a:rPr>
              <a:t>Siyah Şapka</a:t>
            </a:r>
            <a:r>
              <a:rPr lang="tr-TR" sz="1800" b="0" i="0" dirty="0">
                <a:solidFill>
                  <a:srgbClr val="212121"/>
                </a:solidFill>
                <a:effectLst/>
                <a:latin typeface="Droid Sans"/>
              </a:rPr>
              <a:t> : </a:t>
            </a:r>
            <a:r>
              <a:rPr lang="tr-TR" sz="1800" b="0" i="0" dirty="0">
                <a:solidFill>
                  <a:schemeClr val="tx1">
                    <a:lumMod val="95000"/>
                  </a:schemeClr>
                </a:solidFill>
                <a:effectLst/>
                <a:latin typeface="Droid Sans"/>
              </a:rPr>
              <a:t>Karamsar, eleştirel, kötümser.</a:t>
            </a:r>
          </a:p>
          <a:p>
            <a:pPr algn="l">
              <a:buFont typeface="+mj-lt"/>
              <a:buAutoNum type="arabicPeriod"/>
            </a:pPr>
            <a:r>
              <a:rPr lang="tr-TR" sz="1800" b="1" i="0" dirty="0">
                <a:solidFill>
                  <a:srgbClr val="212121"/>
                </a:solidFill>
                <a:effectLst/>
                <a:latin typeface="Droid Sans"/>
              </a:rPr>
              <a:t>Sarı Şapka</a:t>
            </a:r>
            <a:r>
              <a:rPr lang="tr-TR" sz="1800" b="0" i="0" dirty="0">
                <a:solidFill>
                  <a:srgbClr val="212121"/>
                </a:solidFill>
                <a:effectLst/>
                <a:latin typeface="Droid Sans"/>
              </a:rPr>
              <a:t> : </a:t>
            </a:r>
            <a:r>
              <a:rPr lang="tr-TR" sz="1800" b="0" i="0" dirty="0">
                <a:solidFill>
                  <a:schemeClr val="tx1">
                    <a:lumMod val="95000"/>
                  </a:schemeClr>
                </a:solidFill>
                <a:effectLst/>
                <a:latin typeface="Droid Sans"/>
              </a:rPr>
              <a:t>İyimser, avantaj ve yarar sağlayabilir (olumlu), </a:t>
            </a:r>
            <a:r>
              <a:rPr lang="tr-TR" sz="1800" b="0" i="0" dirty="0" err="1">
                <a:solidFill>
                  <a:schemeClr val="tx1">
                    <a:lumMod val="95000"/>
                  </a:schemeClr>
                </a:solidFill>
                <a:effectLst/>
                <a:latin typeface="Droid Sans"/>
              </a:rPr>
              <a:t>polyanacılık</a:t>
            </a:r>
            <a:r>
              <a:rPr lang="tr-TR" sz="1800" b="0" i="0" dirty="0">
                <a:solidFill>
                  <a:schemeClr val="tx1">
                    <a:lumMod val="95000"/>
                  </a:schemeClr>
                </a:solidFill>
                <a:effectLst/>
                <a:latin typeface="Droid Sans"/>
              </a:rPr>
              <a:t>.</a:t>
            </a:r>
          </a:p>
          <a:p>
            <a:pPr algn="l">
              <a:buFont typeface="+mj-lt"/>
              <a:buAutoNum type="arabicPeriod"/>
            </a:pPr>
            <a:r>
              <a:rPr lang="tr-TR" sz="1800" b="1" i="0" dirty="0">
                <a:solidFill>
                  <a:srgbClr val="212121"/>
                </a:solidFill>
                <a:effectLst/>
                <a:latin typeface="Droid Sans"/>
              </a:rPr>
              <a:t>Yeşil Şapka</a:t>
            </a:r>
            <a:r>
              <a:rPr lang="tr-TR" sz="1800" b="0" i="0" dirty="0">
                <a:solidFill>
                  <a:srgbClr val="212121"/>
                </a:solidFill>
                <a:effectLst/>
                <a:latin typeface="Droid Sans"/>
              </a:rPr>
              <a:t> : </a:t>
            </a:r>
            <a:r>
              <a:rPr lang="tr-TR" sz="1800" b="0" i="0" dirty="0">
                <a:solidFill>
                  <a:schemeClr val="tx1">
                    <a:lumMod val="95000"/>
                  </a:schemeClr>
                </a:solidFill>
                <a:effectLst/>
                <a:latin typeface="Droid Sans"/>
              </a:rPr>
              <a:t>Yaratıcı, özgün.</a:t>
            </a:r>
          </a:p>
          <a:p>
            <a:pPr algn="l">
              <a:buFont typeface="+mj-lt"/>
              <a:buAutoNum type="arabicPeriod"/>
            </a:pPr>
            <a:r>
              <a:rPr lang="tr-TR" sz="1800" b="1" i="0" dirty="0">
                <a:solidFill>
                  <a:srgbClr val="212121"/>
                </a:solidFill>
                <a:effectLst/>
                <a:latin typeface="Droid Sans"/>
              </a:rPr>
              <a:t>Mavi Şapka</a:t>
            </a:r>
            <a:r>
              <a:rPr lang="tr-TR" sz="1800" b="0" i="0" dirty="0">
                <a:solidFill>
                  <a:srgbClr val="212121"/>
                </a:solidFill>
                <a:effectLst/>
                <a:latin typeface="Droid Sans"/>
              </a:rPr>
              <a:t> : </a:t>
            </a:r>
            <a:r>
              <a:rPr lang="tr-TR" sz="1800" b="0" i="0" dirty="0">
                <a:effectLst/>
                <a:latin typeface="Droid Sans"/>
              </a:rPr>
              <a:t>Değerlendiren, karar veren, toparlayan, en son konuşan (kontrolcü). Önceki beş konuşmacının hepsini derler, toparlar. Bu yüzden en son budur.</a:t>
            </a:r>
          </a:p>
          <a:p>
            <a:pPr algn="l"/>
            <a:r>
              <a:rPr lang="tr-TR" sz="1800" b="0" i="0" dirty="0">
                <a:effectLst/>
                <a:latin typeface="Droid Sans"/>
              </a:rPr>
              <a:t>Bilişsel ve </a:t>
            </a:r>
            <a:r>
              <a:rPr lang="tr-TR" sz="1800" b="0" i="0" dirty="0" err="1">
                <a:effectLst/>
                <a:latin typeface="Droid Sans"/>
              </a:rPr>
              <a:t>duyuşsal</a:t>
            </a:r>
            <a:r>
              <a:rPr lang="tr-TR" sz="1800" b="0" i="0" dirty="0">
                <a:effectLst/>
                <a:latin typeface="Droid Sans"/>
              </a:rPr>
              <a:t> kazanımlar ön plandadır. </a:t>
            </a:r>
            <a:r>
              <a:rPr lang="tr-TR" sz="1800" b="0" i="0" dirty="0" err="1">
                <a:effectLst/>
                <a:latin typeface="Droid Sans"/>
              </a:rPr>
              <a:t>Devinişsel</a:t>
            </a:r>
            <a:r>
              <a:rPr lang="tr-TR" sz="1800" b="0" i="0" dirty="0">
                <a:effectLst/>
                <a:latin typeface="Droid Sans"/>
              </a:rPr>
              <a:t> alanda etkisizdir.</a:t>
            </a:r>
          </a:p>
          <a:p>
            <a:endParaRPr lang="tr-TR" dirty="0"/>
          </a:p>
        </p:txBody>
      </p:sp>
    </p:spTree>
    <p:extLst>
      <p:ext uri="{BB962C8B-B14F-4D97-AF65-F5344CB8AC3E}">
        <p14:creationId xmlns:p14="http://schemas.microsoft.com/office/powerpoint/2010/main" val="2126557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FE0B7E60-B224-486E-BCEB-4B2BB97E46D8}"/>
              </a:ext>
            </a:extLst>
          </p:cNvPr>
          <p:cNvSpPr>
            <a:spLocks noGrp="1"/>
          </p:cNvSpPr>
          <p:nvPr>
            <p:ph type="title"/>
          </p:nvPr>
        </p:nvSpPr>
        <p:spPr/>
        <p:txBody>
          <a:bodyPr>
            <a:normAutofit fontScale="90000"/>
          </a:bodyPr>
          <a:lstStyle/>
          <a:p>
            <a:r>
              <a:rPr lang="tr-TR" sz="4400" b="0" i="0" dirty="0">
                <a:solidFill>
                  <a:srgbClr val="FF0000"/>
                </a:solidFill>
                <a:effectLst/>
                <a:latin typeface="Droid Sans"/>
              </a:rPr>
              <a:t>ALTI AYAKKABILI UYGULAMA (Edward De Bono</a:t>
            </a:r>
            <a:endParaRPr lang="tr-TR" dirty="0">
              <a:solidFill>
                <a:srgbClr val="FF0000"/>
              </a:solidFill>
            </a:endParaRPr>
          </a:p>
        </p:txBody>
      </p:sp>
      <p:sp>
        <p:nvSpPr>
          <p:cNvPr id="3" name="İçerik Yer Tutucusu 2">
            <a:extLst>
              <a:ext uri="{FF2B5EF4-FFF2-40B4-BE49-F238E27FC236}">
                <a16:creationId xmlns:a16="http://schemas.microsoft.com/office/drawing/2014/main" id="{D4DF7573-F0D2-4F42-8C8E-493FD6C53F2A}"/>
              </a:ext>
            </a:extLst>
          </p:cNvPr>
          <p:cNvSpPr>
            <a:spLocks noGrp="1"/>
          </p:cNvSpPr>
          <p:nvPr>
            <p:ph idx="1"/>
          </p:nvPr>
        </p:nvSpPr>
        <p:spPr/>
        <p:txBody>
          <a:bodyPr>
            <a:normAutofit fontScale="92500"/>
          </a:bodyPr>
          <a:lstStyle/>
          <a:p>
            <a:pPr algn="l"/>
            <a:r>
              <a:rPr lang="tr-TR" sz="1800" b="0" i="0" dirty="0">
                <a:solidFill>
                  <a:schemeClr val="tx1">
                    <a:lumMod val="95000"/>
                  </a:schemeClr>
                </a:solidFill>
                <a:effectLst/>
                <a:latin typeface="Droid Sans"/>
              </a:rPr>
              <a:t>Uygulamaların paylaşımında kullanılır. Yani çok yönlü uygulama becerisi kazandırır. (</a:t>
            </a:r>
            <a:r>
              <a:rPr lang="tr-TR" sz="1800" b="0" i="0" dirty="0" err="1">
                <a:solidFill>
                  <a:schemeClr val="tx1">
                    <a:lumMod val="95000"/>
                  </a:schemeClr>
                </a:solidFill>
                <a:effectLst/>
                <a:latin typeface="Droid Sans"/>
              </a:rPr>
              <a:t>Lateral</a:t>
            </a:r>
            <a:r>
              <a:rPr lang="tr-TR" sz="1800" b="0" i="0" dirty="0">
                <a:solidFill>
                  <a:schemeClr val="tx1">
                    <a:lumMod val="95000"/>
                  </a:schemeClr>
                </a:solidFill>
                <a:effectLst/>
                <a:latin typeface="Droid Sans"/>
              </a:rPr>
              <a:t> Uygulama) Yaratıcılık (Zihinsel) ve empati (</a:t>
            </a:r>
            <a:r>
              <a:rPr lang="tr-TR" sz="1800" b="0" i="0" dirty="0" err="1">
                <a:solidFill>
                  <a:schemeClr val="tx1">
                    <a:lumMod val="95000"/>
                  </a:schemeClr>
                </a:solidFill>
                <a:effectLst/>
                <a:latin typeface="Droid Sans"/>
              </a:rPr>
              <a:t>Duyuşsal</a:t>
            </a:r>
            <a:r>
              <a:rPr lang="tr-TR" sz="1800" b="0" i="0" dirty="0">
                <a:solidFill>
                  <a:schemeClr val="tx1">
                    <a:lumMod val="95000"/>
                  </a:schemeClr>
                </a:solidFill>
                <a:effectLst/>
                <a:latin typeface="Droid Sans"/>
              </a:rPr>
              <a:t>) gelişir, </a:t>
            </a:r>
            <a:r>
              <a:rPr lang="tr-TR" sz="1800" b="0" i="0" dirty="0" err="1">
                <a:solidFill>
                  <a:schemeClr val="tx1">
                    <a:lumMod val="95000"/>
                  </a:schemeClr>
                </a:solidFill>
                <a:effectLst/>
                <a:latin typeface="Droid Sans"/>
              </a:rPr>
              <a:t>psikomotor</a:t>
            </a:r>
            <a:r>
              <a:rPr lang="tr-TR" sz="1800" b="0" i="0" dirty="0">
                <a:solidFill>
                  <a:schemeClr val="tx1">
                    <a:lumMod val="95000"/>
                  </a:schemeClr>
                </a:solidFill>
                <a:effectLst/>
                <a:latin typeface="Droid Sans"/>
              </a:rPr>
              <a:t> kazanımlar vardır. Karşılaşılan durumlarda 2 uygulama gerekir. (2 farklı ayakkabı giyilir)</a:t>
            </a:r>
          </a:p>
          <a:p>
            <a:pPr algn="l">
              <a:buFont typeface="+mj-lt"/>
              <a:buAutoNum type="arabicPeriod"/>
            </a:pPr>
            <a:r>
              <a:rPr lang="tr-TR" sz="1800" b="1" i="0" dirty="0">
                <a:solidFill>
                  <a:schemeClr val="bg1"/>
                </a:solidFill>
                <a:effectLst/>
                <a:latin typeface="Droid Sans"/>
              </a:rPr>
              <a:t>Lacivert (Resmiyet) Ayakkabı</a:t>
            </a:r>
            <a:r>
              <a:rPr lang="tr-TR" sz="1800" b="0" i="0" dirty="0">
                <a:solidFill>
                  <a:schemeClr val="bg1"/>
                </a:solidFill>
                <a:effectLst/>
                <a:latin typeface="Droid Sans"/>
              </a:rPr>
              <a:t> </a:t>
            </a:r>
            <a:r>
              <a:rPr lang="tr-TR" sz="1800" b="0" i="0" dirty="0">
                <a:solidFill>
                  <a:schemeClr val="tx1">
                    <a:lumMod val="95000"/>
                  </a:schemeClr>
                </a:solidFill>
                <a:effectLst/>
                <a:latin typeface="Droid Sans"/>
              </a:rPr>
              <a:t>:Rutin işler, resmi prosedür ve kural neyse onu uygular.</a:t>
            </a:r>
          </a:p>
          <a:p>
            <a:pPr algn="l">
              <a:buFont typeface="+mj-lt"/>
              <a:buAutoNum type="arabicPeriod"/>
            </a:pPr>
            <a:r>
              <a:rPr lang="tr-TR" sz="1800" b="1" i="0" dirty="0">
                <a:solidFill>
                  <a:schemeClr val="bg1"/>
                </a:solidFill>
                <a:effectLst/>
                <a:latin typeface="Droid Sans"/>
              </a:rPr>
              <a:t>Gri (Şüphe) Spor Ayakkabı</a:t>
            </a:r>
            <a:r>
              <a:rPr lang="tr-TR" sz="1800" b="0" i="0" dirty="0">
                <a:solidFill>
                  <a:schemeClr val="bg1"/>
                </a:solidFill>
                <a:effectLst/>
                <a:latin typeface="Droid Sans"/>
              </a:rPr>
              <a:t> </a:t>
            </a:r>
            <a:r>
              <a:rPr lang="tr-TR" sz="1800" b="0" i="0" dirty="0">
                <a:solidFill>
                  <a:schemeClr val="tx1">
                    <a:lumMod val="95000"/>
                  </a:schemeClr>
                </a:solidFill>
                <a:effectLst/>
                <a:latin typeface="Droid Sans"/>
              </a:rPr>
              <a:t>: Delil toplama, araştırma, inceleme, delili kullanma.</a:t>
            </a:r>
          </a:p>
          <a:p>
            <a:pPr algn="l">
              <a:buFont typeface="+mj-lt"/>
              <a:buAutoNum type="arabicPeriod"/>
            </a:pPr>
            <a:r>
              <a:rPr lang="tr-TR" sz="1800" b="1" i="0" dirty="0">
                <a:solidFill>
                  <a:schemeClr val="bg1"/>
                </a:solidFill>
                <a:effectLst/>
                <a:latin typeface="Droid Sans"/>
              </a:rPr>
              <a:t>Kahverengi (Toprak) Yürüyüş Ayakkabısı</a:t>
            </a:r>
            <a:r>
              <a:rPr lang="tr-TR" sz="1800" b="0" i="0" dirty="0">
                <a:solidFill>
                  <a:schemeClr val="bg1"/>
                </a:solidFill>
                <a:effectLst/>
                <a:latin typeface="Droid Sans"/>
              </a:rPr>
              <a:t> : </a:t>
            </a:r>
            <a:r>
              <a:rPr lang="tr-TR" sz="1800" b="0" i="0" dirty="0" err="1">
                <a:solidFill>
                  <a:schemeClr val="tx1">
                    <a:lumMod val="95000"/>
                  </a:schemeClr>
                </a:solidFill>
                <a:effectLst/>
                <a:latin typeface="Droid Sans"/>
              </a:rPr>
              <a:t>İnisiyatifden</a:t>
            </a:r>
            <a:r>
              <a:rPr lang="tr-TR" sz="1800" b="0" i="0" dirty="0">
                <a:solidFill>
                  <a:schemeClr val="tx1">
                    <a:lumMod val="95000"/>
                  </a:schemeClr>
                </a:solidFill>
                <a:effectLst/>
                <a:latin typeface="Droid Sans"/>
              </a:rPr>
              <a:t>, </a:t>
            </a:r>
            <a:r>
              <a:rPr lang="tr-TR" sz="1800" b="0" i="0" dirty="0" err="1">
                <a:solidFill>
                  <a:schemeClr val="tx1">
                    <a:lumMod val="95000"/>
                  </a:schemeClr>
                </a:solidFill>
                <a:effectLst/>
                <a:latin typeface="Droid Sans"/>
              </a:rPr>
              <a:t>esneklikden</a:t>
            </a:r>
            <a:r>
              <a:rPr lang="tr-TR" sz="1800" b="0" i="0" dirty="0">
                <a:solidFill>
                  <a:schemeClr val="tx1">
                    <a:lumMod val="95000"/>
                  </a:schemeClr>
                </a:solidFill>
                <a:effectLst/>
                <a:latin typeface="Droid Sans"/>
              </a:rPr>
              <a:t> faydalanma.</a:t>
            </a:r>
          </a:p>
          <a:p>
            <a:pPr algn="l">
              <a:buFont typeface="+mj-lt"/>
              <a:buAutoNum type="arabicPeriod"/>
            </a:pPr>
            <a:r>
              <a:rPr lang="tr-TR" sz="1800" b="1" i="0" dirty="0">
                <a:solidFill>
                  <a:schemeClr val="bg1"/>
                </a:solidFill>
                <a:effectLst/>
                <a:latin typeface="Droid Sans"/>
              </a:rPr>
              <a:t>Turuncu (Alevi – acil önlem tehlike) </a:t>
            </a:r>
            <a:r>
              <a:rPr lang="tr-TR" sz="1800" b="1" i="0" dirty="0" err="1">
                <a:solidFill>
                  <a:schemeClr val="bg1"/>
                </a:solidFill>
                <a:effectLst/>
                <a:latin typeface="Droid Sans"/>
              </a:rPr>
              <a:t>İtfayeci</a:t>
            </a:r>
            <a:r>
              <a:rPr lang="tr-TR" sz="1800" b="1" i="0" dirty="0">
                <a:solidFill>
                  <a:schemeClr val="bg1"/>
                </a:solidFill>
                <a:effectLst/>
                <a:latin typeface="Droid Sans"/>
              </a:rPr>
              <a:t> Çizme</a:t>
            </a:r>
            <a:r>
              <a:rPr lang="tr-TR" sz="1800" b="0" i="0" dirty="0">
                <a:solidFill>
                  <a:schemeClr val="bg1"/>
                </a:solidFill>
                <a:effectLst/>
                <a:latin typeface="Droid Sans"/>
              </a:rPr>
              <a:t> : </a:t>
            </a:r>
            <a:r>
              <a:rPr lang="tr-TR" sz="1800" b="0" i="0" dirty="0">
                <a:solidFill>
                  <a:schemeClr val="tx1">
                    <a:lumMod val="95000"/>
                  </a:schemeClr>
                </a:solidFill>
                <a:effectLst/>
                <a:latin typeface="Droid Sans"/>
              </a:rPr>
              <a:t>Tehlike, acil müdahale, güvenliği sağlama.</a:t>
            </a:r>
          </a:p>
          <a:p>
            <a:pPr algn="l">
              <a:buFont typeface="+mj-lt"/>
              <a:buAutoNum type="arabicPeriod"/>
            </a:pPr>
            <a:r>
              <a:rPr lang="tr-TR" sz="1800" b="1" i="0" dirty="0">
                <a:solidFill>
                  <a:schemeClr val="bg1"/>
                </a:solidFill>
                <a:effectLst/>
                <a:latin typeface="Droid Sans"/>
              </a:rPr>
              <a:t>Pembe (Rahat) Ev Terliği</a:t>
            </a:r>
            <a:r>
              <a:rPr lang="tr-TR" sz="1800" b="0" i="0" dirty="0">
                <a:solidFill>
                  <a:schemeClr val="bg1"/>
                </a:solidFill>
                <a:effectLst/>
                <a:latin typeface="Droid Sans"/>
              </a:rPr>
              <a:t> : </a:t>
            </a:r>
            <a:r>
              <a:rPr lang="tr-TR" sz="1800" b="0" i="0" dirty="0">
                <a:solidFill>
                  <a:schemeClr val="tx1">
                    <a:lumMod val="95000"/>
                  </a:schemeClr>
                </a:solidFill>
                <a:effectLst/>
                <a:latin typeface="Droid Sans"/>
              </a:rPr>
              <a:t>Anaçlık, samimiyet, insanları koruma, hassas davranma, misafirperverlik.</a:t>
            </a:r>
          </a:p>
          <a:p>
            <a:pPr algn="l">
              <a:buFont typeface="+mj-lt"/>
              <a:buAutoNum type="arabicPeriod"/>
            </a:pPr>
            <a:r>
              <a:rPr lang="tr-TR" sz="1800" b="1" i="0" dirty="0">
                <a:solidFill>
                  <a:schemeClr val="bg1"/>
                </a:solidFill>
                <a:effectLst/>
                <a:latin typeface="Droid Sans"/>
              </a:rPr>
              <a:t>Mor(Güç/Yetki) Binici (Dizginleri elinde tutan) Çizmeler</a:t>
            </a:r>
            <a:r>
              <a:rPr lang="tr-TR" sz="1800" b="0" i="0" dirty="0">
                <a:solidFill>
                  <a:schemeClr val="bg1"/>
                </a:solidFill>
                <a:effectLst/>
                <a:latin typeface="Droid Sans"/>
              </a:rPr>
              <a:t> : </a:t>
            </a:r>
            <a:r>
              <a:rPr lang="tr-TR" sz="1800" b="0" i="0" dirty="0">
                <a:solidFill>
                  <a:schemeClr val="tx1">
                    <a:lumMod val="95000"/>
                  </a:schemeClr>
                </a:solidFill>
                <a:effectLst/>
                <a:latin typeface="Droid Sans"/>
              </a:rPr>
              <a:t>Otoriteyi temsil eder, resmi ve yetkiyle hareket etme. Karar verme evresidir. En son o uygulama yapar.</a:t>
            </a:r>
          </a:p>
          <a:p>
            <a:endParaRPr lang="tr-TR" dirty="0"/>
          </a:p>
        </p:txBody>
      </p:sp>
    </p:spTree>
    <p:extLst>
      <p:ext uri="{BB962C8B-B14F-4D97-AF65-F5344CB8AC3E}">
        <p14:creationId xmlns:p14="http://schemas.microsoft.com/office/powerpoint/2010/main" val="3604794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BCC1E823-9131-4CDC-8AE1-930B23E2D589}"/>
              </a:ext>
            </a:extLst>
          </p:cNvPr>
          <p:cNvSpPr>
            <a:spLocks noGrp="1"/>
          </p:cNvSpPr>
          <p:nvPr>
            <p:ph type="title"/>
          </p:nvPr>
        </p:nvSpPr>
        <p:spPr/>
        <p:txBody>
          <a:bodyPr/>
          <a:lstStyle/>
          <a:p>
            <a:r>
              <a:rPr lang="tr-TR" sz="4400" b="1" dirty="0"/>
              <a:t>Öğretim Yöntem ve Teknikleri</a:t>
            </a:r>
            <a:endParaRPr lang="tr-TR" dirty="0"/>
          </a:p>
        </p:txBody>
      </p:sp>
      <p:sp>
        <p:nvSpPr>
          <p:cNvPr id="3" name="İçerik Yer Tutucusu 2">
            <a:extLst>
              <a:ext uri="{FF2B5EF4-FFF2-40B4-BE49-F238E27FC236}">
                <a16:creationId xmlns:a16="http://schemas.microsoft.com/office/drawing/2014/main" id="{AA95B32A-60BD-4D46-BC08-C1F66D94D487}"/>
              </a:ext>
            </a:extLst>
          </p:cNvPr>
          <p:cNvSpPr>
            <a:spLocks noGrp="1"/>
          </p:cNvSpPr>
          <p:nvPr>
            <p:ph idx="1"/>
          </p:nvPr>
        </p:nvSpPr>
        <p:spPr/>
        <p:txBody>
          <a:bodyPr>
            <a:normAutofit fontScale="70000" lnSpcReduction="20000"/>
          </a:bodyPr>
          <a:lstStyle/>
          <a:p>
            <a:pPr marL="609600" indent="-609600" eaLnBrk="1" hangingPunct="1">
              <a:lnSpc>
                <a:spcPct val="80000"/>
              </a:lnSpc>
            </a:pPr>
            <a:r>
              <a:rPr lang="tr-TR" sz="2800" dirty="0"/>
              <a:t>Her bireyin aynı yöntemle öğrenmesi olası değildir</a:t>
            </a:r>
          </a:p>
          <a:p>
            <a:pPr marL="609600" indent="-609600" eaLnBrk="1" hangingPunct="1">
              <a:lnSpc>
                <a:spcPct val="80000"/>
              </a:lnSpc>
            </a:pPr>
            <a:endParaRPr lang="tr-TR" sz="2800" dirty="0"/>
          </a:p>
          <a:p>
            <a:pPr marL="609600" indent="-609600" eaLnBrk="1" hangingPunct="1">
              <a:lnSpc>
                <a:spcPct val="80000"/>
              </a:lnSpc>
            </a:pPr>
            <a:r>
              <a:rPr lang="tr-TR" sz="2800" dirty="0"/>
              <a:t>Her yöntem her bireyin ilgisini eşit düzeyde çekmez</a:t>
            </a:r>
          </a:p>
          <a:p>
            <a:pPr marL="609600" indent="-609600" eaLnBrk="1" hangingPunct="1">
              <a:lnSpc>
                <a:spcPct val="80000"/>
              </a:lnSpc>
            </a:pPr>
            <a:endParaRPr lang="tr-TR" sz="2800" dirty="0"/>
          </a:p>
          <a:p>
            <a:pPr marL="609600" indent="-609600" eaLnBrk="1" hangingPunct="1">
              <a:lnSpc>
                <a:spcPct val="80000"/>
              </a:lnSpc>
            </a:pPr>
            <a:r>
              <a:rPr lang="tr-TR" sz="2800" dirty="0"/>
              <a:t>Tek bir yöntem tek başına bütün konulara uygun değildir</a:t>
            </a:r>
          </a:p>
          <a:p>
            <a:pPr marL="609600" indent="-609600" eaLnBrk="1" hangingPunct="1">
              <a:lnSpc>
                <a:spcPct val="80000"/>
              </a:lnSpc>
            </a:pPr>
            <a:endParaRPr lang="tr-TR" sz="2800" dirty="0"/>
          </a:p>
          <a:p>
            <a:pPr marL="609600" indent="-609600" eaLnBrk="1" hangingPunct="1">
              <a:lnSpc>
                <a:spcPct val="80000"/>
              </a:lnSpc>
            </a:pPr>
            <a:r>
              <a:rPr lang="tr-TR" sz="2800" dirty="0"/>
              <a:t>Bir öğretim yöntemi belirlenen bütün hedeflere ulaşmayı sağlamada yeterli değildir</a:t>
            </a:r>
          </a:p>
          <a:p>
            <a:pPr marL="609600" indent="-609600" eaLnBrk="1" hangingPunct="1">
              <a:lnSpc>
                <a:spcPct val="80000"/>
              </a:lnSpc>
            </a:pPr>
            <a:endParaRPr lang="tr-TR" sz="2800" dirty="0"/>
          </a:p>
          <a:p>
            <a:pPr marL="609600" indent="-609600" eaLnBrk="1" hangingPunct="1">
              <a:lnSpc>
                <a:spcPct val="80000"/>
              </a:lnSpc>
            </a:pPr>
            <a:r>
              <a:rPr lang="tr-TR" sz="2800" dirty="0"/>
              <a:t>Bazı yöntemler uzun zaman gerektirir</a:t>
            </a:r>
          </a:p>
          <a:p>
            <a:pPr marL="609600" indent="-609600" eaLnBrk="1" hangingPunct="1">
              <a:lnSpc>
                <a:spcPct val="80000"/>
              </a:lnSpc>
            </a:pPr>
            <a:endParaRPr lang="tr-TR" sz="2800" dirty="0"/>
          </a:p>
          <a:p>
            <a:pPr marL="609600" indent="-609600" eaLnBrk="1" hangingPunct="1">
              <a:lnSpc>
                <a:spcPct val="80000"/>
              </a:lnSpc>
            </a:pPr>
            <a:r>
              <a:rPr lang="tr-TR" sz="2800" dirty="0"/>
              <a:t>Bazı yöntemler özel fiziksel koşullar gerektirir</a:t>
            </a:r>
          </a:p>
          <a:p>
            <a:pPr marL="609600" indent="-609600" eaLnBrk="1" hangingPunct="1">
              <a:lnSpc>
                <a:spcPct val="80000"/>
              </a:lnSpc>
            </a:pPr>
            <a:endParaRPr lang="tr-TR" sz="2800" dirty="0"/>
          </a:p>
          <a:p>
            <a:pPr marL="609600" indent="-609600" eaLnBrk="1" hangingPunct="1">
              <a:lnSpc>
                <a:spcPct val="80000"/>
              </a:lnSpc>
            </a:pPr>
            <a:r>
              <a:rPr lang="tr-TR" sz="2800" dirty="0"/>
              <a:t>Bazı yöntemler parasal kaynak gerektirir.</a:t>
            </a:r>
          </a:p>
          <a:p>
            <a:endParaRPr lang="tr-TR" dirty="0"/>
          </a:p>
        </p:txBody>
      </p:sp>
    </p:spTree>
    <p:extLst>
      <p:ext uri="{BB962C8B-B14F-4D97-AF65-F5344CB8AC3E}">
        <p14:creationId xmlns:p14="http://schemas.microsoft.com/office/powerpoint/2010/main" val="16324378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D17994F7-51B1-4FA6-97CE-BF035AFD2A36}"/>
              </a:ext>
            </a:extLst>
          </p:cNvPr>
          <p:cNvSpPr>
            <a:spLocks noGrp="1"/>
          </p:cNvSpPr>
          <p:nvPr>
            <p:ph type="title"/>
          </p:nvPr>
        </p:nvSpPr>
        <p:spPr/>
        <p:txBody>
          <a:bodyPr>
            <a:normAutofit fontScale="90000"/>
          </a:bodyPr>
          <a:lstStyle/>
          <a:p>
            <a:r>
              <a:rPr lang="tr-TR" sz="4400" b="0" i="0" dirty="0">
                <a:solidFill>
                  <a:srgbClr val="FF0000"/>
                </a:solidFill>
                <a:effectLst/>
                <a:latin typeface="Droid Sans"/>
              </a:rPr>
              <a:t>MİKRO ÖĞRETİM</a:t>
            </a:r>
            <a:br>
              <a:rPr lang="tr-TR" sz="4400" b="0" i="0" dirty="0">
                <a:solidFill>
                  <a:srgbClr val="0B428B"/>
                </a:solidFill>
                <a:effectLst/>
                <a:latin typeface="Droid Sans"/>
              </a:rPr>
            </a:br>
            <a:endParaRPr lang="tr-TR" dirty="0"/>
          </a:p>
        </p:txBody>
      </p:sp>
      <p:sp>
        <p:nvSpPr>
          <p:cNvPr id="3" name="İçerik Yer Tutucusu 2">
            <a:extLst>
              <a:ext uri="{FF2B5EF4-FFF2-40B4-BE49-F238E27FC236}">
                <a16:creationId xmlns:a16="http://schemas.microsoft.com/office/drawing/2014/main" id="{E956B8E7-2923-4D6D-BF91-9608DD1FEED5}"/>
              </a:ext>
            </a:extLst>
          </p:cNvPr>
          <p:cNvSpPr>
            <a:spLocks noGrp="1"/>
          </p:cNvSpPr>
          <p:nvPr>
            <p:ph idx="1"/>
          </p:nvPr>
        </p:nvSpPr>
        <p:spPr/>
        <p:txBody>
          <a:bodyPr>
            <a:normAutofit/>
          </a:bodyPr>
          <a:lstStyle/>
          <a:p>
            <a:pPr algn="l">
              <a:buFont typeface="Arial" panose="020B0604020202020204" pitchFamily="34" charset="0"/>
              <a:buChar char="•"/>
            </a:pPr>
            <a:r>
              <a:rPr lang="tr-TR" sz="1800" b="0" i="0" dirty="0">
                <a:solidFill>
                  <a:schemeClr val="tx1">
                    <a:lumMod val="95000"/>
                  </a:schemeClr>
                </a:solidFill>
                <a:effectLst/>
                <a:latin typeface="Droid Sans"/>
              </a:rPr>
              <a:t>Gerçek sınıf değildir… </a:t>
            </a:r>
            <a:r>
              <a:rPr lang="tr-TR" sz="1800" b="1" i="0" dirty="0">
                <a:solidFill>
                  <a:schemeClr val="tx1">
                    <a:lumMod val="95000"/>
                  </a:schemeClr>
                </a:solidFill>
                <a:effectLst/>
                <a:latin typeface="Droid Sans"/>
              </a:rPr>
              <a:t>“</a:t>
            </a:r>
            <a:r>
              <a:rPr lang="tr-TR" sz="1800" b="1" i="0" dirty="0" err="1">
                <a:solidFill>
                  <a:schemeClr val="tx1">
                    <a:lumMod val="95000"/>
                  </a:schemeClr>
                </a:solidFill>
                <a:effectLst/>
                <a:latin typeface="Droid Sans"/>
              </a:rPr>
              <a:t>mış</a:t>
            </a:r>
            <a:r>
              <a:rPr lang="tr-TR" sz="1800" b="1" i="0" dirty="0">
                <a:solidFill>
                  <a:schemeClr val="tx1">
                    <a:lumMod val="95000"/>
                  </a:schemeClr>
                </a:solidFill>
                <a:effectLst/>
                <a:latin typeface="Droid Sans"/>
              </a:rPr>
              <a:t>” </a:t>
            </a:r>
            <a:r>
              <a:rPr lang="tr-TR" sz="1800" b="0" i="0" dirty="0">
                <a:solidFill>
                  <a:schemeClr val="tx1">
                    <a:lumMod val="95000"/>
                  </a:schemeClr>
                </a:solidFill>
                <a:effectLst/>
                <a:latin typeface="Droid Sans"/>
              </a:rPr>
              <a:t>gibi yapıyoruz…</a:t>
            </a:r>
          </a:p>
          <a:p>
            <a:pPr algn="l">
              <a:buFont typeface="Arial" panose="020B0604020202020204" pitchFamily="34" charset="0"/>
              <a:buChar char="•"/>
            </a:pPr>
            <a:r>
              <a:rPr lang="tr-TR" sz="1800" b="0" i="0" dirty="0">
                <a:solidFill>
                  <a:schemeClr val="tx1">
                    <a:lumMod val="95000"/>
                  </a:schemeClr>
                </a:solidFill>
                <a:effectLst/>
                <a:latin typeface="Droid Sans"/>
              </a:rPr>
              <a:t>Öğret, yeniden öğret döngüsüdür.</a:t>
            </a:r>
          </a:p>
          <a:p>
            <a:pPr algn="l">
              <a:buFont typeface="Arial" panose="020B0604020202020204" pitchFamily="34" charset="0"/>
              <a:buChar char="•"/>
            </a:pPr>
            <a:r>
              <a:rPr lang="tr-TR" sz="1800" b="0" i="0" dirty="0">
                <a:solidFill>
                  <a:schemeClr val="tx1">
                    <a:lumMod val="95000"/>
                  </a:schemeClr>
                </a:solidFill>
                <a:effectLst/>
                <a:latin typeface="Droid Sans"/>
              </a:rPr>
              <a:t>Aday öğretmenler yetiştirmede kullanılır.</a:t>
            </a:r>
          </a:p>
          <a:p>
            <a:pPr algn="l">
              <a:buFont typeface="Arial" panose="020B0604020202020204" pitchFamily="34" charset="0"/>
              <a:buChar char="•"/>
            </a:pPr>
            <a:r>
              <a:rPr lang="tr-TR" sz="1800" b="0" i="0" dirty="0">
                <a:solidFill>
                  <a:schemeClr val="tx1">
                    <a:lumMod val="95000"/>
                  </a:schemeClr>
                </a:solidFill>
                <a:effectLst/>
                <a:latin typeface="Droid Sans"/>
              </a:rPr>
              <a:t>Uygulama düzeyinde kazanımlar gerçekleştirilir.</a:t>
            </a:r>
          </a:p>
          <a:p>
            <a:pPr algn="l">
              <a:buFont typeface="Arial" panose="020B0604020202020204" pitchFamily="34" charset="0"/>
              <a:buChar char="•"/>
            </a:pPr>
            <a:r>
              <a:rPr lang="tr-TR" sz="1800" b="0" i="0" dirty="0">
                <a:solidFill>
                  <a:schemeClr val="tx1">
                    <a:lumMod val="95000"/>
                  </a:schemeClr>
                </a:solidFill>
                <a:effectLst/>
                <a:latin typeface="Droid Sans"/>
              </a:rPr>
              <a:t>Amaç, yansıtıcı öğretmen yetiştirmektir. (Düşünen + Yapan + Yaptığından Ders Çıkaran)</a:t>
            </a:r>
          </a:p>
          <a:p>
            <a:pPr algn="l">
              <a:buFont typeface="Arial" panose="020B0604020202020204" pitchFamily="34" charset="0"/>
              <a:buChar char="•"/>
            </a:pPr>
            <a:r>
              <a:rPr lang="tr-TR" sz="1800" b="0" i="0" dirty="0">
                <a:solidFill>
                  <a:schemeClr val="tx1">
                    <a:lumMod val="95000"/>
                  </a:schemeClr>
                </a:solidFill>
                <a:effectLst/>
                <a:latin typeface="Droid Sans"/>
              </a:rPr>
              <a:t>Öğrenci sayısı az olan kısa bir ders süresi içinde (10-15 </a:t>
            </a:r>
            <a:r>
              <a:rPr lang="tr-TR" sz="1800" b="0" i="0" dirty="0" err="1">
                <a:solidFill>
                  <a:schemeClr val="tx1">
                    <a:lumMod val="95000"/>
                  </a:schemeClr>
                </a:solidFill>
                <a:effectLst/>
                <a:latin typeface="Droid Sans"/>
              </a:rPr>
              <a:t>dk</a:t>
            </a:r>
            <a:r>
              <a:rPr lang="tr-TR" sz="1800" b="0" i="0" dirty="0">
                <a:solidFill>
                  <a:schemeClr val="tx1">
                    <a:lumMod val="95000"/>
                  </a:schemeClr>
                </a:solidFill>
                <a:effectLst/>
                <a:latin typeface="Droid Sans"/>
              </a:rPr>
              <a:t>) birbirlerine ders anlatarak uygulamalı şekilde öğretmenlik deneyimi kazanır.</a:t>
            </a:r>
          </a:p>
          <a:p>
            <a:pPr algn="l">
              <a:buFont typeface="Arial" panose="020B0604020202020204" pitchFamily="34" charset="0"/>
              <a:buChar char="•"/>
            </a:pPr>
            <a:r>
              <a:rPr lang="tr-TR" sz="1800" b="0" i="0" dirty="0">
                <a:solidFill>
                  <a:schemeClr val="tx1">
                    <a:lumMod val="95000"/>
                  </a:schemeClr>
                </a:solidFill>
                <a:effectLst/>
                <a:latin typeface="Droid Sans"/>
              </a:rPr>
              <a:t>En büyük sınırlılık gerçek bir sınıf atmosferi oluşmamasıdır.</a:t>
            </a:r>
          </a:p>
          <a:p>
            <a:pPr algn="l"/>
            <a:r>
              <a:rPr lang="tr-TR" sz="1800" b="0" i="0" dirty="0">
                <a:solidFill>
                  <a:schemeClr val="tx1">
                    <a:lumMod val="95000"/>
                  </a:schemeClr>
                </a:solidFill>
                <a:effectLst/>
                <a:latin typeface="Droid Sans"/>
              </a:rPr>
              <a:t>Mikro dersler videoya kaydedilir. </a:t>
            </a:r>
          </a:p>
          <a:p>
            <a:endParaRPr lang="tr-TR" dirty="0"/>
          </a:p>
        </p:txBody>
      </p:sp>
    </p:spTree>
    <p:extLst>
      <p:ext uri="{BB962C8B-B14F-4D97-AF65-F5344CB8AC3E}">
        <p14:creationId xmlns:p14="http://schemas.microsoft.com/office/powerpoint/2010/main" val="38707626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F65E5EF-0449-4971-B4F6-2E59F245111E}"/>
              </a:ext>
            </a:extLst>
          </p:cNvPr>
          <p:cNvSpPr>
            <a:spLocks noGrp="1"/>
          </p:cNvSpPr>
          <p:nvPr>
            <p:ph type="title"/>
          </p:nvPr>
        </p:nvSpPr>
        <p:spPr/>
        <p:txBody>
          <a:bodyPr>
            <a:normAutofit fontScale="90000"/>
          </a:bodyPr>
          <a:lstStyle/>
          <a:p>
            <a:r>
              <a:rPr lang="tr-TR" sz="4400" b="0" i="0" dirty="0">
                <a:solidFill>
                  <a:srgbClr val="FF0000"/>
                </a:solidFill>
                <a:effectLst/>
                <a:latin typeface="Droid Sans"/>
              </a:rPr>
              <a:t>AYRILIP BİRLEŞME (JİGSAW) TEKNİĞİ:</a:t>
            </a:r>
            <a:br>
              <a:rPr lang="tr-TR" sz="4400" b="0" i="0" dirty="0">
                <a:solidFill>
                  <a:srgbClr val="0B428B"/>
                </a:solidFill>
                <a:effectLst/>
                <a:latin typeface="Droid Sans"/>
              </a:rPr>
            </a:br>
            <a:endParaRPr lang="tr-TR" dirty="0"/>
          </a:p>
        </p:txBody>
      </p:sp>
      <p:sp>
        <p:nvSpPr>
          <p:cNvPr id="3" name="İçerik Yer Tutucusu 2">
            <a:extLst>
              <a:ext uri="{FF2B5EF4-FFF2-40B4-BE49-F238E27FC236}">
                <a16:creationId xmlns:a16="http://schemas.microsoft.com/office/drawing/2014/main" id="{BF94DE88-A921-4165-AD13-817720837D30}"/>
              </a:ext>
            </a:extLst>
          </p:cNvPr>
          <p:cNvSpPr>
            <a:spLocks noGrp="1"/>
          </p:cNvSpPr>
          <p:nvPr>
            <p:ph idx="1"/>
          </p:nvPr>
        </p:nvSpPr>
        <p:spPr/>
        <p:txBody>
          <a:bodyPr/>
          <a:lstStyle/>
          <a:p>
            <a:pPr algn="l"/>
            <a:r>
              <a:rPr lang="tr-TR" sz="2400" b="0" i="0" dirty="0">
                <a:solidFill>
                  <a:srgbClr val="FF0000"/>
                </a:solidFill>
                <a:effectLst/>
                <a:latin typeface="Droid Sans"/>
              </a:rPr>
              <a:t>AYRILIP BİRLEŞME (JİGSAW) TEKNİĞİ:</a:t>
            </a:r>
          </a:p>
          <a:p>
            <a:pPr marL="1143000" lvl="2" indent="-228600" algn="l">
              <a:buFont typeface="Arial" panose="020B0604020202020204" pitchFamily="34" charset="0"/>
              <a:buChar char="•"/>
            </a:pPr>
            <a:r>
              <a:rPr lang="tr-TR" sz="2400" b="0" i="0" dirty="0">
                <a:solidFill>
                  <a:schemeClr val="tx1">
                    <a:lumMod val="95000"/>
                  </a:schemeClr>
                </a:solidFill>
                <a:effectLst/>
                <a:latin typeface="Droid Sans"/>
              </a:rPr>
              <a:t>Tüm gruplar aynı üniteyi öğrenirler. Ünite 5-6 bölüme ayrılır ve takımdaki her bir üye, ünitenin bir bölümüne çalışır. </a:t>
            </a:r>
          </a:p>
          <a:p>
            <a:pPr marL="1143000" lvl="2" indent="-228600" algn="l">
              <a:buFont typeface="Arial" panose="020B0604020202020204" pitchFamily="34" charset="0"/>
              <a:buChar char="•"/>
            </a:pPr>
            <a:r>
              <a:rPr lang="tr-TR" sz="2400" b="0" i="0" dirty="0">
                <a:solidFill>
                  <a:schemeClr val="tx1">
                    <a:lumMod val="95000"/>
                  </a:schemeClr>
                </a:solidFill>
                <a:effectLst/>
                <a:latin typeface="Droid Sans"/>
              </a:rPr>
              <a:t>Aynı konuyu alan farklı gruplardaki öğrenciler bir araya gelerek uzmanlık gruplarını oluştururlar ve konularını detaylı şekilde öğrenirler. </a:t>
            </a:r>
          </a:p>
          <a:p>
            <a:pPr marL="1143000" lvl="2" indent="-228600" algn="l">
              <a:buFont typeface="Arial" panose="020B0604020202020204" pitchFamily="34" charset="0"/>
              <a:buChar char="•"/>
            </a:pPr>
            <a:r>
              <a:rPr lang="tr-TR" sz="2400" b="0" i="0" dirty="0">
                <a:solidFill>
                  <a:schemeClr val="tx1">
                    <a:lumMod val="95000"/>
                  </a:schemeClr>
                </a:solidFill>
                <a:effectLst/>
                <a:latin typeface="Droid Sans"/>
              </a:rPr>
              <a:t>Tekrar eski gruplarına dönerek konularını arkadaşlarına öğretirler.</a:t>
            </a:r>
          </a:p>
          <a:p>
            <a:endParaRPr lang="tr-TR" dirty="0"/>
          </a:p>
        </p:txBody>
      </p:sp>
    </p:spTree>
    <p:extLst>
      <p:ext uri="{BB962C8B-B14F-4D97-AF65-F5344CB8AC3E}">
        <p14:creationId xmlns:p14="http://schemas.microsoft.com/office/powerpoint/2010/main" val="344874321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A4A23AC-8069-44E5-9794-F73C646C39AF}"/>
              </a:ext>
            </a:extLst>
          </p:cNvPr>
          <p:cNvSpPr>
            <a:spLocks noGrp="1"/>
          </p:cNvSpPr>
          <p:nvPr>
            <p:ph type="title"/>
          </p:nvPr>
        </p:nvSpPr>
        <p:spPr/>
        <p:txBody>
          <a:bodyPr>
            <a:normAutofit fontScale="90000"/>
          </a:bodyPr>
          <a:lstStyle/>
          <a:p>
            <a:r>
              <a:rPr lang="tr-TR" sz="4400" b="0" i="0" dirty="0">
                <a:solidFill>
                  <a:srgbClr val="FF0000"/>
                </a:solidFill>
                <a:effectLst/>
                <a:latin typeface="Droid Sans"/>
              </a:rPr>
              <a:t>DRAMA (DOĞAÇLAMA CANLANDIRMASI)</a:t>
            </a:r>
            <a:br>
              <a:rPr lang="tr-TR" sz="4400" b="0" i="0" dirty="0">
                <a:solidFill>
                  <a:srgbClr val="0B428B"/>
                </a:solidFill>
                <a:effectLst/>
                <a:latin typeface="Droid Sans"/>
              </a:rPr>
            </a:br>
            <a:endParaRPr lang="tr-TR" dirty="0"/>
          </a:p>
        </p:txBody>
      </p:sp>
      <p:sp>
        <p:nvSpPr>
          <p:cNvPr id="3" name="İçerik Yer Tutucusu 2">
            <a:extLst>
              <a:ext uri="{FF2B5EF4-FFF2-40B4-BE49-F238E27FC236}">
                <a16:creationId xmlns:a16="http://schemas.microsoft.com/office/drawing/2014/main" id="{5BC56162-D3D9-47DF-99A2-307FBBB4686F}"/>
              </a:ext>
            </a:extLst>
          </p:cNvPr>
          <p:cNvSpPr>
            <a:spLocks noGrp="1"/>
          </p:cNvSpPr>
          <p:nvPr>
            <p:ph idx="1"/>
          </p:nvPr>
        </p:nvSpPr>
        <p:spPr/>
        <p:txBody>
          <a:bodyPr/>
          <a:lstStyle/>
          <a:p>
            <a:pPr algn="l"/>
            <a:r>
              <a:rPr lang="tr-TR" b="0" i="0" dirty="0">
                <a:solidFill>
                  <a:schemeClr val="tx1">
                    <a:lumMod val="95000"/>
                  </a:schemeClr>
                </a:solidFill>
                <a:effectLst/>
                <a:latin typeface="Droid Sans"/>
              </a:rPr>
              <a:t>Öğrencilerin hangi durumlarda nasıl davranmaları gerektiğini yaşayarak öğrenmelerini sağlayan, öğrencilerin üretkenliğini ve yaratıcılığını geliştiren, öğrencileri aktif kılan bir öğretim tekniğidir.</a:t>
            </a:r>
          </a:p>
          <a:p>
            <a:pPr algn="l">
              <a:buFont typeface="Arial" panose="020B0604020202020204" pitchFamily="34" charset="0"/>
              <a:buChar char="•"/>
            </a:pPr>
            <a:r>
              <a:rPr lang="tr-TR" b="0" i="0" dirty="0">
                <a:solidFill>
                  <a:schemeClr val="tx1">
                    <a:lumMod val="95000"/>
                  </a:schemeClr>
                </a:solidFill>
                <a:effectLst/>
                <a:latin typeface="Droid Sans"/>
              </a:rPr>
              <a:t>Bilişsel(</a:t>
            </a:r>
            <a:r>
              <a:rPr lang="tr-TR" b="0" i="0" dirty="0" err="1">
                <a:solidFill>
                  <a:schemeClr val="tx1">
                    <a:lumMod val="95000"/>
                  </a:schemeClr>
                </a:solidFill>
                <a:effectLst/>
                <a:latin typeface="Droid Sans"/>
              </a:rPr>
              <a:t>Duyuşsal</a:t>
            </a:r>
            <a:r>
              <a:rPr lang="tr-TR" b="0" i="0" dirty="0">
                <a:solidFill>
                  <a:schemeClr val="tx1">
                    <a:lumMod val="95000"/>
                  </a:schemeClr>
                </a:solidFill>
                <a:effectLst/>
                <a:latin typeface="Droid Sans"/>
              </a:rPr>
              <a:t>/</a:t>
            </a:r>
            <a:r>
              <a:rPr lang="tr-TR" b="0" i="0" dirty="0" err="1">
                <a:solidFill>
                  <a:schemeClr val="tx1">
                    <a:lumMod val="95000"/>
                  </a:schemeClr>
                </a:solidFill>
                <a:effectLst/>
                <a:latin typeface="Droid Sans"/>
              </a:rPr>
              <a:t>Devinişsel</a:t>
            </a:r>
            <a:r>
              <a:rPr lang="tr-TR" b="0" i="0" dirty="0">
                <a:solidFill>
                  <a:schemeClr val="tx1">
                    <a:lumMod val="95000"/>
                  </a:schemeClr>
                </a:solidFill>
                <a:effectLst/>
                <a:latin typeface="Droid Sans"/>
              </a:rPr>
              <a:t>) alanlarda kazanımlara imkan verir.</a:t>
            </a:r>
          </a:p>
          <a:p>
            <a:pPr algn="l"/>
            <a:r>
              <a:rPr lang="tr-TR" b="1" i="0" dirty="0">
                <a:solidFill>
                  <a:schemeClr val="tx1">
                    <a:lumMod val="95000"/>
                  </a:schemeClr>
                </a:solidFill>
                <a:effectLst/>
                <a:latin typeface="Droid Sans"/>
              </a:rPr>
              <a:t>Yaratıcı Drama: </a:t>
            </a:r>
            <a:r>
              <a:rPr lang="tr-TR" b="0" i="0" dirty="0">
                <a:solidFill>
                  <a:schemeClr val="tx1">
                    <a:lumMod val="95000"/>
                  </a:schemeClr>
                </a:solidFill>
                <a:effectLst/>
                <a:latin typeface="Droid Sans"/>
              </a:rPr>
              <a:t>Doğaçlamayla amaçlara ulaşır.</a:t>
            </a:r>
          </a:p>
          <a:p>
            <a:pPr algn="l"/>
            <a:r>
              <a:rPr lang="tr-TR" b="1" i="0" dirty="0">
                <a:solidFill>
                  <a:schemeClr val="tx1">
                    <a:lumMod val="95000"/>
                  </a:schemeClr>
                </a:solidFill>
                <a:effectLst/>
                <a:latin typeface="Droid Sans"/>
              </a:rPr>
              <a:t>Biçimsel Drama:</a:t>
            </a:r>
            <a:r>
              <a:rPr lang="tr-TR" b="1" i="1" dirty="0">
                <a:solidFill>
                  <a:schemeClr val="tx1">
                    <a:lumMod val="95000"/>
                  </a:schemeClr>
                </a:solidFill>
                <a:effectLst/>
                <a:latin typeface="Droid Sans"/>
              </a:rPr>
              <a:t> </a:t>
            </a:r>
            <a:r>
              <a:rPr lang="tr-TR" b="0" i="0" dirty="0">
                <a:solidFill>
                  <a:schemeClr val="tx1">
                    <a:lumMod val="95000"/>
                  </a:schemeClr>
                </a:solidFill>
                <a:effectLst/>
                <a:latin typeface="Droid Sans"/>
              </a:rPr>
              <a:t>Karakterlerin özellikleri senaryoda, konuşulanlar ve gidişat doğaçlamadan oluşur.</a:t>
            </a:r>
          </a:p>
          <a:p>
            <a:endParaRPr lang="tr-TR" dirty="0"/>
          </a:p>
        </p:txBody>
      </p:sp>
    </p:spTree>
    <p:extLst>
      <p:ext uri="{BB962C8B-B14F-4D97-AF65-F5344CB8AC3E}">
        <p14:creationId xmlns:p14="http://schemas.microsoft.com/office/powerpoint/2010/main" val="15409963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B29694E9-4933-4E5D-8A42-744A3708EC4D}"/>
              </a:ext>
            </a:extLst>
          </p:cNvPr>
          <p:cNvSpPr>
            <a:spLocks noGrp="1"/>
          </p:cNvSpPr>
          <p:nvPr>
            <p:ph type="title"/>
          </p:nvPr>
        </p:nvSpPr>
        <p:spPr/>
        <p:txBody>
          <a:bodyPr/>
          <a:lstStyle/>
          <a:p>
            <a:r>
              <a:rPr lang="tr-TR" sz="2800" b="0" i="0" dirty="0">
                <a:solidFill>
                  <a:srgbClr val="FF0000"/>
                </a:solidFill>
                <a:effectLst/>
                <a:latin typeface="Droid Sans"/>
              </a:rPr>
              <a:t>					İSTASYON TEKNİĞİ</a:t>
            </a:r>
            <a:br>
              <a:rPr lang="tr-TR" sz="1800" b="0" i="0" dirty="0">
                <a:solidFill>
                  <a:srgbClr val="0B428B"/>
                </a:solidFill>
                <a:effectLst/>
                <a:latin typeface="Droid Sans"/>
              </a:rPr>
            </a:br>
            <a:endParaRPr lang="tr-TR" dirty="0"/>
          </a:p>
        </p:txBody>
      </p:sp>
      <p:sp>
        <p:nvSpPr>
          <p:cNvPr id="3" name="İçerik Yer Tutucusu 2">
            <a:extLst>
              <a:ext uri="{FF2B5EF4-FFF2-40B4-BE49-F238E27FC236}">
                <a16:creationId xmlns:a16="http://schemas.microsoft.com/office/drawing/2014/main" id="{900DB23E-F607-4C11-BBF8-4BBCB27DA83D}"/>
              </a:ext>
            </a:extLst>
          </p:cNvPr>
          <p:cNvSpPr>
            <a:spLocks noGrp="1"/>
          </p:cNvSpPr>
          <p:nvPr>
            <p:ph idx="1"/>
          </p:nvPr>
        </p:nvSpPr>
        <p:spPr/>
        <p:txBody>
          <a:bodyPr>
            <a:normAutofit/>
          </a:bodyPr>
          <a:lstStyle/>
          <a:p>
            <a:pPr algn="l"/>
            <a:r>
              <a:rPr lang="tr-TR" b="0" i="0" dirty="0" err="1">
                <a:solidFill>
                  <a:schemeClr val="tx1">
                    <a:lumMod val="95000"/>
                  </a:schemeClr>
                </a:solidFill>
                <a:effectLst/>
                <a:latin typeface="Droid Sans"/>
              </a:rPr>
              <a:t>stasyon</a:t>
            </a:r>
            <a:r>
              <a:rPr lang="tr-TR" b="0" i="0" dirty="0">
                <a:solidFill>
                  <a:schemeClr val="tx1">
                    <a:lumMod val="95000"/>
                  </a:schemeClr>
                </a:solidFill>
                <a:effectLst/>
                <a:latin typeface="Droid Sans"/>
              </a:rPr>
              <a:t> tekniği, bir konunun çeşitli açılardan toplu şekilde ele alınıp, ortak bir ürün ortaya çıkarmak için kullanılır.</a:t>
            </a:r>
          </a:p>
          <a:p>
            <a:pPr algn="l">
              <a:buFont typeface="Arial" panose="020B0604020202020204" pitchFamily="34" charset="0"/>
              <a:buChar char="•"/>
            </a:pPr>
            <a:r>
              <a:rPr lang="tr-TR" b="0" i="0" dirty="0">
                <a:solidFill>
                  <a:schemeClr val="tx1">
                    <a:lumMod val="95000"/>
                  </a:schemeClr>
                </a:solidFill>
                <a:effectLst/>
                <a:latin typeface="Droid Sans"/>
              </a:rPr>
              <a:t>Yaratıcı düşünmeyi geliştirmek.</a:t>
            </a:r>
          </a:p>
          <a:p>
            <a:pPr algn="l">
              <a:buFont typeface="Arial" panose="020B0604020202020204" pitchFamily="34" charset="0"/>
              <a:buChar char="•"/>
            </a:pPr>
            <a:r>
              <a:rPr lang="tr-TR" b="0" i="0" dirty="0">
                <a:solidFill>
                  <a:schemeClr val="tx1">
                    <a:lumMod val="95000"/>
                  </a:schemeClr>
                </a:solidFill>
                <a:effectLst/>
                <a:latin typeface="Droid Sans"/>
              </a:rPr>
              <a:t>Yarım bırakılan işi tamamlamak.</a:t>
            </a:r>
          </a:p>
          <a:p>
            <a:pPr algn="l">
              <a:buFont typeface="Arial" panose="020B0604020202020204" pitchFamily="34" charset="0"/>
              <a:buChar char="•"/>
            </a:pPr>
            <a:r>
              <a:rPr lang="tr-TR" b="0" i="0" dirty="0">
                <a:solidFill>
                  <a:schemeClr val="tx1">
                    <a:lumMod val="95000"/>
                  </a:schemeClr>
                </a:solidFill>
                <a:effectLst/>
                <a:latin typeface="Droid Sans"/>
              </a:rPr>
              <a:t>İletişim becerisini ve özel yetenekleri ortaya çıkarmak.</a:t>
            </a:r>
          </a:p>
          <a:p>
            <a:pPr algn="l">
              <a:buFont typeface="Arial" panose="020B0604020202020204" pitchFamily="34" charset="0"/>
              <a:buChar char="•"/>
            </a:pPr>
            <a:r>
              <a:rPr lang="tr-TR" b="0" i="0" dirty="0">
                <a:solidFill>
                  <a:schemeClr val="tx1">
                    <a:lumMod val="95000"/>
                  </a:schemeClr>
                </a:solidFill>
                <a:effectLst/>
                <a:latin typeface="Droid Sans"/>
              </a:rPr>
              <a:t>İş birliği içinde çalışma alışkanlığı kazandırma, temel alınır.</a:t>
            </a:r>
          </a:p>
          <a:p>
            <a:pPr algn="l">
              <a:buFont typeface="Arial" panose="020B0604020202020204" pitchFamily="34" charset="0"/>
              <a:buChar char="•"/>
            </a:pPr>
            <a:r>
              <a:rPr lang="tr-TR" b="0" i="0" dirty="0">
                <a:solidFill>
                  <a:schemeClr val="tx1">
                    <a:lumMod val="95000"/>
                  </a:schemeClr>
                </a:solidFill>
                <a:effectLst/>
                <a:latin typeface="Droid Sans"/>
              </a:rPr>
              <a:t>2 ila 8 istasyondan oluşur.</a:t>
            </a:r>
          </a:p>
          <a:p>
            <a:pPr algn="l">
              <a:buFont typeface="Arial" panose="020B0604020202020204" pitchFamily="34" charset="0"/>
              <a:buChar char="•"/>
            </a:pPr>
            <a:r>
              <a:rPr lang="tr-TR" b="0" i="0" dirty="0">
                <a:solidFill>
                  <a:schemeClr val="tx1">
                    <a:lumMod val="95000"/>
                  </a:schemeClr>
                </a:solidFill>
                <a:effectLst/>
                <a:latin typeface="Droid Sans"/>
              </a:rPr>
              <a:t>Etkinlik merkezi çocuklar sınıfa gelmeden kurulur.</a:t>
            </a:r>
          </a:p>
          <a:p>
            <a:pPr algn="l">
              <a:buFont typeface="Arial" panose="020B0604020202020204" pitchFamily="34" charset="0"/>
              <a:buChar char="•"/>
            </a:pPr>
            <a:r>
              <a:rPr lang="tr-TR" b="0" i="0" dirty="0">
                <a:solidFill>
                  <a:schemeClr val="tx1">
                    <a:lumMod val="95000"/>
                  </a:schemeClr>
                </a:solidFill>
                <a:effectLst/>
                <a:latin typeface="Droid Sans"/>
              </a:rPr>
              <a:t>Kaç istasyon varsa o kadar grup oluşturulur.</a:t>
            </a:r>
          </a:p>
          <a:p>
            <a:endParaRPr lang="tr-TR" dirty="0"/>
          </a:p>
        </p:txBody>
      </p:sp>
    </p:spTree>
    <p:extLst>
      <p:ext uri="{BB962C8B-B14F-4D97-AF65-F5344CB8AC3E}">
        <p14:creationId xmlns:p14="http://schemas.microsoft.com/office/powerpoint/2010/main" val="13097805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A5E85D41-371A-4EB2-BBE3-FB392F3BF51B}"/>
              </a:ext>
            </a:extLst>
          </p:cNvPr>
          <p:cNvSpPr>
            <a:spLocks noGrp="1"/>
          </p:cNvSpPr>
          <p:nvPr>
            <p:ph type="title"/>
          </p:nvPr>
        </p:nvSpPr>
        <p:spPr/>
        <p:txBody>
          <a:bodyPr/>
          <a:lstStyle/>
          <a:p>
            <a:r>
              <a:rPr lang="tr-TR" sz="4400" b="0" i="0" dirty="0">
                <a:solidFill>
                  <a:srgbClr val="FF0000"/>
                </a:solidFill>
                <a:effectLst/>
                <a:latin typeface="Droid Sans"/>
              </a:rPr>
              <a:t>				İSTASYON TEKNİĞİ</a:t>
            </a:r>
            <a:endParaRPr lang="tr-TR" dirty="0">
              <a:solidFill>
                <a:srgbClr val="FF0000"/>
              </a:solidFill>
            </a:endParaRPr>
          </a:p>
        </p:txBody>
      </p:sp>
      <p:sp>
        <p:nvSpPr>
          <p:cNvPr id="3" name="İçerik Yer Tutucusu 2">
            <a:extLst>
              <a:ext uri="{FF2B5EF4-FFF2-40B4-BE49-F238E27FC236}">
                <a16:creationId xmlns:a16="http://schemas.microsoft.com/office/drawing/2014/main" id="{D9BA401B-18DA-4CE6-8820-01A50F2A7914}"/>
              </a:ext>
            </a:extLst>
          </p:cNvPr>
          <p:cNvSpPr>
            <a:spLocks noGrp="1"/>
          </p:cNvSpPr>
          <p:nvPr>
            <p:ph idx="1"/>
          </p:nvPr>
        </p:nvSpPr>
        <p:spPr/>
        <p:txBody>
          <a:bodyPr>
            <a:normAutofit lnSpcReduction="10000"/>
          </a:bodyPr>
          <a:lstStyle/>
          <a:p>
            <a:pPr algn="l"/>
            <a:r>
              <a:rPr lang="tr-TR" sz="1600" b="1" i="0" dirty="0">
                <a:solidFill>
                  <a:schemeClr val="bg1">
                    <a:lumMod val="95000"/>
                    <a:lumOff val="5000"/>
                  </a:schemeClr>
                </a:solidFill>
                <a:effectLst/>
                <a:latin typeface="Droid Sans"/>
              </a:rPr>
              <a:t>Uygulama Aşamaları: </a:t>
            </a:r>
            <a:endParaRPr lang="tr-TR" sz="1600" b="0" i="0" dirty="0">
              <a:solidFill>
                <a:schemeClr val="bg1">
                  <a:lumMod val="95000"/>
                  <a:lumOff val="5000"/>
                </a:schemeClr>
              </a:solidFill>
              <a:effectLst/>
              <a:latin typeface="Droid Sans"/>
            </a:endParaRPr>
          </a:p>
          <a:p>
            <a:pPr algn="l"/>
            <a:r>
              <a:rPr lang="tr-TR" sz="1600" b="1" i="0" dirty="0">
                <a:solidFill>
                  <a:schemeClr val="bg1">
                    <a:lumMod val="95000"/>
                    <a:lumOff val="5000"/>
                  </a:schemeClr>
                </a:solidFill>
                <a:effectLst/>
                <a:latin typeface="Droid Sans"/>
              </a:rPr>
              <a:t>1.</a:t>
            </a:r>
            <a:r>
              <a:rPr lang="tr-TR" sz="1600" b="0" i="0" dirty="0">
                <a:solidFill>
                  <a:schemeClr val="bg1">
                    <a:lumMod val="95000"/>
                    <a:lumOff val="5000"/>
                  </a:schemeClr>
                </a:solidFill>
                <a:effectLst/>
                <a:latin typeface="Droid Sans"/>
              </a:rPr>
              <a:t> </a:t>
            </a:r>
            <a:r>
              <a:rPr lang="tr-TR" sz="1600" b="1" i="0" dirty="0">
                <a:solidFill>
                  <a:schemeClr val="bg1">
                    <a:lumMod val="95000"/>
                    <a:lumOff val="5000"/>
                  </a:schemeClr>
                </a:solidFill>
                <a:effectLst/>
                <a:latin typeface="Droid Sans"/>
              </a:rPr>
              <a:t>Konu belirlenir:</a:t>
            </a:r>
            <a:r>
              <a:rPr lang="tr-TR" sz="1600" b="0" i="0" dirty="0">
                <a:solidFill>
                  <a:schemeClr val="bg1">
                    <a:lumMod val="95000"/>
                    <a:lumOff val="5000"/>
                  </a:schemeClr>
                </a:solidFill>
                <a:effectLst/>
                <a:latin typeface="Droid Sans"/>
              </a:rPr>
              <a:t> Her öğrencinin katılabileceği, grup çalışması yapılabilecek nitelikteki konu belirlenir. Konu seçiminde öğrencilerin görüşleri de alınır. Konu tahtaya yazılır.</a:t>
            </a:r>
          </a:p>
          <a:p>
            <a:pPr algn="l"/>
            <a:r>
              <a:rPr lang="tr-TR" sz="1600" b="1" i="0" dirty="0">
                <a:solidFill>
                  <a:schemeClr val="bg1">
                    <a:lumMod val="95000"/>
                    <a:lumOff val="5000"/>
                  </a:schemeClr>
                </a:solidFill>
                <a:effectLst/>
                <a:latin typeface="Droid Sans"/>
              </a:rPr>
              <a:t>2. Sınıf düzenlenir:</a:t>
            </a:r>
            <a:r>
              <a:rPr lang="tr-TR" sz="1600" b="0" i="0" dirty="0">
                <a:solidFill>
                  <a:schemeClr val="bg1">
                    <a:lumMod val="95000"/>
                    <a:lumOff val="5000"/>
                  </a:schemeClr>
                </a:solidFill>
                <a:effectLst/>
                <a:latin typeface="Droid Sans"/>
              </a:rPr>
              <a:t> </a:t>
            </a:r>
            <a:r>
              <a:rPr lang="tr-TR" sz="1600" b="0" i="0" dirty="0">
                <a:solidFill>
                  <a:schemeClr val="tx1">
                    <a:lumMod val="95000"/>
                  </a:schemeClr>
                </a:solidFill>
                <a:effectLst/>
                <a:latin typeface="Droid Sans"/>
              </a:rPr>
              <a:t>Sınıf ortasına döngüsel ilerleyebilecek şekilde, birbirinden uzakta masalar yerleştirilir. Masaların üzerine hangi istasyon olduğu yazılır (öykü, drama, slogan </a:t>
            </a:r>
            <a:r>
              <a:rPr lang="tr-TR" sz="1600" b="0" i="0" dirty="0" err="1">
                <a:solidFill>
                  <a:schemeClr val="tx1">
                    <a:lumMod val="95000"/>
                  </a:schemeClr>
                </a:solidFill>
                <a:effectLst/>
                <a:latin typeface="Droid Sans"/>
              </a:rPr>
              <a:t>vb</a:t>
            </a:r>
            <a:r>
              <a:rPr lang="tr-TR" sz="1600" b="0" i="0" dirty="0">
                <a:solidFill>
                  <a:schemeClr val="tx1">
                    <a:lumMod val="95000"/>
                  </a:schemeClr>
                </a:solidFill>
                <a:effectLst/>
                <a:latin typeface="Droid Sans"/>
              </a:rPr>
              <a:t>). Masaların üstüne öğrencilerin uygulamada kullanacakları malzemeler ve yönerge kağıtları konur. Sınıf istasyon sayısı kadar gruplara ayrılır.</a:t>
            </a:r>
          </a:p>
          <a:p>
            <a:pPr algn="l"/>
            <a:r>
              <a:rPr lang="tr-TR" sz="1600" b="1" i="0" dirty="0">
                <a:solidFill>
                  <a:schemeClr val="bg1">
                    <a:lumMod val="95000"/>
                    <a:lumOff val="5000"/>
                  </a:schemeClr>
                </a:solidFill>
                <a:effectLst/>
                <a:latin typeface="Droid Sans"/>
              </a:rPr>
              <a:t>3. Teknik uygulanır:</a:t>
            </a:r>
            <a:r>
              <a:rPr lang="tr-TR" sz="1600" b="0" i="0" dirty="0">
                <a:solidFill>
                  <a:schemeClr val="bg1">
                    <a:lumMod val="95000"/>
                    <a:lumOff val="5000"/>
                  </a:schemeClr>
                </a:solidFill>
                <a:effectLst/>
                <a:latin typeface="Droid Sans"/>
              </a:rPr>
              <a:t> </a:t>
            </a:r>
            <a:r>
              <a:rPr lang="tr-TR" sz="1600" b="0" i="0" dirty="0">
                <a:solidFill>
                  <a:schemeClr val="tx1">
                    <a:lumMod val="95000"/>
                  </a:schemeClr>
                </a:solidFill>
                <a:effectLst/>
                <a:latin typeface="Droid Sans"/>
              </a:rPr>
              <a:t>Lider gruplara görevleri tamamlamaları için belirli bir süre verir böylece gruplar dönüşümlü olarak tüm masaları dolaşır ve verilen görevleri yapar.</a:t>
            </a:r>
          </a:p>
          <a:p>
            <a:pPr algn="l"/>
            <a:r>
              <a:rPr lang="tr-TR" sz="1600" b="1" i="0" dirty="0">
                <a:solidFill>
                  <a:schemeClr val="tx1">
                    <a:lumMod val="95000"/>
                  </a:schemeClr>
                </a:solidFill>
                <a:effectLst/>
                <a:latin typeface="Droid Sans"/>
              </a:rPr>
              <a:t>İstasyon Tekniğinin Yararları:</a:t>
            </a:r>
            <a:endParaRPr lang="tr-TR" sz="1600" b="0" i="0" dirty="0">
              <a:solidFill>
                <a:schemeClr val="tx1">
                  <a:lumMod val="95000"/>
                </a:schemeClr>
              </a:solidFill>
              <a:effectLst/>
              <a:latin typeface="Droid Sans"/>
            </a:endParaRPr>
          </a:p>
          <a:p>
            <a:pPr marL="742950" lvl="1" indent="-285750" algn="l">
              <a:buFont typeface="Arial" panose="020B0604020202020204" pitchFamily="34" charset="0"/>
              <a:buChar char="•"/>
            </a:pPr>
            <a:r>
              <a:rPr lang="tr-TR" sz="1600" b="0" i="0" dirty="0">
                <a:solidFill>
                  <a:schemeClr val="tx1">
                    <a:lumMod val="95000"/>
                  </a:schemeClr>
                </a:solidFill>
                <a:effectLst/>
                <a:latin typeface="Droid Sans"/>
              </a:rPr>
              <a:t>Öğrencilerde birlikte çalışma alışkanlığı gelişir. </a:t>
            </a:r>
          </a:p>
          <a:p>
            <a:pPr marL="742950" lvl="1" indent="-285750" algn="l">
              <a:buFont typeface="Arial" panose="020B0604020202020204" pitchFamily="34" charset="0"/>
              <a:buChar char="•"/>
            </a:pPr>
            <a:r>
              <a:rPr lang="tr-TR" sz="1600" b="0" i="0" dirty="0">
                <a:solidFill>
                  <a:schemeClr val="tx1">
                    <a:lumMod val="95000"/>
                  </a:schemeClr>
                </a:solidFill>
                <a:effectLst/>
                <a:latin typeface="Droid Sans"/>
              </a:rPr>
              <a:t>Öğrencilerin özel yeteneklerini ortaya çıkarır. </a:t>
            </a:r>
          </a:p>
          <a:p>
            <a:pPr marL="742950" lvl="1" indent="-285750" algn="l">
              <a:buFont typeface="Arial" panose="020B0604020202020204" pitchFamily="34" charset="0"/>
              <a:buChar char="•"/>
            </a:pPr>
            <a:r>
              <a:rPr lang="tr-TR" sz="1600" b="0" i="0" dirty="0">
                <a:solidFill>
                  <a:schemeClr val="tx1">
                    <a:lumMod val="95000"/>
                  </a:schemeClr>
                </a:solidFill>
                <a:effectLst/>
                <a:latin typeface="Droid Sans"/>
              </a:rPr>
              <a:t>Öğrencilerin yaratıcılıklarını geliştirir. </a:t>
            </a:r>
          </a:p>
          <a:p>
            <a:pPr marL="742950" lvl="1" indent="-285750" algn="l">
              <a:buFont typeface="Arial" panose="020B0604020202020204" pitchFamily="34" charset="0"/>
              <a:buChar char="•"/>
            </a:pPr>
            <a:r>
              <a:rPr lang="tr-TR" sz="1600" b="0" i="0" dirty="0">
                <a:solidFill>
                  <a:schemeClr val="tx1">
                    <a:lumMod val="95000"/>
                  </a:schemeClr>
                </a:solidFill>
                <a:effectLst/>
                <a:latin typeface="Droid Sans"/>
              </a:rPr>
              <a:t>Öğrenciler başlanmış bir işe adapte olmayı, katkı yapmayı öğrenir. </a:t>
            </a:r>
          </a:p>
          <a:p>
            <a:endParaRPr lang="tr-TR" dirty="0"/>
          </a:p>
        </p:txBody>
      </p:sp>
    </p:spTree>
    <p:extLst>
      <p:ext uri="{BB962C8B-B14F-4D97-AF65-F5344CB8AC3E}">
        <p14:creationId xmlns:p14="http://schemas.microsoft.com/office/powerpoint/2010/main" val="1570477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ADF7C124-4489-409B-B2F8-E8A79D64A0E4}"/>
              </a:ext>
            </a:extLst>
          </p:cNvPr>
          <p:cNvSpPr>
            <a:spLocks noGrp="1"/>
          </p:cNvSpPr>
          <p:nvPr>
            <p:ph type="title"/>
          </p:nvPr>
        </p:nvSpPr>
        <p:spPr/>
        <p:txBody>
          <a:bodyPr/>
          <a:lstStyle/>
          <a:p>
            <a:r>
              <a:rPr lang="tr-TR" dirty="0"/>
              <a:t>Eğitsel oyun</a:t>
            </a:r>
          </a:p>
        </p:txBody>
      </p:sp>
      <p:sp>
        <p:nvSpPr>
          <p:cNvPr id="3" name="İçerik Yer Tutucusu 2">
            <a:extLst>
              <a:ext uri="{FF2B5EF4-FFF2-40B4-BE49-F238E27FC236}">
                <a16:creationId xmlns:a16="http://schemas.microsoft.com/office/drawing/2014/main" id="{1AEE860C-B1B9-4346-89D2-912678433D22}"/>
              </a:ext>
            </a:extLst>
          </p:cNvPr>
          <p:cNvSpPr>
            <a:spLocks noGrp="1"/>
          </p:cNvSpPr>
          <p:nvPr>
            <p:ph idx="1"/>
          </p:nvPr>
        </p:nvSpPr>
        <p:spPr/>
        <p:txBody>
          <a:bodyPr>
            <a:normAutofit fontScale="85000" lnSpcReduction="20000"/>
          </a:bodyPr>
          <a:lstStyle/>
          <a:p>
            <a:r>
              <a:rPr lang="tr-TR" altLang="tr-TR" sz="2800" dirty="0"/>
              <a:t>Öğrenilen bilgileri pekiştirmek ve bu bilgilerin rahat ve neşeli bir ortamda tekrarını sağlamak amacıyla kullanılır. Bu sayede sınıf içi çalışmalar monotonluktan kurtarılarak daha ilgi çekici hale getirilir.</a:t>
            </a:r>
          </a:p>
          <a:p>
            <a:endParaRPr lang="tr-TR" altLang="tr-TR" sz="2800" b="1" i="1" dirty="0"/>
          </a:p>
          <a:p>
            <a:r>
              <a:rPr lang="tr-TR" altLang="tr-TR" sz="2800" b="1" i="1" dirty="0">
                <a:solidFill>
                  <a:srgbClr val="0000CC"/>
                </a:solidFill>
              </a:rPr>
              <a:t>Bilinmesi Gerekenler</a:t>
            </a:r>
          </a:p>
          <a:p>
            <a:endParaRPr lang="tr-TR" altLang="tr-TR" sz="1100" dirty="0">
              <a:solidFill>
                <a:srgbClr val="0000CC"/>
              </a:solidFill>
            </a:endParaRPr>
          </a:p>
          <a:p>
            <a:pPr>
              <a:buFontTx/>
              <a:buChar char="•"/>
            </a:pPr>
            <a:r>
              <a:rPr lang="tr-TR" altLang="tr-TR" sz="2800" dirty="0"/>
              <a:t>Öğrenci merkezlidir.</a:t>
            </a:r>
          </a:p>
          <a:p>
            <a:pPr>
              <a:buFontTx/>
              <a:buChar char="•"/>
            </a:pPr>
            <a:r>
              <a:rPr lang="tr-TR" altLang="tr-TR" sz="2800" dirty="0"/>
              <a:t>Öğretmenin ortamı değiştirmesi ve neşeli hale getirmesi esastır.</a:t>
            </a:r>
          </a:p>
          <a:p>
            <a:pPr>
              <a:buFontTx/>
              <a:buChar char="•"/>
            </a:pPr>
            <a:r>
              <a:rPr lang="tr-TR" altLang="tr-TR" sz="2800" dirty="0"/>
              <a:t>Öğretmen öğrencilere danışma hizmeti verir, gerekirse hakem olur.</a:t>
            </a:r>
            <a:endParaRPr lang="tr-TR" dirty="0"/>
          </a:p>
        </p:txBody>
      </p:sp>
    </p:spTree>
    <p:extLst>
      <p:ext uri="{BB962C8B-B14F-4D97-AF65-F5344CB8AC3E}">
        <p14:creationId xmlns:p14="http://schemas.microsoft.com/office/powerpoint/2010/main" val="29485311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E17A4382-60CF-4BD2-A767-16CA237D445E}"/>
              </a:ext>
            </a:extLst>
          </p:cNvPr>
          <p:cNvSpPr>
            <a:spLocks noGrp="1"/>
          </p:cNvSpPr>
          <p:nvPr>
            <p:ph type="title"/>
          </p:nvPr>
        </p:nvSpPr>
        <p:spPr/>
        <p:txBody>
          <a:bodyPr/>
          <a:lstStyle/>
          <a:p>
            <a:r>
              <a:rPr lang="tr-TR" dirty="0"/>
              <a:t>KONUŞMA HALKASI</a:t>
            </a:r>
          </a:p>
        </p:txBody>
      </p:sp>
      <p:sp>
        <p:nvSpPr>
          <p:cNvPr id="3" name="İçerik Yer Tutucusu 2">
            <a:extLst>
              <a:ext uri="{FF2B5EF4-FFF2-40B4-BE49-F238E27FC236}">
                <a16:creationId xmlns:a16="http://schemas.microsoft.com/office/drawing/2014/main" id="{A63E9B43-EC56-4052-AE88-C746AC3CCF0D}"/>
              </a:ext>
            </a:extLst>
          </p:cNvPr>
          <p:cNvSpPr>
            <a:spLocks noGrp="1"/>
          </p:cNvSpPr>
          <p:nvPr>
            <p:ph idx="1"/>
          </p:nvPr>
        </p:nvSpPr>
        <p:spPr/>
        <p:txBody>
          <a:bodyPr>
            <a:normAutofit fontScale="55000" lnSpcReduction="20000"/>
          </a:bodyPr>
          <a:lstStyle/>
          <a:p>
            <a:r>
              <a:rPr lang="tr-TR" altLang="tr-TR" sz="2800" dirty="0"/>
              <a:t>Empati, iletişim, kendini ifade etme, farklı görüşlere saygı gösterme, duygularla </a:t>
            </a:r>
          </a:p>
          <a:p>
            <a:r>
              <a:rPr lang="tr-TR" altLang="tr-TR" sz="2800" dirty="0"/>
              <a:t>düşünceleri ayırt etme becerilerini kazandırmak amacıyla uygulanır.</a:t>
            </a:r>
          </a:p>
          <a:p>
            <a:endParaRPr lang="tr-TR" altLang="tr-TR" sz="800" dirty="0"/>
          </a:p>
          <a:p>
            <a:r>
              <a:rPr lang="tr-TR" altLang="tr-TR" sz="2800" b="1" dirty="0">
                <a:solidFill>
                  <a:schemeClr val="accent2"/>
                </a:solidFill>
              </a:rPr>
              <a:t>Kullanımı</a:t>
            </a:r>
            <a:endParaRPr lang="tr-TR" altLang="tr-TR" sz="2800" dirty="0">
              <a:solidFill>
                <a:schemeClr val="accent2"/>
              </a:solidFill>
            </a:endParaRPr>
          </a:p>
          <a:p>
            <a:pPr>
              <a:buFontTx/>
              <a:buChar char="•"/>
            </a:pPr>
            <a:r>
              <a:rPr lang="tr-TR" altLang="tr-TR" sz="2800" dirty="0"/>
              <a:t>Öğrencilerin bir </a:t>
            </a:r>
            <a:r>
              <a:rPr lang="tr-TR" altLang="tr-TR" sz="2800" dirty="0" err="1"/>
              <a:t>konu,durum,olay</a:t>
            </a:r>
            <a:r>
              <a:rPr lang="tr-TR" altLang="tr-TR" sz="2800" dirty="0"/>
              <a:t> ya da öyküdeki bir kişinin (kahramanın) yerine kendilerini koyması durumudur.  Öğrenciler bir daire şeklinde oturarak kahramanın ne düşündüğü, ne hissettiği gibi konularda herkes sırayla görüşlerini dile getirir.</a:t>
            </a:r>
          </a:p>
          <a:p>
            <a:endParaRPr lang="tr-TR" altLang="tr-TR" sz="800" dirty="0"/>
          </a:p>
          <a:p>
            <a:r>
              <a:rPr lang="tr-TR" altLang="tr-TR" sz="2800" b="1" i="1" dirty="0">
                <a:solidFill>
                  <a:schemeClr val="accent2"/>
                </a:solidFill>
              </a:rPr>
              <a:t>Bilinmesi Gerekenler</a:t>
            </a:r>
            <a:endParaRPr lang="tr-TR" altLang="tr-TR" sz="2800" dirty="0">
              <a:solidFill>
                <a:schemeClr val="accent2"/>
              </a:solidFill>
            </a:endParaRPr>
          </a:p>
          <a:p>
            <a:pPr>
              <a:buFontTx/>
              <a:buChar char="•"/>
            </a:pPr>
            <a:r>
              <a:rPr lang="tr-TR" altLang="tr-TR" sz="2800" dirty="0"/>
              <a:t>Öğrenci merkezlidir.</a:t>
            </a:r>
          </a:p>
          <a:p>
            <a:pPr>
              <a:buFontTx/>
              <a:buChar char="•"/>
            </a:pPr>
            <a:r>
              <a:rPr lang="tr-TR" altLang="tr-TR" sz="2800" dirty="0"/>
              <a:t>Dikkatli dinleme, grup içinde konuşma ve kendini ifade etme gibi becerileri geliştirir.</a:t>
            </a:r>
          </a:p>
          <a:p>
            <a:pPr>
              <a:buFontTx/>
              <a:buChar char="•"/>
            </a:pPr>
            <a:r>
              <a:rPr lang="tr-TR" altLang="tr-TR" sz="2800" dirty="0"/>
              <a:t>Empati kurma becerisini ve başkalarının görüşlerine saygı duymayı geliştirir.</a:t>
            </a:r>
          </a:p>
          <a:p>
            <a:pPr>
              <a:buFontTx/>
              <a:buChar char="•"/>
            </a:pPr>
            <a:r>
              <a:rPr lang="tr-TR" altLang="tr-TR" sz="2800" dirty="0"/>
              <a:t>Duyguları ve düşünceleri ayırt etmeyi öğretir.</a:t>
            </a:r>
          </a:p>
          <a:p>
            <a:endParaRPr lang="tr-TR" dirty="0"/>
          </a:p>
        </p:txBody>
      </p:sp>
    </p:spTree>
    <p:extLst>
      <p:ext uri="{BB962C8B-B14F-4D97-AF65-F5344CB8AC3E}">
        <p14:creationId xmlns:p14="http://schemas.microsoft.com/office/powerpoint/2010/main" val="24614234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228D524-B427-4ACE-9BB3-8D9C1284D043}"/>
              </a:ext>
            </a:extLst>
          </p:cNvPr>
          <p:cNvSpPr>
            <a:spLocks noGrp="1"/>
          </p:cNvSpPr>
          <p:nvPr>
            <p:ph type="title"/>
          </p:nvPr>
        </p:nvSpPr>
        <p:spPr/>
        <p:txBody>
          <a:bodyPr/>
          <a:lstStyle/>
          <a:p>
            <a:r>
              <a:rPr lang="tr-TR" dirty="0"/>
              <a:t>ANOLOJİ</a:t>
            </a:r>
          </a:p>
        </p:txBody>
      </p:sp>
      <p:sp>
        <p:nvSpPr>
          <p:cNvPr id="3" name="İçerik Yer Tutucusu 2">
            <a:extLst>
              <a:ext uri="{FF2B5EF4-FFF2-40B4-BE49-F238E27FC236}">
                <a16:creationId xmlns:a16="http://schemas.microsoft.com/office/drawing/2014/main" id="{92E3A632-0137-4EC5-9D33-7A3CC2F4B50B}"/>
              </a:ext>
            </a:extLst>
          </p:cNvPr>
          <p:cNvSpPr>
            <a:spLocks noGrp="1"/>
          </p:cNvSpPr>
          <p:nvPr>
            <p:ph idx="1"/>
          </p:nvPr>
        </p:nvSpPr>
        <p:spPr/>
        <p:txBody>
          <a:bodyPr>
            <a:normAutofit fontScale="55000" lnSpcReduction="20000"/>
          </a:bodyPr>
          <a:lstStyle/>
          <a:p>
            <a:r>
              <a:rPr lang="tr-TR" altLang="tr-TR" sz="2800" dirty="0"/>
              <a:t>Analoji, bilinmeyen bir olayı bilinen bir olayın koşullarında düşünerek, iki olay arasında karşılaştırma yaparak ve ilişkiler kurarak, bilinmeyen olayı anlama sürecidir. Bilinen durum “kaynak”, bilinmeyen durum ise ”hedef” tir. Hedefe ulaşmak için var olan kaynaklardan çağrışım yapılır. </a:t>
            </a:r>
          </a:p>
          <a:p>
            <a:endParaRPr lang="tr-TR" altLang="tr-TR" sz="1400" dirty="0"/>
          </a:p>
          <a:p>
            <a:r>
              <a:rPr lang="tr-TR" altLang="tr-TR" sz="2800" b="1" dirty="0" err="1"/>
              <a:t>Anoloji</a:t>
            </a:r>
            <a:r>
              <a:rPr lang="tr-TR" altLang="tr-TR" sz="2800" b="1" dirty="0"/>
              <a:t> ile öğretme modeli 6 aşamadan oluşur:</a:t>
            </a:r>
          </a:p>
          <a:p>
            <a:endParaRPr lang="tr-TR" altLang="tr-TR" sz="1100" b="1" dirty="0"/>
          </a:p>
          <a:p>
            <a:pPr>
              <a:buFontTx/>
              <a:buChar char="•"/>
            </a:pPr>
            <a:r>
              <a:rPr lang="tr-TR" altLang="tr-TR" sz="2800" dirty="0"/>
              <a:t>Hedef kavram tanıtılır(Büyük kan dolaşımı).</a:t>
            </a:r>
          </a:p>
          <a:p>
            <a:pPr>
              <a:buFontTx/>
              <a:buChar char="•"/>
            </a:pPr>
            <a:r>
              <a:rPr lang="tr-TR" altLang="tr-TR" sz="2800" dirty="0"/>
              <a:t>Kaynak kavram hedef kavrama göre düzenlenir(Şehir su şebekesi).</a:t>
            </a:r>
          </a:p>
          <a:p>
            <a:pPr>
              <a:buFontTx/>
              <a:buChar char="•"/>
            </a:pPr>
            <a:r>
              <a:rPr lang="tr-TR" altLang="tr-TR" sz="2800" dirty="0"/>
              <a:t>Hedef ve kaynak kavram arasındaki benzerlikler tanımlanır(Damar ve su borusu).</a:t>
            </a:r>
          </a:p>
          <a:p>
            <a:pPr>
              <a:buFontTx/>
              <a:buChar char="•"/>
            </a:pPr>
            <a:r>
              <a:rPr lang="tr-TR" altLang="tr-TR" sz="2800" dirty="0"/>
              <a:t>Benzerlikler ayrıntılı olarak belirtilir.</a:t>
            </a:r>
          </a:p>
          <a:p>
            <a:pPr>
              <a:buFontTx/>
              <a:buChar char="•"/>
            </a:pPr>
            <a:r>
              <a:rPr lang="tr-TR" altLang="tr-TR" sz="2800" dirty="0"/>
              <a:t>Analojinin nerede geçersiz olduğunun gösterilmesi(Damar daha esnek iken su borusu serttir).</a:t>
            </a:r>
          </a:p>
          <a:p>
            <a:pPr>
              <a:buFontTx/>
              <a:buChar char="•"/>
            </a:pPr>
            <a:r>
              <a:rPr lang="tr-TR" altLang="tr-TR" sz="2800" dirty="0"/>
              <a:t>Sonuç bir çizelge ile belirtilir.</a:t>
            </a:r>
            <a:endParaRPr lang="tr-TR" dirty="0"/>
          </a:p>
        </p:txBody>
      </p:sp>
    </p:spTree>
    <p:extLst>
      <p:ext uri="{BB962C8B-B14F-4D97-AF65-F5344CB8AC3E}">
        <p14:creationId xmlns:p14="http://schemas.microsoft.com/office/powerpoint/2010/main" val="418821394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C91D2982-FB27-45D9-812B-5C28779FDF62}"/>
              </a:ext>
            </a:extLst>
          </p:cNvPr>
          <p:cNvSpPr>
            <a:spLocks noGrp="1"/>
          </p:cNvSpPr>
          <p:nvPr>
            <p:ph type="title"/>
          </p:nvPr>
        </p:nvSpPr>
        <p:spPr/>
        <p:txBody>
          <a:bodyPr/>
          <a:lstStyle/>
          <a:p>
            <a:endParaRPr lang="tr-TR"/>
          </a:p>
        </p:txBody>
      </p:sp>
      <p:pic>
        <p:nvPicPr>
          <p:cNvPr id="4" name="Picture 112">
            <a:extLst>
              <a:ext uri="{FF2B5EF4-FFF2-40B4-BE49-F238E27FC236}">
                <a16:creationId xmlns:a16="http://schemas.microsoft.com/office/drawing/2014/main" id="{B3B248DE-9BE0-431D-B476-B5B258163D7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103313" y="2837292"/>
            <a:ext cx="8947150" cy="2626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88859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9188956E-C49D-4B2A-B420-97990F97B7FE}"/>
              </a:ext>
            </a:extLst>
          </p:cNvPr>
          <p:cNvSpPr>
            <a:spLocks noGrp="1"/>
          </p:cNvSpPr>
          <p:nvPr>
            <p:ph type="title"/>
          </p:nvPr>
        </p:nvSpPr>
        <p:spPr/>
        <p:txBody>
          <a:bodyPr/>
          <a:lstStyle/>
          <a:p>
            <a:endParaRPr lang="tr-TR"/>
          </a:p>
        </p:txBody>
      </p:sp>
      <p:sp>
        <p:nvSpPr>
          <p:cNvPr id="3" name="İçerik Yer Tutucusu 2">
            <a:extLst>
              <a:ext uri="{FF2B5EF4-FFF2-40B4-BE49-F238E27FC236}">
                <a16:creationId xmlns:a16="http://schemas.microsoft.com/office/drawing/2014/main" id="{6F8287E7-1D87-4D69-9FA2-FDBBFABDDB7A}"/>
              </a:ext>
            </a:extLst>
          </p:cNvPr>
          <p:cNvSpPr>
            <a:spLocks noGrp="1"/>
          </p:cNvSpPr>
          <p:nvPr>
            <p:ph idx="1"/>
          </p:nvPr>
        </p:nvSpPr>
        <p:spPr/>
        <p:txBody>
          <a:bodyPr/>
          <a:lstStyle/>
          <a:p>
            <a:endParaRPr lang="tr-TR"/>
          </a:p>
        </p:txBody>
      </p:sp>
    </p:spTree>
    <p:extLst>
      <p:ext uri="{BB962C8B-B14F-4D97-AF65-F5344CB8AC3E}">
        <p14:creationId xmlns:p14="http://schemas.microsoft.com/office/powerpoint/2010/main" val="1658292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3D5C6CE-BC7F-4A6C-A5D3-5EC743815E8B}"/>
              </a:ext>
            </a:extLst>
          </p:cNvPr>
          <p:cNvSpPr>
            <a:spLocks noGrp="1"/>
          </p:cNvSpPr>
          <p:nvPr>
            <p:ph type="title"/>
          </p:nvPr>
        </p:nvSpPr>
        <p:spPr/>
        <p:txBody>
          <a:bodyPr/>
          <a:lstStyle/>
          <a:p>
            <a:r>
              <a:rPr lang="tr-TR" sz="4400" dirty="0">
                <a:solidFill>
                  <a:srgbClr val="FF0000"/>
                </a:solidFill>
              </a:rPr>
              <a:t>Anlatım Yöntemi</a:t>
            </a:r>
            <a:endParaRPr lang="tr-TR" dirty="0">
              <a:solidFill>
                <a:srgbClr val="FF0000"/>
              </a:solidFill>
            </a:endParaRPr>
          </a:p>
        </p:txBody>
      </p:sp>
      <p:sp>
        <p:nvSpPr>
          <p:cNvPr id="3" name="İçerik Yer Tutucusu 2">
            <a:extLst>
              <a:ext uri="{FF2B5EF4-FFF2-40B4-BE49-F238E27FC236}">
                <a16:creationId xmlns:a16="http://schemas.microsoft.com/office/drawing/2014/main" id="{D4A2BD7F-56D2-4513-9BD4-F541E8485F3E}"/>
              </a:ext>
            </a:extLst>
          </p:cNvPr>
          <p:cNvSpPr>
            <a:spLocks noGrp="1"/>
          </p:cNvSpPr>
          <p:nvPr>
            <p:ph idx="1"/>
          </p:nvPr>
        </p:nvSpPr>
        <p:spPr>
          <a:xfrm>
            <a:off x="1103312" y="4630760"/>
            <a:ext cx="8946541" cy="1617639"/>
          </a:xfrm>
        </p:spPr>
        <p:txBody>
          <a:bodyPr/>
          <a:lstStyle/>
          <a:p>
            <a:r>
              <a:rPr lang="tr-TR" dirty="0"/>
              <a:t>Öğretenin bilgileri edilgen bir biçimde oturarak dinleyen öğrenenlere uzman bir biçimde aktardığı geleneksel bir öğretim yöntemidir.</a:t>
            </a:r>
          </a:p>
          <a:p>
            <a:endParaRPr lang="tr-TR" dirty="0"/>
          </a:p>
        </p:txBody>
      </p:sp>
      <p:pic>
        <p:nvPicPr>
          <p:cNvPr id="10242" name="Picture 2" descr="Man teaching Mathematic illustration, Student Teacher Classroom,  Mathematics teacher class, child, class, cartoon png | PNGWing">
            <a:extLst>
              <a:ext uri="{FF2B5EF4-FFF2-40B4-BE49-F238E27FC236}">
                <a16:creationId xmlns:a16="http://schemas.microsoft.com/office/drawing/2014/main" id="{996D3288-5F33-44E6-9BBB-22F56D9EA1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7237" y="1590728"/>
            <a:ext cx="8183563" cy="2644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21609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A7EC3F0C-3ADC-4475-8569-8B2DAAFFD25C}"/>
              </a:ext>
            </a:extLst>
          </p:cNvPr>
          <p:cNvSpPr>
            <a:spLocks noGrp="1"/>
          </p:cNvSpPr>
          <p:nvPr>
            <p:ph type="title"/>
          </p:nvPr>
        </p:nvSpPr>
        <p:spPr/>
        <p:txBody>
          <a:bodyPr/>
          <a:lstStyle/>
          <a:p>
            <a:endParaRPr lang="tr-TR"/>
          </a:p>
        </p:txBody>
      </p:sp>
      <p:sp>
        <p:nvSpPr>
          <p:cNvPr id="3" name="İçerik Yer Tutucusu 2">
            <a:extLst>
              <a:ext uri="{FF2B5EF4-FFF2-40B4-BE49-F238E27FC236}">
                <a16:creationId xmlns:a16="http://schemas.microsoft.com/office/drawing/2014/main" id="{EA07F525-E2CF-471C-93F3-C22FD2C039FE}"/>
              </a:ext>
            </a:extLst>
          </p:cNvPr>
          <p:cNvSpPr>
            <a:spLocks noGrp="1"/>
          </p:cNvSpPr>
          <p:nvPr>
            <p:ph idx="1"/>
          </p:nvPr>
        </p:nvSpPr>
        <p:spPr/>
        <p:txBody>
          <a:bodyPr/>
          <a:lstStyle/>
          <a:p>
            <a:endParaRPr lang="tr-TR"/>
          </a:p>
        </p:txBody>
      </p:sp>
    </p:spTree>
    <p:extLst>
      <p:ext uri="{BB962C8B-B14F-4D97-AF65-F5344CB8AC3E}">
        <p14:creationId xmlns:p14="http://schemas.microsoft.com/office/powerpoint/2010/main" val="20835467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A184B482-16E5-4FD3-A78B-62541FC132FF}"/>
              </a:ext>
            </a:extLst>
          </p:cNvPr>
          <p:cNvSpPr>
            <a:spLocks noGrp="1"/>
          </p:cNvSpPr>
          <p:nvPr>
            <p:ph type="title"/>
          </p:nvPr>
        </p:nvSpPr>
        <p:spPr/>
        <p:txBody>
          <a:bodyPr/>
          <a:lstStyle/>
          <a:p>
            <a:r>
              <a:rPr lang="tr-TR" dirty="0"/>
              <a:t>		</a:t>
            </a:r>
            <a:r>
              <a:rPr lang="tr-TR" dirty="0">
                <a:solidFill>
                  <a:srgbClr val="FF0000"/>
                </a:solidFill>
              </a:rPr>
              <a:t>		Avantajları</a:t>
            </a:r>
          </a:p>
        </p:txBody>
      </p:sp>
      <p:sp>
        <p:nvSpPr>
          <p:cNvPr id="3" name="İçerik Yer Tutucusu 2">
            <a:extLst>
              <a:ext uri="{FF2B5EF4-FFF2-40B4-BE49-F238E27FC236}">
                <a16:creationId xmlns:a16="http://schemas.microsoft.com/office/drawing/2014/main" id="{5EF4E36B-E268-4DF3-9D8B-90CC74AC4288}"/>
              </a:ext>
            </a:extLst>
          </p:cNvPr>
          <p:cNvSpPr>
            <a:spLocks noGrp="1"/>
          </p:cNvSpPr>
          <p:nvPr>
            <p:ph idx="1"/>
          </p:nvPr>
        </p:nvSpPr>
        <p:spPr/>
        <p:txBody>
          <a:bodyPr>
            <a:normAutofit/>
          </a:bodyPr>
          <a:lstStyle/>
          <a:p>
            <a:r>
              <a:rPr lang="tr-TR" sz="2800" dirty="0"/>
              <a:t>Temel materyallerin sunumu ve yeni bir çalışmaya başlama</a:t>
            </a:r>
          </a:p>
          <a:p>
            <a:r>
              <a:rPr lang="tr-TR" sz="2800" dirty="0"/>
              <a:t>Bilgileri kalabalık gruplara iletme</a:t>
            </a:r>
          </a:p>
          <a:p>
            <a:r>
              <a:rPr lang="tr-TR" sz="2800" dirty="0"/>
              <a:t>İçerik üzerinde organize görüş oluşturma</a:t>
            </a:r>
          </a:p>
          <a:p>
            <a:r>
              <a:rPr lang="tr-TR" sz="2800" dirty="0"/>
              <a:t>Zamanı iyi kullanma</a:t>
            </a:r>
          </a:p>
          <a:p>
            <a:r>
              <a:rPr lang="tr-TR" sz="2800" dirty="0"/>
              <a:t>Sürpriz olmayacağı için güven oluşturma</a:t>
            </a:r>
          </a:p>
          <a:p>
            <a:r>
              <a:rPr lang="tr-TR" sz="2800" dirty="0"/>
              <a:t>Kolay ve ekonomik olma</a:t>
            </a:r>
          </a:p>
          <a:p>
            <a:endParaRPr lang="tr-TR" dirty="0"/>
          </a:p>
        </p:txBody>
      </p:sp>
    </p:spTree>
    <p:extLst>
      <p:ext uri="{BB962C8B-B14F-4D97-AF65-F5344CB8AC3E}">
        <p14:creationId xmlns:p14="http://schemas.microsoft.com/office/powerpoint/2010/main" val="22347153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2894E612-D047-4433-80F6-2FFC711EFE5C}"/>
              </a:ext>
            </a:extLst>
          </p:cNvPr>
          <p:cNvSpPr>
            <a:spLocks noGrp="1"/>
          </p:cNvSpPr>
          <p:nvPr>
            <p:ph type="title"/>
          </p:nvPr>
        </p:nvSpPr>
        <p:spPr/>
        <p:txBody>
          <a:bodyPr>
            <a:normAutofit fontScale="90000"/>
          </a:bodyPr>
          <a:lstStyle/>
          <a:p>
            <a:r>
              <a:rPr lang="tr-TR" sz="4400" dirty="0"/>
              <a:t>				</a:t>
            </a:r>
            <a:r>
              <a:rPr lang="tr-TR" sz="4400" dirty="0">
                <a:solidFill>
                  <a:srgbClr val="FF0000"/>
                </a:solidFill>
              </a:rPr>
              <a:t>Dezavantajları</a:t>
            </a:r>
            <a:r>
              <a:rPr lang="tr-TR" dirty="0">
                <a:solidFill>
                  <a:srgbClr val="FF0000"/>
                </a:solidFill>
              </a:rPr>
              <a:t> </a:t>
            </a:r>
            <a:br>
              <a:rPr lang="en-GB" dirty="0"/>
            </a:br>
            <a:endParaRPr lang="tr-TR" dirty="0"/>
          </a:p>
        </p:txBody>
      </p:sp>
      <p:sp>
        <p:nvSpPr>
          <p:cNvPr id="3" name="İçerik Yer Tutucusu 2">
            <a:extLst>
              <a:ext uri="{FF2B5EF4-FFF2-40B4-BE49-F238E27FC236}">
                <a16:creationId xmlns:a16="http://schemas.microsoft.com/office/drawing/2014/main" id="{3DACAA96-0C1E-42C5-BCF4-0F0734C09F12}"/>
              </a:ext>
            </a:extLst>
          </p:cNvPr>
          <p:cNvSpPr>
            <a:spLocks noGrp="1"/>
          </p:cNvSpPr>
          <p:nvPr>
            <p:ph idx="1"/>
          </p:nvPr>
        </p:nvSpPr>
        <p:spPr/>
        <p:txBody>
          <a:bodyPr/>
          <a:lstStyle/>
          <a:p>
            <a:pPr>
              <a:lnSpc>
                <a:spcPct val="90000"/>
              </a:lnSpc>
            </a:pPr>
            <a:r>
              <a:rPr lang="tr-TR" dirty="0"/>
              <a:t>Uzun ve sık yinelemelerle sıkıcı olabilir</a:t>
            </a:r>
          </a:p>
          <a:p>
            <a:pPr>
              <a:lnSpc>
                <a:spcPct val="90000"/>
              </a:lnSpc>
            </a:pPr>
            <a:r>
              <a:rPr lang="tr-TR" dirty="0"/>
              <a:t>İlgi ve gereksinimleri karşılama zorluğu</a:t>
            </a:r>
          </a:p>
          <a:p>
            <a:pPr>
              <a:lnSpc>
                <a:spcPct val="90000"/>
              </a:lnSpc>
            </a:pPr>
            <a:r>
              <a:rPr lang="tr-TR" dirty="0"/>
              <a:t>Eksik iletişime neden olma</a:t>
            </a:r>
          </a:p>
          <a:p>
            <a:pPr>
              <a:lnSpc>
                <a:spcPct val="90000"/>
              </a:lnSpc>
            </a:pPr>
            <a:r>
              <a:rPr lang="tr-TR" dirty="0"/>
              <a:t>Ayrıntıya inememe</a:t>
            </a:r>
          </a:p>
          <a:p>
            <a:pPr>
              <a:lnSpc>
                <a:spcPct val="90000"/>
              </a:lnSpc>
            </a:pPr>
            <a:r>
              <a:rPr lang="tr-TR" dirty="0"/>
              <a:t>Dinleyicilerin edilgenliği</a:t>
            </a:r>
          </a:p>
          <a:p>
            <a:pPr>
              <a:lnSpc>
                <a:spcPct val="90000"/>
              </a:lnSpc>
            </a:pPr>
            <a:r>
              <a:rPr lang="tr-TR" dirty="0"/>
              <a:t>Dinleyicileri tanıma güçlüğü</a:t>
            </a:r>
          </a:p>
          <a:p>
            <a:pPr>
              <a:lnSpc>
                <a:spcPct val="90000"/>
              </a:lnSpc>
            </a:pPr>
            <a:r>
              <a:rPr lang="tr-TR" dirty="0" err="1"/>
              <a:t>Duyuşsal</a:t>
            </a:r>
            <a:r>
              <a:rPr lang="tr-TR" dirty="0"/>
              <a:t> ve </a:t>
            </a:r>
            <a:r>
              <a:rPr lang="tr-TR" dirty="0" err="1"/>
              <a:t>devinişsel</a:t>
            </a:r>
            <a:r>
              <a:rPr lang="tr-TR" dirty="0"/>
              <a:t> öğrenme azlığı</a:t>
            </a:r>
          </a:p>
          <a:p>
            <a:pPr>
              <a:lnSpc>
                <a:spcPct val="90000"/>
              </a:lnSpc>
            </a:pPr>
            <a:r>
              <a:rPr lang="tr-TR" dirty="0"/>
              <a:t>Üst düzey bilişsel öğrenme azlığı</a:t>
            </a:r>
            <a:endParaRPr lang="tr-TR" sz="3200" dirty="0"/>
          </a:p>
          <a:p>
            <a:endParaRPr lang="tr-TR" dirty="0"/>
          </a:p>
        </p:txBody>
      </p:sp>
    </p:spTree>
    <p:extLst>
      <p:ext uri="{BB962C8B-B14F-4D97-AF65-F5344CB8AC3E}">
        <p14:creationId xmlns:p14="http://schemas.microsoft.com/office/powerpoint/2010/main" val="4162540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04547CC3-3B3E-4CDC-939A-F97A680A7FEB}"/>
              </a:ext>
            </a:extLst>
          </p:cNvPr>
          <p:cNvSpPr>
            <a:spLocks noGrp="1"/>
          </p:cNvSpPr>
          <p:nvPr>
            <p:ph type="title"/>
          </p:nvPr>
        </p:nvSpPr>
        <p:spPr/>
        <p:txBody>
          <a:bodyPr/>
          <a:lstStyle/>
          <a:p>
            <a:r>
              <a:rPr lang="tr-TR" sz="4400" dirty="0">
                <a:solidFill>
                  <a:srgbClr val="FF0000"/>
                </a:solidFill>
              </a:rPr>
              <a:t>Gösterim (Demonstrasyon)</a:t>
            </a:r>
            <a:endParaRPr lang="tr-TR" dirty="0">
              <a:solidFill>
                <a:srgbClr val="FF0000"/>
              </a:solidFill>
            </a:endParaRPr>
          </a:p>
        </p:txBody>
      </p:sp>
      <p:sp>
        <p:nvSpPr>
          <p:cNvPr id="3" name="İçerik Yer Tutucusu 2">
            <a:extLst>
              <a:ext uri="{FF2B5EF4-FFF2-40B4-BE49-F238E27FC236}">
                <a16:creationId xmlns:a16="http://schemas.microsoft.com/office/drawing/2014/main" id="{F1F328AF-2883-485E-AC18-11E91736DF9D}"/>
              </a:ext>
            </a:extLst>
          </p:cNvPr>
          <p:cNvSpPr>
            <a:spLocks noGrp="1"/>
          </p:cNvSpPr>
          <p:nvPr>
            <p:ph idx="1"/>
          </p:nvPr>
        </p:nvSpPr>
        <p:spPr/>
        <p:txBody>
          <a:bodyPr/>
          <a:lstStyle/>
          <a:p>
            <a:pPr eaLnBrk="1" hangingPunct="1">
              <a:lnSpc>
                <a:spcPct val="80000"/>
              </a:lnSpc>
            </a:pPr>
            <a:r>
              <a:rPr lang="tr-TR" sz="2800" dirty="0"/>
              <a:t>Gösterim görüşlerin, süreçlerin, işlemlerin görsel yaklaşımlar kullanılarak sunulmasıdır </a:t>
            </a:r>
          </a:p>
          <a:p>
            <a:pPr eaLnBrk="1" hangingPunct="1">
              <a:lnSpc>
                <a:spcPct val="80000"/>
              </a:lnSpc>
            </a:pPr>
            <a:r>
              <a:rPr lang="tr-TR" sz="2800" dirty="0"/>
              <a:t>Öğretmen model oluşturur </a:t>
            </a:r>
          </a:p>
          <a:p>
            <a:pPr eaLnBrk="1" hangingPunct="1">
              <a:lnSpc>
                <a:spcPct val="80000"/>
              </a:lnSpc>
            </a:pPr>
            <a:r>
              <a:rPr lang="tr-TR" sz="2800" dirty="0"/>
              <a:t>Becerilerin öğretiminde çok etkili bir yöntemdir</a:t>
            </a:r>
          </a:p>
          <a:p>
            <a:endParaRPr lang="tr-TR" dirty="0"/>
          </a:p>
        </p:txBody>
      </p:sp>
      <p:pic>
        <p:nvPicPr>
          <p:cNvPr id="4" name="Picture 5" descr="37">
            <a:extLst>
              <a:ext uri="{FF2B5EF4-FFF2-40B4-BE49-F238E27FC236}">
                <a16:creationId xmlns:a16="http://schemas.microsoft.com/office/drawing/2014/main" id="{FFAF9CCB-9E9D-4448-A66E-99CE9614A42D}"/>
              </a:ext>
            </a:extLst>
          </p:cNvPr>
          <p:cNvPicPr>
            <a:picLocks noChangeAspect="1" noChangeArrowheads="1"/>
          </p:cNvPicPr>
          <p:nvPr/>
        </p:nvPicPr>
        <p:blipFill>
          <a:blip r:embed="rId2" cstate="print"/>
          <a:srcRect/>
          <a:stretch>
            <a:fillRect/>
          </a:stretch>
        </p:blipFill>
        <p:spPr bwMode="auto">
          <a:xfrm>
            <a:off x="4932363" y="3933054"/>
            <a:ext cx="3313112" cy="2160241"/>
          </a:xfrm>
          <a:prstGeom prst="rect">
            <a:avLst/>
          </a:prstGeom>
          <a:noFill/>
          <a:ln w="9525">
            <a:noFill/>
            <a:miter lim="800000"/>
            <a:headEnd/>
            <a:tailEnd/>
          </a:ln>
        </p:spPr>
      </p:pic>
    </p:spTree>
    <p:extLst>
      <p:ext uri="{BB962C8B-B14F-4D97-AF65-F5344CB8AC3E}">
        <p14:creationId xmlns:p14="http://schemas.microsoft.com/office/powerpoint/2010/main" val="3189000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5DCF9A08-60C9-4E50-90D0-85597D7E45C6}"/>
              </a:ext>
            </a:extLst>
          </p:cNvPr>
          <p:cNvSpPr>
            <a:spLocks noGrp="1"/>
          </p:cNvSpPr>
          <p:nvPr>
            <p:ph type="title"/>
          </p:nvPr>
        </p:nvSpPr>
        <p:spPr/>
        <p:txBody>
          <a:bodyPr/>
          <a:lstStyle/>
          <a:p>
            <a:r>
              <a:rPr lang="tr-TR" dirty="0">
                <a:solidFill>
                  <a:srgbClr val="FF0000"/>
                </a:solidFill>
              </a:rPr>
              <a:t>NELERE DİKKAT EDİLMELİDİR? </a:t>
            </a:r>
          </a:p>
        </p:txBody>
      </p:sp>
      <p:sp>
        <p:nvSpPr>
          <p:cNvPr id="3" name="İçerik Yer Tutucusu 2">
            <a:extLst>
              <a:ext uri="{FF2B5EF4-FFF2-40B4-BE49-F238E27FC236}">
                <a16:creationId xmlns:a16="http://schemas.microsoft.com/office/drawing/2014/main" id="{DDB72D74-71B1-40CA-B98A-D16230E1F83A}"/>
              </a:ext>
            </a:extLst>
          </p:cNvPr>
          <p:cNvSpPr>
            <a:spLocks noGrp="1"/>
          </p:cNvSpPr>
          <p:nvPr>
            <p:ph idx="1"/>
          </p:nvPr>
        </p:nvSpPr>
        <p:spPr/>
        <p:txBody>
          <a:bodyPr>
            <a:normAutofit lnSpcReduction="10000"/>
          </a:bodyPr>
          <a:lstStyle/>
          <a:p>
            <a:pPr eaLnBrk="1" hangingPunct="1">
              <a:lnSpc>
                <a:spcPct val="90000"/>
              </a:lnSpc>
              <a:buFontTx/>
              <a:buNone/>
              <a:defRPr/>
            </a:pPr>
            <a:r>
              <a:rPr lang="tr-TR" sz="2800" u="sng" dirty="0"/>
              <a:t>Öğretmenin;</a:t>
            </a:r>
            <a:endParaRPr lang="tr-TR" sz="2800" dirty="0"/>
          </a:p>
          <a:p>
            <a:pPr eaLnBrk="1" hangingPunct="1">
              <a:lnSpc>
                <a:spcPct val="90000"/>
              </a:lnSpc>
              <a:defRPr/>
            </a:pPr>
            <a:r>
              <a:rPr lang="tr-TR" sz="2800" dirty="0"/>
              <a:t>Gösterimi iyi planlaması</a:t>
            </a:r>
          </a:p>
          <a:p>
            <a:pPr eaLnBrk="1" hangingPunct="1">
              <a:lnSpc>
                <a:spcPct val="90000"/>
              </a:lnSpc>
              <a:defRPr/>
            </a:pPr>
            <a:r>
              <a:rPr lang="tr-TR" sz="2800" dirty="0"/>
              <a:t>Bütün katılımcıların görmesini sağlaması</a:t>
            </a:r>
          </a:p>
          <a:p>
            <a:pPr eaLnBrk="1" hangingPunct="1">
              <a:lnSpc>
                <a:spcPct val="90000"/>
              </a:lnSpc>
              <a:defRPr/>
            </a:pPr>
            <a:r>
              <a:rPr lang="tr-TR" sz="2800" dirty="0"/>
              <a:t>İlgi çekmesi </a:t>
            </a:r>
          </a:p>
          <a:p>
            <a:pPr eaLnBrk="1" hangingPunct="1">
              <a:lnSpc>
                <a:spcPct val="90000"/>
              </a:lnSpc>
              <a:defRPr/>
            </a:pPr>
            <a:r>
              <a:rPr lang="tr-TR" sz="2800" dirty="0"/>
              <a:t>Gösterim sırasında sorular sorması</a:t>
            </a:r>
          </a:p>
          <a:p>
            <a:pPr eaLnBrk="1" hangingPunct="1">
              <a:lnSpc>
                <a:spcPct val="90000"/>
              </a:lnSpc>
              <a:defRPr/>
            </a:pPr>
            <a:r>
              <a:rPr lang="tr-TR" sz="2800" dirty="0"/>
              <a:t>Soru sormaları için katılımcıları yüreklendirmesi</a:t>
            </a:r>
          </a:p>
          <a:p>
            <a:pPr eaLnBrk="1" hangingPunct="1">
              <a:lnSpc>
                <a:spcPct val="90000"/>
              </a:lnSpc>
              <a:defRPr/>
            </a:pPr>
            <a:r>
              <a:rPr lang="tr-TR" sz="2800" dirty="0"/>
              <a:t>Gelen sorulara yanıtlar vermesi</a:t>
            </a:r>
          </a:p>
          <a:p>
            <a:pPr eaLnBrk="1" hangingPunct="1">
              <a:lnSpc>
                <a:spcPct val="90000"/>
              </a:lnSpc>
              <a:defRPr/>
            </a:pPr>
            <a:r>
              <a:rPr lang="tr-TR" sz="2800" dirty="0"/>
              <a:t>Gösterimi izleyenlerin kullanacağı bir gözlem formu hazırlaması gerekir </a:t>
            </a:r>
          </a:p>
          <a:p>
            <a:endParaRPr lang="tr-TR" dirty="0"/>
          </a:p>
        </p:txBody>
      </p:sp>
    </p:spTree>
    <p:extLst>
      <p:ext uri="{BB962C8B-B14F-4D97-AF65-F5344CB8AC3E}">
        <p14:creationId xmlns:p14="http://schemas.microsoft.com/office/powerpoint/2010/main" val="164274630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yon">
  <a:themeElements>
    <a:clrScheme name="İy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y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y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48</TotalTime>
  <Words>2710</Words>
  <PresentationFormat>Geniş ekran</PresentationFormat>
  <Paragraphs>341</Paragraphs>
  <Slides>50</Slides>
  <Notes>1</Notes>
  <HiddenSlides>0</HiddenSlides>
  <MMClips>0</MMClips>
  <ScaleCrop>false</ScaleCrop>
  <HeadingPairs>
    <vt:vector size="8" baseType="variant">
      <vt:variant>
        <vt:lpstr>Kullanılan Yazı Tipleri</vt:lpstr>
      </vt:variant>
      <vt:variant>
        <vt:i4>9</vt:i4>
      </vt:variant>
      <vt:variant>
        <vt:lpstr>Tema</vt:lpstr>
      </vt:variant>
      <vt:variant>
        <vt:i4>1</vt:i4>
      </vt:variant>
      <vt:variant>
        <vt:lpstr>Eklenmiş OLE Hizmet Programları</vt:lpstr>
      </vt:variant>
      <vt:variant>
        <vt:i4>1</vt:i4>
      </vt:variant>
      <vt:variant>
        <vt:lpstr>Slayt Başlıkları</vt:lpstr>
      </vt:variant>
      <vt:variant>
        <vt:i4>50</vt:i4>
      </vt:variant>
    </vt:vector>
  </HeadingPairs>
  <TitlesOfParts>
    <vt:vector size="61" baseType="lpstr">
      <vt:lpstr>Arial</vt:lpstr>
      <vt:lpstr>Arial TUR</vt:lpstr>
      <vt:lpstr>Calibri</vt:lpstr>
      <vt:lpstr>Century Gothic</vt:lpstr>
      <vt:lpstr>Droid Sans</vt:lpstr>
      <vt:lpstr>Open Sans</vt:lpstr>
      <vt:lpstr>Times New Roman</vt:lpstr>
      <vt:lpstr>Wingdings 2</vt:lpstr>
      <vt:lpstr>Wingdings 3</vt:lpstr>
      <vt:lpstr>İyon</vt:lpstr>
      <vt:lpstr>Photo Editor Photo</vt:lpstr>
      <vt:lpstr>Öğretim yöntem ve Teknikleri</vt:lpstr>
      <vt:lpstr>PowerPoint Sunusu</vt:lpstr>
      <vt:lpstr>PowerPoint Sunusu</vt:lpstr>
      <vt:lpstr>Öğretim Yöntem ve Teknikleri</vt:lpstr>
      <vt:lpstr>Anlatım Yöntemi</vt:lpstr>
      <vt:lpstr>    Avantajları</vt:lpstr>
      <vt:lpstr>    Dezavantajları  </vt:lpstr>
      <vt:lpstr>Gösterim (Demonstrasyon)</vt:lpstr>
      <vt:lpstr>NELERE DİKKAT EDİLMELİDİR? </vt:lpstr>
      <vt:lpstr>İyi planlanmış ve iyi uygulanmış bir gösterim</vt:lpstr>
      <vt:lpstr>    SORU- YANIT</vt:lpstr>
      <vt:lpstr>Avantajları     Dezavantajları   </vt:lpstr>
      <vt:lpstr>       Tartışma</vt:lpstr>
      <vt:lpstr>PowerPoint Sunusu</vt:lpstr>
      <vt:lpstr>PowerPoint Sunusu</vt:lpstr>
      <vt:lpstr>  </vt:lpstr>
      <vt:lpstr>        Zıt Panel </vt:lpstr>
      <vt:lpstr>   Münazara(Savlı Tartışma) </vt:lpstr>
      <vt:lpstr>   Konferans(Anlatım Tekniği) </vt:lpstr>
      <vt:lpstr>   Sempozyum(Çok Oturumlu Seans) </vt:lpstr>
      <vt:lpstr>   </vt:lpstr>
      <vt:lpstr>                                            SEMİNER                                                                   </vt:lpstr>
      <vt:lpstr>      KOLEGYUM     </vt:lpstr>
      <vt:lpstr>KOLEGYUM</vt:lpstr>
      <vt:lpstr>ÇEMBER</vt:lpstr>
      <vt:lpstr>    ÖRNEK OLAY İNCELEME</vt:lpstr>
      <vt:lpstr>PowerPoint Sunusu</vt:lpstr>
      <vt:lpstr>Bütün sınıfınla yapılan örnek olay incelenmesinde;</vt:lpstr>
      <vt:lpstr>Gruplarla örnek olay incelemesinde; </vt:lpstr>
      <vt:lpstr>PowerPoint Sunusu</vt:lpstr>
      <vt:lpstr> BEYİN FIRTINASI</vt:lpstr>
      <vt:lpstr>PowerPoint Sunusu</vt:lpstr>
      <vt:lpstr>Rol Oynama </vt:lpstr>
      <vt:lpstr>Rol oynamada öğretenlerin yapmaları gerekenler;</vt:lpstr>
      <vt:lpstr> KONUŞMA HALKASI </vt:lpstr>
      <vt:lpstr>PowerPoint Sunusu</vt:lpstr>
      <vt:lpstr>PowerPoint Sunusu</vt:lpstr>
      <vt:lpstr>ALTI ŞAPKALI DÜŞÜNME TEKNİĞİ (Edward De Bono) </vt:lpstr>
      <vt:lpstr>ALTI AYAKKABILI UYGULAMA (Edward De Bono</vt:lpstr>
      <vt:lpstr>MİKRO ÖĞRETİM </vt:lpstr>
      <vt:lpstr>AYRILIP BİRLEŞME (JİGSAW) TEKNİĞİ: </vt:lpstr>
      <vt:lpstr>DRAMA (DOĞAÇLAMA CANLANDIRMASI) </vt:lpstr>
      <vt:lpstr>     İSTASYON TEKNİĞİ </vt:lpstr>
      <vt:lpstr>    İSTASYON TEKNİĞİ</vt:lpstr>
      <vt:lpstr>Eğitsel oyun</vt:lpstr>
      <vt:lpstr>KONUŞMA HALKASI</vt:lpstr>
      <vt:lpstr>ANOLOJİ</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2021-04-22T15:19:06Z</dcterms:created>
  <dcterms:modified xsi:type="dcterms:W3CDTF">2021-04-22T16:09:11Z</dcterms:modified>
</cp:coreProperties>
</file>