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sldIdLst>
    <p:sldId id="315" r:id="rId2"/>
    <p:sldId id="256" r:id="rId3"/>
    <p:sldId id="310" r:id="rId4"/>
    <p:sldId id="257" r:id="rId5"/>
    <p:sldId id="258" r:id="rId6"/>
    <p:sldId id="260" r:id="rId7"/>
    <p:sldId id="261" r:id="rId8"/>
    <p:sldId id="262" r:id="rId9"/>
    <p:sldId id="263" r:id="rId10"/>
    <p:sldId id="264" r:id="rId11"/>
    <p:sldId id="265" r:id="rId12"/>
    <p:sldId id="266" r:id="rId13"/>
    <p:sldId id="267" r:id="rId14"/>
    <p:sldId id="268" r:id="rId15"/>
    <p:sldId id="269" r:id="rId16"/>
    <p:sldId id="270" r:id="rId17"/>
    <p:sldId id="271" r:id="rId18"/>
    <p:sldId id="312" r:id="rId19"/>
    <p:sldId id="309" r:id="rId20"/>
    <p:sldId id="313" r:id="rId21"/>
    <p:sldId id="314" r:id="rId22"/>
    <p:sldId id="279" r:id="rId23"/>
    <p:sldId id="280" r:id="rId24"/>
    <p:sldId id="305" r:id="rId25"/>
    <p:sldId id="281" r:id="rId26"/>
    <p:sldId id="298" r:id="rId27"/>
    <p:sldId id="299" r:id="rId28"/>
    <p:sldId id="300" r:id="rId29"/>
    <p:sldId id="306" r:id="rId30"/>
    <p:sldId id="311" r:id="rId31"/>
    <p:sldId id="303" r:id="rId32"/>
    <p:sldId id="304" r:id="rId33"/>
    <p:sldId id="282" r:id="rId34"/>
    <p:sldId id="283" r:id="rId35"/>
    <p:sldId id="284" r:id="rId36"/>
    <p:sldId id="285" r:id="rId37"/>
    <p:sldId id="286" r:id="rId38"/>
    <p:sldId id="287" r:id="rId39"/>
    <p:sldId id="288" r:id="rId40"/>
    <p:sldId id="289" r:id="rId41"/>
    <p:sldId id="290" r:id="rId42"/>
    <p:sldId id="307" r:id="rId43"/>
    <p:sldId id="291" r:id="rId44"/>
    <p:sldId id="292" r:id="rId45"/>
    <p:sldId id="293" r:id="rId46"/>
    <p:sldId id="294" r:id="rId47"/>
    <p:sldId id="295" r:id="rId48"/>
    <p:sldId id="316"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lma KAYA" initials="SK" lastIdx="3" clrIdx="0"/>
  <p:cmAuthor id="1" name="Fatih TURKHAN" initials="FT" lastIdx="1" clrIdx="1">
    <p:extLst>
      <p:ext uri="{19B8F6BF-5375-455C-9EA6-DF929625EA0E}">
        <p15:presenceInfo xmlns:p15="http://schemas.microsoft.com/office/powerpoint/2012/main" userId="S-1-5-21-606747145-725345543-1801674531-544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708"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slide" Target="slides/slide38.xml" /><Relationship Id="rId3" Type="http://schemas.openxmlformats.org/officeDocument/2006/relationships/slide" Target="slides/slide2.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slide" Target="slides/slide41.xml" /><Relationship Id="rId47" Type="http://schemas.openxmlformats.org/officeDocument/2006/relationships/slide" Target="slides/slide46.xml" /><Relationship Id="rId50" Type="http://schemas.openxmlformats.org/officeDocument/2006/relationships/commentAuthors" Target="commentAuthors.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41" Type="http://schemas.openxmlformats.org/officeDocument/2006/relationships/slide" Target="slides/slide40.xml" /><Relationship Id="rId54" Type="http://schemas.openxmlformats.org/officeDocument/2006/relationships/tableStyles" Target="tableStyle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3" Type="http://schemas.openxmlformats.org/officeDocument/2006/relationships/theme" Target="theme/theme1.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slide" Target="slides/slide48.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slide" Target="slides/slide30.xml" /><Relationship Id="rId44" Type="http://schemas.openxmlformats.org/officeDocument/2006/relationships/slide" Target="slides/slide43.xml" /><Relationship Id="rId52" Type="http://schemas.openxmlformats.org/officeDocument/2006/relationships/viewProps" Target="viewProps.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slide" Target="slides/slide47.xml" /><Relationship Id="rId8" Type="http://schemas.openxmlformats.org/officeDocument/2006/relationships/slide" Target="slides/slide7.xml" /><Relationship Id="rId51" Type="http://schemas.openxmlformats.org/officeDocument/2006/relationships/presProps" Target="presProp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FDB48504-A8FA-4D4C-8FBB-6808139E49F5}" type="datetimeFigureOut">
              <a:rPr lang="tr-TR" smtClean="0"/>
              <a:t>14.08.2021</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2044132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FDB48504-A8FA-4D4C-8FBB-6808139E49F5}" type="datetimeFigureOut">
              <a:rPr lang="tr-TR" smtClean="0"/>
              <a:t>14.08.2021</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4051273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FDB48504-A8FA-4D4C-8FBB-6808139E49F5}" type="datetimeFigureOut">
              <a:rPr lang="tr-TR" smtClean="0"/>
              <a:t>14.08.2021</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23E3A0-BC3F-4F40-A602-06DC84F3B543}" type="slidenum">
              <a:rPr lang="tr-TR" smtClean="0"/>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450628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FDB48504-A8FA-4D4C-8FBB-6808139E49F5}" type="datetimeFigureOut">
              <a:rPr lang="tr-TR" smtClean="0"/>
              <a:t>14.08.2021</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8536008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FDB48504-A8FA-4D4C-8FBB-6808139E49F5}" type="datetimeFigureOut">
              <a:rPr lang="tr-TR" smtClean="0"/>
              <a:t>14.08.2021</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23E3A0-BC3F-4F40-A602-06DC84F3B543}" type="slidenum">
              <a:rPr lang="tr-TR" smtClean="0"/>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661724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FDB48504-A8FA-4D4C-8FBB-6808139E49F5}" type="datetimeFigureOut">
              <a:rPr lang="tr-TR" smtClean="0"/>
              <a:t>14.08.2021</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1416953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DB48504-A8FA-4D4C-8FBB-6808139E49F5}" type="datetimeFigureOut">
              <a:rPr lang="tr-TR" smtClean="0"/>
              <a:t>14.08.2021</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30920117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DB48504-A8FA-4D4C-8FBB-6808139E49F5}" type="datetimeFigureOut">
              <a:rPr lang="tr-TR" smtClean="0"/>
              <a:t>14.08.2021</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2964755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FDB48504-A8FA-4D4C-8FBB-6808139E49F5}" type="datetimeFigureOut">
              <a:rPr lang="tr-TR" smtClean="0"/>
              <a:t>14.08.2021</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3481432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FDB48504-A8FA-4D4C-8FBB-6808139E49F5}" type="datetimeFigureOut">
              <a:rPr lang="tr-TR" smtClean="0"/>
              <a:t>14.08.2021</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2418307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FDB48504-A8FA-4D4C-8FBB-6808139E49F5}" type="datetimeFigureOut">
              <a:rPr lang="tr-TR" smtClean="0"/>
              <a:t>14.08.2021</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4222934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FDB48504-A8FA-4D4C-8FBB-6808139E49F5}" type="datetimeFigureOut">
              <a:rPr lang="tr-TR" smtClean="0"/>
              <a:t>14.08.2021</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2771260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 için tıklatın</a:t>
            </a:r>
            <a:endParaRPr lang="en-US" dirty="0"/>
          </a:p>
        </p:txBody>
      </p:sp>
      <p:sp>
        <p:nvSpPr>
          <p:cNvPr id="3" name="Date Placeholder 2"/>
          <p:cNvSpPr>
            <a:spLocks noGrp="1"/>
          </p:cNvSpPr>
          <p:nvPr>
            <p:ph type="dt" sz="half" idx="10"/>
          </p:nvPr>
        </p:nvSpPr>
        <p:spPr/>
        <p:txBody>
          <a:bodyPr/>
          <a:lstStyle/>
          <a:p>
            <a:fld id="{FDB48504-A8FA-4D4C-8FBB-6808139E49F5}" type="datetimeFigureOut">
              <a:rPr lang="tr-TR" smtClean="0"/>
              <a:t>14.08.2021</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523169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B48504-A8FA-4D4C-8FBB-6808139E49F5}" type="datetimeFigureOut">
              <a:rPr lang="tr-TR" smtClean="0"/>
              <a:t>14.08.2021</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484603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FDB48504-A8FA-4D4C-8FBB-6808139E49F5}" type="datetimeFigureOut">
              <a:rPr lang="tr-TR" smtClean="0"/>
              <a:t>14.08.2021</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645756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FDB48504-A8FA-4D4C-8FBB-6808139E49F5}" type="datetimeFigureOut">
              <a:rPr lang="tr-TR" smtClean="0"/>
              <a:t>14.08.2021</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D23E3A0-BC3F-4F40-A602-06DC84F3B543}" type="slidenum">
              <a:rPr lang="tr-TR" smtClean="0"/>
              <a:t>‹#›</a:t>
            </a:fld>
            <a:endParaRPr lang="tr-TR"/>
          </a:p>
        </p:txBody>
      </p:sp>
    </p:spTree>
    <p:extLst>
      <p:ext uri="{BB962C8B-B14F-4D97-AF65-F5344CB8AC3E}">
        <p14:creationId xmlns:p14="http://schemas.microsoft.com/office/powerpoint/2010/main" val="4194506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17" Type="http://schemas.openxmlformats.org/officeDocument/2006/relationships/theme" Target="../theme/theme1.xml" /><Relationship Id="rId2" Type="http://schemas.openxmlformats.org/officeDocument/2006/relationships/slideLayout" Target="../slideLayouts/slideLayout2.xml" /><Relationship Id="rId16" Type="http://schemas.openxmlformats.org/officeDocument/2006/relationships/slideLayout" Target="../slideLayouts/slideLayout16.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5" Type="http://schemas.openxmlformats.org/officeDocument/2006/relationships/slideLayout" Target="../slideLayouts/slideLayout1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slideLayout" Target="../slideLayouts/slideLayout14.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DB48504-A8FA-4D4C-8FBB-6808139E49F5}" type="datetimeFigureOut">
              <a:rPr lang="tr-TR" smtClean="0"/>
              <a:t>14.08.2021</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D23E3A0-BC3F-4F40-A602-06DC84F3B543}" type="slidenum">
              <a:rPr lang="tr-TR" smtClean="0"/>
              <a:t>‹#›</a:t>
            </a:fld>
            <a:endParaRPr lang="tr-TR"/>
          </a:p>
        </p:txBody>
      </p:sp>
    </p:spTree>
    <p:extLst>
      <p:ext uri="{BB962C8B-B14F-4D97-AF65-F5344CB8AC3E}">
        <p14:creationId xmlns:p14="http://schemas.microsoft.com/office/powerpoint/2010/main" val="3526648656"/>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png" /><Relationship Id="rId1" Type="http://schemas.openxmlformats.org/officeDocument/2006/relationships/slideLayout" Target="../slideLayouts/slideLayout1.xml" /><Relationship Id="rId4" Type="http://schemas.openxmlformats.org/officeDocument/2006/relationships/image" Target="../media/image3.PNG" /></Relationships>
</file>

<file path=ppt/slides/_rels/slide10.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2.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1.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3.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2.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4.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3.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5.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4.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6.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5.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7.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6.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8.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7.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9.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8.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0.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19.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1.jp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xml.rels><?xml version="1.0" encoding="UTF-8" standalone="yes"?>
<Relationships xmlns="http://schemas.openxmlformats.org/package/2006/relationships"><Relationship Id="rId8" Type="http://schemas.openxmlformats.org/officeDocument/2006/relationships/slide" Target="slide9.xml" /><Relationship Id="rId13" Type="http://schemas.openxmlformats.org/officeDocument/2006/relationships/slide" Target="slide14.xml" /><Relationship Id="rId18" Type="http://schemas.openxmlformats.org/officeDocument/2006/relationships/slide" Target="slide19.xml" /><Relationship Id="rId26" Type="http://schemas.openxmlformats.org/officeDocument/2006/relationships/slide" Target="slide28.xml" /><Relationship Id="rId39" Type="http://schemas.openxmlformats.org/officeDocument/2006/relationships/slide" Target="slide42.xml" /><Relationship Id="rId3" Type="http://schemas.openxmlformats.org/officeDocument/2006/relationships/slide" Target="slide4.xml" /><Relationship Id="rId21" Type="http://schemas.openxmlformats.org/officeDocument/2006/relationships/slide" Target="slide22.xml" /><Relationship Id="rId34" Type="http://schemas.openxmlformats.org/officeDocument/2006/relationships/slide" Target="slide36.xml" /><Relationship Id="rId42" Type="http://schemas.openxmlformats.org/officeDocument/2006/relationships/slide" Target="slide46.xml" /><Relationship Id="rId7" Type="http://schemas.openxmlformats.org/officeDocument/2006/relationships/slide" Target="slide8.xml" /><Relationship Id="rId12" Type="http://schemas.openxmlformats.org/officeDocument/2006/relationships/slide" Target="slide13.xml" /><Relationship Id="rId17" Type="http://schemas.openxmlformats.org/officeDocument/2006/relationships/slide" Target="slide18.xml" /><Relationship Id="rId25" Type="http://schemas.openxmlformats.org/officeDocument/2006/relationships/slide" Target="slide27.xml" /><Relationship Id="rId33" Type="http://schemas.openxmlformats.org/officeDocument/2006/relationships/slide" Target="slide35.xml" /><Relationship Id="rId38" Type="http://schemas.openxmlformats.org/officeDocument/2006/relationships/slide" Target="slide41.xml" /><Relationship Id="rId2" Type="http://schemas.openxmlformats.org/officeDocument/2006/relationships/slide" Target="slide3.xml" /><Relationship Id="rId16" Type="http://schemas.openxmlformats.org/officeDocument/2006/relationships/slide" Target="slide17.xml" /><Relationship Id="rId20" Type="http://schemas.openxmlformats.org/officeDocument/2006/relationships/slide" Target="slide21.xml" /><Relationship Id="rId29" Type="http://schemas.openxmlformats.org/officeDocument/2006/relationships/slide" Target="slide31.xml" /><Relationship Id="rId41" Type="http://schemas.openxmlformats.org/officeDocument/2006/relationships/slide" Target="slide45.xml" /><Relationship Id="rId1" Type="http://schemas.openxmlformats.org/officeDocument/2006/relationships/slideLayout" Target="../slideLayouts/slideLayout1.xml" /><Relationship Id="rId6" Type="http://schemas.openxmlformats.org/officeDocument/2006/relationships/slide" Target="slide7.xml" /><Relationship Id="rId11" Type="http://schemas.openxmlformats.org/officeDocument/2006/relationships/slide" Target="slide12.xml" /><Relationship Id="rId24" Type="http://schemas.openxmlformats.org/officeDocument/2006/relationships/slide" Target="slide26.xml" /><Relationship Id="rId32" Type="http://schemas.openxmlformats.org/officeDocument/2006/relationships/slide" Target="slide34.xml" /><Relationship Id="rId37" Type="http://schemas.openxmlformats.org/officeDocument/2006/relationships/slide" Target="slide40.xml" /><Relationship Id="rId40" Type="http://schemas.openxmlformats.org/officeDocument/2006/relationships/slide" Target="slide43.xml" /><Relationship Id="rId45" Type="http://schemas.openxmlformats.org/officeDocument/2006/relationships/image" Target="../media/image2.png" /><Relationship Id="rId5" Type="http://schemas.openxmlformats.org/officeDocument/2006/relationships/slide" Target="slide6.xml" /><Relationship Id="rId15" Type="http://schemas.openxmlformats.org/officeDocument/2006/relationships/slide" Target="slide16.xml" /><Relationship Id="rId23" Type="http://schemas.openxmlformats.org/officeDocument/2006/relationships/slide" Target="slide25.xml" /><Relationship Id="rId28" Type="http://schemas.openxmlformats.org/officeDocument/2006/relationships/slide" Target="slide30.xml" /><Relationship Id="rId36" Type="http://schemas.openxmlformats.org/officeDocument/2006/relationships/slide" Target="slide39.xml" /><Relationship Id="rId10" Type="http://schemas.openxmlformats.org/officeDocument/2006/relationships/slide" Target="slide11.xml" /><Relationship Id="rId19" Type="http://schemas.openxmlformats.org/officeDocument/2006/relationships/slide" Target="slide20.xml" /><Relationship Id="rId31" Type="http://schemas.openxmlformats.org/officeDocument/2006/relationships/slide" Target="slide33.xml" /><Relationship Id="rId44" Type="http://schemas.openxmlformats.org/officeDocument/2006/relationships/image" Target="../media/image1.png" /><Relationship Id="rId4" Type="http://schemas.openxmlformats.org/officeDocument/2006/relationships/slide" Target="slide5.xml" /><Relationship Id="rId9" Type="http://schemas.openxmlformats.org/officeDocument/2006/relationships/slide" Target="slide10.xml" /><Relationship Id="rId14" Type="http://schemas.openxmlformats.org/officeDocument/2006/relationships/slide" Target="slide15.xml" /><Relationship Id="rId22" Type="http://schemas.openxmlformats.org/officeDocument/2006/relationships/slide" Target="slide23.xml" /><Relationship Id="rId27" Type="http://schemas.openxmlformats.org/officeDocument/2006/relationships/slide" Target="slide29.xml" /><Relationship Id="rId30" Type="http://schemas.openxmlformats.org/officeDocument/2006/relationships/slide" Target="slide32.xml" /><Relationship Id="rId35" Type="http://schemas.openxmlformats.org/officeDocument/2006/relationships/slide" Target="slide37.xml" /><Relationship Id="rId43" Type="http://schemas.openxmlformats.org/officeDocument/2006/relationships/slide" Target="slide47.xml" /></Relationships>
</file>

<file path=ppt/slides/_rels/slide20.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2.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1.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3.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2.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4.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3.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5.jp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4.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6.jp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5.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7.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6.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8.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7.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29.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8.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0.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29.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1.JP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xml.rels><?xml version="1.0" encoding="UTF-8" standalone="yes"?>
<Relationships xmlns="http://schemas.openxmlformats.org/package/2006/relationships"><Relationship Id="rId3" Type="http://schemas.openxmlformats.org/officeDocument/2006/relationships/image" Target="../media/image4.png" /><Relationship Id="rId2" Type="http://schemas.openxmlformats.org/officeDocument/2006/relationships/hyperlink" Target="https://mebbis.meb.gov.tr/" TargetMode="External" /><Relationship Id="rId1" Type="http://schemas.openxmlformats.org/officeDocument/2006/relationships/slideLayout" Target="../slideLayouts/slideLayout1.xml" /><Relationship Id="rId5" Type="http://schemas.openxmlformats.org/officeDocument/2006/relationships/image" Target="../media/image2.png" /><Relationship Id="rId4" Type="http://schemas.openxmlformats.org/officeDocument/2006/relationships/image" Target="../media/image1.png" /></Relationships>
</file>

<file path=ppt/slides/_rels/slide30.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2.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1.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3.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2.xml.rels><?xml version="1.0" encoding="UTF-8" standalone="yes"?>
<Relationships xmlns="http://schemas.openxmlformats.org/package/2006/relationships"><Relationship Id="rId3" Type="http://schemas.openxmlformats.org/officeDocument/2006/relationships/image" Target="../media/image34.png" /><Relationship Id="rId2" Type="http://schemas.openxmlformats.org/officeDocument/2006/relationships/slide" Target="slide39.xml" /><Relationship Id="rId1" Type="http://schemas.openxmlformats.org/officeDocument/2006/relationships/slideLayout" Target="../slideLayouts/slideLayout1.xml" /><Relationship Id="rId5" Type="http://schemas.openxmlformats.org/officeDocument/2006/relationships/image" Target="../media/image2.png" /><Relationship Id="rId4" Type="http://schemas.openxmlformats.org/officeDocument/2006/relationships/image" Target="../media/image1.png" /></Relationships>
</file>

<file path=ppt/slides/_rels/slide33.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5.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4.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6.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5.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7.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6.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8.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7.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39.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8.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40.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39.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41.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4.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5.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40.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42.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41.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43.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42.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44.jp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43.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45.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44.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46.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45.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png" /><Relationship Id="rId1" Type="http://schemas.openxmlformats.org/officeDocument/2006/relationships/slideLayout" Target="../slideLayouts/slideLayout1.xml" /><Relationship Id="rId4" Type="http://schemas.openxmlformats.org/officeDocument/2006/relationships/image" Target="../media/image47.png" /></Relationships>
</file>

<file path=ppt/slides/_rels/slide46.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png" /><Relationship Id="rId1" Type="http://schemas.openxmlformats.org/officeDocument/2006/relationships/slideLayout" Target="../slideLayouts/slideLayout1.xml" /><Relationship Id="rId4" Type="http://schemas.openxmlformats.org/officeDocument/2006/relationships/image" Target="../media/image48.png" /></Relationships>
</file>

<file path=ppt/slides/_rels/slide47.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png" /><Relationship Id="rId1" Type="http://schemas.openxmlformats.org/officeDocument/2006/relationships/slideLayout" Target="../slideLayouts/slideLayout1.xml" /><Relationship Id="rId4" Type="http://schemas.openxmlformats.org/officeDocument/2006/relationships/image" Target="../media/image49.png" /></Relationships>
</file>

<file path=ppt/slides/_rels/slide48.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image" Target="../media/image1.png" /><Relationship Id="rId1" Type="http://schemas.openxmlformats.org/officeDocument/2006/relationships/slideLayout" Target="../slideLayouts/slideLayout1.xml" /><Relationship Id="rId5" Type="http://schemas.openxmlformats.org/officeDocument/2006/relationships/image" Target="../media/image51.PNG" /><Relationship Id="rId4" Type="http://schemas.openxmlformats.org/officeDocument/2006/relationships/image" Target="../media/image50.PNG" /></Relationships>
</file>

<file path=ppt/slides/_rels/slide5.xml.rels><?xml version="1.0" encoding="UTF-8" standalone="yes"?>
<Relationships xmlns="http://schemas.openxmlformats.org/package/2006/relationships"><Relationship Id="rId3" Type="http://schemas.openxmlformats.org/officeDocument/2006/relationships/image" Target="../media/image7.png" /><Relationship Id="rId2" Type="http://schemas.openxmlformats.org/officeDocument/2006/relationships/image" Target="../media/image6.png" /><Relationship Id="rId1" Type="http://schemas.openxmlformats.org/officeDocument/2006/relationships/slideLayout" Target="../slideLayouts/slideLayout1.xml" /><Relationship Id="rId5" Type="http://schemas.openxmlformats.org/officeDocument/2006/relationships/image" Target="../media/image2.png" /><Relationship Id="rId4" Type="http://schemas.openxmlformats.org/officeDocument/2006/relationships/image" Target="../media/image1.png" /></Relationships>
</file>

<file path=ppt/slides/_rels/slide6.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8.JP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7.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9.pn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8.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0.jpg" /><Relationship Id="rId1" Type="http://schemas.openxmlformats.org/officeDocument/2006/relationships/slideLayout" Target="../slideLayouts/slideLayout1.xml" /><Relationship Id="rId4" Type="http://schemas.openxmlformats.org/officeDocument/2006/relationships/image" Target="../media/image2.png" /></Relationships>
</file>

<file path=ppt/slides/_rels/slide9.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image" Target="../media/image11.jpeg" /><Relationship Id="rId1" Type="http://schemas.openxmlformats.org/officeDocument/2006/relationships/slideLayout" Target="../slideLayouts/slideLayout1.xml" /><Relationship Id="rId4" Type="http://schemas.openxmlformats.org/officeDocument/2006/relationships/image" Target="../media/image2.pn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56" name="Resim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pic>
        <p:nvPicPr>
          <p:cNvPr id="3" name="Resim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4" name="Metin kutusu 3"/>
          <p:cNvSpPr txBox="1"/>
          <p:nvPr/>
        </p:nvSpPr>
        <p:spPr>
          <a:xfrm>
            <a:off x="2408662" y="4939991"/>
            <a:ext cx="7672039" cy="707886"/>
          </a:xfrm>
          <a:prstGeom prst="rect">
            <a:avLst/>
          </a:prstGeom>
          <a:noFill/>
        </p:spPr>
        <p:txBody>
          <a:bodyPr wrap="square" rtlCol="0">
            <a:spAutoFit/>
          </a:bodyPr>
          <a:lstStyle/>
          <a:p>
            <a:pPr algn="ctr"/>
            <a:r>
              <a:rPr lang="tr-TR" sz="4000" b="1" dirty="0">
                <a:solidFill>
                  <a:schemeClr val="bg1"/>
                </a:solidFill>
                <a:latin typeface="Yu Gothic UI Semibold" panose="020B0700000000000000" pitchFamily="34" charset="-128"/>
                <a:ea typeface="Yu Gothic UI Semibold" panose="020B0700000000000000" pitchFamily="34" charset="-128"/>
              </a:rPr>
              <a:t>e-KURS KULLANIM KILAVUZU</a:t>
            </a:r>
          </a:p>
        </p:txBody>
      </p:sp>
    </p:spTree>
    <p:extLst>
      <p:ext uri="{BB962C8B-B14F-4D97-AF65-F5344CB8AC3E}">
        <p14:creationId xmlns:p14="http://schemas.microsoft.com/office/powerpoint/2010/main" val="905929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509311" y="212705"/>
            <a:ext cx="9307372" cy="2339102"/>
          </a:xfrm>
          <a:prstGeom prst="rect">
            <a:avLst/>
          </a:prstGeom>
          <a:noFill/>
        </p:spPr>
        <p:txBody>
          <a:bodyPr wrap="square" rtlCol="0">
            <a:spAutoFit/>
          </a:bodyPr>
          <a:lstStyle/>
          <a:p>
            <a:pPr lvl="0" algn="just"/>
            <a:r>
              <a:rPr lang="tr-TR" sz="1600" b="1" dirty="0"/>
              <a:t>3)</a:t>
            </a:r>
            <a:r>
              <a:rPr lang="tr-TR" sz="1600" b="1" dirty="0">
                <a:solidFill>
                  <a:srgbClr val="FF0000"/>
                </a:solidFill>
              </a:rPr>
              <a:t> </a:t>
            </a:r>
            <a:r>
              <a:rPr lang="tr-TR" sz="1300" b="1" dirty="0">
                <a:solidFill>
                  <a:srgbClr val="FF0000"/>
                </a:solidFill>
              </a:rPr>
              <a:t>Öğretmen Kurs Başvurusu: </a:t>
            </a:r>
            <a:r>
              <a:rPr lang="tr-TR" sz="1300" dirty="0"/>
              <a:t>Bu menü okulunuz öğretmenleri tarafından kurs başvurusu yapmak için kullanılmalıdır. Aktif eğitim yılı seçildikten sonra </a:t>
            </a:r>
            <a:r>
              <a:rPr lang="tr-TR" sz="1300" b="1" dirty="0"/>
              <a:t>Kurs Verilebilecek Kurum Seçimine </a:t>
            </a:r>
            <a:r>
              <a:rPr lang="tr-TR" sz="1300" dirty="0"/>
              <a:t>tıklanır. </a:t>
            </a:r>
            <a:r>
              <a:rPr lang="tr-TR" sz="1300" b="1" dirty="0"/>
              <a:t>Seçtiğiniz Okul, Ders ve Sınıf seviyeleri</a:t>
            </a:r>
            <a:r>
              <a:rPr lang="tr-TR" sz="1300" dirty="0"/>
              <a:t> bölümünden başvurulacak ders ve o derslere ait sınıf seviyeleri seçilir ve </a:t>
            </a:r>
            <a:r>
              <a:rPr lang="tr-TR" sz="1300" b="1" dirty="0"/>
              <a:t>Kaydet</a:t>
            </a:r>
            <a:r>
              <a:rPr lang="tr-TR" sz="1300" dirty="0"/>
              <a:t> butonuna basılır. Eğer öğretmen tercihi dışındaki kurumlarda da kurs görevi almak istiyorsa </a:t>
            </a:r>
            <a:r>
              <a:rPr lang="tr-TR" sz="1300" b="1" dirty="0"/>
              <a:t>Tercihlerim dışında da kurslarda görev almak istiyorum</a:t>
            </a:r>
            <a:r>
              <a:rPr lang="tr-TR" sz="1300" dirty="0"/>
              <a:t> yazan kutucuğu işaretlemelidir. Alt bölümde seçilen okul, ders ve sınıf seviyeleri kontrol edilebilir ve istenilen ders, sınıf seviyesi ve kurum listeden çıkarılabilir.</a:t>
            </a:r>
          </a:p>
          <a:p>
            <a:pPr algn="just"/>
            <a:r>
              <a:rPr lang="tr-TR" sz="1300" b="1" dirty="0"/>
              <a:t>Ücretli öğretmenlerin başvuruları </a:t>
            </a:r>
            <a:r>
              <a:rPr lang="tr-TR" sz="1300" dirty="0"/>
              <a:t>e-Devlet üzerinden yapılacaktır. İlgili kurum müdürlüğü e-Kurs modülünden öğretmen talebi bulunması halinde bağlı olduğu il/ilçe Destekleme ve Yetiştirme Kursu komisyonu eğitici atamasını gerçekleştirecektir. </a:t>
            </a:r>
          </a:p>
          <a:p>
            <a:pPr lvl="0" algn="just"/>
            <a:endParaRPr lang="tr-TR" sz="1300" dirty="0"/>
          </a:p>
          <a:p>
            <a:pPr algn="just"/>
            <a:endParaRPr lang="tr-TR" sz="13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32" y="2174487"/>
            <a:ext cx="11563814" cy="4583151"/>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30005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50741" y="212705"/>
            <a:ext cx="8965582" cy="1323439"/>
          </a:xfrm>
          <a:prstGeom prst="rect">
            <a:avLst/>
          </a:prstGeom>
          <a:noFill/>
        </p:spPr>
        <p:txBody>
          <a:bodyPr wrap="square" rtlCol="0">
            <a:spAutoFit/>
          </a:bodyPr>
          <a:lstStyle/>
          <a:p>
            <a:pPr lvl="0" algn="just"/>
            <a:r>
              <a:rPr lang="tr-TR" sz="1400" b="1" dirty="0"/>
              <a:t> 4) </a:t>
            </a:r>
            <a:r>
              <a:rPr lang="tr-TR" sz="1400" b="1" dirty="0">
                <a:solidFill>
                  <a:srgbClr val="FF0000"/>
                </a:solidFill>
              </a:rPr>
              <a:t>Kurum Öğretmen Başvuruları:</a:t>
            </a:r>
            <a:r>
              <a:rPr lang="tr-TR" sz="1400" b="1" dirty="0"/>
              <a:t> </a:t>
            </a:r>
            <a:r>
              <a:rPr lang="tr-TR" sz="1600" dirty="0"/>
              <a:t>Bu alt menü ile kurumunuzdaki hangi öğretmenin hangi dersten ve sınıf seviyesinden başvuru yaptığını </a:t>
            </a:r>
            <a:r>
              <a:rPr lang="tr-TR" sz="1600" b="1" dirty="0"/>
              <a:t>ilgili Eğitim Dönemini seçerek</a:t>
            </a:r>
            <a:r>
              <a:rPr lang="tr-TR" sz="1600" dirty="0"/>
              <a:t> görebilirsiniz. (Tercihlerim dışında da kurslarda görev almak istiyorum kutucuğunu işaretleyen öğretmenler il/ilçe komisyonları tarafından öğretmen ihtiyacı olan okul/kurumlara görevlendirilecektir. </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419" y="1776549"/>
            <a:ext cx="11675327" cy="4981089"/>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573083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5" y="212705"/>
            <a:ext cx="8958788" cy="1107996"/>
          </a:xfrm>
          <a:prstGeom prst="rect">
            <a:avLst/>
          </a:prstGeom>
          <a:noFill/>
        </p:spPr>
        <p:txBody>
          <a:bodyPr wrap="square" rtlCol="0">
            <a:spAutoFit/>
          </a:bodyPr>
          <a:lstStyle/>
          <a:p>
            <a:pPr lvl="0" algn="just"/>
            <a:r>
              <a:rPr lang="tr-TR" sz="1600" b="1" dirty="0"/>
              <a:t> 5) </a:t>
            </a:r>
            <a:r>
              <a:rPr lang="tr-TR" sz="1600" b="1" dirty="0">
                <a:solidFill>
                  <a:srgbClr val="FF0000"/>
                </a:solidFill>
              </a:rPr>
              <a:t>Sınıf Tercih Listesi: </a:t>
            </a:r>
            <a:r>
              <a:rPr lang="tr-TR" sz="1600" dirty="0"/>
              <a:t>Bu menüyü kullanarak hangi sınıf seviyesinde kaç öğrencinin hangi dersi tercih ettiğinin sayısal verilerine ulaşabilirsiniz. İlgili </a:t>
            </a:r>
            <a:r>
              <a:rPr lang="tr-TR" sz="1600" b="1" dirty="0"/>
              <a:t>Kurs Dönemi</a:t>
            </a:r>
            <a:r>
              <a:rPr lang="tr-TR" sz="1600" dirty="0"/>
              <a:t> ve </a:t>
            </a:r>
            <a:r>
              <a:rPr lang="tr-TR" sz="1600" b="1" dirty="0"/>
              <a:t>Sınıf Seviyesi</a:t>
            </a:r>
            <a:r>
              <a:rPr lang="tr-TR" sz="1600" dirty="0"/>
              <a:t> daha sonra </a:t>
            </a:r>
            <a:r>
              <a:rPr lang="tr-TR" sz="1600" b="1" dirty="0"/>
              <a:t>Ders </a:t>
            </a:r>
            <a:r>
              <a:rPr lang="tr-TR" sz="1600" dirty="0"/>
              <a:t>seçilerek öğrencilerin seçtikleri öğretmenler liste şeklinde görünür.</a:t>
            </a:r>
          </a:p>
          <a:p>
            <a:pPr algn="just"/>
            <a:endParaRPr lang="tr-TR" sz="1600" dirty="0"/>
          </a:p>
        </p:txBody>
      </p:sp>
      <p:pic>
        <p:nvPicPr>
          <p:cNvPr id="6" name="Picture 9" descr="Sınıf Tercih Listesi"/>
          <p:cNvPicPr/>
          <p:nvPr/>
        </p:nvPicPr>
        <p:blipFill>
          <a:blip r:embed="rId2">
            <a:extLst>
              <a:ext uri="{28A0092B-C50C-407E-A947-70E740481C1C}">
                <a14:useLocalDpi xmlns:a14="http://schemas.microsoft.com/office/drawing/2010/main" val="0"/>
              </a:ext>
            </a:extLst>
          </a:blip>
          <a:srcRect/>
          <a:stretch>
            <a:fillRect/>
          </a:stretch>
        </p:blipFill>
        <p:spPr bwMode="auto">
          <a:xfrm>
            <a:off x="401444" y="1320701"/>
            <a:ext cx="11385395" cy="5381182"/>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587788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8579647" cy="923330"/>
          </a:xfrm>
          <a:prstGeom prst="rect">
            <a:avLst/>
          </a:prstGeom>
          <a:noFill/>
        </p:spPr>
        <p:txBody>
          <a:bodyPr wrap="square" rtlCol="0">
            <a:spAutoFit/>
          </a:bodyPr>
          <a:lstStyle/>
          <a:p>
            <a:pPr lvl="0" algn="just"/>
            <a:r>
              <a:rPr lang="tr-TR" b="1" dirty="0"/>
              <a:t> 6) </a:t>
            </a:r>
            <a:r>
              <a:rPr lang="tr-TR" b="1" dirty="0">
                <a:solidFill>
                  <a:srgbClr val="FF0000"/>
                </a:solidFill>
              </a:rPr>
              <a:t>Öğretmen-Öğrenci Tercihleri: </a:t>
            </a:r>
            <a:r>
              <a:rPr lang="tr-TR" dirty="0"/>
              <a:t>Bu menüde ilgili </a:t>
            </a:r>
            <a:r>
              <a:rPr lang="tr-TR" b="1" dirty="0"/>
              <a:t>Eğitim Dönemi </a:t>
            </a:r>
            <a:r>
              <a:rPr lang="tr-TR" dirty="0"/>
              <a:t>seçilerek öğretmenleri tercih eden öğrenci sayıları ve öğrenci bilgilerine ulaşabilirsiniz.</a:t>
            </a:r>
          </a:p>
          <a:p>
            <a:pPr algn="just"/>
            <a:endParaRPr lang="tr-TR" dirty="0"/>
          </a:p>
        </p:txBody>
      </p:sp>
      <p:pic>
        <p:nvPicPr>
          <p:cNvPr id="6" name="Picture 10" descr="Öğretmen Öğrenci Tercihleri"/>
          <p:cNvPicPr/>
          <p:nvPr/>
        </p:nvPicPr>
        <p:blipFill>
          <a:blip r:embed="rId2">
            <a:extLst>
              <a:ext uri="{28A0092B-C50C-407E-A947-70E740481C1C}">
                <a14:useLocalDpi xmlns:a14="http://schemas.microsoft.com/office/drawing/2010/main" val="0"/>
              </a:ext>
            </a:extLst>
          </a:blip>
          <a:srcRect/>
          <a:stretch>
            <a:fillRect/>
          </a:stretch>
        </p:blipFill>
        <p:spPr bwMode="auto">
          <a:xfrm>
            <a:off x="301083" y="1365567"/>
            <a:ext cx="11474605" cy="5247106"/>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975543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780" y="212705"/>
            <a:ext cx="9080996" cy="1200329"/>
          </a:xfrm>
          <a:prstGeom prst="rect">
            <a:avLst/>
          </a:prstGeom>
          <a:noFill/>
        </p:spPr>
        <p:txBody>
          <a:bodyPr wrap="square" rtlCol="0">
            <a:spAutoFit/>
          </a:bodyPr>
          <a:lstStyle/>
          <a:p>
            <a:pPr lvl="0" algn="just"/>
            <a:r>
              <a:rPr lang="tr-TR" b="1" dirty="0"/>
              <a:t> 7) </a:t>
            </a:r>
            <a:r>
              <a:rPr lang="tr-TR" b="1" dirty="0">
                <a:solidFill>
                  <a:srgbClr val="FF0000"/>
                </a:solidFill>
              </a:rPr>
              <a:t>Öğrenci Arama: </a:t>
            </a:r>
            <a:r>
              <a:rPr lang="tr-TR" dirty="0"/>
              <a:t>İlgili </a:t>
            </a:r>
            <a:r>
              <a:rPr lang="tr-TR" b="1" dirty="0"/>
              <a:t>Kurs Dönemi </a:t>
            </a:r>
            <a:r>
              <a:rPr lang="tr-TR" dirty="0"/>
              <a:t>seçildikten sonra </a:t>
            </a:r>
            <a:r>
              <a:rPr lang="tr-TR" b="1" dirty="0"/>
              <a:t>Öğrenci No veya T.C. Kimlik No </a:t>
            </a:r>
            <a:r>
              <a:rPr lang="tr-TR" dirty="0"/>
              <a:t>girilir ve </a:t>
            </a:r>
            <a:r>
              <a:rPr lang="tr-TR" b="1" dirty="0"/>
              <a:t>Sorgula</a:t>
            </a:r>
            <a:r>
              <a:rPr lang="tr-TR" dirty="0"/>
              <a:t> butonuna tıklanır. Bu yolla öğrencinin kurs bilgilerine ulaşılmış olur. </a:t>
            </a:r>
          </a:p>
          <a:p>
            <a:pPr algn="just"/>
            <a:endParaRPr lang="tr-TR" dirty="0"/>
          </a:p>
        </p:txBody>
      </p:sp>
      <p:pic>
        <p:nvPicPr>
          <p:cNvPr id="6" name="Picture 11" descr="Öğrenci Arama"/>
          <p:cNvPicPr/>
          <p:nvPr/>
        </p:nvPicPr>
        <p:blipFill>
          <a:blip r:embed="rId2">
            <a:extLst>
              <a:ext uri="{28A0092B-C50C-407E-A947-70E740481C1C}">
                <a14:useLocalDpi xmlns:a14="http://schemas.microsoft.com/office/drawing/2010/main" val="0"/>
              </a:ext>
            </a:extLst>
          </a:blip>
          <a:srcRect/>
          <a:stretch>
            <a:fillRect/>
          </a:stretch>
        </p:blipFill>
        <p:spPr bwMode="auto">
          <a:xfrm>
            <a:off x="356840" y="1369695"/>
            <a:ext cx="11485756" cy="5365642"/>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484891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8969939" cy="1200329"/>
          </a:xfrm>
          <a:prstGeom prst="rect">
            <a:avLst/>
          </a:prstGeom>
          <a:noFill/>
        </p:spPr>
        <p:txBody>
          <a:bodyPr wrap="square" rtlCol="0">
            <a:spAutoFit/>
          </a:bodyPr>
          <a:lstStyle/>
          <a:p>
            <a:pPr lvl="0" algn="just"/>
            <a:r>
              <a:rPr lang="tr-TR" b="1" dirty="0"/>
              <a:t> 8) </a:t>
            </a:r>
            <a:r>
              <a:rPr lang="tr-TR" b="1" dirty="0">
                <a:solidFill>
                  <a:srgbClr val="FF0000"/>
                </a:solidFill>
              </a:rPr>
              <a:t>Öğrenci Tercih Listesi: </a:t>
            </a:r>
            <a:r>
              <a:rPr lang="tr-TR" dirty="0"/>
              <a:t>İlgili </a:t>
            </a:r>
            <a:r>
              <a:rPr lang="tr-TR" b="1" dirty="0"/>
              <a:t>Kurs Dönemi</a:t>
            </a:r>
            <a:r>
              <a:rPr lang="tr-TR" dirty="0"/>
              <a:t> seçildikten sonra </a:t>
            </a:r>
            <a:r>
              <a:rPr lang="tr-TR" b="1" dirty="0"/>
              <a:t>Sınıf Seviyesi</a:t>
            </a:r>
            <a:r>
              <a:rPr lang="tr-TR" dirty="0"/>
              <a:t> seçilerek o sınıf seviyesindeki öğrencilerin hangi dersten hangi öğretmeni tercih ettiklerinin bilgisine ulaşabilirsiniz.</a:t>
            </a:r>
          </a:p>
          <a:p>
            <a:pPr algn="just"/>
            <a:endParaRPr lang="tr-TR" dirty="0"/>
          </a:p>
        </p:txBody>
      </p:sp>
      <p:pic>
        <p:nvPicPr>
          <p:cNvPr id="6" name="Picture 12" descr="Öğrenci Tercih Listesi"/>
          <p:cNvPicPr/>
          <p:nvPr/>
        </p:nvPicPr>
        <p:blipFill>
          <a:blip r:embed="rId2">
            <a:extLst>
              <a:ext uri="{28A0092B-C50C-407E-A947-70E740481C1C}">
                <a14:useLocalDpi xmlns:a14="http://schemas.microsoft.com/office/drawing/2010/main" val="0"/>
              </a:ext>
            </a:extLst>
          </a:blip>
          <a:srcRect/>
          <a:stretch>
            <a:fillRect/>
          </a:stretch>
        </p:blipFill>
        <p:spPr bwMode="auto">
          <a:xfrm>
            <a:off x="289932" y="1282064"/>
            <a:ext cx="11586117" cy="5397515"/>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934344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863090" y="212705"/>
            <a:ext cx="8875534" cy="1200329"/>
          </a:xfrm>
          <a:prstGeom prst="rect">
            <a:avLst/>
          </a:prstGeom>
          <a:noFill/>
        </p:spPr>
        <p:txBody>
          <a:bodyPr wrap="square" rtlCol="0">
            <a:spAutoFit/>
          </a:bodyPr>
          <a:lstStyle/>
          <a:p>
            <a:pPr lvl="0" algn="just"/>
            <a:r>
              <a:rPr lang="tr-TR" b="1" dirty="0"/>
              <a:t> 9) </a:t>
            </a:r>
            <a:r>
              <a:rPr lang="tr-TR" b="1" dirty="0">
                <a:solidFill>
                  <a:srgbClr val="FF0000"/>
                </a:solidFill>
              </a:rPr>
              <a:t>Kurs Planlama İşlemleri: </a:t>
            </a:r>
            <a:r>
              <a:rPr lang="tr-TR" b="1" dirty="0"/>
              <a:t>Kurs Planlama İşlemleri </a:t>
            </a:r>
            <a:r>
              <a:rPr lang="tr-TR" dirty="0"/>
              <a:t>menüsüne girilir.</a:t>
            </a:r>
          </a:p>
          <a:p>
            <a:pPr lvl="0" algn="just"/>
            <a:endParaRPr lang="tr-TR" b="1" dirty="0"/>
          </a:p>
          <a:p>
            <a:pPr lvl="0" algn="just"/>
            <a:r>
              <a:rPr lang="tr-TR" b="1" dirty="0">
                <a:solidFill>
                  <a:srgbClr val="FF0000"/>
                </a:solidFill>
              </a:rPr>
              <a:t>a) </a:t>
            </a:r>
            <a:r>
              <a:rPr lang="tr-TR" b="1" dirty="0"/>
              <a:t>+Yeni Kayıt </a:t>
            </a:r>
            <a:r>
              <a:rPr lang="tr-TR" dirty="0"/>
              <a:t>butonuna basılır.</a:t>
            </a:r>
          </a:p>
          <a:p>
            <a:pPr algn="just"/>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510" y="1278592"/>
            <a:ext cx="11807801" cy="5425440"/>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911723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50741" y="212705"/>
            <a:ext cx="9032488" cy="1438855"/>
          </a:xfrm>
          <a:prstGeom prst="rect">
            <a:avLst/>
          </a:prstGeom>
          <a:noFill/>
        </p:spPr>
        <p:txBody>
          <a:bodyPr wrap="square" rtlCol="0">
            <a:spAutoFit/>
          </a:bodyPr>
          <a:lstStyle/>
          <a:p>
            <a:pPr algn="just"/>
            <a:r>
              <a:rPr lang="tr-TR" sz="1250" b="1" dirty="0">
                <a:solidFill>
                  <a:srgbClr val="FF0000"/>
                </a:solidFill>
              </a:rPr>
              <a:t>b) </a:t>
            </a:r>
            <a:r>
              <a:rPr lang="tr-TR" sz="1250" dirty="0"/>
              <a:t>Açılan sekmede </a:t>
            </a:r>
            <a:r>
              <a:rPr lang="tr-TR" sz="1250" b="1" dirty="0">
                <a:solidFill>
                  <a:srgbClr val="FF0000"/>
                </a:solidFill>
              </a:rPr>
              <a:t>Sınıf Seviyesi, Kurs Adı, Kurs Tanımı, Öğretmen Seçimi, Kurs Yetkilisi, Haftalık Saat, Kontenjan, Başlama ve Bitirme Tarihleri</a:t>
            </a:r>
            <a:r>
              <a:rPr lang="tr-TR" sz="1250" dirty="0"/>
              <a:t> doldurulur. Hemen altındaki kutucuklardan uygun olanlar seçildikten sonra sağ alt köşedeki </a:t>
            </a:r>
            <a:r>
              <a:rPr lang="tr-TR" sz="1250" b="1" dirty="0">
                <a:solidFill>
                  <a:srgbClr val="FF0000"/>
                </a:solidFill>
              </a:rPr>
              <a:t>Kaydet </a:t>
            </a:r>
            <a:r>
              <a:rPr lang="tr-TR" sz="1250" dirty="0"/>
              <a:t>butonuna basılarak açılacak olan </a:t>
            </a:r>
            <a:r>
              <a:rPr lang="tr-TR" sz="1250" b="1" dirty="0"/>
              <a:t>her kurs </a:t>
            </a:r>
            <a:r>
              <a:rPr lang="tr-TR" sz="1250" dirty="0"/>
              <a:t>(ders) için bu işlem </a:t>
            </a:r>
            <a:r>
              <a:rPr lang="tr-TR" sz="1250" b="1" dirty="0">
                <a:solidFill>
                  <a:srgbClr val="FF0000"/>
                </a:solidFill>
              </a:rPr>
              <a:t>tekrarlanır. </a:t>
            </a:r>
            <a:r>
              <a:rPr lang="tr-TR" sz="1250" dirty="0"/>
              <a:t>İlçe Komisyonu tarafından öğretmen görevlendirilecek ise </a:t>
            </a:r>
            <a:r>
              <a:rPr lang="tr-TR" sz="1250" b="1" dirty="0"/>
              <a:t>okul/kuruma öğretmen </a:t>
            </a:r>
            <a:r>
              <a:rPr lang="tr-TR" sz="1250" dirty="0"/>
              <a:t>görevlendirilmesi yapıldıktan sonra</a:t>
            </a:r>
            <a:r>
              <a:rPr lang="tr-TR" sz="1250" b="1" dirty="0">
                <a:solidFill>
                  <a:srgbClr val="FF0000"/>
                </a:solidFill>
              </a:rPr>
              <a:t> </a:t>
            </a:r>
            <a:r>
              <a:rPr lang="tr-TR" sz="1250" b="1" dirty="0"/>
              <a:t>kurs planlama işlemlerine devam edilir. </a:t>
            </a:r>
            <a:r>
              <a:rPr lang="tr-TR" sz="1250" dirty="0"/>
              <a:t>Not: Yaz döneminde açılan kursların süresi 4 haftadan az 8 haftadan fazla, yıllık açılan kursun süresi ise 16 haftadan az, 36 haftadan fazla olamaz. </a:t>
            </a:r>
            <a:r>
              <a:rPr lang="tr-TR" sz="1250" dirty="0">
                <a:solidFill>
                  <a:srgbClr val="FF0000"/>
                </a:solidFill>
              </a:rPr>
              <a:t>Not:</a:t>
            </a:r>
            <a:r>
              <a:rPr lang="tr-TR" sz="1250" dirty="0"/>
              <a:t> Eğer kurs ile ilgili öğretmen ihtiyacı varsa </a:t>
            </a:r>
            <a:r>
              <a:rPr lang="tr-TR" sz="1250" b="1" dirty="0">
                <a:solidFill>
                  <a:srgbClr val="FF0000"/>
                </a:solidFill>
              </a:rPr>
              <a:t>Öğretmen İhtiyacı Bildir</a:t>
            </a:r>
            <a:r>
              <a:rPr lang="tr-TR" sz="1250" dirty="0"/>
              <a:t> kutucuğu, yarıyıl tatilinde ders yapılacak ise </a:t>
            </a:r>
            <a:r>
              <a:rPr lang="tr-TR" sz="1250" b="1" dirty="0">
                <a:solidFill>
                  <a:srgbClr val="FF0000"/>
                </a:solidFill>
              </a:rPr>
              <a:t>15 Tatilde Ders Yapılacak</a:t>
            </a:r>
            <a:r>
              <a:rPr lang="tr-TR" sz="1250" dirty="0">
                <a:solidFill>
                  <a:srgbClr val="FF0000"/>
                </a:solidFill>
              </a:rPr>
              <a:t> </a:t>
            </a:r>
            <a:r>
              <a:rPr lang="tr-TR" sz="1250" dirty="0"/>
              <a:t>kutucuğu işaretlenir.</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32" y="1720810"/>
            <a:ext cx="11727090" cy="5047980"/>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870486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977391" y="212705"/>
            <a:ext cx="8449000" cy="861774"/>
          </a:xfrm>
          <a:prstGeom prst="rect">
            <a:avLst/>
          </a:prstGeom>
          <a:noFill/>
        </p:spPr>
        <p:txBody>
          <a:bodyPr wrap="square" rtlCol="0">
            <a:spAutoFit/>
          </a:bodyPr>
          <a:lstStyle/>
          <a:p>
            <a:pPr algn="just"/>
            <a:r>
              <a:rPr lang="tr-TR" b="1" dirty="0">
                <a:solidFill>
                  <a:srgbClr val="FF0000"/>
                </a:solidFill>
              </a:rPr>
              <a:t>c) </a:t>
            </a:r>
            <a:r>
              <a:rPr lang="tr-TR" sz="1600" dirty="0"/>
              <a:t>Kurs Planlama İşlemleri bölümünden Ders Planı sütunundaki </a:t>
            </a:r>
            <a:r>
              <a:rPr lang="tr-TR" sz="1600" b="1" dirty="0">
                <a:solidFill>
                  <a:srgbClr val="FF0000"/>
                </a:solidFill>
              </a:rPr>
              <a:t>takvim</a:t>
            </a:r>
            <a:r>
              <a:rPr lang="tr-TR" sz="1600" dirty="0"/>
              <a:t> simgesine tıklanır.</a:t>
            </a:r>
          </a:p>
          <a:p>
            <a:pPr algn="just"/>
            <a:endParaRPr lang="tr-TR" sz="1600"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32" y="1621658"/>
            <a:ext cx="11727090" cy="5025678"/>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251395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84194" y="212705"/>
            <a:ext cx="8920977" cy="1446550"/>
          </a:xfrm>
          <a:prstGeom prst="rect">
            <a:avLst/>
          </a:prstGeom>
          <a:noFill/>
        </p:spPr>
        <p:txBody>
          <a:bodyPr wrap="square" rtlCol="0">
            <a:spAutoFit/>
          </a:bodyPr>
          <a:lstStyle/>
          <a:p>
            <a:pPr algn="just"/>
            <a:r>
              <a:rPr lang="tr-TR" sz="1200" b="1" dirty="0">
                <a:solidFill>
                  <a:srgbClr val="FF0000"/>
                </a:solidFill>
              </a:rPr>
              <a:t>d) </a:t>
            </a:r>
            <a:r>
              <a:rPr lang="tr-TR" sz="1400" dirty="0"/>
              <a:t>Açılan sayfada öncelikle </a:t>
            </a:r>
            <a:r>
              <a:rPr lang="tr-TR" sz="1400" b="1" dirty="0">
                <a:solidFill>
                  <a:srgbClr val="FF0000"/>
                </a:solidFill>
              </a:rPr>
              <a:t>Eğitici Seçimi</a:t>
            </a:r>
            <a:r>
              <a:rPr lang="tr-TR" sz="1400" dirty="0">
                <a:solidFill>
                  <a:srgbClr val="FF0000"/>
                </a:solidFill>
              </a:rPr>
              <a:t> </a:t>
            </a:r>
            <a:r>
              <a:rPr lang="tr-TR" sz="1400" dirty="0"/>
              <a:t>bölümünden ilgili kursun öğretmeni seçilmelidir. </a:t>
            </a:r>
            <a:r>
              <a:rPr lang="tr-TR" sz="1400" b="1" dirty="0">
                <a:solidFill>
                  <a:srgbClr val="FF0000"/>
                </a:solidFill>
              </a:rPr>
              <a:t>Kursun yapılacağı günler</a:t>
            </a:r>
            <a:r>
              <a:rPr lang="tr-TR" sz="1400" dirty="0">
                <a:solidFill>
                  <a:srgbClr val="FF0000"/>
                </a:solidFill>
              </a:rPr>
              <a:t> </a:t>
            </a:r>
            <a:r>
              <a:rPr lang="tr-TR" sz="1400" dirty="0"/>
              <a:t>seçilir ve o kursun </a:t>
            </a:r>
            <a:r>
              <a:rPr lang="tr-TR" sz="1400" b="1" dirty="0">
                <a:solidFill>
                  <a:srgbClr val="FF0000"/>
                </a:solidFill>
              </a:rPr>
              <a:t>ders saatleri</a:t>
            </a:r>
            <a:r>
              <a:rPr lang="tr-TR" sz="1400" dirty="0">
                <a:solidFill>
                  <a:srgbClr val="FF0000"/>
                </a:solidFill>
              </a:rPr>
              <a:t> </a:t>
            </a:r>
            <a:r>
              <a:rPr lang="tr-TR" sz="1400" dirty="0"/>
              <a:t>girilir ardından </a:t>
            </a:r>
            <a:r>
              <a:rPr lang="tr-TR" sz="1400" b="1" dirty="0">
                <a:solidFill>
                  <a:srgbClr val="FF0000"/>
                </a:solidFill>
              </a:rPr>
              <a:t>Günlük Ders Planını Kaydet</a:t>
            </a:r>
            <a:r>
              <a:rPr lang="tr-TR" sz="1400" dirty="0">
                <a:solidFill>
                  <a:srgbClr val="FF0000"/>
                </a:solidFill>
              </a:rPr>
              <a:t> </a:t>
            </a:r>
            <a:r>
              <a:rPr lang="tr-TR" sz="1400" dirty="0"/>
              <a:t>butonuna tıklanır. Kurs planının diğer haftalara da uygulanması için mutlaka </a:t>
            </a:r>
            <a:r>
              <a:rPr lang="tr-TR" sz="1400" b="1" dirty="0">
                <a:solidFill>
                  <a:srgbClr val="FF0000"/>
                </a:solidFill>
              </a:rPr>
              <a:t>Günlük Ders Planını Haftalara Uygula</a:t>
            </a:r>
            <a:r>
              <a:rPr lang="tr-TR" sz="1400" dirty="0">
                <a:solidFill>
                  <a:srgbClr val="FF0000"/>
                </a:solidFill>
              </a:rPr>
              <a:t> </a:t>
            </a:r>
            <a:r>
              <a:rPr lang="tr-TR" sz="1400" dirty="0"/>
              <a:t>butonuna tıklanmalıdır ve son olarak </a:t>
            </a:r>
            <a:r>
              <a:rPr lang="tr-TR" sz="1400" b="1" dirty="0">
                <a:solidFill>
                  <a:srgbClr val="FF0000"/>
                </a:solidFill>
              </a:rPr>
              <a:t>Ders Planı Tamamlandı</a:t>
            </a:r>
            <a:r>
              <a:rPr lang="tr-TR" sz="1400" dirty="0">
                <a:solidFill>
                  <a:srgbClr val="FF0000"/>
                </a:solidFill>
              </a:rPr>
              <a:t> </a:t>
            </a:r>
            <a:r>
              <a:rPr lang="tr-TR" sz="1400" dirty="0"/>
              <a:t>butonuna tıklanır. Kurs planı tamamlandıktan sonra ilgili kurs, </a:t>
            </a:r>
            <a:r>
              <a:rPr lang="tr-TR" sz="1400" b="1" dirty="0">
                <a:solidFill>
                  <a:srgbClr val="FF0000"/>
                </a:solidFill>
              </a:rPr>
              <a:t>Kurs Öğrenci İşlemleri </a:t>
            </a:r>
            <a:r>
              <a:rPr lang="tr-TR" sz="1400" dirty="0"/>
              <a:t>sayfasına düşer.</a:t>
            </a:r>
          </a:p>
          <a:p>
            <a:pPr algn="just"/>
            <a:endParaRPr lang="tr-TR" sz="16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114" y="1538868"/>
            <a:ext cx="11762506" cy="5207620"/>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836165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323879" y="69989"/>
            <a:ext cx="9484165" cy="707886"/>
          </a:xfrm>
          <a:prstGeom prst="rect">
            <a:avLst/>
          </a:prstGeom>
          <a:noFill/>
        </p:spPr>
        <p:txBody>
          <a:bodyPr wrap="square" rtlCol="0">
            <a:spAutoFit/>
          </a:bodyPr>
          <a:lstStyle/>
          <a:p>
            <a:pPr algn="ctr"/>
            <a:r>
              <a:rPr lang="tr-TR" b="1" dirty="0"/>
              <a:t>İÇİNDEKİLER</a:t>
            </a:r>
          </a:p>
          <a:p>
            <a:pPr algn="ctr"/>
            <a:r>
              <a:rPr lang="tr-TR" sz="1000" b="1" dirty="0"/>
              <a:t>(İlgili konunun karşısında yazan sayıya tıklayarak ilgili </a:t>
            </a:r>
            <a:r>
              <a:rPr lang="tr-TR" sz="1000" b="1" dirty="0" err="1"/>
              <a:t>slayta</a:t>
            </a:r>
            <a:r>
              <a:rPr lang="tr-TR" sz="1000" b="1" dirty="0"/>
              <a:t> ulaşabilirsiniz.)</a:t>
            </a:r>
          </a:p>
          <a:p>
            <a:pPr algn="just"/>
            <a:endParaRPr lang="tr-TR" sz="1200" dirty="0"/>
          </a:p>
        </p:txBody>
      </p:sp>
      <p:sp>
        <p:nvSpPr>
          <p:cNvPr id="5" name="Metin kutusu 4"/>
          <p:cNvSpPr txBox="1"/>
          <p:nvPr/>
        </p:nvSpPr>
        <p:spPr>
          <a:xfrm>
            <a:off x="1791348" y="588238"/>
            <a:ext cx="10129306" cy="7848302"/>
          </a:xfrm>
          <a:prstGeom prst="rect">
            <a:avLst/>
          </a:prstGeom>
          <a:noFill/>
        </p:spPr>
        <p:txBody>
          <a:bodyPr wrap="square" rtlCol="0">
            <a:spAutoFit/>
          </a:bodyPr>
          <a:lstStyle/>
          <a:p>
            <a:r>
              <a:rPr lang="tr-TR" sz="800" b="1" dirty="0"/>
              <a:t>e-Kurs Modülüne Giriş										</a:t>
            </a:r>
            <a:r>
              <a:rPr lang="tr-TR" sz="800" dirty="0">
                <a:hlinkClick r:id="rId2" action="ppaction://hlinksldjump"/>
              </a:rPr>
              <a:t>3</a:t>
            </a:r>
            <a:endParaRPr lang="tr-TR" sz="800" dirty="0"/>
          </a:p>
          <a:p>
            <a:r>
              <a:rPr lang="tr-TR" sz="800" dirty="0"/>
              <a:t>	Mevcut Yetkiler										</a:t>
            </a:r>
            <a:r>
              <a:rPr lang="tr-TR" sz="800" dirty="0">
                <a:hlinkClick r:id="rId3" action="ppaction://hlinksldjump"/>
              </a:rPr>
              <a:t>4</a:t>
            </a:r>
            <a:endParaRPr lang="tr-TR" sz="800" dirty="0"/>
          </a:p>
          <a:p>
            <a:r>
              <a:rPr lang="tr-TR" sz="800" b="1" dirty="0"/>
              <a:t>Kurs İşlemleri Menüleri										</a:t>
            </a:r>
            <a:r>
              <a:rPr lang="tr-TR" sz="800" dirty="0">
                <a:hlinkClick r:id="rId4" action="ppaction://hlinksldjump"/>
              </a:rPr>
              <a:t>5</a:t>
            </a:r>
            <a:endParaRPr lang="tr-TR" sz="800" dirty="0"/>
          </a:p>
          <a:p>
            <a:r>
              <a:rPr lang="tr-TR" sz="800" b="1" dirty="0"/>
              <a:t>Kurs İşlemleri Menüsü										</a:t>
            </a:r>
            <a:r>
              <a:rPr lang="tr-TR" sz="800" dirty="0">
                <a:hlinkClick r:id="rId5" action="ppaction://hlinksldjump"/>
              </a:rPr>
              <a:t>6</a:t>
            </a:r>
            <a:endParaRPr lang="tr-TR" sz="800" dirty="0"/>
          </a:p>
          <a:p>
            <a:r>
              <a:rPr lang="tr-TR" sz="800" b="1" dirty="0"/>
              <a:t>Rapor İşlemleri Menüsü										</a:t>
            </a:r>
            <a:r>
              <a:rPr lang="tr-TR" sz="800" dirty="0">
                <a:hlinkClick r:id="rId6" action="ppaction://hlinksldjump"/>
              </a:rPr>
              <a:t>7</a:t>
            </a:r>
            <a:endParaRPr lang="tr-TR" sz="800" dirty="0"/>
          </a:p>
          <a:p>
            <a:r>
              <a:rPr lang="tr-TR" sz="800" b="1" dirty="0"/>
              <a:t>Kurs İşlemleri Alt Menülerinin Kullanımı								</a:t>
            </a:r>
            <a:r>
              <a:rPr lang="tr-TR" sz="800" dirty="0">
                <a:hlinkClick r:id="rId7" action="ppaction://hlinksldjump"/>
              </a:rPr>
              <a:t>8</a:t>
            </a:r>
            <a:endParaRPr lang="tr-TR" sz="800" dirty="0"/>
          </a:p>
          <a:p>
            <a:r>
              <a:rPr lang="tr-TR" sz="800" dirty="0"/>
              <a:t>	Kurum Kurs Talep İşlemleri									</a:t>
            </a:r>
            <a:r>
              <a:rPr lang="tr-TR" sz="800" dirty="0">
                <a:hlinkClick r:id="rId7" action="ppaction://hlinksldjump"/>
              </a:rPr>
              <a:t>8</a:t>
            </a:r>
            <a:endParaRPr lang="tr-TR" sz="800" dirty="0"/>
          </a:p>
          <a:p>
            <a:r>
              <a:rPr lang="tr-TR" sz="800" dirty="0"/>
              <a:t>	Ders Sınıf Şube Kontrol									</a:t>
            </a:r>
            <a:r>
              <a:rPr lang="tr-TR" sz="800" dirty="0">
                <a:hlinkClick r:id="rId8" action="ppaction://hlinksldjump"/>
              </a:rPr>
              <a:t>9</a:t>
            </a:r>
            <a:endParaRPr lang="tr-TR" sz="800" dirty="0"/>
          </a:p>
          <a:p>
            <a:r>
              <a:rPr lang="tr-TR" sz="800" dirty="0"/>
              <a:t>	Öğretmen Kurs Başvurusu									</a:t>
            </a:r>
            <a:r>
              <a:rPr lang="tr-TR" sz="800" dirty="0">
                <a:hlinkClick r:id="rId9" action="ppaction://hlinksldjump"/>
              </a:rPr>
              <a:t>10</a:t>
            </a:r>
            <a:endParaRPr lang="tr-TR" sz="800" dirty="0"/>
          </a:p>
          <a:p>
            <a:r>
              <a:rPr lang="tr-TR" sz="800" dirty="0"/>
              <a:t>	Kurum Öğretmen Başvuruları								</a:t>
            </a:r>
            <a:r>
              <a:rPr lang="tr-TR" sz="800" dirty="0">
                <a:hlinkClick r:id="rId10" action="ppaction://hlinksldjump"/>
              </a:rPr>
              <a:t>11</a:t>
            </a:r>
            <a:endParaRPr lang="tr-TR" sz="800" dirty="0"/>
          </a:p>
          <a:p>
            <a:r>
              <a:rPr lang="tr-TR" sz="800" dirty="0"/>
              <a:t>	Sınıf Tercih Listesi										</a:t>
            </a:r>
            <a:r>
              <a:rPr lang="tr-TR" sz="800" dirty="0">
                <a:hlinkClick r:id="rId11" action="ppaction://hlinksldjump"/>
              </a:rPr>
              <a:t>12</a:t>
            </a:r>
            <a:endParaRPr lang="tr-TR" sz="800" dirty="0"/>
          </a:p>
          <a:p>
            <a:r>
              <a:rPr lang="tr-TR" sz="800" dirty="0"/>
              <a:t>	Öğretmen Öğrenci Tercihleri								</a:t>
            </a:r>
            <a:r>
              <a:rPr lang="tr-TR" sz="800" dirty="0">
                <a:hlinkClick r:id="rId12" action="ppaction://hlinksldjump"/>
              </a:rPr>
              <a:t>13</a:t>
            </a:r>
            <a:endParaRPr lang="tr-TR" sz="800" dirty="0"/>
          </a:p>
          <a:p>
            <a:r>
              <a:rPr lang="tr-TR" sz="800" dirty="0"/>
              <a:t>	Öğrenci Arama										</a:t>
            </a:r>
            <a:r>
              <a:rPr lang="tr-TR" sz="800" dirty="0">
                <a:hlinkClick r:id="rId13" action="ppaction://hlinksldjump"/>
              </a:rPr>
              <a:t>14</a:t>
            </a:r>
            <a:r>
              <a:rPr lang="tr-TR" sz="800" dirty="0"/>
              <a:t>										Öğrenci Tercih Listesi									</a:t>
            </a:r>
            <a:r>
              <a:rPr lang="tr-TR" sz="800" dirty="0">
                <a:hlinkClick r:id="rId14" action="ppaction://hlinksldjump"/>
              </a:rPr>
              <a:t>15</a:t>
            </a:r>
            <a:endParaRPr lang="tr-TR" sz="800" dirty="0"/>
          </a:p>
          <a:p>
            <a:r>
              <a:rPr lang="tr-TR" sz="800" b="1" dirty="0"/>
              <a:t>Yeni Kurs Planlama İşlemleri										</a:t>
            </a:r>
            <a:r>
              <a:rPr lang="tr-TR" sz="800" dirty="0">
                <a:hlinkClick r:id="rId15" action="ppaction://hlinksldjump"/>
              </a:rPr>
              <a:t>16-22</a:t>
            </a:r>
            <a:endParaRPr lang="tr-TR" sz="800" dirty="0"/>
          </a:p>
          <a:p>
            <a:r>
              <a:rPr lang="tr-TR" sz="800" dirty="0"/>
              <a:t>	a)Yeni Kayıt										</a:t>
            </a:r>
            <a:r>
              <a:rPr lang="tr-TR" sz="800" dirty="0">
                <a:hlinkClick r:id="rId15" action="ppaction://hlinksldjump"/>
              </a:rPr>
              <a:t>16</a:t>
            </a:r>
            <a:endParaRPr lang="tr-TR" sz="800" dirty="0"/>
          </a:p>
          <a:p>
            <a:r>
              <a:rPr lang="tr-TR" sz="800" dirty="0"/>
              <a:t>	b)Yeni Kayıt										</a:t>
            </a:r>
            <a:r>
              <a:rPr lang="tr-TR" sz="800" dirty="0">
                <a:hlinkClick r:id="rId16" action="ppaction://hlinksldjump"/>
              </a:rPr>
              <a:t>17</a:t>
            </a:r>
            <a:endParaRPr lang="tr-TR" sz="800" dirty="0"/>
          </a:p>
          <a:p>
            <a:r>
              <a:rPr lang="tr-TR" sz="800" dirty="0"/>
              <a:t>	c)Ders Planı										</a:t>
            </a:r>
            <a:r>
              <a:rPr lang="tr-TR" sz="800" dirty="0">
                <a:hlinkClick r:id="rId17" action="ppaction://hlinksldjump"/>
              </a:rPr>
              <a:t>18</a:t>
            </a:r>
            <a:endParaRPr lang="tr-TR" sz="800" dirty="0"/>
          </a:p>
          <a:p>
            <a:r>
              <a:rPr lang="tr-TR" sz="800" dirty="0"/>
              <a:t>	d)Ders Planı										</a:t>
            </a:r>
            <a:r>
              <a:rPr lang="tr-TR" sz="800" dirty="0">
                <a:hlinkClick r:id="rId18" action="ppaction://hlinksldjump"/>
              </a:rPr>
              <a:t>19</a:t>
            </a:r>
            <a:r>
              <a:rPr lang="tr-TR" sz="800" dirty="0"/>
              <a:t>									</a:t>
            </a:r>
          </a:p>
          <a:p>
            <a:r>
              <a:rPr lang="tr-TR" sz="800" dirty="0"/>
              <a:t>	e)Kursa Öğrenci Ekleme									</a:t>
            </a:r>
            <a:r>
              <a:rPr lang="tr-TR" sz="800" dirty="0">
                <a:hlinkClick r:id="rId19" action="ppaction://hlinksldjump"/>
              </a:rPr>
              <a:t>20</a:t>
            </a:r>
            <a:endParaRPr lang="tr-TR" sz="800" dirty="0"/>
          </a:p>
          <a:p>
            <a:r>
              <a:rPr lang="tr-TR" sz="800" dirty="0"/>
              <a:t>	f) Kursa Öğrenci Ekleme									</a:t>
            </a:r>
            <a:r>
              <a:rPr lang="tr-TR" sz="800" dirty="0">
                <a:hlinkClick r:id="rId20" action="ppaction://hlinksldjump"/>
              </a:rPr>
              <a:t>21</a:t>
            </a:r>
            <a:endParaRPr lang="tr-TR" sz="800" dirty="0"/>
          </a:p>
          <a:p>
            <a:r>
              <a:rPr lang="tr-TR" sz="800" dirty="0"/>
              <a:t>	g)Kurs Onay İşlemleri									</a:t>
            </a:r>
            <a:r>
              <a:rPr lang="tr-TR" sz="800" dirty="0">
                <a:hlinkClick r:id="rId21" action="ppaction://hlinksldjump"/>
              </a:rPr>
              <a:t>22</a:t>
            </a:r>
            <a:endParaRPr lang="tr-TR" sz="800" dirty="0"/>
          </a:p>
          <a:p>
            <a:r>
              <a:rPr lang="tr-TR" sz="800" b="1" dirty="0"/>
              <a:t>Yetersiz Kursiyer Sayısı Nedeniyle Kursun Kapatılması							</a:t>
            </a:r>
            <a:r>
              <a:rPr lang="tr-TR" sz="800" dirty="0">
                <a:hlinkClick r:id="rId22" action="ppaction://hlinksldjump"/>
              </a:rPr>
              <a:t>23-24</a:t>
            </a:r>
            <a:endParaRPr lang="tr-TR" sz="800" dirty="0"/>
          </a:p>
          <a:p>
            <a:r>
              <a:rPr lang="tr-TR" sz="800" b="1" dirty="0"/>
              <a:t>Kurs Öğrenci İşlemleri										</a:t>
            </a:r>
            <a:r>
              <a:rPr lang="tr-TR" sz="800" dirty="0">
                <a:hlinkClick r:id="rId23" action="ppaction://hlinksldjump"/>
              </a:rPr>
              <a:t>25</a:t>
            </a:r>
            <a:endParaRPr lang="tr-TR" sz="800" dirty="0"/>
          </a:p>
          <a:p>
            <a:r>
              <a:rPr lang="tr-TR" sz="800" b="1" dirty="0"/>
              <a:t>Öğrenci Listesi Bölümü										</a:t>
            </a:r>
            <a:r>
              <a:rPr lang="tr-TR" sz="800" dirty="0">
                <a:hlinkClick r:id="rId24" action="ppaction://hlinksldjump"/>
              </a:rPr>
              <a:t>26-29</a:t>
            </a:r>
            <a:endParaRPr lang="tr-TR" sz="800" dirty="0"/>
          </a:p>
          <a:p>
            <a:r>
              <a:rPr lang="tr-TR" sz="800" dirty="0"/>
              <a:t>	a)Öğrenci Listesi										</a:t>
            </a:r>
            <a:r>
              <a:rPr lang="tr-TR" sz="800" dirty="0">
                <a:hlinkClick r:id="rId24" action="ppaction://hlinksldjump"/>
              </a:rPr>
              <a:t>26</a:t>
            </a:r>
            <a:endParaRPr lang="tr-TR" sz="800" dirty="0"/>
          </a:p>
          <a:p>
            <a:r>
              <a:rPr lang="tr-TR" sz="800" dirty="0"/>
              <a:t>	b)Kayıt-Durum-Liste Alma									</a:t>
            </a:r>
            <a:r>
              <a:rPr lang="tr-TR" sz="800" dirty="0">
                <a:hlinkClick r:id="rId25" action="ppaction://hlinksldjump"/>
              </a:rPr>
              <a:t>27</a:t>
            </a:r>
            <a:endParaRPr lang="tr-TR" sz="800" dirty="0"/>
          </a:p>
          <a:p>
            <a:r>
              <a:rPr lang="tr-TR" sz="800" dirty="0"/>
              <a:t>	c)Sınıfa Tercih Listesinden Öğrenci Ekleme							</a:t>
            </a:r>
            <a:r>
              <a:rPr lang="tr-TR" sz="800" dirty="0">
                <a:hlinkClick r:id="rId26" action="ppaction://hlinksldjump"/>
              </a:rPr>
              <a:t>28</a:t>
            </a:r>
            <a:endParaRPr lang="tr-TR" sz="800" dirty="0"/>
          </a:p>
          <a:p>
            <a:r>
              <a:rPr lang="tr-TR" sz="800" dirty="0"/>
              <a:t>	d)Öğrenci Ekleme Yetkisi Verilen Okulların Yapacağı İşlemler					</a:t>
            </a:r>
            <a:r>
              <a:rPr lang="tr-TR" sz="800" dirty="0">
                <a:hlinkClick r:id="rId27" action="ppaction://hlinksldjump"/>
              </a:rPr>
              <a:t>29</a:t>
            </a:r>
            <a:r>
              <a:rPr lang="tr-TR" sz="800" dirty="0"/>
              <a:t>                 								                                                             </a:t>
            </a:r>
            <a:r>
              <a:rPr lang="tr-TR" sz="800" b="1" dirty="0"/>
              <a:t>Kurs Planında Değişiklik Yapma									</a:t>
            </a:r>
            <a:r>
              <a:rPr lang="tr-TR" sz="800" dirty="0">
                <a:hlinkClick r:id="rId28" action="ppaction://hlinksldjump"/>
              </a:rPr>
              <a:t>30-32</a:t>
            </a:r>
            <a:endParaRPr lang="tr-TR" sz="800" dirty="0"/>
          </a:p>
          <a:p>
            <a:r>
              <a:rPr lang="tr-TR" sz="800" dirty="0"/>
              <a:t>	a)Ders Planı										</a:t>
            </a:r>
            <a:r>
              <a:rPr lang="tr-TR" sz="800" dirty="0">
                <a:hlinkClick r:id="rId28" action="ppaction://hlinksldjump"/>
              </a:rPr>
              <a:t>30</a:t>
            </a:r>
            <a:endParaRPr lang="tr-TR" sz="800" dirty="0"/>
          </a:p>
          <a:p>
            <a:r>
              <a:rPr lang="tr-TR" sz="800" dirty="0"/>
              <a:t>	b)Yeni Kurs Planı										</a:t>
            </a:r>
            <a:r>
              <a:rPr lang="tr-TR" sz="800" dirty="0">
                <a:hlinkClick r:id="rId29" action="ppaction://hlinksldjump"/>
              </a:rPr>
              <a:t>31</a:t>
            </a:r>
            <a:endParaRPr lang="tr-TR" sz="800" dirty="0"/>
          </a:p>
          <a:p>
            <a:r>
              <a:rPr lang="tr-TR" sz="800" dirty="0"/>
              <a:t>	c)Yeni Kurs Planı										</a:t>
            </a:r>
            <a:r>
              <a:rPr lang="tr-TR" sz="800" dirty="0">
                <a:hlinkClick r:id="rId30" action="ppaction://hlinksldjump"/>
              </a:rPr>
              <a:t>32</a:t>
            </a:r>
            <a:r>
              <a:rPr lang="tr-TR" sz="800" dirty="0"/>
              <a:t>									</a:t>
            </a:r>
          </a:p>
          <a:p>
            <a:r>
              <a:rPr lang="tr-TR" sz="800" b="1" dirty="0"/>
              <a:t>Kurs İşlemleri Bölümü										</a:t>
            </a:r>
            <a:r>
              <a:rPr lang="tr-TR" sz="800" dirty="0">
                <a:hlinkClick r:id="rId31" action="ppaction://hlinksldjump"/>
              </a:rPr>
              <a:t>33-36</a:t>
            </a:r>
            <a:endParaRPr lang="tr-TR" sz="800" dirty="0"/>
          </a:p>
          <a:p>
            <a:r>
              <a:rPr lang="tr-TR" sz="800" dirty="0"/>
              <a:t>	Kurs İşlemleri Butonu									</a:t>
            </a:r>
            <a:r>
              <a:rPr lang="tr-TR" sz="800" dirty="0">
                <a:hlinkClick r:id="rId31" action="ppaction://hlinksldjump"/>
              </a:rPr>
              <a:t>33</a:t>
            </a:r>
            <a:endParaRPr lang="tr-TR" sz="800" dirty="0"/>
          </a:p>
          <a:p>
            <a:r>
              <a:rPr lang="tr-TR" sz="800" dirty="0"/>
              <a:t>	Devamsızlık Bölümü									</a:t>
            </a:r>
            <a:r>
              <a:rPr lang="tr-TR" sz="800" dirty="0">
                <a:hlinkClick r:id="rId32" action="ppaction://hlinksldjump"/>
              </a:rPr>
              <a:t>34</a:t>
            </a:r>
            <a:endParaRPr lang="tr-TR" sz="800" dirty="0"/>
          </a:p>
          <a:p>
            <a:r>
              <a:rPr lang="tr-TR" sz="800" dirty="0"/>
              <a:t>	Kayıt İptal Bölümü										</a:t>
            </a:r>
            <a:r>
              <a:rPr lang="tr-TR" sz="800" dirty="0">
                <a:hlinkClick r:id="rId33" action="ppaction://hlinksldjump"/>
              </a:rPr>
              <a:t>35</a:t>
            </a:r>
            <a:endParaRPr lang="tr-TR" sz="800" dirty="0"/>
          </a:p>
          <a:p>
            <a:r>
              <a:rPr lang="tr-TR" sz="800" dirty="0"/>
              <a:t>	Sınıf Değişikliği Bölümü									</a:t>
            </a:r>
            <a:r>
              <a:rPr lang="tr-TR" sz="800" dirty="0">
                <a:hlinkClick r:id="rId34" action="ppaction://hlinksldjump"/>
              </a:rPr>
              <a:t>36</a:t>
            </a:r>
            <a:r>
              <a:rPr lang="tr-TR" sz="800" dirty="0"/>
              <a:t>				                                                                                  </a:t>
            </a:r>
            <a:r>
              <a:rPr lang="tr-TR" sz="800" b="1" dirty="0"/>
              <a:t>Kapat Menüsü											</a:t>
            </a:r>
            <a:r>
              <a:rPr lang="tr-TR" sz="800" dirty="0">
                <a:hlinkClick r:id="rId35" action="ppaction://hlinksldjump"/>
              </a:rPr>
              <a:t>37-38</a:t>
            </a:r>
            <a:r>
              <a:rPr lang="tr-TR" sz="800" dirty="0"/>
              <a:t>						                                                       </a:t>
            </a:r>
            <a:r>
              <a:rPr lang="tr-TR" sz="800" b="1" dirty="0"/>
              <a:t>Kurs Onay Raporu Alma										</a:t>
            </a:r>
            <a:r>
              <a:rPr lang="tr-TR" sz="800" dirty="0">
                <a:hlinkClick r:id="rId36" action="ppaction://hlinksldjump"/>
              </a:rPr>
              <a:t>39</a:t>
            </a:r>
            <a:endParaRPr lang="tr-TR" sz="800" dirty="0"/>
          </a:p>
          <a:p>
            <a:r>
              <a:rPr lang="tr-TR" sz="800" b="1" dirty="0"/>
              <a:t>Bilgi Menüsü											</a:t>
            </a:r>
            <a:r>
              <a:rPr lang="tr-TR" sz="800" dirty="0">
                <a:hlinkClick r:id="rId37" action="ppaction://hlinksldjump"/>
              </a:rPr>
              <a:t>40</a:t>
            </a:r>
            <a:endParaRPr lang="tr-TR" sz="800" dirty="0"/>
          </a:p>
          <a:p>
            <a:r>
              <a:rPr lang="tr-TR" sz="800" b="1" dirty="0"/>
              <a:t>Kurs Yetkilisi Değişikliği Yapma									</a:t>
            </a:r>
            <a:r>
              <a:rPr lang="tr-TR" sz="800" dirty="0">
                <a:hlinkClick r:id="rId38" action="ppaction://hlinksldjump"/>
              </a:rPr>
              <a:t>41</a:t>
            </a:r>
            <a:endParaRPr lang="tr-TR" sz="800" dirty="0"/>
          </a:p>
          <a:p>
            <a:r>
              <a:rPr lang="tr-TR" sz="800" b="1" dirty="0"/>
              <a:t>Öğrenci Nakil İşlemleri										</a:t>
            </a:r>
            <a:r>
              <a:rPr lang="tr-TR" sz="800" dirty="0">
                <a:hlinkClick r:id="rId39" action="ppaction://hlinksldjump"/>
              </a:rPr>
              <a:t>42</a:t>
            </a:r>
            <a:endParaRPr lang="tr-TR" sz="800" dirty="0"/>
          </a:p>
          <a:p>
            <a:r>
              <a:rPr lang="tr-TR" sz="800" b="1" dirty="0"/>
              <a:t>Toplu Devamsızlık Girişi										</a:t>
            </a:r>
            <a:r>
              <a:rPr lang="tr-TR" sz="800" dirty="0">
                <a:hlinkClick r:id="rId40" action="ppaction://hlinksldjump"/>
              </a:rPr>
              <a:t>43-44</a:t>
            </a:r>
            <a:endParaRPr lang="tr-TR" sz="800" dirty="0"/>
          </a:p>
          <a:p>
            <a:r>
              <a:rPr lang="tr-TR" sz="800" b="1" dirty="0"/>
              <a:t>Rapor Menüsünün Alt Menülerinin Kullanımı								</a:t>
            </a:r>
            <a:r>
              <a:rPr lang="tr-TR" sz="800" dirty="0">
                <a:hlinkClick r:id="rId41" action="ppaction://hlinksldjump"/>
              </a:rPr>
              <a:t>45-49</a:t>
            </a:r>
            <a:endParaRPr lang="tr-TR" sz="800" dirty="0"/>
          </a:p>
          <a:p>
            <a:r>
              <a:rPr lang="tr-TR" sz="800" b="1" dirty="0"/>
              <a:t>	</a:t>
            </a:r>
            <a:r>
              <a:rPr lang="tr-TR" sz="800" dirty="0"/>
              <a:t>Günlük Kurs Raporu									</a:t>
            </a:r>
            <a:r>
              <a:rPr lang="tr-TR" sz="800" dirty="0">
                <a:hlinkClick r:id="rId41" action="ppaction://hlinksldjump"/>
              </a:rPr>
              <a:t>45</a:t>
            </a:r>
            <a:endParaRPr lang="tr-TR" sz="800" dirty="0"/>
          </a:p>
          <a:p>
            <a:r>
              <a:rPr lang="tr-TR" sz="800" b="1" dirty="0"/>
              <a:t>	</a:t>
            </a:r>
            <a:r>
              <a:rPr lang="tr-TR" sz="800" dirty="0"/>
              <a:t>Genel Kurs Raporu									</a:t>
            </a:r>
            <a:r>
              <a:rPr lang="tr-TR" sz="800" dirty="0">
                <a:hlinkClick r:id="rId42" action="ppaction://hlinksldjump"/>
              </a:rPr>
              <a:t>46</a:t>
            </a:r>
            <a:endParaRPr lang="tr-TR" sz="800" dirty="0"/>
          </a:p>
          <a:p>
            <a:r>
              <a:rPr lang="tr-TR" sz="800" b="1" dirty="0"/>
              <a:t>	</a:t>
            </a:r>
            <a:r>
              <a:rPr lang="tr-TR" sz="800" dirty="0"/>
              <a:t>Eğitici Aylık Puantaj									</a:t>
            </a:r>
            <a:r>
              <a:rPr lang="tr-TR" sz="800" dirty="0">
                <a:hlinkClick r:id="rId43" action="ppaction://hlinksldjump"/>
              </a:rPr>
              <a:t>47</a:t>
            </a:r>
            <a:endParaRPr lang="tr-TR" sz="800" dirty="0"/>
          </a:p>
          <a:p>
            <a:r>
              <a:rPr lang="tr-TR" sz="800" b="1" dirty="0"/>
              <a:t>						</a:t>
            </a:r>
            <a:r>
              <a:rPr lang="tr-TR" sz="800" dirty="0"/>
              <a:t>															</a:t>
            </a:r>
          </a:p>
          <a:p>
            <a:r>
              <a:rPr lang="tr-TR" sz="800" dirty="0"/>
              <a:t>	</a:t>
            </a:r>
          </a:p>
          <a:p>
            <a:r>
              <a:rPr lang="tr-TR" sz="800" b="1" dirty="0"/>
              <a:t>	</a:t>
            </a:r>
          </a:p>
          <a:p>
            <a:r>
              <a:rPr lang="tr-TR" sz="800" dirty="0"/>
              <a:t>	</a:t>
            </a:r>
          </a:p>
          <a:p>
            <a:r>
              <a:rPr lang="tr-TR" sz="800" dirty="0"/>
              <a:t>	  	</a:t>
            </a:r>
          </a:p>
          <a:p>
            <a:r>
              <a:rPr lang="tr-TR" sz="800" dirty="0"/>
              <a:t>	</a:t>
            </a:r>
          </a:p>
          <a:p>
            <a:r>
              <a:rPr lang="tr-TR" sz="800" dirty="0"/>
              <a:t>	</a:t>
            </a:r>
          </a:p>
          <a:p>
            <a:pPr marL="342900" indent="-342900">
              <a:buAutoNum type="arabicParenR"/>
            </a:pPr>
            <a:endParaRPr lang="tr-TR" sz="800" dirty="0"/>
          </a:p>
          <a:p>
            <a:pPr marL="342900" indent="-342900">
              <a:buAutoNum type="arabicParenR"/>
            </a:pPr>
            <a:endParaRPr lang="tr-TR" sz="800" dirty="0"/>
          </a:p>
          <a:p>
            <a:pPr marL="342900" indent="-342900">
              <a:buAutoNum type="arabicParenR"/>
            </a:pPr>
            <a:endParaRPr lang="tr-TR" sz="800" dirty="0"/>
          </a:p>
          <a:p>
            <a:pPr marL="342900" indent="-342900">
              <a:buAutoNum type="arabicParenR"/>
            </a:pPr>
            <a:endParaRPr lang="tr-TR" sz="800" dirty="0"/>
          </a:p>
          <a:p>
            <a:pPr marL="342900" indent="-342900">
              <a:buAutoNum type="arabicParenR"/>
            </a:pPr>
            <a:endParaRPr lang="tr-TR" sz="800" dirty="0"/>
          </a:p>
          <a:p>
            <a:pPr marL="342900" indent="-342900">
              <a:buAutoNum type="arabicParenR"/>
            </a:pPr>
            <a:endParaRPr lang="tr-TR" sz="800" dirty="0"/>
          </a:p>
          <a:p>
            <a:pPr marL="342900" indent="-342900">
              <a:buAutoNum type="arabicParenR"/>
            </a:pPr>
            <a:endParaRPr lang="tr-TR" sz="800" dirty="0"/>
          </a:p>
          <a:p>
            <a:pPr marL="342900" indent="-342900">
              <a:buAutoNum type="arabicParenR"/>
            </a:pPr>
            <a:endParaRPr lang="tr-TR" sz="800" dirty="0"/>
          </a:p>
        </p:txBody>
      </p:sp>
      <p:cxnSp>
        <p:nvCxnSpPr>
          <p:cNvPr id="6" name="Düz Ok Bağlayıcısı 5"/>
          <p:cNvCxnSpPr/>
          <p:nvPr/>
        </p:nvCxnSpPr>
        <p:spPr>
          <a:xfrm flipV="1">
            <a:off x="3014505" y="698360"/>
            <a:ext cx="4275574" cy="50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Düz Ok Bağlayıcısı 8"/>
          <p:cNvCxnSpPr/>
          <p:nvPr/>
        </p:nvCxnSpPr>
        <p:spPr>
          <a:xfrm flipV="1">
            <a:off x="3130062" y="818941"/>
            <a:ext cx="4160017"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Düz Ok Bağlayıcısı 10"/>
          <p:cNvCxnSpPr/>
          <p:nvPr/>
        </p:nvCxnSpPr>
        <p:spPr>
          <a:xfrm>
            <a:off x="3014505" y="944545"/>
            <a:ext cx="42755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Düz Ok Bağlayıcısı 12"/>
          <p:cNvCxnSpPr/>
          <p:nvPr/>
        </p:nvCxnSpPr>
        <p:spPr>
          <a:xfrm>
            <a:off x="3014505" y="1065125"/>
            <a:ext cx="42755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Düz Ok Bağlayıcısı 14"/>
          <p:cNvCxnSpPr/>
          <p:nvPr/>
        </p:nvCxnSpPr>
        <p:spPr>
          <a:xfrm flipV="1">
            <a:off x="3054699" y="1170633"/>
            <a:ext cx="4235380" cy="15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Düz Ok Bağlayıcısı 16"/>
          <p:cNvCxnSpPr/>
          <p:nvPr/>
        </p:nvCxnSpPr>
        <p:spPr>
          <a:xfrm flipV="1">
            <a:off x="3778180" y="1311310"/>
            <a:ext cx="3511899" cy="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Düz Ok Bağlayıcısı 21"/>
          <p:cNvCxnSpPr/>
          <p:nvPr/>
        </p:nvCxnSpPr>
        <p:spPr>
          <a:xfrm flipV="1">
            <a:off x="3622431" y="1431890"/>
            <a:ext cx="3667648" cy="15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Düz Ok Bağlayıcısı 25"/>
          <p:cNvCxnSpPr/>
          <p:nvPr/>
        </p:nvCxnSpPr>
        <p:spPr>
          <a:xfrm flipV="1">
            <a:off x="3461657" y="1547446"/>
            <a:ext cx="3828422" cy="200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Düz Ok Bağlayıcısı 27"/>
          <p:cNvCxnSpPr/>
          <p:nvPr/>
        </p:nvCxnSpPr>
        <p:spPr>
          <a:xfrm flipV="1">
            <a:off x="3622431" y="1663002"/>
            <a:ext cx="3667648" cy="200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Düz Ok Bağlayıcısı 29"/>
          <p:cNvCxnSpPr/>
          <p:nvPr/>
        </p:nvCxnSpPr>
        <p:spPr>
          <a:xfrm flipV="1">
            <a:off x="3778180" y="1778558"/>
            <a:ext cx="3511899" cy="15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Düz Ok Bağlayıcısı 31"/>
          <p:cNvCxnSpPr/>
          <p:nvPr/>
        </p:nvCxnSpPr>
        <p:spPr>
          <a:xfrm flipV="1">
            <a:off x="3180303" y="1904163"/>
            <a:ext cx="4109776" cy="15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Düz Ok Bağlayıcısı 33"/>
          <p:cNvCxnSpPr/>
          <p:nvPr/>
        </p:nvCxnSpPr>
        <p:spPr>
          <a:xfrm flipV="1">
            <a:off x="3778180" y="2044840"/>
            <a:ext cx="3511899" cy="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Düz Ok Bağlayıcısı 35"/>
          <p:cNvCxnSpPr/>
          <p:nvPr/>
        </p:nvCxnSpPr>
        <p:spPr>
          <a:xfrm>
            <a:off x="3130062" y="2170444"/>
            <a:ext cx="4160017"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Düz Ok Bağlayıcısı 37"/>
          <p:cNvCxnSpPr/>
          <p:nvPr/>
        </p:nvCxnSpPr>
        <p:spPr>
          <a:xfrm flipV="1">
            <a:off x="3396343" y="2280976"/>
            <a:ext cx="3893736"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Düz Ok Bağlayıcısı 39"/>
          <p:cNvCxnSpPr/>
          <p:nvPr/>
        </p:nvCxnSpPr>
        <p:spPr>
          <a:xfrm flipV="1">
            <a:off x="3275763" y="2408003"/>
            <a:ext cx="4014316" cy="3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Düz Ok Bağlayıcısı 41"/>
          <p:cNvCxnSpPr/>
          <p:nvPr/>
        </p:nvCxnSpPr>
        <p:spPr>
          <a:xfrm flipV="1">
            <a:off x="3014505" y="2532185"/>
            <a:ext cx="4275574" cy="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Düz Ok Bağlayıcısı 43"/>
          <p:cNvCxnSpPr/>
          <p:nvPr/>
        </p:nvCxnSpPr>
        <p:spPr>
          <a:xfrm flipV="1">
            <a:off x="3014505" y="2647741"/>
            <a:ext cx="4275574" cy="200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Düz Ok Bağlayıcısı 45"/>
          <p:cNvCxnSpPr/>
          <p:nvPr/>
        </p:nvCxnSpPr>
        <p:spPr>
          <a:xfrm flipV="1">
            <a:off x="3014505" y="2773345"/>
            <a:ext cx="4275574" cy="15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Düz Ok Bağlayıcısı 47"/>
          <p:cNvCxnSpPr/>
          <p:nvPr/>
        </p:nvCxnSpPr>
        <p:spPr>
          <a:xfrm>
            <a:off x="3014505" y="2888901"/>
            <a:ext cx="427557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Düz Ok Bağlayıcısı 49"/>
          <p:cNvCxnSpPr/>
          <p:nvPr/>
        </p:nvCxnSpPr>
        <p:spPr>
          <a:xfrm flipV="1">
            <a:off x="3557116" y="3034602"/>
            <a:ext cx="3732963"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Düz Ok Bağlayıcısı 54"/>
          <p:cNvCxnSpPr/>
          <p:nvPr/>
        </p:nvCxnSpPr>
        <p:spPr>
          <a:xfrm flipV="1">
            <a:off x="3557116" y="3145134"/>
            <a:ext cx="3732963"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Düz Ok Bağlayıcısı 56"/>
          <p:cNvCxnSpPr/>
          <p:nvPr/>
        </p:nvCxnSpPr>
        <p:spPr>
          <a:xfrm flipV="1">
            <a:off x="3396343" y="3260690"/>
            <a:ext cx="3893736"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Düz Ok Bağlayıcısı 58"/>
          <p:cNvCxnSpPr/>
          <p:nvPr/>
        </p:nvCxnSpPr>
        <p:spPr>
          <a:xfrm>
            <a:off x="4496637" y="3401367"/>
            <a:ext cx="279344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Düz Ok Bağlayıcısı 60"/>
          <p:cNvCxnSpPr/>
          <p:nvPr/>
        </p:nvCxnSpPr>
        <p:spPr>
          <a:xfrm flipV="1">
            <a:off x="3014505" y="3511899"/>
            <a:ext cx="4275574"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Düz Ok Bağlayıcısı 62"/>
          <p:cNvCxnSpPr/>
          <p:nvPr/>
        </p:nvCxnSpPr>
        <p:spPr>
          <a:xfrm flipV="1">
            <a:off x="3014505" y="3632479"/>
            <a:ext cx="4275574"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Düz Ok Bağlayıcısı 64"/>
          <p:cNvCxnSpPr/>
          <p:nvPr/>
        </p:nvCxnSpPr>
        <p:spPr>
          <a:xfrm flipV="1">
            <a:off x="3180303" y="3758084"/>
            <a:ext cx="4109776" cy="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Düz Ok Bağlayıcısı 66"/>
          <p:cNvCxnSpPr/>
          <p:nvPr/>
        </p:nvCxnSpPr>
        <p:spPr>
          <a:xfrm flipV="1">
            <a:off x="3622431" y="3868615"/>
            <a:ext cx="3667648" cy="100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Düz Ok Bağlayıcısı 68"/>
          <p:cNvCxnSpPr/>
          <p:nvPr/>
        </p:nvCxnSpPr>
        <p:spPr>
          <a:xfrm flipV="1">
            <a:off x="4416251" y="3999244"/>
            <a:ext cx="2873828"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Düz Ok Bağlayıcısı 70"/>
          <p:cNvCxnSpPr/>
          <p:nvPr/>
        </p:nvCxnSpPr>
        <p:spPr>
          <a:xfrm flipV="1">
            <a:off x="5343211" y="4124848"/>
            <a:ext cx="1946868" cy="100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Düz Ok Bağlayıcısı 72"/>
          <p:cNvCxnSpPr/>
          <p:nvPr/>
        </p:nvCxnSpPr>
        <p:spPr>
          <a:xfrm flipV="1">
            <a:off x="3461657" y="4235380"/>
            <a:ext cx="3828422" cy="100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Düz Ok Bağlayıcısı 74"/>
          <p:cNvCxnSpPr/>
          <p:nvPr/>
        </p:nvCxnSpPr>
        <p:spPr>
          <a:xfrm flipV="1">
            <a:off x="2959240" y="4350936"/>
            <a:ext cx="4330839" cy="200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Düz Ok Bağlayıcısı 76"/>
          <p:cNvCxnSpPr/>
          <p:nvPr/>
        </p:nvCxnSpPr>
        <p:spPr>
          <a:xfrm flipV="1">
            <a:off x="3180303" y="4476541"/>
            <a:ext cx="4109776" cy="200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9" name="Düz Ok Bağlayıcısı 78"/>
          <p:cNvCxnSpPr/>
          <p:nvPr/>
        </p:nvCxnSpPr>
        <p:spPr>
          <a:xfrm flipV="1">
            <a:off x="3180303" y="4602145"/>
            <a:ext cx="4109776" cy="200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1" name="Düz Ok Bağlayıcısı 80"/>
          <p:cNvCxnSpPr/>
          <p:nvPr/>
        </p:nvCxnSpPr>
        <p:spPr>
          <a:xfrm flipV="1">
            <a:off x="2959240" y="4712677"/>
            <a:ext cx="4330839" cy="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3" name="Düz Ok Bağlayıcısı 82"/>
          <p:cNvCxnSpPr/>
          <p:nvPr/>
        </p:nvCxnSpPr>
        <p:spPr>
          <a:xfrm flipV="1">
            <a:off x="3336053" y="4838281"/>
            <a:ext cx="3954026" cy="251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5" name="Düz Ok Bağlayıcısı 84"/>
          <p:cNvCxnSpPr/>
          <p:nvPr/>
        </p:nvCxnSpPr>
        <p:spPr>
          <a:xfrm flipV="1">
            <a:off x="3336053" y="4963886"/>
            <a:ext cx="3954026" cy="15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Düz Ok Bağlayıcısı 86"/>
          <p:cNvCxnSpPr/>
          <p:nvPr/>
        </p:nvCxnSpPr>
        <p:spPr>
          <a:xfrm flipV="1">
            <a:off x="3275763" y="5089490"/>
            <a:ext cx="4014316" cy="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9" name="Düz Ok Bağlayıcısı 88"/>
          <p:cNvCxnSpPr/>
          <p:nvPr/>
        </p:nvCxnSpPr>
        <p:spPr>
          <a:xfrm flipV="1">
            <a:off x="3461657" y="5215095"/>
            <a:ext cx="3828422"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1" name="Düz Ok Bağlayıcısı 90"/>
          <p:cNvCxnSpPr/>
          <p:nvPr/>
        </p:nvCxnSpPr>
        <p:spPr>
          <a:xfrm flipV="1">
            <a:off x="2652765" y="5325626"/>
            <a:ext cx="4637314" cy="50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3" name="Düz Ok Bağlayıcısı 92"/>
          <p:cNvCxnSpPr/>
          <p:nvPr/>
        </p:nvCxnSpPr>
        <p:spPr>
          <a:xfrm>
            <a:off x="3089868" y="5456255"/>
            <a:ext cx="420021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5" name="Düz Ok Bağlayıcısı 94"/>
          <p:cNvCxnSpPr/>
          <p:nvPr/>
        </p:nvCxnSpPr>
        <p:spPr>
          <a:xfrm flipV="1">
            <a:off x="2547257" y="5566787"/>
            <a:ext cx="4742822" cy="10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Düz Ok Bağlayıcısı 96"/>
          <p:cNvCxnSpPr/>
          <p:nvPr/>
        </p:nvCxnSpPr>
        <p:spPr>
          <a:xfrm flipV="1">
            <a:off x="3396343" y="5697415"/>
            <a:ext cx="3893736" cy="150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9" name="Düz Ok Bağlayıcısı 98"/>
          <p:cNvCxnSpPr/>
          <p:nvPr/>
        </p:nvCxnSpPr>
        <p:spPr>
          <a:xfrm flipV="1">
            <a:off x="3054699" y="5817996"/>
            <a:ext cx="4235380" cy="15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Düz Ok Bağlayıcısı 100"/>
          <p:cNvCxnSpPr/>
          <p:nvPr/>
        </p:nvCxnSpPr>
        <p:spPr>
          <a:xfrm>
            <a:off x="3054699" y="5948624"/>
            <a:ext cx="42353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3" name="Düz Ok Bağlayıcısı 102"/>
          <p:cNvCxnSpPr/>
          <p:nvPr/>
        </p:nvCxnSpPr>
        <p:spPr>
          <a:xfrm flipV="1">
            <a:off x="4054510" y="6069204"/>
            <a:ext cx="3235569" cy="50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 name="Düz Ok Bağlayıcısı 104"/>
          <p:cNvCxnSpPr/>
          <p:nvPr/>
        </p:nvCxnSpPr>
        <p:spPr>
          <a:xfrm flipV="1">
            <a:off x="3336053" y="6189785"/>
            <a:ext cx="3954026"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Düz Ok Bağlayıcısı 106"/>
          <p:cNvCxnSpPr/>
          <p:nvPr/>
        </p:nvCxnSpPr>
        <p:spPr>
          <a:xfrm flipV="1">
            <a:off x="3275763" y="6305341"/>
            <a:ext cx="4014316"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9" name="Düz Ok Bağlayıcısı 108"/>
          <p:cNvCxnSpPr/>
          <p:nvPr/>
        </p:nvCxnSpPr>
        <p:spPr>
          <a:xfrm flipV="1">
            <a:off x="3336053" y="6435969"/>
            <a:ext cx="3954026" cy="5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8" name="Resim 57"/>
          <p:cNvPicPr>
            <a:picLocks noChangeAspect="1"/>
          </p:cNvPicPr>
          <p:nvPr/>
        </p:nvPicPr>
        <p:blipFill>
          <a:blip r:embed="rId44"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60" name="Resim 59"/>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8933113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00200" y="212705"/>
            <a:ext cx="9049215" cy="1384995"/>
          </a:xfrm>
          <a:prstGeom prst="rect">
            <a:avLst/>
          </a:prstGeom>
          <a:noFill/>
        </p:spPr>
        <p:txBody>
          <a:bodyPr wrap="square" rtlCol="0">
            <a:spAutoFit/>
          </a:bodyPr>
          <a:lstStyle/>
          <a:p>
            <a:pPr algn="just"/>
            <a:r>
              <a:rPr lang="tr-TR" sz="2000" b="1" dirty="0">
                <a:solidFill>
                  <a:srgbClr val="FF0000"/>
                </a:solidFill>
              </a:rPr>
              <a:t>e) </a:t>
            </a:r>
            <a:r>
              <a:rPr lang="tr-TR" sz="2000" dirty="0"/>
              <a:t>Açılması planlanan kursa öğrenci eklemek için</a:t>
            </a:r>
            <a:r>
              <a:rPr lang="tr-TR" sz="2000" b="1" dirty="0">
                <a:solidFill>
                  <a:srgbClr val="FF0000"/>
                </a:solidFill>
              </a:rPr>
              <a:t> </a:t>
            </a:r>
            <a:r>
              <a:rPr lang="tr-TR" sz="2000" dirty="0"/>
              <a:t>Kurs Planlama İşlemleri menüsünden </a:t>
            </a:r>
            <a:r>
              <a:rPr lang="tr-TR" sz="2000" b="1" dirty="0">
                <a:solidFill>
                  <a:srgbClr val="FF0000"/>
                </a:solidFill>
              </a:rPr>
              <a:t>Öğrenci Ekle </a:t>
            </a:r>
            <a:r>
              <a:rPr lang="tr-TR" sz="2000" dirty="0"/>
              <a:t>butonuna tıklanır.</a:t>
            </a:r>
          </a:p>
          <a:p>
            <a:pPr algn="just"/>
            <a:endParaRPr lang="tr-TR" sz="4400" dirty="0"/>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114" y="1293540"/>
            <a:ext cx="11762506" cy="5464099"/>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106601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588770" y="212705"/>
            <a:ext cx="9105250" cy="1200329"/>
          </a:xfrm>
          <a:prstGeom prst="rect">
            <a:avLst/>
          </a:prstGeom>
          <a:noFill/>
        </p:spPr>
        <p:txBody>
          <a:bodyPr wrap="square" rtlCol="0">
            <a:spAutoFit/>
          </a:bodyPr>
          <a:lstStyle/>
          <a:p>
            <a:pPr algn="just"/>
            <a:r>
              <a:rPr lang="tr-TR" b="1" dirty="0">
                <a:solidFill>
                  <a:srgbClr val="FF0000"/>
                </a:solidFill>
              </a:rPr>
              <a:t>f) </a:t>
            </a:r>
            <a:r>
              <a:rPr lang="tr-TR" dirty="0"/>
              <a:t>Açılan bölümde ilgili kursa eklenmek istenen öğrencilerin isimlerinin yanındaki kutucuklar işaretlenir ve </a:t>
            </a:r>
            <a:r>
              <a:rPr lang="tr-TR" b="1" dirty="0">
                <a:solidFill>
                  <a:srgbClr val="FF0000"/>
                </a:solidFill>
              </a:rPr>
              <a:t>Kaydet</a:t>
            </a:r>
            <a:r>
              <a:rPr lang="tr-TR" dirty="0"/>
              <a:t> butonuna basılır. (Eğer sınıfa özel eğitim öğrencisi eklenecekse özel eğitim öğrenci listesi bölümüne tıklanarak aynı işlem tekrarlanmalıdır.</a:t>
            </a:r>
            <a:endParaRPr lang="tr-TR" sz="20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50" y="1594624"/>
            <a:ext cx="11831670" cy="5163015"/>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6137350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8958788" cy="1492716"/>
          </a:xfrm>
          <a:prstGeom prst="rect">
            <a:avLst/>
          </a:prstGeom>
          <a:noFill/>
        </p:spPr>
        <p:txBody>
          <a:bodyPr wrap="square" rtlCol="0">
            <a:spAutoFit/>
          </a:bodyPr>
          <a:lstStyle/>
          <a:p>
            <a:pPr lvl="0" algn="just"/>
            <a:r>
              <a:rPr lang="tr-TR" sz="1200" b="1" dirty="0">
                <a:solidFill>
                  <a:srgbClr val="FF0000"/>
                </a:solidFill>
              </a:rPr>
              <a:t>g) </a:t>
            </a:r>
            <a:r>
              <a:rPr lang="tr-TR" sz="1300" b="1" dirty="0"/>
              <a:t>Kurs Onay İşlemleri </a:t>
            </a:r>
            <a:r>
              <a:rPr lang="tr-TR" sz="1300" dirty="0"/>
              <a:t>menüsüne tıklanır. Açılması planlanan onay sürecindeki ilgili kursların yanındaki </a:t>
            </a:r>
            <a:r>
              <a:rPr lang="tr-TR" sz="1300" b="1" dirty="0">
                <a:solidFill>
                  <a:srgbClr val="FF0000"/>
                </a:solidFill>
              </a:rPr>
              <a:t>kalem sembolüne</a:t>
            </a:r>
            <a:r>
              <a:rPr lang="tr-TR" sz="1300" dirty="0">
                <a:solidFill>
                  <a:srgbClr val="FF0000"/>
                </a:solidFill>
              </a:rPr>
              <a:t> </a:t>
            </a:r>
            <a:r>
              <a:rPr lang="tr-TR" sz="1300" dirty="0"/>
              <a:t>tıklanıp </a:t>
            </a:r>
            <a:r>
              <a:rPr lang="tr-TR" sz="1300" dirty="0">
                <a:solidFill>
                  <a:srgbClr val="FF0000"/>
                </a:solidFill>
              </a:rPr>
              <a:t>kaydet butonuna </a:t>
            </a:r>
            <a:r>
              <a:rPr lang="tr-TR" sz="1300" dirty="0"/>
              <a:t>basarak onay verilir. Kurs İl/İlçe Millî Eğitim Müdürlüğü onayına düşer. </a:t>
            </a:r>
          </a:p>
          <a:p>
            <a:pPr lvl="0" algn="just"/>
            <a:endParaRPr lang="tr-TR" sz="1300" dirty="0"/>
          </a:p>
          <a:p>
            <a:pPr lvl="0" algn="just"/>
            <a:r>
              <a:rPr lang="tr-TR" sz="1300" dirty="0">
                <a:solidFill>
                  <a:srgbClr val="FF0000"/>
                </a:solidFill>
              </a:rPr>
              <a:t>Not:</a:t>
            </a:r>
            <a:r>
              <a:rPr lang="tr-TR" sz="1300" dirty="0"/>
              <a:t> Kurs açma ve kapatma onay işlemleri sadece Kurs/Okul Müdürü yetkisi ile yapılabilir.</a:t>
            </a:r>
            <a:endParaRPr lang="tr-TR" sz="1300" dirty="0">
              <a:solidFill>
                <a:srgbClr val="FF0000"/>
              </a:solidFill>
            </a:endParaRPr>
          </a:p>
          <a:p>
            <a:pPr algn="just"/>
            <a:r>
              <a:rPr lang="tr-TR" sz="1300" dirty="0">
                <a:solidFill>
                  <a:srgbClr val="FF0000"/>
                </a:solidFill>
              </a:rPr>
              <a:t>Not:</a:t>
            </a:r>
            <a:r>
              <a:rPr lang="tr-TR" sz="1300" dirty="0"/>
              <a:t> Ders planı eksiksiz bir şekilde oluşturulmuşsa kırmızı yıldız işareti otomatik olarak kalkar ve bu kurs onaya sunulmaya hazırdır. Aynı onay işlemleri </a:t>
            </a:r>
            <a:r>
              <a:rPr lang="tr-TR" sz="1300" b="1" dirty="0">
                <a:solidFill>
                  <a:srgbClr val="FF0000"/>
                </a:solidFill>
              </a:rPr>
              <a:t>Kurs Kapatma Onayı </a:t>
            </a:r>
            <a:r>
              <a:rPr lang="tr-TR" sz="1300" dirty="0"/>
              <a:t>verirken de mutlaka yapılmalıdır.</a:t>
            </a:r>
          </a:p>
          <a:p>
            <a:pPr algn="just"/>
            <a:endParaRPr lang="tr-TR" sz="1300"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136" y="1661532"/>
            <a:ext cx="11716030" cy="5073805"/>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4592971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17288" y="212705"/>
            <a:ext cx="8932127" cy="1200329"/>
          </a:xfrm>
          <a:prstGeom prst="rect">
            <a:avLst/>
          </a:prstGeom>
          <a:noFill/>
        </p:spPr>
        <p:txBody>
          <a:bodyPr wrap="square" rtlCol="0">
            <a:spAutoFit/>
          </a:bodyPr>
          <a:lstStyle/>
          <a:p>
            <a:pPr algn="just"/>
            <a:r>
              <a:rPr lang="tr-TR" b="1" dirty="0">
                <a:solidFill>
                  <a:srgbClr val="FF0000"/>
                </a:solidFill>
              </a:rPr>
              <a:t>Yetersiz Kursiyer Sayısı Nedeniyle Kursun Kapatılması: </a:t>
            </a:r>
            <a:r>
              <a:rPr lang="tr-TR" dirty="0"/>
              <a:t>Bir kurstaki kursiyer sayısı 10’un altına düştüğünde kurs kapanma işlemlerinin yapılması için ilgili kurs otomatik olarak kurs onay işlemlerine düşer. Aşağıda gösterildiği gibi kapatılacak olan kurslara </a:t>
            </a:r>
            <a:r>
              <a:rPr lang="tr-TR" b="1" dirty="0">
                <a:solidFill>
                  <a:srgbClr val="FF0000"/>
                </a:solidFill>
              </a:rPr>
              <a:t>İptal/Kapat</a:t>
            </a:r>
            <a:r>
              <a:rPr lang="tr-TR" dirty="0"/>
              <a:t> yazan butona tıklayınız.</a:t>
            </a: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32" y="1406879"/>
            <a:ext cx="11764536" cy="5373062"/>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729002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34490" y="212705"/>
            <a:ext cx="9003773" cy="1107996"/>
          </a:xfrm>
          <a:prstGeom prst="rect">
            <a:avLst/>
          </a:prstGeom>
          <a:noFill/>
        </p:spPr>
        <p:txBody>
          <a:bodyPr wrap="square" rtlCol="0">
            <a:spAutoFit/>
          </a:bodyPr>
          <a:lstStyle/>
          <a:p>
            <a:pPr algn="just"/>
            <a:r>
              <a:rPr lang="tr-TR" sz="1600" dirty="0"/>
              <a:t>Açılan sayfada </a:t>
            </a:r>
            <a:r>
              <a:rPr lang="tr-TR" sz="1600" b="1" dirty="0">
                <a:solidFill>
                  <a:srgbClr val="FF0000"/>
                </a:solidFill>
              </a:rPr>
              <a:t>Kursu Kapat</a:t>
            </a:r>
            <a:r>
              <a:rPr lang="tr-TR" sz="1600" dirty="0">
                <a:solidFill>
                  <a:srgbClr val="FF0000"/>
                </a:solidFill>
              </a:rPr>
              <a:t> </a:t>
            </a:r>
            <a:r>
              <a:rPr lang="tr-TR" sz="1600" dirty="0"/>
              <a:t>yazısının yanındaki kutucuğa tıklanır ve </a:t>
            </a:r>
            <a:r>
              <a:rPr lang="tr-TR" sz="1600" b="1" dirty="0">
                <a:solidFill>
                  <a:srgbClr val="FF0000"/>
                </a:solidFill>
              </a:rPr>
              <a:t>Kaydet</a:t>
            </a:r>
            <a:r>
              <a:rPr lang="tr-TR" sz="1600" dirty="0"/>
              <a:t> butonuna basılarak işlem tamamlanmış olur. Akabinde kapanacak kurs İl/İlçe Millî Eğitim Müdürlükleri onayına düşer ve kapatma onayı verildikten sonra da kurs kapanmış olur. </a:t>
            </a:r>
          </a:p>
          <a:p>
            <a:pPr algn="just"/>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534" y="1267843"/>
            <a:ext cx="11735093" cy="5489796"/>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9856849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5" y="212705"/>
            <a:ext cx="9014544" cy="1477328"/>
          </a:xfrm>
          <a:prstGeom prst="rect">
            <a:avLst/>
          </a:prstGeom>
          <a:noFill/>
        </p:spPr>
        <p:txBody>
          <a:bodyPr wrap="square" rtlCol="0">
            <a:spAutoFit/>
          </a:bodyPr>
          <a:lstStyle/>
          <a:p>
            <a:pPr lvl="0" algn="just"/>
            <a:r>
              <a:rPr lang="tr-TR" b="1" dirty="0"/>
              <a:t> 10) </a:t>
            </a:r>
            <a:r>
              <a:rPr lang="tr-TR" b="1" dirty="0">
                <a:solidFill>
                  <a:srgbClr val="FF0000"/>
                </a:solidFill>
              </a:rPr>
              <a:t>Kurs Öğrenci İşlemleri</a:t>
            </a:r>
            <a:r>
              <a:rPr lang="tr-TR" b="1" dirty="0"/>
              <a:t>: </a:t>
            </a:r>
            <a:r>
              <a:rPr lang="tr-TR" dirty="0"/>
              <a:t>Bu alt menüyü kullanarak </a:t>
            </a:r>
            <a:r>
              <a:rPr lang="tr-TR" b="1" dirty="0">
                <a:solidFill>
                  <a:srgbClr val="FF0000"/>
                </a:solidFill>
              </a:rPr>
              <a:t>Öğrenci Listesi, Ders Planı, Kurs İşlemleri, Kurs Kapatma, Kurs Onay Raporu Alma </a:t>
            </a:r>
            <a:r>
              <a:rPr lang="tr-TR" dirty="0">
                <a:solidFill>
                  <a:srgbClr val="FF0000"/>
                </a:solidFill>
              </a:rPr>
              <a:t>ve</a:t>
            </a:r>
            <a:r>
              <a:rPr lang="tr-TR" b="1" dirty="0">
                <a:solidFill>
                  <a:srgbClr val="FF0000"/>
                </a:solidFill>
              </a:rPr>
              <a:t> Bilgi</a:t>
            </a:r>
            <a:r>
              <a:rPr lang="tr-TR" dirty="0">
                <a:solidFill>
                  <a:srgbClr val="FF0000"/>
                </a:solidFill>
              </a:rPr>
              <a:t> </a:t>
            </a:r>
            <a:r>
              <a:rPr lang="tr-TR" dirty="0"/>
              <a:t>bölümlerine ulaşıp ilgili alanlarda işlem yapabilirsiniz. Söz konusu bölümlerin nasıl kullanılacağı ilerleyen slaytlarda detaylı bir şekilde anlatılmıştır.</a:t>
            </a:r>
          </a:p>
          <a:p>
            <a:pPr algn="just"/>
            <a:endParaRPr lang="tr-TR" dirty="0"/>
          </a:p>
        </p:txBody>
      </p:sp>
      <p:pic>
        <p:nvPicPr>
          <p:cNvPr id="6" name="Picture 15" descr="Kurs Öğrenci İşlemleri"/>
          <p:cNvPicPr/>
          <p:nvPr/>
        </p:nvPicPr>
        <p:blipFill>
          <a:blip r:embed="rId2">
            <a:extLst>
              <a:ext uri="{28A0092B-C50C-407E-A947-70E740481C1C}">
                <a14:useLocalDpi xmlns:a14="http://schemas.microsoft.com/office/drawing/2010/main" val="0"/>
              </a:ext>
            </a:extLst>
          </a:blip>
          <a:srcRect/>
          <a:stretch>
            <a:fillRect/>
          </a:stretch>
        </p:blipFill>
        <p:spPr bwMode="auto">
          <a:xfrm>
            <a:off x="301083" y="1606472"/>
            <a:ext cx="11574966" cy="5162317"/>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5433505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588770" y="212705"/>
            <a:ext cx="9016040" cy="923330"/>
          </a:xfrm>
          <a:prstGeom prst="rect">
            <a:avLst/>
          </a:prstGeom>
          <a:noFill/>
        </p:spPr>
        <p:txBody>
          <a:bodyPr wrap="square" rtlCol="0">
            <a:spAutoFit/>
          </a:bodyPr>
          <a:lstStyle/>
          <a:p>
            <a:pPr algn="just"/>
            <a:r>
              <a:rPr lang="tr-TR" b="1" dirty="0"/>
              <a:t>10.1) </a:t>
            </a:r>
            <a:r>
              <a:rPr lang="tr-TR" b="1" dirty="0">
                <a:solidFill>
                  <a:srgbClr val="FF0000"/>
                </a:solidFill>
              </a:rPr>
              <a:t>Kurs Öğrenci İşlemleri</a:t>
            </a:r>
            <a:r>
              <a:rPr lang="tr-TR" b="1" dirty="0"/>
              <a:t>: </a:t>
            </a:r>
            <a:r>
              <a:rPr lang="tr-TR" dirty="0"/>
              <a:t>Kurs öğrenci işlemleri menüsünden Öğrenci Listesinin altındaki simgeye tıklanır.</a:t>
            </a:r>
          </a:p>
          <a:p>
            <a:pPr algn="just"/>
            <a:endParaRPr lang="tr-TR" dirty="0"/>
          </a:p>
        </p:txBody>
      </p:sp>
      <p:pic>
        <p:nvPicPr>
          <p:cNvPr id="6" name="Picture 16" descr="kurs öğrenci listesi"/>
          <p:cNvPicPr/>
          <p:nvPr/>
        </p:nvPicPr>
        <p:blipFill>
          <a:blip r:embed="rId2">
            <a:extLst>
              <a:ext uri="{28A0092B-C50C-407E-A947-70E740481C1C}">
                <a14:useLocalDpi xmlns:a14="http://schemas.microsoft.com/office/drawing/2010/main" val="0"/>
              </a:ext>
            </a:extLst>
          </a:blip>
          <a:srcRect/>
          <a:stretch>
            <a:fillRect/>
          </a:stretch>
        </p:blipFill>
        <p:spPr bwMode="auto">
          <a:xfrm>
            <a:off x="312235" y="1136034"/>
            <a:ext cx="11597268" cy="5632755"/>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8627812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9036847" cy="1477328"/>
          </a:xfrm>
          <a:prstGeom prst="rect">
            <a:avLst/>
          </a:prstGeom>
          <a:noFill/>
        </p:spPr>
        <p:txBody>
          <a:bodyPr wrap="square" rtlCol="0">
            <a:spAutoFit/>
          </a:bodyPr>
          <a:lstStyle/>
          <a:p>
            <a:pPr algn="just"/>
            <a:r>
              <a:rPr lang="tr-TR" dirty="0"/>
              <a:t>Açılan sayfada aşağıda gösterildiği gibi ilgili sınıfa ait öğrenci bilgilerine ulaşabilir, </a:t>
            </a:r>
            <a:r>
              <a:rPr lang="tr-TR" b="1" dirty="0">
                <a:solidFill>
                  <a:srgbClr val="FF0000"/>
                </a:solidFill>
              </a:rPr>
              <a:t>Kayıt Durum</a:t>
            </a:r>
            <a:r>
              <a:rPr lang="tr-TR" dirty="0">
                <a:solidFill>
                  <a:srgbClr val="FF0000"/>
                </a:solidFill>
              </a:rPr>
              <a:t> </a:t>
            </a:r>
            <a:r>
              <a:rPr lang="tr-TR" dirty="0"/>
              <a:t>yazan sütundan öğrencinin durumunu (Aktif, Devamsızlıktan Kaldı, Kayıt İptal gibi) öğrenebilirsiniz. Ayrıca kayıt durum yazısının üstündeki çarpı işaretine tıklayarak kurs sınıf listesini </a:t>
            </a:r>
            <a:r>
              <a:rPr lang="tr-TR" dirty="0" err="1"/>
              <a:t>excel</a:t>
            </a:r>
            <a:r>
              <a:rPr lang="tr-TR" dirty="0"/>
              <a:t> formatında alabilirsiniz.</a:t>
            </a:r>
          </a:p>
          <a:p>
            <a:pPr algn="just"/>
            <a:endParaRPr lang="tr-TR" dirty="0"/>
          </a:p>
        </p:txBody>
      </p:sp>
      <p:pic>
        <p:nvPicPr>
          <p:cNvPr id="6" name="Picture 17" descr="Öğrenci Listesi"/>
          <p:cNvPicPr/>
          <p:nvPr/>
        </p:nvPicPr>
        <p:blipFill>
          <a:blip r:embed="rId2">
            <a:extLst>
              <a:ext uri="{28A0092B-C50C-407E-A947-70E740481C1C}">
                <a14:useLocalDpi xmlns:a14="http://schemas.microsoft.com/office/drawing/2010/main" val="0"/>
              </a:ext>
            </a:extLst>
          </a:blip>
          <a:srcRect/>
          <a:stretch>
            <a:fillRect/>
          </a:stretch>
        </p:blipFill>
        <p:spPr bwMode="auto">
          <a:xfrm>
            <a:off x="312234" y="1533291"/>
            <a:ext cx="11574966" cy="5057079"/>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927078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5" y="212705"/>
            <a:ext cx="9047998" cy="1477328"/>
          </a:xfrm>
          <a:prstGeom prst="rect">
            <a:avLst/>
          </a:prstGeom>
          <a:noFill/>
        </p:spPr>
        <p:txBody>
          <a:bodyPr wrap="square" rtlCol="0">
            <a:spAutoFit/>
          </a:bodyPr>
          <a:lstStyle/>
          <a:p>
            <a:pPr algn="just"/>
            <a:r>
              <a:rPr lang="tr-TR" b="1" dirty="0"/>
              <a:t> </a:t>
            </a:r>
            <a:r>
              <a:rPr lang="tr-TR" b="1" dirty="0">
                <a:solidFill>
                  <a:srgbClr val="FF0000"/>
                </a:solidFill>
              </a:rPr>
              <a:t>Sınıfa Tercih Listesinden Öğrenci Ekle</a:t>
            </a:r>
            <a:r>
              <a:rPr lang="tr-TR" dirty="0">
                <a:solidFill>
                  <a:srgbClr val="FF0000"/>
                </a:solidFill>
              </a:rPr>
              <a:t> </a:t>
            </a:r>
            <a:r>
              <a:rPr lang="tr-TR" dirty="0"/>
              <a:t>butonuna basarak ilgili sınıfa öğrencilerin tercihlerine bakarak öğrenci eklemesi yapabilirsiniz. Bu işlem için öğrenci isminin yanındaki </a:t>
            </a:r>
            <a:r>
              <a:rPr lang="tr-TR" b="1" dirty="0">
                <a:solidFill>
                  <a:srgbClr val="FF0000"/>
                </a:solidFill>
              </a:rPr>
              <a:t>kutucuğa</a:t>
            </a:r>
            <a:r>
              <a:rPr lang="tr-TR" dirty="0"/>
              <a:t> tıklanarak öğrenci seçilir ve </a:t>
            </a:r>
            <a:r>
              <a:rPr lang="tr-TR" b="1" dirty="0">
                <a:solidFill>
                  <a:srgbClr val="FF0000"/>
                </a:solidFill>
              </a:rPr>
              <a:t>Kaydet</a:t>
            </a:r>
            <a:r>
              <a:rPr lang="tr-TR" dirty="0">
                <a:solidFill>
                  <a:srgbClr val="FF0000"/>
                </a:solidFill>
              </a:rPr>
              <a:t> </a:t>
            </a:r>
            <a:r>
              <a:rPr lang="tr-TR" dirty="0"/>
              <a:t>butonuna basılarak öğrenci o sınıfa eklenmiş olur.</a:t>
            </a:r>
          </a:p>
          <a:p>
            <a:pPr algn="just"/>
            <a:endParaRPr lang="tr-TR" dirty="0"/>
          </a:p>
        </p:txBody>
      </p:sp>
      <p:pic>
        <p:nvPicPr>
          <p:cNvPr id="6" name="Picture 18" descr="Öğrenci Ekle"/>
          <p:cNvPicPr/>
          <p:nvPr/>
        </p:nvPicPr>
        <p:blipFill>
          <a:blip r:embed="rId2">
            <a:extLst>
              <a:ext uri="{28A0092B-C50C-407E-A947-70E740481C1C}">
                <a14:useLocalDpi xmlns:a14="http://schemas.microsoft.com/office/drawing/2010/main" val="0"/>
              </a:ext>
            </a:extLst>
          </a:blip>
          <a:srcRect/>
          <a:stretch>
            <a:fillRect/>
          </a:stretch>
        </p:blipFill>
        <p:spPr bwMode="auto">
          <a:xfrm>
            <a:off x="301083" y="1554897"/>
            <a:ext cx="11608419" cy="5146985"/>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21301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354820" y="139910"/>
            <a:ext cx="9495317" cy="846386"/>
          </a:xfrm>
          <a:prstGeom prst="rect">
            <a:avLst/>
          </a:prstGeom>
          <a:noFill/>
        </p:spPr>
        <p:txBody>
          <a:bodyPr wrap="square" rtlCol="0">
            <a:spAutoFit/>
          </a:bodyPr>
          <a:lstStyle/>
          <a:p>
            <a:pPr algn="ctr"/>
            <a:r>
              <a:rPr lang="tr-TR" b="1" dirty="0"/>
              <a:t>Bakanlık tarafından Mücbir Sebeplere Bağlı Olarak Öğrenci Ekleme Yetkisi                                                        Verilen Okulların Yapması Gereken İşlem Basamakları</a:t>
            </a:r>
          </a:p>
          <a:p>
            <a:pPr algn="just"/>
            <a:endParaRPr lang="tr-TR" sz="1300" dirty="0"/>
          </a:p>
        </p:txBody>
      </p:sp>
      <p:sp>
        <p:nvSpPr>
          <p:cNvPr id="8" name="Metin kutusu 7"/>
          <p:cNvSpPr txBox="1"/>
          <p:nvPr/>
        </p:nvSpPr>
        <p:spPr>
          <a:xfrm>
            <a:off x="1668324" y="889814"/>
            <a:ext cx="9003393" cy="892552"/>
          </a:xfrm>
          <a:prstGeom prst="rect">
            <a:avLst/>
          </a:prstGeom>
          <a:noFill/>
        </p:spPr>
        <p:txBody>
          <a:bodyPr wrap="square" rtlCol="0">
            <a:spAutoFit/>
          </a:bodyPr>
          <a:lstStyle/>
          <a:p>
            <a:pPr algn="just"/>
            <a:r>
              <a:rPr lang="tr-TR" sz="1300" dirty="0"/>
              <a:t>Kurs işlemleri menüsündeki </a:t>
            </a:r>
            <a:r>
              <a:rPr lang="tr-TR" sz="1300" b="1" dirty="0">
                <a:solidFill>
                  <a:srgbClr val="FF0000"/>
                </a:solidFill>
              </a:rPr>
              <a:t>Kurs Öğrenci İşlemleri </a:t>
            </a:r>
            <a:r>
              <a:rPr lang="tr-TR" sz="1300" dirty="0"/>
              <a:t>sayfasına girilir. Hangi ders için öğrenci eklenecek ise o dersin </a:t>
            </a:r>
            <a:r>
              <a:rPr lang="tr-TR" sz="1300" b="1" dirty="0">
                <a:solidFill>
                  <a:srgbClr val="FF0000"/>
                </a:solidFill>
              </a:rPr>
              <a:t>«Öğrenci Listesi»</a:t>
            </a:r>
            <a:r>
              <a:rPr lang="tr-TR" sz="1300" b="1" dirty="0"/>
              <a:t> </a:t>
            </a:r>
            <a:r>
              <a:rPr lang="tr-TR" sz="1300" dirty="0"/>
              <a:t>seçeneğinin altındaki kutucuk bölümü tıklanır. Açılan sayfada en sağdaki </a:t>
            </a:r>
            <a:r>
              <a:rPr lang="tr-TR" sz="1300" b="1" dirty="0">
                <a:solidFill>
                  <a:srgbClr val="FF0000"/>
                </a:solidFill>
              </a:rPr>
              <a:t>«Sınıfa Dışarıdan Öğrenci Ekle»</a:t>
            </a:r>
            <a:r>
              <a:rPr lang="tr-TR" sz="1300" dirty="0"/>
              <a:t> seçeneğine tıklanır. Öğrenci </a:t>
            </a:r>
            <a:r>
              <a:rPr lang="tr-TR" sz="1300" b="1" dirty="0">
                <a:solidFill>
                  <a:srgbClr val="FF0000"/>
                </a:solidFill>
              </a:rPr>
              <a:t>T.C. Kimlik No</a:t>
            </a:r>
            <a:r>
              <a:rPr lang="tr-TR" sz="1300" dirty="0"/>
              <a:t> girildikten sonra </a:t>
            </a:r>
            <a:r>
              <a:rPr lang="tr-TR" sz="1300" b="1" dirty="0">
                <a:solidFill>
                  <a:srgbClr val="FF0000"/>
                </a:solidFill>
              </a:rPr>
              <a:t>Sorgula</a:t>
            </a:r>
            <a:r>
              <a:rPr lang="tr-TR" sz="1300" dirty="0"/>
              <a:t> butonuna basılır ve öğrenci seçilip </a:t>
            </a:r>
            <a:r>
              <a:rPr lang="tr-TR" sz="1300" b="1" dirty="0">
                <a:solidFill>
                  <a:srgbClr val="FF0000"/>
                </a:solidFill>
              </a:rPr>
              <a:t>Kaydet</a:t>
            </a:r>
            <a:r>
              <a:rPr lang="tr-TR" sz="1300" dirty="0"/>
              <a:t> butonuna tıklanır.</a:t>
            </a: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32" y="1782366"/>
            <a:ext cx="11727090" cy="4952971"/>
          </a:xfrm>
          <a:prstGeom prst="rect">
            <a:avLst/>
          </a:prstGeom>
        </p:spPr>
      </p:pic>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10" name="Resim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4288457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35647" y="212705"/>
            <a:ext cx="8891104" cy="923330"/>
          </a:xfrm>
          <a:prstGeom prst="rect">
            <a:avLst/>
          </a:prstGeom>
          <a:noFill/>
        </p:spPr>
        <p:txBody>
          <a:bodyPr wrap="square" rtlCol="0">
            <a:spAutoFit/>
          </a:bodyPr>
          <a:lstStyle/>
          <a:p>
            <a:pPr algn="just"/>
            <a:r>
              <a:rPr lang="tr-TR" b="1" dirty="0"/>
              <a:t> 1) </a:t>
            </a:r>
            <a:r>
              <a:rPr lang="tr-TR" b="1" dirty="0">
                <a:solidFill>
                  <a:srgbClr val="FF0000"/>
                </a:solidFill>
              </a:rPr>
              <a:t>e-Kurs Modülüne Giriş:</a:t>
            </a:r>
            <a:r>
              <a:rPr lang="tr-TR" b="1" dirty="0"/>
              <a:t> </a:t>
            </a:r>
            <a:r>
              <a:rPr lang="tr-TR" u="sng" dirty="0">
                <a:solidFill>
                  <a:srgbClr val="0070C0"/>
                </a:solidFill>
                <a:hlinkClick r:id="rId2"/>
              </a:rPr>
              <a:t>https://mebbis.meb.gov.tr</a:t>
            </a:r>
            <a:r>
              <a:rPr lang="tr-TR" dirty="0">
                <a:solidFill>
                  <a:srgbClr val="0070C0"/>
                </a:solidFill>
              </a:rPr>
              <a:t> </a:t>
            </a:r>
            <a:r>
              <a:rPr lang="tr-TR" dirty="0"/>
              <a:t>adresinden Kullanıcı Adı ve Şifrenizi giriniz. Açılan  modüller içerisinden </a:t>
            </a:r>
            <a:r>
              <a:rPr lang="tr-TR" b="1" dirty="0"/>
              <a:t>e-Kurs modülüne</a:t>
            </a:r>
            <a:r>
              <a:rPr lang="tr-TR" dirty="0"/>
              <a:t> tıklayınız. </a:t>
            </a:r>
          </a:p>
          <a:p>
            <a:pPr algn="just"/>
            <a:endParaRPr lang="tr-TR" dirty="0"/>
          </a:p>
        </p:txBody>
      </p:sp>
      <p:pic>
        <p:nvPicPr>
          <p:cNvPr id="1026" name="Picture 2" descr="giri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316" y="1223855"/>
            <a:ext cx="11612190" cy="533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5316777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8891881" cy="1323439"/>
          </a:xfrm>
          <a:prstGeom prst="rect">
            <a:avLst/>
          </a:prstGeom>
          <a:noFill/>
        </p:spPr>
        <p:txBody>
          <a:bodyPr wrap="square" rtlCol="0">
            <a:spAutoFit/>
          </a:bodyPr>
          <a:lstStyle/>
          <a:p>
            <a:pPr algn="just"/>
            <a:r>
              <a:rPr lang="tr-TR" sz="1600" b="1" dirty="0">
                <a:solidFill>
                  <a:srgbClr val="FF0000"/>
                </a:solidFill>
              </a:rPr>
              <a:t>Kurs Planında Değişiklik Yapma:</a:t>
            </a:r>
            <a:r>
              <a:rPr lang="tr-TR" sz="1600" dirty="0">
                <a:solidFill>
                  <a:srgbClr val="FF0000"/>
                </a:solidFill>
              </a:rPr>
              <a:t> </a:t>
            </a:r>
            <a:r>
              <a:rPr lang="tr-TR" sz="1600" dirty="0"/>
              <a:t>Açılan kursta değişiklik yapabilmek ve yeni kurs planı oluşturabilmek için lütfen aşağıdaki adımları takip ediniz.</a:t>
            </a:r>
            <a:endParaRPr lang="tr-TR" sz="1600" b="1" dirty="0"/>
          </a:p>
          <a:p>
            <a:pPr algn="just"/>
            <a:r>
              <a:rPr lang="tr-TR" sz="1600" b="1" dirty="0">
                <a:solidFill>
                  <a:srgbClr val="FF0000"/>
                </a:solidFill>
              </a:rPr>
              <a:t>a) </a:t>
            </a:r>
            <a:r>
              <a:rPr lang="tr-TR" sz="1600" dirty="0"/>
              <a:t>Kurs Öğrenci İşlemleri menüsünden Ders Planı yazan sütundaki </a:t>
            </a:r>
            <a:r>
              <a:rPr lang="tr-TR" sz="1600" b="1" dirty="0">
                <a:solidFill>
                  <a:srgbClr val="FF0000"/>
                </a:solidFill>
              </a:rPr>
              <a:t>takvim</a:t>
            </a:r>
            <a:r>
              <a:rPr lang="tr-TR" sz="1600" dirty="0"/>
              <a:t> simgesine tıklanır.</a:t>
            </a:r>
          </a:p>
          <a:p>
            <a:pPr algn="just"/>
            <a:endParaRPr lang="tr-TR" sz="1600" dirty="0"/>
          </a:p>
        </p:txBody>
      </p:sp>
      <p:pic>
        <p:nvPicPr>
          <p:cNvPr id="6" name="Picture 19" descr="Ders Planı"/>
          <p:cNvPicPr/>
          <p:nvPr/>
        </p:nvPicPr>
        <p:blipFill>
          <a:blip r:embed="rId2">
            <a:extLst>
              <a:ext uri="{28A0092B-C50C-407E-A947-70E740481C1C}">
                <a14:useLocalDpi xmlns:a14="http://schemas.microsoft.com/office/drawing/2010/main" val="0"/>
              </a:ext>
            </a:extLst>
          </a:blip>
          <a:srcRect/>
          <a:stretch>
            <a:fillRect/>
          </a:stretch>
        </p:blipFill>
        <p:spPr bwMode="auto">
          <a:xfrm>
            <a:off x="312234" y="1315844"/>
            <a:ext cx="11574966" cy="5341433"/>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2048479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8891881" cy="584775"/>
          </a:xfrm>
          <a:prstGeom prst="rect">
            <a:avLst/>
          </a:prstGeom>
          <a:noFill/>
        </p:spPr>
        <p:txBody>
          <a:bodyPr wrap="square" rtlCol="0">
            <a:spAutoFit/>
          </a:bodyPr>
          <a:lstStyle/>
          <a:p>
            <a:pPr algn="just"/>
            <a:r>
              <a:rPr lang="tr-TR" sz="1600" b="1" dirty="0">
                <a:solidFill>
                  <a:srgbClr val="FF0000"/>
                </a:solidFill>
              </a:rPr>
              <a:t>b) Yeni Kurs Planı</a:t>
            </a:r>
            <a:r>
              <a:rPr lang="tr-TR" sz="1600" dirty="0">
                <a:solidFill>
                  <a:srgbClr val="FF0000"/>
                </a:solidFill>
              </a:rPr>
              <a:t> </a:t>
            </a:r>
            <a:r>
              <a:rPr lang="tr-TR" sz="1600" dirty="0"/>
              <a:t>butonuna tıklanır. Planda değişiklik yaparken başta planlanan toplam süre </a:t>
            </a:r>
            <a:r>
              <a:rPr lang="tr-TR" sz="1600" b="1" dirty="0">
                <a:solidFill>
                  <a:srgbClr val="FF0000"/>
                </a:solidFill>
              </a:rPr>
              <a:t>kesinlikle değişmez. </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083" y="1181410"/>
            <a:ext cx="11597270" cy="5553927"/>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330406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8981091" cy="1600438"/>
          </a:xfrm>
          <a:prstGeom prst="rect">
            <a:avLst/>
          </a:prstGeom>
          <a:noFill/>
        </p:spPr>
        <p:txBody>
          <a:bodyPr wrap="square" rtlCol="0">
            <a:spAutoFit/>
          </a:bodyPr>
          <a:lstStyle/>
          <a:p>
            <a:pPr algn="just"/>
            <a:r>
              <a:rPr lang="tr-TR" sz="1600" b="1" dirty="0">
                <a:solidFill>
                  <a:srgbClr val="FF0000"/>
                </a:solidFill>
              </a:rPr>
              <a:t> c) </a:t>
            </a:r>
            <a:r>
              <a:rPr lang="tr-TR" sz="1600" dirty="0"/>
              <a:t>Açılan sayfada bir önceki slaytta gösterilen ilgili yerler (ilk defa kurs açılırken yapılan işlemler) doldurulur ve </a:t>
            </a:r>
            <a:r>
              <a:rPr lang="tr-TR" sz="1600" b="1" dirty="0">
                <a:solidFill>
                  <a:srgbClr val="FF0000"/>
                </a:solidFill>
              </a:rPr>
              <a:t>Mevcut Ders Planının</a:t>
            </a:r>
            <a:r>
              <a:rPr lang="tr-TR" sz="1600" dirty="0">
                <a:solidFill>
                  <a:srgbClr val="FF0000"/>
                </a:solidFill>
              </a:rPr>
              <a:t> </a:t>
            </a:r>
            <a:r>
              <a:rPr lang="tr-TR" sz="1600" dirty="0"/>
              <a:t>değişiklik yapılacağı tarih girilerek </a:t>
            </a:r>
            <a:r>
              <a:rPr lang="tr-TR" sz="1600" b="1" dirty="0">
                <a:solidFill>
                  <a:srgbClr val="FF0000"/>
                </a:solidFill>
              </a:rPr>
              <a:t>Kalan Süreyi Hesapla butonuna</a:t>
            </a:r>
            <a:r>
              <a:rPr lang="tr-TR" sz="1600" dirty="0"/>
              <a:t> tıklanır. </a:t>
            </a:r>
            <a:r>
              <a:rPr lang="tr-TR" sz="1600" b="1" dirty="0">
                <a:solidFill>
                  <a:srgbClr val="FF0000"/>
                </a:solidFill>
              </a:rPr>
              <a:t>Ders planı tamamlandı</a:t>
            </a:r>
            <a:r>
              <a:rPr lang="tr-TR" sz="1600" dirty="0">
                <a:solidFill>
                  <a:srgbClr val="FF0000"/>
                </a:solidFill>
              </a:rPr>
              <a:t> </a:t>
            </a:r>
            <a:r>
              <a:rPr lang="tr-TR" sz="1600" dirty="0"/>
              <a:t>bölümü de işaretlendikten sonra </a:t>
            </a:r>
            <a:r>
              <a:rPr lang="tr-TR" sz="1600" dirty="0">
                <a:hlinkClick r:id="rId2" action="ppaction://hlinksldjump"/>
              </a:rPr>
              <a:t>39. Slaytta</a:t>
            </a:r>
            <a:r>
              <a:rPr lang="tr-TR" sz="1600" dirty="0"/>
              <a:t> gösterilen (Kurs Onay Raporu alma bölümü) işlemler yapılarak Plan Değişikliği Onay Raporu alınır ve İl/İlçe Millî Eğitim Müdürlüğünün onayına sunulur.</a:t>
            </a:r>
          </a:p>
          <a:p>
            <a:pPr algn="just"/>
            <a:endParaRPr lang="tr-TR" sz="1600" dirty="0"/>
          </a:p>
        </p:txBody>
      </p:sp>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356" y="1683833"/>
            <a:ext cx="11754849" cy="5040351"/>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8596963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71650" y="212705"/>
            <a:ext cx="8866613" cy="646331"/>
          </a:xfrm>
          <a:prstGeom prst="rect">
            <a:avLst/>
          </a:prstGeom>
          <a:noFill/>
        </p:spPr>
        <p:txBody>
          <a:bodyPr wrap="square" rtlCol="0">
            <a:spAutoFit/>
          </a:bodyPr>
          <a:lstStyle/>
          <a:p>
            <a:pPr algn="just"/>
            <a:r>
              <a:rPr lang="tr-TR" b="1" dirty="0"/>
              <a:t> 10.2) </a:t>
            </a:r>
            <a:r>
              <a:rPr lang="tr-TR" b="1" dirty="0">
                <a:solidFill>
                  <a:srgbClr val="FF0000"/>
                </a:solidFill>
              </a:rPr>
              <a:t>Kurs Öğrenci İşlemleri – Kurs İşlemleri: </a:t>
            </a:r>
            <a:r>
              <a:rPr lang="tr-TR" dirty="0"/>
              <a:t>Kurs Öğrenci İşlemleri menüsünden </a:t>
            </a:r>
            <a:r>
              <a:rPr lang="tr-TR" b="1" dirty="0">
                <a:solidFill>
                  <a:srgbClr val="FF0000"/>
                </a:solidFill>
              </a:rPr>
              <a:t>Kurs İşlemleri</a:t>
            </a:r>
            <a:r>
              <a:rPr lang="tr-TR" dirty="0">
                <a:solidFill>
                  <a:srgbClr val="FF0000"/>
                </a:solidFill>
              </a:rPr>
              <a:t> </a:t>
            </a:r>
            <a:r>
              <a:rPr lang="tr-TR" dirty="0"/>
              <a:t>sütunundaki butona tıklanır.</a:t>
            </a:r>
          </a:p>
        </p:txBody>
      </p:sp>
      <p:pic>
        <p:nvPicPr>
          <p:cNvPr id="6" name="Picture 21" descr="Kurs İşlemleri"/>
          <p:cNvPicPr/>
          <p:nvPr/>
        </p:nvPicPr>
        <p:blipFill>
          <a:blip r:embed="rId2">
            <a:extLst>
              <a:ext uri="{28A0092B-C50C-407E-A947-70E740481C1C}">
                <a14:useLocalDpi xmlns:a14="http://schemas.microsoft.com/office/drawing/2010/main" val="0"/>
              </a:ext>
            </a:extLst>
          </a:blip>
          <a:srcRect/>
          <a:stretch>
            <a:fillRect/>
          </a:stretch>
        </p:blipFill>
        <p:spPr bwMode="auto">
          <a:xfrm>
            <a:off x="312234" y="1170878"/>
            <a:ext cx="11586117" cy="5542156"/>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9038920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84194" y="212705"/>
            <a:ext cx="8831767" cy="1477328"/>
          </a:xfrm>
          <a:prstGeom prst="rect">
            <a:avLst/>
          </a:prstGeom>
          <a:noFill/>
        </p:spPr>
        <p:txBody>
          <a:bodyPr wrap="square" rtlCol="0">
            <a:spAutoFit/>
          </a:bodyPr>
          <a:lstStyle/>
          <a:p>
            <a:pPr algn="just"/>
            <a:r>
              <a:rPr lang="tr-TR" dirty="0"/>
              <a:t>Açılan sayfada </a:t>
            </a:r>
            <a:r>
              <a:rPr lang="tr-TR" b="1" dirty="0">
                <a:solidFill>
                  <a:srgbClr val="FF0000"/>
                </a:solidFill>
              </a:rPr>
              <a:t>Devamsızlık </a:t>
            </a:r>
            <a:r>
              <a:rPr lang="tr-TR" dirty="0"/>
              <a:t>bölümünde bir öğrenciye ait tüm devamsızlık tarihleri ve toplam sayısı görünmektedir. Devamsızlıkla ilgili düzeltme yapmak ve </a:t>
            </a:r>
            <a:r>
              <a:rPr lang="tr-TR" b="1" dirty="0"/>
              <a:t>tek öğrenciye devamsızlık girişi</a:t>
            </a:r>
            <a:r>
              <a:rPr lang="tr-TR" dirty="0"/>
              <a:t> için bu menü kullanılabilir. </a:t>
            </a:r>
          </a:p>
          <a:p>
            <a:pPr algn="just"/>
            <a:endParaRPr lang="tr-TR" dirty="0"/>
          </a:p>
          <a:p>
            <a:pPr algn="just"/>
            <a:endParaRPr lang="tr-TR" dirty="0"/>
          </a:p>
        </p:txBody>
      </p:sp>
      <p:pic>
        <p:nvPicPr>
          <p:cNvPr id="6" name="Picture 22" descr="KursİşlemleriDevamsızlık"/>
          <p:cNvPicPr/>
          <p:nvPr/>
        </p:nvPicPr>
        <p:blipFill>
          <a:blip r:embed="rId2">
            <a:extLst>
              <a:ext uri="{28A0092B-C50C-407E-A947-70E740481C1C}">
                <a14:useLocalDpi xmlns:a14="http://schemas.microsoft.com/office/drawing/2010/main" val="0"/>
              </a:ext>
            </a:extLst>
          </a:blip>
          <a:srcRect/>
          <a:stretch>
            <a:fillRect/>
          </a:stretch>
        </p:blipFill>
        <p:spPr bwMode="auto">
          <a:xfrm>
            <a:off x="202753" y="1693628"/>
            <a:ext cx="11740203" cy="5052860"/>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195890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9059149" cy="1200329"/>
          </a:xfrm>
          <a:prstGeom prst="rect">
            <a:avLst/>
          </a:prstGeom>
          <a:noFill/>
        </p:spPr>
        <p:txBody>
          <a:bodyPr wrap="square" rtlCol="0">
            <a:spAutoFit/>
          </a:bodyPr>
          <a:lstStyle/>
          <a:p>
            <a:pPr algn="just"/>
            <a:r>
              <a:rPr lang="tr-TR" b="1" dirty="0">
                <a:solidFill>
                  <a:srgbClr val="FF0000"/>
                </a:solidFill>
              </a:rPr>
              <a:t>Kayıt İptal</a:t>
            </a:r>
            <a:r>
              <a:rPr lang="tr-TR" dirty="0">
                <a:solidFill>
                  <a:srgbClr val="FF0000"/>
                </a:solidFill>
              </a:rPr>
              <a:t> </a:t>
            </a:r>
            <a:r>
              <a:rPr lang="tr-TR" dirty="0"/>
              <a:t>bölümünde ilgili öğrenciye </a:t>
            </a:r>
            <a:r>
              <a:rPr lang="tr-TR" b="1" dirty="0">
                <a:solidFill>
                  <a:srgbClr val="FF0000"/>
                </a:solidFill>
              </a:rPr>
              <a:t>Durum</a:t>
            </a:r>
            <a:r>
              <a:rPr lang="tr-TR" dirty="0"/>
              <a:t> sütunundan </a:t>
            </a:r>
            <a:r>
              <a:rPr lang="tr-TR" b="1" dirty="0">
                <a:solidFill>
                  <a:srgbClr val="FF0000"/>
                </a:solidFill>
              </a:rPr>
              <a:t>Aktif Kursiyer, Kayıt İptal, Devamsızlıktan Kaldı, Sınav Kursiyeri, Vefat Etti</a:t>
            </a:r>
            <a:r>
              <a:rPr lang="tr-TR" dirty="0">
                <a:solidFill>
                  <a:srgbClr val="FF0000"/>
                </a:solidFill>
              </a:rPr>
              <a:t> </a:t>
            </a:r>
            <a:r>
              <a:rPr lang="tr-TR" dirty="0"/>
              <a:t>seçeneklerinden uygun olanı seçildikten sonra </a:t>
            </a:r>
            <a:r>
              <a:rPr lang="tr-TR" b="1" dirty="0">
                <a:solidFill>
                  <a:srgbClr val="FF0000"/>
                </a:solidFill>
              </a:rPr>
              <a:t>Kaydet</a:t>
            </a:r>
            <a:r>
              <a:rPr lang="tr-TR" dirty="0"/>
              <a:t> butonuna tıklanır.</a:t>
            </a:r>
          </a:p>
          <a:p>
            <a:pPr algn="just"/>
            <a:endParaRPr lang="tr-TR" dirty="0"/>
          </a:p>
        </p:txBody>
      </p:sp>
      <p:pic>
        <p:nvPicPr>
          <p:cNvPr id="6" name="Picture 23" descr="KursİşlemleriKayıtİptal"/>
          <p:cNvPicPr/>
          <p:nvPr/>
        </p:nvPicPr>
        <p:blipFill>
          <a:blip r:embed="rId2">
            <a:extLst>
              <a:ext uri="{28A0092B-C50C-407E-A947-70E740481C1C}">
                <a14:useLocalDpi xmlns:a14="http://schemas.microsoft.com/office/drawing/2010/main" val="0"/>
              </a:ext>
            </a:extLst>
          </a:blip>
          <a:srcRect/>
          <a:stretch>
            <a:fillRect/>
          </a:stretch>
        </p:blipFill>
        <p:spPr bwMode="auto">
          <a:xfrm>
            <a:off x="312234" y="1248937"/>
            <a:ext cx="11619571" cy="5452946"/>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302385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9047998" cy="1477328"/>
          </a:xfrm>
          <a:prstGeom prst="rect">
            <a:avLst/>
          </a:prstGeom>
          <a:noFill/>
        </p:spPr>
        <p:txBody>
          <a:bodyPr wrap="square" rtlCol="0">
            <a:spAutoFit/>
          </a:bodyPr>
          <a:lstStyle/>
          <a:p>
            <a:pPr algn="just"/>
            <a:r>
              <a:rPr lang="tr-TR" b="1" dirty="0">
                <a:solidFill>
                  <a:srgbClr val="FF0000"/>
                </a:solidFill>
              </a:rPr>
              <a:t>Sınıf Değişikliği </a:t>
            </a:r>
            <a:r>
              <a:rPr lang="tr-TR" dirty="0"/>
              <a:t>bölümünden sınıfı değiştirilmek istenen </a:t>
            </a:r>
            <a:r>
              <a:rPr lang="tr-TR" b="1" dirty="0"/>
              <a:t>öğrenci ve aktarılacak sınıfı</a:t>
            </a:r>
            <a:r>
              <a:rPr lang="tr-TR" dirty="0"/>
              <a:t> seçildikten sonra </a:t>
            </a:r>
            <a:r>
              <a:rPr lang="tr-TR" b="1" dirty="0">
                <a:solidFill>
                  <a:srgbClr val="FF0000"/>
                </a:solidFill>
              </a:rPr>
              <a:t>“Sınıf Değişikliğini Onaylayıp Kayıt Etmek İstiyorum”</a:t>
            </a:r>
            <a:r>
              <a:rPr lang="tr-TR" dirty="0">
                <a:solidFill>
                  <a:srgbClr val="FF0000"/>
                </a:solidFill>
              </a:rPr>
              <a:t> </a:t>
            </a:r>
            <a:r>
              <a:rPr lang="tr-TR" dirty="0"/>
              <a:t>kutucuğu işaretlendikten sonra </a:t>
            </a:r>
            <a:r>
              <a:rPr lang="tr-TR" dirty="0">
                <a:solidFill>
                  <a:srgbClr val="FF0000"/>
                </a:solidFill>
              </a:rPr>
              <a:t>Kaydet </a:t>
            </a:r>
            <a:r>
              <a:rPr lang="tr-TR" dirty="0"/>
              <a:t>butonuna basılır. Bu kısımdaki işlemler için bilgilendirme yazısı dikkatle okunmalıdır.</a:t>
            </a:r>
          </a:p>
          <a:p>
            <a:pPr algn="just"/>
            <a:endParaRPr lang="tr-TR" dirty="0"/>
          </a:p>
        </p:txBody>
      </p:sp>
      <p:pic>
        <p:nvPicPr>
          <p:cNvPr id="6" name="Picture 24" descr="KursİşlemleriSınıfDeğişikliği"/>
          <p:cNvPicPr/>
          <p:nvPr/>
        </p:nvPicPr>
        <p:blipFill>
          <a:blip r:embed="rId2">
            <a:extLst>
              <a:ext uri="{28A0092B-C50C-407E-A947-70E740481C1C}">
                <a14:useLocalDpi xmlns:a14="http://schemas.microsoft.com/office/drawing/2010/main" val="0"/>
              </a:ext>
            </a:extLst>
          </a:blip>
          <a:srcRect/>
          <a:stretch>
            <a:fillRect/>
          </a:stretch>
        </p:blipFill>
        <p:spPr bwMode="auto">
          <a:xfrm>
            <a:off x="312234" y="1543783"/>
            <a:ext cx="11563815" cy="5180268"/>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5621556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817649" y="212705"/>
            <a:ext cx="8876372" cy="1477328"/>
          </a:xfrm>
          <a:prstGeom prst="rect">
            <a:avLst/>
          </a:prstGeom>
          <a:noFill/>
        </p:spPr>
        <p:txBody>
          <a:bodyPr wrap="square" rtlCol="0">
            <a:spAutoFit/>
          </a:bodyPr>
          <a:lstStyle/>
          <a:p>
            <a:pPr algn="just"/>
            <a:r>
              <a:rPr lang="tr-TR" b="1" dirty="0"/>
              <a:t>10.3) </a:t>
            </a:r>
            <a:r>
              <a:rPr lang="tr-TR" b="1" dirty="0">
                <a:solidFill>
                  <a:srgbClr val="FF0000"/>
                </a:solidFill>
              </a:rPr>
              <a:t>Kurs Öğrenci İşlemleri – Kapat Menüsü: </a:t>
            </a:r>
            <a:r>
              <a:rPr lang="tr-TR" dirty="0"/>
              <a:t>Eğer bir kursun Destekleme ve Yetiştirme Kursları (DYK) Yönerge/Kılavuz gereği kapatılması gerekiyorsa bu menü kullanılır. Kurs Öğrenci İşlemleri Menüsünden </a:t>
            </a:r>
            <a:r>
              <a:rPr lang="tr-TR" b="1" dirty="0">
                <a:solidFill>
                  <a:srgbClr val="FF0000"/>
                </a:solidFill>
              </a:rPr>
              <a:t>Kapat yazan sütunun</a:t>
            </a:r>
            <a:r>
              <a:rPr lang="tr-TR" dirty="0"/>
              <a:t> altındaki ilgili sınıfa denk gelen simgeye tıklanır.</a:t>
            </a:r>
          </a:p>
          <a:p>
            <a:pPr algn="just"/>
            <a:endParaRPr lang="tr-TR" dirty="0"/>
          </a:p>
        </p:txBody>
      </p:sp>
      <p:pic>
        <p:nvPicPr>
          <p:cNvPr id="6" name="Picture 25" descr="Kapat"/>
          <p:cNvPicPr/>
          <p:nvPr/>
        </p:nvPicPr>
        <p:blipFill>
          <a:blip r:embed="rId2">
            <a:extLst>
              <a:ext uri="{28A0092B-C50C-407E-A947-70E740481C1C}">
                <a14:useLocalDpi xmlns:a14="http://schemas.microsoft.com/office/drawing/2010/main" val="0"/>
              </a:ext>
            </a:extLst>
          </a:blip>
          <a:srcRect/>
          <a:stretch>
            <a:fillRect/>
          </a:stretch>
        </p:blipFill>
        <p:spPr bwMode="auto">
          <a:xfrm>
            <a:off x="301083" y="1413034"/>
            <a:ext cx="11574965" cy="5322303"/>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0707861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91640" y="212705"/>
            <a:ext cx="8946623" cy="923330"/>
          </a:xfrm>
          <a:prstGeom prst="rect">
            <a:avLst/>
          </a:prstGeom>
          <a:noFill/>
        </p:spPr>
        <p:txBody>
          <a:bodyPr wrap="square" rtlCol="0">
            <a:spAutoFit/>
          </a:bodyPr>
          <a:lstStyle/>
          <a:p>
            <a:pPr algn="just"/>
            <a:r>
              <a:rPr lang="tr-TR" dirty="0"/>
              <a:t>Açılan sayfada </a:t>
            </a:r>
            <a:r>
              <a:rPr lang="tr-TR" b="1" dirty="0">
                <a:solidFill>
                  <a:srgbClr val="FF0000"/>
                </a:solidFill>
              </a:rPr>
              <a:t>Kursu Kapat</a:t>
            </a:r>
            <a:r>
              <a:rPr lang="tr-TR" dirty="0">
                <a:solidFill>
                  <a:srgbClr val="FF0000"/>
                </a:solidFill>
              </a:rPr>
              <a:t> </a:t>
            </a:r>
            <a:r>
              <a:rPr lang="tr-TR" dirty="0"/>
              <a:t>yazısının yanındaki kutucuğa tıklanır ve </a:t>
            </a:r>
            <a:r>
              <a:rPr lang="tr-TR" b="1" dirty="0">
                <a:solidFill>
                  <a:srgbClr val="FF0000"/>
                </a:solidFill>
              </a:rPr>
              <a:t>Kaydet</a:t>
            </a:r>
            <a:r>
              <a:rPr lang="tr-TR" dirty="0"/>
              <a:t> butonuna basılarak işlem tamamlanmış olur.</a:t>
            </a:r>
          </a:p>
          <a:p>
            <a:pPr algn="just"/>
            <a:endParaRPr lang="tr-TR" dirty="0"/>
          </a:p>
        </p:txBody>
      </p:sp>
      <p:pic>
        <p:nvPicPr>
          <p:cNvPr id="6" name="Picture 26" descr="Kapat2"/>
          <p:cNvPicPr/>
          <p:nvPr/>
        </p:nvPicPr>
        <p:blipFill>
          <a:blip r:embed="rId2">
            <a:extLst>
              <a:ext uri="{28A0092B-C50C-407E-A947-70E740481C1C}">
                <a14:useLocalDpi xmlns:a14="http://schemas.microsoft.com/office/drawing/2010/main" val="0"/>
              </a:ext>
            </a:extLst>
          </a:blip>
          <a:srcRect/>
          <a:stretch>
            <a:fillRect/>
          </a:stretch>
        </p:blipFill>
        <p:spPr bwMode="auto">
          <a:xfrm>
            <a:off x="323385" y="1147762"/>
            <a:ext cx="11597269" cy="5542970"/>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8812507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8914183" cy="2308324"/>
          </a:xfrm>
          <a:prstGeom prst="rect">
            <a:avLst/>
          </a:prstGeom>
          <a:noFill/>
        </p:spPr>
        <p:txBody>
          <a:bodyPr wrap="square" rtlCol="0">
            <a:spAutoFit/>
          </a:bodyPr>
          <a:lstStyle/>
          <a:p>
            <a:pPr algn="just"/>
            <a:r>
              <a:rPr lang="tr-TR" b="1" dirty="0"/>
              <a:t>10.4) </a:t>
            </a:r>
            <a:r>
              <a:rPr lang="tr-TR" b="1" dirty="0">
                <a:solidFill>
                  <a:srgbClr val="FF0000"/>
                </a:solidFill>
              </a:rPr>
              <a:t>Kurs Öğrenci İşlemleri – Kurs Onay Raporu:</a:t>
            </a:r>
            <a:r>
              <a:rPr lang="tr-TR" b="1" dirty="0"/>
              <a:t> </a:t>
            </a:r>
            <a:r>
              <a:rPr lang="tr-TR" dirty="0"/>
              <a:t>Okul/kurumda açılan her kurs ve plan değişikliği yapılan her kurs için İlçe Milli Eğitim tarafından onay alınması gerekmektedir. Söz konusu onay formunu yazdırabilmek için aşağıda gösterildiği gibi </a:t>
            </a:r>
            <a:r>
              <a:rPr lang="tr-TR" b="1" dirty="0">
                <a:solidFill>
                  <a:srgbClr val="FF0000"/>
                </a:solidFill>
              </a:rPr>
              <a:t>Kurs Onay Raporu</a:t>
            </a:r>
            <a:r>
              <a:rPr lang="tr-TR" b="1" dirty="0"/>
              <a:t> kutucuğu</a:t>
            </a:r>
            <a:r>
              <a:rPr lang="tr-TR" dirty="0"/>
              <a:t> tıklanarak topluca yazdırma işlemi yapılabileceği gibi aynı sütundaki yazıcı simgesine tıklanarak ilgili kurs seçilerek sadece o kurs için rapor alınabilir. Seçme işlemi yapıldıktan sonra sol üst köşedeki </a:t>
            </a:r>
            <a:r>
              <a:rPr lang="tr-TR" b="1" dirty="0">
                <a:solidFill>
                  <a:srgbClr val="FF0000"/>
                </a:solidFill>
              </a:rPr>
              <a:t>Yazdır</a:t>
            </a:r>
            <a:r>
              <a:rPr lang="tr-TR" dirty="0"/>
              <a:t> butonuna basılarak onay formu yazdırılır.</a:t>
            </a:r>
          </a:p>
          <a:p>
            <a:pPr algn="just"/>
            <a:endParaRPr lang="tr-TR" dirty="0"/>
          </a:p>
        </p:txBody>
      </p:sp>
      <p:pic>
        <p:nvPicPr>
          <p:cNvPr id="6" name="Picture 27" descr="Kurs Onay Raporu"/>
          <p:cNvPicPr/>
          <p:nvPr/>
        </p:nvPicPr>
        <p:blipFill>
          <a:blip r:embed="rId2">
            <a:extLst>
              <a:ext uri="{28A0092B-C50C-407E-A947-70E740481C1C}">
                <a14:useLocalDpi xmlns:a14="http://schemas.microsoft.com/office/drawing/2010/main" val="0"/>
              </a:ext>
            </a:extLst>
          </a:blip>
          <a:srcRect/>
          <a:stretch>
            <a:fillRect/>
          </a:stretch>
        </p:blipFill>
        <p:spPr bwMode="auto">
          <a:xfrm>
            <a:off x="312234" y="2295409"/>
            <a:ext cx="11574966" cy="4428776"/>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865238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35646" y="212705"/>
            <a:ext cx="9114129" cy="2123658"/>
          </a:xfrm>
          <a:prstGeom prst="rect">
            <a:avLst/>
          </a:prstGeom>
          <a:noFill/>
        </p:spPr>
        <p:txBody>
          <a:bodyPr wrap="square" rtlCol="0">
            <a:spAutoFit/>
          </a:bodyPr>
          <a:lstStyle/>
          <a:p>
            <a:pPr lvl="0" algn="just"/>
            <a:r>
              <a:rPr lang="tr-TR" b="1" dirty="0"/>
              <a:t> </a:t>
            </a:r>
            <a:r>
              <a:rPr lang="tr-TR" sz="1600" b="1" dirty="0"/>
              <a:t>2) </a:t>
            </a:r>
            <a:r>
              <a:rPr lang="tr-TR" sz="1600" dirty="0"/>
              <a:t>Kırmızı ok ile işaretlenmiş alana tıklayarak mevcut yetkilerinizi görebilirsiniz. Eğer </a:t>
            </a:r>
            <a:r>
              <a:rPr lang="tr-TR" sz="1600" b="1" dirty="0">
                <a:solidFill>
                  <a:srgbClr val="FF0000"/>
                </a:solidFill>
              </a:rPr>
              <a:t>birden fazla okulda göreviniz varsa </a:t>
            </a:r>
            <a:r>
              <a:rPr lang="tr-TR" sz="1600" dirty="0"/>
              <a:t>bu kısımdan diğer yetkili olduğunuz okullara geçiş yapabilirsiniz. Bu kısımdaki yetkiler fiili görev yeri bilgilerinize göre </a:t>
            </a:r>
            <a:r>
              <a:rPr lang="tr-TR" sz="1600" b="1" dirty="0">
                <a:solidFill>
                  <a:srgbClr val="FF0000"/>
                </a:solidFill>
              </a:rPr>
              <a:t>MEBBİS sisteminden otomatik olarak </a:t>
            </a:r>
            <a:r>
              <a:rPr lang="tr-TR" sz="1600" dirty="0"/>
              <a:t>getirilmektedir. Eğer bu kısımda görevli olduğunuz diğer görevleri göremiyorsanız il/ilçe </a:t>
            </a:r>
            <a:r>
              <a:rPr lang="tr-TR" sz="1600" b="1" dirty="0">
                <a:solidFill>
                  <a:srgbClr val="FF0000"/>
                </a:solidFill>
              </a:rPr>
              <a:t>MEBBİS</a:t>
            </a:r>
            <a:r>
              <a:rPr lang="tr-TR" sz="1600" dirty="0"/>
              <a:t> yöneticilerine başvurmanız gerekmektedir. e-Kurs modülündeki öğretmen, müdür yardımcısı ve müdür yetkileri MEBBİS sisteminden otomatik olarak alınmaktadır. </a:t>
            </a:r>
            <a:endParaRPr lang="tr-TR" sz="1600" b="1" dirty="0"/>
          </a:p>
          <a:p>
            <a:pPr algn="just"/>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32" y="2096428"/>
            <a:ext cx="11619570" cy="4672362"/>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3851001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5" y="212705"/>
            <a:ext cx="9047998" cy="1200329"/>
          </a:xfrm>
          <a:prstGeom prst="rect">
            <a:avLst/>
          </a:prstGeom>
          <a:noFill/>
        </p:spPr>
        <p:txBody>
          <a:bodyPr wrap="square" rtlCol="0">
            <a:spAutoFit/>
          </a:bodyPr>
          <a:lstStyle/>
          <a:p>
            <a:pPr algn="just"/>
            <a:r>
              <a:rPr lang="tr-TR" b="1" dirty="0"/>
              <a:t>10.5) </a:t>
            </a:r>
            <a:r>
              <a:rPr lang="tr-TR" b="1" dirty="0">
                <a:solidFill>
                  <a:srgbClr val="FF0000"/>
                </a:solidFill>
              </a:rPr>
              <a:t>Kurs Öğrenci İşlemleri – Bilgi Menüsü: </a:t>
            </a:r>
            <a:r>
              <a:rPr lang="tr-TR" dirty="0"/>
              <a:t>Bu menü kullanılarak ilgi kurs hakkında genel bilgilere ulaşılabilir. </a:t>
            </a:r>
            <a:r>
              <a:rPr lang="tr-TR" b="1" dirty="0">
                <a:solidFill>
                  <a:srgbClr val="FF0000"/>
                </a:solidFill>
              </a:rPr>
              <a:t>Kurs açma onayları, plan değişiklikleri, kurs ders programı ve detay bilgiler</a:t>
            </a:r>
            <a:r>
              <a:rPr lang="tr-TR" dirty="0"/>
              <a:t> bölümlerine buradan ulaşılabilir.</a:t>
            </a:r>
          </a:p>
          <a:p>
            <a:pPr algn="just"/>
            <a:endParaRPr lang="tr-TR" dirty="0"/>
          </a:p>
        </p:txBody>
      </p:sp>
      <p:pic>
        <p:nvPicPr>
          <p:cNvPr id="6" name="Picture 28" descr="Bilgi"/>
          <p:cNvPicPr/>
          <p:nvPr/>
        </p:nvPicPr>
        <p:blipFill>
          <a:blip r:embed="rId2">
            <a:extLst>
              <a:ext uri="{28A0092B-C50C-407E-A947-70E740481C1C}">
                <a14:useLocalDpi xmlns:a14="http://schemas.microsoft.com/office/drawing/2010/main" val="0"/>
              </a:ext>
            </a:extLst>
          </a:blip>
          <a:srcRect/>
          <a:stretch>
            <a:fillRect/>
          </a:stretch>
        </p:blipFill>
        <p:spPr bwMode="auto">
          <a:xfrm>
            <a:off x="323386" y="1371600"/>
            <a:ext cx="11563814" cy="5341434"/>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2534468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9070300" cy="923330"/>
          </a:xfrm>
          <a:prstGeom prst="rect">
            <a:avLst/>
          </a:prstGeom>
          <a:noFill/>
        </p:spPr>
        <p:txBody>
          <a:bodyPr wrap="square" rtlCol="0">
            <a:spAutoFit/>
          </a:bodyPr>
          <a:lstStyle/>
          <a:p>
            <a:pPr algn="just"/>
            <a:r>
              <a:rPr lang="tr-TR" b="1" dirty="0">
                <a:solidFill>
                  <a:srgbClr val="FF0000"/>
                </a:solidFill>
              </a:rPr>
              <a:t>Kurs Yetkilisi değişikliği</a:t>
            </a:r>
            <a:r>
              <a:rPr lang="tr-TR" dirty="0">
                <a:solidFill>
                  <a:srgbClr val="FF0000"/>
                </a:solidFill>
              </a:rPr>
              <a:t> </a:t>
            </a:r>
            <a:r>
              <a:rPr lang="tr-TR" dirty="0"/>
              <a:t>yapmak için </a:t>
            </a:r>
            <a:r>
              <a:rPr lang="tr-TR" dirty="0">
                <a:solidFill>
                  <a:srgbClr val="FF0000"/>
                </a:solidFill>
              </a:rPr>
              <a:t>Detay Bilgi </a:t>
            </a:r>
            <a:r>
              <a:rPr lang="tr-TR" dirty="0"/>
              <a:t>bölümünden aşağıda gösterildiği gibi kurs yetkilisi seçildikten sonra </a:t>
            </a:r>
            <a:r>
              <a:rPr lang="tr-TR" dirty="0">
                <a:solidFill>
                  <a:srgbClr val="FF0000"/>
                </a:solidFill>
              </a:rPr>
              <a:t>kaydet </a:t>
            </a:r>
            <a:r>
              <a:rPr lang="tr-TR" dirty="0"/>
              <a:t>butonuna basılmalıdır.</a:t>
            </a:r>
          </a:p>
          <a:p>
            <a:pPr algn="just"/>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780" y="1243028"/>
            <a:ext cx="11619570" cy="5536913"/>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805966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61893" y="212705"/>
            <a:ext cx="9010185" cy="1384995"/>
          </a:xfrm>
          <a:prstGeom prst="rect">
            <a:avLst/>
          </a:prstGeom>
          <a:noFill/>
        </p:spPr>
        <p:txBody>
          <a:bodyPr wrap="square" rtlCol="0">
            <a:spAutoFit/>
          </a:bodyPr>
          <a:lstStyle/>
          <a:p>
            <a:pPr lvl="0" algn="just"/>
            <a:r>
              <a:rPr lang="tr-TR" sz="1400" b="1" dirty="0"/>
              <a:t> 11) </a:t>
            </a:r>
            <a:r>
              <a:rPr lang="tr-TR" sz="1400" b="1" dirty="0">
                <a:solidFill>
                  <a:srgbClr val="FF0000"/>
                </a:solidFill>
              </a:rPr>
              <a:t>Öğrenci Nakil İşlemleri: </a:t>
            </a:r>
            <a:r>
              <a:rPr lang="tr-TR" sz="1400" dirty="0"/>
              <a:t>Öğrencinin </a:t>
            </a:r>
            <a:r>
              <a:rPr lang="tr-TR" sz="1400" b="1" dirty="0">
                <a:solidFill>
                  <a:srgbClr val="FF0000"/>
                </a:solidFill>
              </a:rPr>
              <a:t>T.C. Kimlik No </a:t>
            </a:r>
            <a:r>
              <a:rPr lang="tr-TR" sz="1400" dirty="0"/>
              <a:t>girildikten sonra </a:t>
            </a:r>
            <a:r>
              <a:rPr lang="tr-TR" sz="1400" b="1" dirty="0">
                <a:solidFill>
                  <a:srgbClr val="FF0000"/>
                </a:solidFill>
              </a:rPr>
              <a:t>Sorgula</a:t>
            </a:r>
            <a:r>
              <a:rPr lang="tr-TR" sz="1400" dirty="0"/>
              <a:t> butonuna tıklanır. </a:t>
            </a:r>
            <a:r>
              <a:rPr lang="tr-TR" sz="1400" b="1" dirty="0">
                <a:solidFill>
                  <a:srgbClr val="FF0000"/>
                </a:solidFill>
              </a:rPr>
              <a:t>Öğrencinin Kurs Listesi</a:t>
            </a:r>
            <a:r>
              <a:rPr lang="tr-TR" sz="1400" dirty="0"/>
              <a:t> öğrencinin talep ettiği kursları, </a:t>
            </a:r>
            <a:r>
              <a:rPr lang="tr-TR" sz="1400" b="1" dirty="0">
                <a:solidFill>
                  <a:srgbClr val="FF0000"/>
                </a:solidFill>
              </a:rPr>
              <a:t>Öğrencinin Nakil Gelebileceği Kurs Listesi </a:t>
            </a:r>
            <a:r>
              <a:rPr lang="tr-TR" sz="1400" dirty="0"/>
              <a:t>öğrenciyi kaydedeceğiniz kursları ifade eder. Birinci Listeden kursu seçtikten sonra ikinci listeden öğrenciyi kaydedeceğiniz kursları seçiniz ve </a:t>
            </a:r>
            <a:r>
              <a:rPr lang="tr-TR" sz="1400" b="1" dirty="0">
                <a:solidFill>
                  <a:srgbClr val="FF0000"/>
                </a:solidFill>
              </a:rPr>
              <a:t>Öğrencinin Kurs Nakil Bilgilerini Onaylayarak Nakil İşlemini Başlatmak İstiyorum… </a:t>
            </a:r>
            <a:r>
              <a:rPr lang="tr-TR" sz="1400" dirty="0"/>
              <a:t>kutucuğunu işaretledikten sonra </a:t>
            </a:r>
            <a:r>
              <a:rPr lang="tr-TR" sz="1400" b="1" dirty="0">
                <a:solidFill>
                  <a:srgbClr val="FF0000"/>
                </a:solidFill>
              </a:rPr>
              <a:t>Kaydet</a:t>
            </a:r>
            <a:r>
              <a:rPr lang="tr-TR" sz="1400" dirty="0"/>
              <a:t> butonuna basarak nakil işlemini başlatınız.</a:t>
            </a:r>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989" y="1597700"/>
            <a:ext cx="11651397" cy="5159939"/>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7895544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5" y="212705"/>
            <a:ext cx="9025696" cy="1200329"/>
          </a:xfrm>
          <a:prstGeom prst="rect">
            <a:avLst/>
          </a:prstGeom>
          <a:noFill/>
        </p:spPr>
        <p:txBody>
          <a:bodyPr wrap="square" rtlCol="0">
            <a:spAutoFit/>
          </a:bodyPr>
          <a:lstStyle/>
          <a:p>
            <a:pPr lvl="0" algn="just"/>
            <a:r>
              <a:rPr lang="tr-TR" b="1" dirty="0"/>
              <a:t> 12) </a:t>
            </a:r>
            <a:r>
              <a:rPr lang="tr-TR" b="1" dirty="0">
                <a:solidFill>
                  <a:srgbClr val="FF0000"/>
                </a:solidFill>
              </a:rPr>
              <a:t>Toplu Devamsızlık Girişi:</a:t>
            </a:r>
            <a:r>
              <a:rPr lang="tr-TR" b="1" dirty="0"/>
              <a:t> </a:t>
            </a:r>
            <a:r>
              <a:rPr lang="tr-TR" dirty="0"/>
              <a:t>Toplu Devamsızlık Girişi menüsüne tıklanır. Açılan sayfada devamsızlık girilmek istenen </a:t>
            </a:r>
            <a:r>
              <a:rPr lang="tr-TR" b="1" dirty="0">
                <a:solidFill>
                  <a:srgbClr val="FF0000"/>
                </a:solidFill>
              </a:rPr>
              <a:t>tarih</a:t>
            </a:r>
            <a:r>
              <a:rPr lang="tr-TR" dirty="0">
                <a:solidFill>
                  <a:srgbClr val="FF0000"/>
                </a:solidFill>
              </a:rPr>
              <a:t> </a:t>
            </a:r>
            <a:r>
              <a:rPr lang="tr-TR" dirty="0"/>
              <a:t>seçilir, </a:t>
            </a:r>
            <a:r>
              <a:rPr lang="tr-TR" b="1" dirty="0">
                <a:solidFill>
                  <a:srgbClr val="FF0000"/>
                </a:solidFill>
              </a:rPr>
              <a:t>Kurs Tanımı</a:t>
            </a:r>
            <a:r>
              <a:rPr lang="tr-TR" dirty="0">
                <a:solidFill>
                  <a:srgbClr val="FF0000"/>
                </a:solidFill>
              </a:rPr>
              <a:t> </a:t>
            </a:r>
            <a:r>
              <a:rPr lang="tr-TR" dirty="0"/>
              <a:t>bölümünden devamsızlık girilecek Kursun adı yazılır ve </a:t>
            </a:r>
            <a:r>
              <a:rPr lang="tr-TR" b="1" dirty="0">
                <a:solidFill>
                  <a:srgbClr val="FF0000"/>
                </a:solidFill>
              </a:rPr>
              <a:t>Sorgula</a:t>
            </a:r>
            <a:r>
              <a:rPr lang="tr-TR" dirty="0"/>
              <a:t> butonuna tıklanır.</a:t>
            </a:r>
          </a:p>
          <a:p>
            <a:endParaRPr lang="tr-TR" dirty="0"/>
          </a:p>
        </p:txBody>
      </p:sp>
      <p:pic>
        <p:nvPicPr>
          <p:cNvPr id="6" name="Picture 29" descr="Toplu Devamsızlık Girişi"/>
          <p:cNvPicPr/>
          <p:nvPr/>
        </p:nvPicPr>
        <p:blipFill>
          <a:blip r:embed="rId2">
            <a:extLst>
              <a:ext uri="{28A0092B-C50C-407E-A947-70E740481C1C}">
                <a14:useLocalDpi xmlns:a14="http://schemas.microsoft.com/office/drawing/2010/main" val="0"/>
              </a:ext>
            </a:extLst>
          </a:blip>
          <a:srcRect/>
          <a:stretch>
            <a:fillRect/>
          </a:stretch>
        </p:blipFill>
        <p:spPr bwMode="auto">
          <a:xfrm>
            <a:off x="367990" y="1504632"/>
            <a:ext cx="11508059" cy="5197251"/>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8469093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127134"/>
            <a:ext cx="9036847" cy="2031325"/>
          </a:xfrm>
          <a:prstGeom prst="rect">
            <a:avLst/>
          </a:prstGeom>
          <a:noFill/>
        </p:spPr>
        <p:txBody>
          <a:bodyPr wrap="square" rtlCol="0">
            <a:spAutoFit/>
          </a:bodyPr>
          <a:lstStyle/>
          <a:p>
            <a:pPr algn="just"/>
            <a:r>
              <a:rPr lang="tr-TR" dirty="0"/>
              <a:t>İlgili dersten devamsızlık yapan öğrencilerin durumu </a:t>
            </a:r>
            <a:r>
              <a:rPr lang="tr-TR" b="1" dirty="0">
                <a:solidFill>
                  <a:srgbClr val="FF0000"/>
                </a:solidFill>
              </a:rPr>
              <a:t>Devamsızlık sütunundan</a:t>
            </a:r>
            <a:r>
              <a:rPr lang="tr-TR" dirty="0"/>
              <a:t> 2 saat, 1 saat, Raporlu seçeneklerinden birisi seçilerek en son üstte bulunan </a:t>
            </a:r>
            <a:r>
              <a:rPr lang="tr-TR" b="1" dirty="0">
                <a:solidFill>
                  <a:srgbClr val="FF0000"/>
                </a:solidFill>
              </a:rPr>
              <a:t>Kaydet</a:t>
            </a:r>
            <a:r>
              <a:rPr lang="tr-TR" dirty="0">
                <a:solidFill>
                  <a:srgbClr val="FF0000"/>
                </a:solidFill>
              </a:rPr>
              <a:t> </a:t>
            </a:r>
            <a:r>
              <a:rPr lang="tr-TR" dirty="0"/>
              <a:t>butonuna tıklanarak işlem tamamlanır. Bu işlemde kursiyer yeterlilik şartlarına dikkat edilmelidir. Eğer devamsızlık girilen öğrenci devamsız durumuna gelirse ve sınıf öğrenci sayısı da kılavuzdaki şartları sağlamazsa kurs otomatik olarak kapanacaktır. Kapanan kurs mutlaka İl/İlçe MEM onayına sunulmalıdır.</a:t>
            </a:r>
          </a:p>
          <a:p>
            <a:endParaRPr lang="tr-TR" dirty="0"/>
          </a:p>
        </p:txBody>
      </p:sp>
      <p:pic>
        <p:nvPicPr>
          <p:cNvPr id="6" name="Picture 30" descr="Toplu2"/>
          <p:cNvPicPr/>
          <p:nvPr/>
        </p:nvPicPr>
        <p:blipFill>
          <a:blip r:embed="rId2">
            <a:extLst>
              <a:ext uri="{28A0092B-C50C-407E-A947-70E740481C1C}">
                <a14:useLocalDpi xmlns:a14="http://schemas.microsoft.com/office/drawing/2010/main" val="0"/>
              </a:ext>
            </a:extLst>
          </a:blip>
          <a:srcRect/>
          <a:stretch>
            <a:fillRect/>
          </a:stretch>
        </p:blipFill>
        <p:spPr bwMode="auto">
          <a:xfrm>
            <a:off x="345688" y="1871430"/>
            <a:ext cx="11519210" cy="4841604"/>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770676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354820" y="212705"/>
            <a:ext cx="9727182" cy="646331"/>
          </a:xfrm>
          <a:prstGeom prst="rect">
            <a:avLst/>
          </a:prstGeom>
          <a:noFill/>
        </p:spPr>
        <p:txBody>
          <a:bodyPr wrap="square" rtlCol="0">
            <a:spAutoFit/>
          </a:bodyPr>
          <a:lstStyle/>
          <a:p>
            <a:pPr algn="ctr"/>
            <a:r>
              <a:rPr lang="tr-TR" b="1" dirty="0"/>
              <a:t>RAPOR MENÜSÜNÜN ALT MENÜLERİNİN KULLANIMI</a:t>
            </a:r>
            <a:endParaRPr lang="tr-TR" dirty="0"/>
          </a:p>
          <a:p>
            <a:endParaRPr lang="tr-TR" dirty="0"/>
          </a:p>
        </p:txBody>
      </p:sp>
      <p:sp>
        <p:nvSpPr>
          <p:cNvPr id="6" name="Metin kutusu 5"/>
          <p:cNvSpPr txBox="1"/>
          <p:nvPr/>
        </p:nvSpPr>
        <p:spPr>
          <a:xfrm>
            <a:off x="1668324" y="859036"/>
            <a:ext cx="8973841" cy="1200329"/>
          </a:xfrm>
          <a:prstGeom prst="rect">
            <a:avLst/>
          </a:prstGeom>
          <a:noFill/>
        </p:spPr>
        <p:txBody>
          <a:bodyPr wrap="square" rtlCol="0">
            <a:spAutoFit/>
          </a:bodyPr>
          <a:lstStyle/>
          <a:p>
            <a:pPr lvl="0" algn="just"/>
            <a:r>
              <a:rPr lang="tr-TR" b="1" dirty="0"/>
              <a:t>1) </a:t>
            </a:r>
            <a:r>
              <a:rPr lang="tr-TR" b="1" dirty="0">
                <a:solidFill>
                  <a:srgbClr val="FF0000"/>
                </a:solidFill>
              </a:rPr>
              <a:t>Günlük Kurs Raporu:</a:t>
            </a:r>
            <a:r>
              <a:rPr lang="tr-TR" b="1" dirty="0"/>
              <a:t> </a:t>
            </a:r>
            <a:r>
              <a:rPr lang="tr-TR" dirty="0"/>
              <a:t>İlgili tarih seçildikten sonra </a:t>
            </a:r>
            <a:r>
              <a:rPr lang="tr-TR" b="1" dirty="0">
                <a:solidFill>
                  <a:srgbClr val="FF0000"/>
                </a:solidFill>
              </a:rPr>
              <a:t>Sorgula</a:t>
            </a:r>
            <a:r>
              <a:rPr lang="tr-TR" dirty="0"/>
              <a:t> butonuna basılarak o güne ait Kursların bilgisine ulaşılmış olur. Aşağıdaki resimde sağ tarafta görünen çarpı işaretine basılarak rapor </a:t>
            </a:r>
            <a:r>
              <a:rPr lang="tr-TR" dirty="0" err="1"/>
              <a:t>excel</a:t>
            </a:r>
            <a:r>
              <a:rPr lang="tr-TR" dirty="0"/>
              <a:t> formatında indirilir.</a:t>
            </a:r>
          </a:p>
          <a:p>
            <a:pPr algn="just"/>
            <a:endParaRPr lang="tr-TR" dirty="0"/>
          </a:p>
        </p:txBody>
      </p:sp>
      <p:pic>
        <p:nvPicPr>
          <p:cNvPr id="8" name="Resim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133" y="1862254"/>
            <a:ext cx="11777522" cy="4906536"/>
          </a:xfrm>
          <a:prstGeom prst="rect">
            <a:avLst/>
          </a:prstGeom>
        </p:spPr>
      </p:pic>
    </p:spTree>
    <p:extLst>
      <p:ext uri="{BB962C8B-B14F-4D97-AF65-F5344CB8AC3E}">
        <p14:creationId xmlns:p14="http://schemas.microsoft.com/office/powerpoint/2010/main" val="38972895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68324" y="212705"/>
            <a:ext cx="9124436" cy="1477328"/>
          </a:xfrm>
          <a:prstGeom prst="rect">
            <a:avLst/>
          </a:prstGeom>
          <a:noFill/>
        </p:spPr>
        <p:txBody>
          <a:bodyPr wrap="square" rtlCol="0">
            <a:spAutoFit/>
          </a:bodyPr>
          <a:lstStyle/>
          <a:p>
            <a:pPr lvl="0" algn="just"/>
            <a:r>
              <a:rPr lang="tr-TR" b="1" dirty="0"/>
              <a:t> 2) </a:t>
            </a:r>
            <a:r>
              <a:rPr lang="tr-TR" b="1" dirty="0">
                <a:solidFill>
                  <a:srgbClr val="FF0000"/>
                </a:solidFill>
              </a:rPr>
              <a:t>Genel Kurs Raporu:</a:t>
            </a:r>
            <a:r>
              <a:rPr lang="tr-TR" b="1" dirty="0"/>
              <a:t> </a:t>
            </a:r>
            <a:r>
              <a:rPr lang="tr-TR" dirty="0"/>
              <a:t>Bu menü kullanılarak okulun bulunduğu ildeki genel müdürlük, ders ve sınıf seviyesi seçilerek sorgulama yapıldıktan sonra ilgili kurslara ait istatistiki bilgiler elde edilir. Yine aynı şekilde çarpı işaretine basarak </a:t>
            </a:r>
            <a:r>
              <a:rPr lang="tr-TR" dirty="0" err="1"/>
              <a:t>excel</a:t>
            </a:r>
            <a:r>
              <a:rPr lang="tr-TR" dirty="0"/>
              <a:t> formatında dosyayı indirebilirsiniz.</a:t>
            </a:r>
          </a:p>
          <a:p>
            <a:pPr algn="just"/>
            <a:endParaRPr lang="tr-TR" dirty="0"/>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133" y="1550019"/>
            <a:ext cx="11777522" cy="5229921"/>
          </a:xfrm>
          <a:prstGeom prst="rect">
            <a:avLst/>
          </a:prstGeom>
        </p:spPr>
      </p:pic>
    </p:spTree>
    <p:extLst>
      <p:ext uri="{BB962C8B-B14F-4D97-AF65-F5344CB8AC3E}">
        <p14:creationId xmlns:p14="http://schemas.microsoft.com/office/powerpoint/2010/main" val="665524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73044" y="212705"/>
            <a:ext cx="8965580" cy="1754326"/>
          </a:xfrm>
          <a:prstGeom prst="rect">
            <a:avLst/>
          </a:prstGeom>
          <a:noFill/>
        </p:spPr>
        <p:txBody>
          <a:bodyPr wrap="square" rtlCol="0">
            <a:spAutoFit/>
          </a:bodyPr>
          <a:lstStyle/>
          <a:p>
            <a:pPr lvl="0" algn="just"/>
            <a:r>
              <a:rPr lang="tr-TR" b="1" dirty="0"/>
              <a:t> 3) </a:t>
            </a:r>
            <a:r>
              <a:rPr lang="tr-TR" b="1" dirty="0">
                <a:solidFill>
                  <a:srgbClr val="FF0000"/>
                </a:solidFill>
              </a:rPr>
              <a:t>Eğitici Aylık Puantaj: </a:t>
            </a:r>
            <a:r>
              <a:rPr lang="tr-TR" dirty="0"/>
              <a:t>Okul/Kurumda çalışan personellerin aylık puantajlarına bu menüyü kullanarak erişim sağlayabilirsiniz. </a:t>
            </a:r>
            <a:r>
              <a:rPr lang="tr-TR" b="1" dirty="0">
                <a:solidFill>
                  <a:srgbClr val="FF0000"/>
                </a:solidFill>
              </a:rPr>
              <a:t>Kurum Türü, Yıl/Ay, Kadrolu/Ücretli Öğretmen, Öğretmenin Adı</a:t>
            </a:r>
            <a:r>
              <a:rPr lang="tr-TR" b="1" dirty="0"/>
              <a:t> bölümleri seçildikten sonra </a:t>
            </a:r>
            <a:r>
              <a:rPr lang="tr-TR" b="1" dirty="0">
                <a:solidFill>
                  <a:srgbClr val="FF0000"/>
                </a:solidFill>
              </a:rPr>
              <a:t>Sorgula</a:t>
            </a:r>
            <a:r>
              <a:rPr lang="tr-TR" b="1" dirty="0"/>
              <a:t> butonuna basılarak</a:t>
            </a:r>
            <a:r>
              <a:rPr lang="tr-TR" dirty="0"/>
              <a:t> puantaj görüntülenir. Yine aynı şekilde sağ taraftaki çarpı işaretine basarak </a:t>
            </a:r>
            <a:r>
              <a:rPr lang="tr-TR" dirty="0" err="1"/>
              <a:t>excel</a:t>
            </a:r>
            <a:r>
              <a:rPr lang="tr-TR" dirty="0"/>
              <a:t> formatında dosyayı indirebilirsiniz.</a:t>
            </a:r>
          </a:p>
          <a:p>
            <a:pPr algn="just"/>
            <a:endParaRPr lang="tr-TR" dirty="0"/>
          </a:p>
        </p:txBody>
      </p:sp>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133" y="1750741"/>
            <a:ext cx="11777522" cy="5029200"/>
          </a:xfrm>
          <a:prstGeom prst="rect">
            <a:avLst/>
          </a:prstGeom>
        </p:spPr>
      </p:pic>
    </p:spTree>
    <p:extLst>
      <p:ext uri="{BB962C8B-B14F-4D97-AF65-F5344CB8AC3E}">
        <p14:creationId xmlns:p14="http://schemas.microsoft.com/office/powerpoint/2010/main" val="11237949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0808" y="1059569"/>
            <a:ext cx="9524060" cy="2519972"/>
          </a:xfrm>
          <a:prstGeom prst="rect">
            <a:avLst/>
          </a:prstGeom>
        </p:spPr>
      </p:pic>
      <p:pic>
        <p:nvPicPr>
          <p:cNvPr id="3" name="Resim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35647" y="3734220"/>
            <a:ext cx="9549221" cy="2555067"/>
          </a:xfrm>
          <a:prstGeom prst="rect">
            <a:avLst/>
          </a:prstGeom>
        </p:spPr>
      </p:pic>
    </p:spTree>
    <p:extLst>
      <p:ext uri="{BB962C8B-B14F-4D97-AF65-F5344CB8AC3E}">
        <p14:creationId xmlns:p14="http://schemas.microsoft.com/office/powerpoint/2010/main" val="3489805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908810" y="212705"/>
            <a:ext cx="9173192" cy="369332"/>
          </a:xfrm>
          <a:prstGeom prst="rect">
            <a:avLst/>
          </a:prstGeom>
          <a:noFill/>
        </p:spPr>
        <p:txBody>
          <a:bodyPr wrap="square" rtlCol="0">
            <a:spAutoFit/>
          </a:bodyPr>
          <a:lstStyle/>
          <a:p>
            <a:pPr algn="just"/>
            <a:r>
              <a:rPr lang="tr-TR" b="1" dirty="0"/>
              <a:t> 3) </a:t>
            </a:r>
            <a:r>
              <a:rPr lang="tr-TR" b="1" dirty="0">
                <a:solidFill>
                  <a:srgbClr val="FF0000"/>
                </a:solidFill>
              </a:rPr>
              <a:t>Kurs İşlemleri</a:t>
            </a:r>
            <a:r>
              <a:rPr lang="tr-TR" dirty="0">
                <a:solidFill>
                  <a:srgbClr val="FF0000"/>
                </a:solidFill>
              </a:rPr>
              <a:t> </a:t>
            </a:r>
            <a:r>
              <a:rPr lang="tr-TR" dirty="0"/>
              <a:t>menüsüne tıklayınız.</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155" y="987939"/>
            <a:ext cx="11628334" cy="2636207"/>
          </a:xfrm>
          <a:prstGeom prst="rect">
            <a:avLst/>
          </a:prstGeom>
        </p:spPr>
      </p:pic>
      <p:pic>
        <p:nvPicPr>
          <p:cNvPr id="8" name="Resim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154" y="3980985"/>
            <a:ext cx="11628334" cy="2760985"/>
          </a:xfrm>
          <a:prstGeom prst="rect">
            <a:avLst/>
          </a:prstGeom>
        </p:spPr>
      </p:pic>
      <p:sp>
        <p:nvSpPr>
          <p:cNvPr id="9" name="Metin kutusu 8"/>
          <p:cNvSpPr txBox="1"/>
          <p:nvPr/>
        </p:nvSpPr>
        <p:spPr>
          <a:xfrm>
            <a:off x="1908810" y="3611653"/>
            <a:ext cx="9733262" cy="369332"/>
          </a:xfrm>
          <a:prstGeom prst="rect">
            <a:avLst/>
          </a:prstGeom>
          <a:noFill/>
        </p:spPr>
        <p:txBody>
          <a:bodyPr wrap="square" rtlCol="0">
            <a:spAutoFit/>
          </a:bodyPr>
          <a:lstStyle/>
          <a:p>
            <a:pPr algn="just"/>
            <a:r>
              <a:rPr lang="tr-TR" b="1" dirty="0"/>
              <a:t> 4) </a:t>
            </a:r>
            <a:r>
              <a:rPr lang="tr-TR" b="1" dirty="0">
                <a:solidFill>
                  <a:srgbClr val="FF0000"/>
                </a:solidFill>
              </a:rPr>
              <a:t>Kurs İşlemleri</a:t>
            </a:r>
            <a:r>
              <a:rPr lang="tr-TR" b="1" dirty="0"/>
              <a:t> ve </a:t>
            </a:r>
            <a:r>
              <a:rPr lang="tr-TR" b="1" dirty="0">
                <a:solidFill>
                  <a:srgbClr val="FF0000"/>
                </a:solidFill>
              </a:rPr>
              <a:t>Rapor</a:t>
            </a:r>
            <a:r>
              <a:rPr lang="tr-TR" dirty="0"/>
              <a:t> menüleri karşınıza çıkacaktır.</a:t>
            </a:r>
          </a:p>
        </p:txBody>
      </p:sp>
      <p:pic>
        <p:nvPicPr>
          <p:cNvPr id="10" name="Resim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12" name="Resim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73301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57350" y="212705"/>
            <a:ext cx="8969762" cy="1754326"/>
          </a:xfrm>
          <a:prstGeom prst="rect">
            <a:avLst/>
          </a:prstGeom>
          <a:noFill/>
        </p:spPr>
        <p:txBody>
          <a:bodyPr wrap="square" rtlCol="0">
            <a:spAutoFit/>
          </a:bodyPr>
          <a:lstStyle/>
          <a:p>
            <a:pPr lvl="0" algn="just"/>
            <a:r>
              <a:rPr lang="tr-TR" b="1" dirty="0"/>
              <a:t> 5) </a:t>
            </a:r>
            <a:r>
              <a:rPr lang="tr-TR" b="1" dirty="0">
                <a:solidFill>
                  <a:srgbClr val="FF0000"/>
                </a:solidFill>
              </a:rPr>
              <a:t>Kurs işlemleri </a:t>
            </a:r>
            <a:r>
              <a:rPr lang="tr-TR" b="1" dirty="0"/>
              <a:t>menüsü</a:t>
            </a:r>
            <a:r>
              <a:rPr lang="tr-TR" dirty="0"/>
              <a:t> altında </a:t>
            </a:r>
            <a:r>
              <a:rPr lang="tr-TR" b="1" dirty="0"/>
              <a:t>Kurum Kurs Talep İşlemleri, Ders Sınıf Şube Kontrol, Öğretmen Kurs Başvurusu, Kurum Öğretmen Başvuruları, Sınıf Tercih Listesi, Öğretmen-Öğrenci Tercihleri, Öğrenci Arama, Öğrenci Tercih Listesi, Kurs Planlama İşlemleri, Kurs Onay İşlemleri, Kurs Öğrenci İşlemleri, Öğrenci Nakil İşlemleri, Toplu Devamsızlık Girişi</a:t>
            </a:r>
            <a:r>
              <a:rPr lang="tr-TR" dirty="0"/>
              <a:t> alt menüleri bulunmaktadır.</a:t>
            </a:r>
          </a:p>
          <a:p>
            <a:pPr algn="just"/>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141" y="1773044"/>
            <a:ext cx="11689694" cy="4973444"/>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077465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657350" y="212705"/>
            <a:ext cx="9203938" cy="923330"/>
          </a:xfrm>
          <a:prstGeom prst="rect">
            <a:avLst/>
          </a:prstGeom>
          <a:noFill/>
        </p:spPr>
        <p:txBody>
          <a:bodyPr wrap="square" rtlCol="0">
            <a:spAutoFit/>
          </a:bodyPr>
          <a:lstStyle/>
          <a:p>
            <a:pPr lvl="0" algn="just"/>
            <a:r>
              <a:rPr lang="tr-TR" b="1" dirty="0"/>
              <a:t> 6) </a:t>
            </a:r>
            <a:r>
              <a:rPr lang="tr-TR" b="1" dirty="0">
                <a:solidFill>
                  <a:srgbClr val="FF0000"/>
                </a:solidFill>
              </a:rPr>
              <a:t>Rapor menüsü</a:t>
            </a:r>
            <a:r>
              <a:rPr lang="tr-TR" dirty="0">
                <a:solidFill>
                  <a:srgbClr val="FF0000"/>
                </a:solidFill>
              </a:rPr>
              <a:t> </a:t>
            </a:r>
            <a:r>
              <a:rPr lang="tr-TR" dirty="0"/>
              <a:t>altında </a:t>
            </a:r>
            <a:r>
              <a:rPr lang="tr-TR" b="1" dirty="0"/>
              <a:t>Günlük Kurs Raporu, Genel Kurs Raporu ve Eğitici Aylık Puantaj </a:t>
            </a:r>
            <a:r>
              <a:rPr lang="tr-TR" dirty="0"/>
              <a:t>alt menüleri bulunmaktadır.</a:t>
            </a:r>
          </a:p>
          <a:p>
            <a:pPr algn="just"/>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932" y="1243028"/>
            <a:ext cx="11619570" cy="5525762"/>
          </a:xfrm>
          <a:prstGeom prst="rect">
            <a:avLst/>
          </a:prstGeom>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2580582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354820" y="212705"/>
            <a:ext cx="9727182" cy="369332"/>
          </a:xfrm>
          <a:prstGeom prst="rect">
            <a:avLst/>
          </a:prstGeom>
          <a:noFill/>
        </p:spPr>
        <p:txBody>
          <a:bodyPr wrap="square" rtlCol="0">
            <a:spAutoFit/>
          </a:bodyPr>
          <a:lstStyle/>
          <a:p>
            <a:pPr algn="ctr"/>
            <a:r>
              <a:rPr lang="tr-TR" b="1" dirty="0"/>
              <a:t> KURS İŞLEMLERİ ALT MENÜLERİNİN KULLANIMI</a:t>
            </a:r>
            <a:endParaRPr lang="tr-TR" dirty="0"/>
          </a:p>
        </p:txBody>
      </p:sp>
      <p:sp>
        <p:nvSpPr>
          <p:cNvPr id="6" name="Metin kutusu 5"/>
          <p:cNvSpPr txBox="1"/>
          <p:nvPr/>
        </p:nvSpPr>
        <p:spPr>
          <a:xfrm>
            <a:off x="1577340" y="689031"/>
            <a:ext cx="9250494" cy="1877437"/>
          </a:xfrm>
          <a:prstGeom prst="rect">
            <a:avLst/>
          </a:prstGeom>
          <a:noFill/>
        </p:spPr>
        <p:txBody>
          <a:bodyPr wrap="square" rtlCol="0">
            <a:spAutoFit/>
          </a:bodyPr>
          <a:lstStyle/>
          <a:p>
            <a:pPr algn="just"/>
            <a:r>
              <a:rPr lang="tr-TR" sz="1400" b="1" dirty="0"/>
              <a:t> 1) </a:t>
            </a:r>
            <a:r>
              <a:rPr lang="tr-TR" sz="1400" b="1" dirty="0">
                <a:solidFill>
                  <a:srgbClr val="FF0000"/>
                </a:solidFill>
              </a:rPr>
              <a:t>Kurum Kurs Talep İşlemleri: </a:t>
            </a:r>
            <a:r>
              <a:rPr lang="tr-TR" sz="1400" dirty="0"/>
              <a:t>Okul/Kurumun bünyesinde kurs açılması için Bakanlığın belirlediği tarih aralığında kurs talebinde bulunulması gerekir. </a:t>
            </a:r>
            <a:r>
              <a:rPr lang="tr-TR" sz="1400" b="1" dirty="0">
                <a:solidFill>
                  <a:srgbClr val="FF0000"/>
                </a:solidFill>
              </a:rPr>
              <a:t>Kurum Kurs Talep İşlemleri</a:t>
            </a:r>
            <a:r>
              <a:rPr lang="tr-TR" sz="1400" dirty="0"/>
              <a:t> menüsüne tıklanır. </a:t>
            </a:r>
            <a:r>
              <a:rPr lang="tr-TR" sz="1400" b="1" dirty="0"/>
              <a:t>Eğitim Yılı </a:t>
            </a:r>
            <a:r>
              <a:rPr lang="tr-TR" sz="1400" dirty="0"/>
              <a:t>bölümünden aktif eğitim dönemi seçilir ve </a:t>
            </a:r>
            <a:r>
              <a:rPr lang="tr-TR" sz="1400" b="1" dirty="0"/>
              <a:t>Sorgula</a:t>
            </a:r>
            <a:r>
              <a:rPr lang="tr-TR" sz="1400" dirty="0"/>
              <a:t> butonuna basılır. </a:t>
            </a:r>
            <a:r>
              <a:rPr lang="tr-TR" sz="1400" b="1" dirty="0"/>
              <a:t>Ders Listesi</a:t>
            </a:r>
            <a:r>
              <a:rPr lang="tr-TR" sz="1400" dirty="0"/>
              <a:t> bölümünden kurs açılması istenilen dersler seçilir. Seçilen dersler sağ tarafta görülebileceği gibi istenilen dersler listeden çıkarılabilir. </a:t>
            </a:r>
            <a:r>
              <a:rPr lang="tr-TR" sz="1400" b="1" dirty="0">
                <a:solidFill>
                  <a:srgbClr val="FF0000"/>
                </a:solidFill>
              </a:rPr>
              <a:t>Kurs Açma İsteğini Onaylıyorum</a:t>
            </a:r>
            <a:r>
              <a:rPr lang="tr-TR" sz="1400" dirty="0">
                <a:solidFill>
                  <a:srgbClr val="FF0000"/>
                </a:solidFill>
              </a:rPr>
              <a:t> </a:t>
            </a:r>
            <a:r>
              <a:rPr lang="tr-TR" sz="1400" dirty="0"/>
              <a:t>kutucuğu işaretlendikten sonra kaydet butonuna basılarak kurum/okul müdürlüğü kurs talep işlemi oluşturulur, akabinde kurs merkezi tarafından açılması planlanan  kurslar İl/İlçe Millî Eğitim Müdürlükleri onay ekranına düşer.</a:t>
            </a:r>
          </a:p>
          <a:p>
            <a:pPr algn="just"/>
            <a:endParaRPr lang="tr-TR" dirty="0"/>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293" y="2242285"/>
            <a:ext cx="11508058" cy="4459598"/>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1817981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543050" y="212705"/>
            <a:ext cx="9240179" cy="1200329"/>
          </a:xfrm>
          <a:prstGeom prst="rect">
            <a:avLst/>
          </a:prstGeom>
          <a:noFill/>
        </p:spPr>
        <p:txBody>
          <a:bodyPr wrap="square" rtlCol="0">
            <a:spAutoFit/>
          </a:bodyPr>
          <a:lstStyle/>
          <a:p>
            <a:pPr lvl="0" algn="just"/>
            <a:r>
              <a:rPr lang="tr-TR" b="1" dirty="0"/>
              <a:t> 2) </a:t>
            </a:r>
            <a:r>
              <a:rPr lang="tr-TR" b="1" dirty="0">
                <a:solidFill>
                  <a:srgbClr val="FF0000"/>
                </a:solidFill>
              </a:rPr>
              <a:t>Ders Sınıf Şube Kontrol: </a:t>
            </a:r>
            <a:r>
              <a:rPr lang="tr-TR" dirty="0"/>
              <a:t>Bu menü altında </a:t>
            </a:r>
            <a:r>
              <a:rPr lang="tr-TR" b="1" dirty="0"/>
              <a:t>Eğitim Yılı </a:t>
            </a:r>
            <a:r>
              <a:rPr lang="tr-TR" dirty="0"/>
              <a:t>bölümünden aktif eğitim dönemi seçilerek </a:t>
            </a:r>
            <a:r>
              <a:rPr lang="tr-TR" b="1" dirty="0"/>
              <a:t>sorgulama</a:t>
            </a:r>
            <a:r>
              <a:rPr lang="tr-TR" dirty="0"/>
              <a:t> yapıldıktan sonra hangi sınıf seviyesinde hangi derslerden kurs açıldığı kontrol edilebilir.</a:t>
            </a:r>
          </a:p>
          <a:p>
            <a:pPr algn="just"/>
            <a:endParaRPr lang="tr-TR" dirty="0"/>
          </a:p>
        </p:txBody>
      </p:sp>
      <p:pic>
        <p:nvPicPr>
          <p:cNvPr id="6" name="Picture 6" descr="Ders Sınıf Şube Kontrol"/>
          <p:cNvPicPr/>
          <p:nvPr/>
        </p:nvPicPr>
        <p:blipFill>
          <a:blip r:embed="rId2">
            <a:extLst>
              <a:ext uri="{28A0092B-C50C-407E-A947-70E740481C1C}">
                <a14:useLocalDpi xmlns:a14="http://schemas.microsoft.com/office/drawing/2010/main" val="0"/>
              </a:ext>
            </a:extLst>
          </a:blip>
          <a:srcRect/>
          <a:stretch>
            <a:fillRect/>
          </a:stretch>
        </p:blipFill>
        <p:spPr bwMode="auto">
          <a:xfrm>
            <a:off x="301083" y="1243029"/>
            <a:ext cx="11508058" cy="5458853"/>
          </a:xfrm>
          <a:prstGeom prst="rect">
            <a:avLst/>
          </a:prstGeom>
          <a:noFill/>
          <a:ln>
            <a:noFill/>
          </a:ln>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3745" y="102812"/>
            <a:ext cx="956909" cy="759148"/>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133" y="-94798"/>
            <a:ext cx="1492514" cy="1154367"/>
          </a:xfrm>
          <a:prstGeom prst="rect">
            <a:avLst/>
          </a:prstGeom>
        </p:spPr>
      </p:pic>
    </p:spTree>
    <p:extLst>
      <p:ext uri="{BB962C8B-B14F-4D97-AF65-F5344CB8AC3E}">
        <p14:creationId xmlns:p14="http://schemas.microsoft.com/office/powerpoint/2010/main" val="3392331862"/>
      </p:ext>
    </p:extLst>
  </p:cSld>
  <p:clrMapOvr>
    <a:masterClrMapping/>
  </p:clrMapOvr>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Organic</Template>
  <TotalTime>1195</TotalTime>
  <Words>2010</Words>
  <Application>Microsoft Office PowerPoint</Application>
  <PresentationFormat>Geniş ekran</PresentationFormat>
  <Paragraphs>116</Paragraphs>
  <Slides>48</Slides>
  <Notes>0</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Duman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Silentall Unattended Installer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ahmet yüsel</dc:creator>
  <cp:lastModifiedBy>Hasan Ayık</cp:lastModifiedBy>
  <cp:revision>322</cp:revision>
  <dcterms:created xsi:type="dcterms:W3CDTF">2021-03-02T10:56:54Z</dcterms:created>
  <dcterms:modified xsi:type="dcterms:W3CDTF">2021-08-14T11:41:33Z</dcterms:modified>
</cp:coreProperties>
</file>