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257878" y="0"/>
            <a:ext cx="7596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b="1" i="1" dirty="0">
                <a:solidFill>
                  <a:srgbClr val="00B050"/>
                </a:solidFill>
              </a:rPr>
              <a:t>U</a:t>
            </a:r>
            <a:r>
              <a:rPr lang="tr-TR" sz="4400" b="1" i="1" dirty="0"/>
              <a:t>Z</a:t>
            </a:r>
            <a:r>
              <a:rPr lang="tr-TR" sz="4400" b="1" i="1" dirty="0">
                <a:solidFill>
                  <a:srgbClr val="00B050"/>
                </a:solidFill>
              </a:rPr>
              <a:t>U</a:t>
            </a:r>
            <a:r>
              <a:rPr lang="tr-TR" sz="4400" b="1" i="1" dirty="0"/>
              <a:t>N</a:t>
            </a:r>
            <a:r>
              <a:rPr lang="tr-TR" sz="4400" b="1" i="1" dirty="0">
                <a:solidFill>
                  <a:srgbClr val="00B050"/>
                </a:solidFill>
              </a:rPr>
              <a:t>L</a:t>
            </a:r>
            <a:r>
              <a:rPr lang="tr-TR" sz="4400" b="1" i="1" dirty="0"/>
              <a:t>U</a:t>
            </a:r>
            <a:r>
              <a:rPr lang="tr-TR" sz="4400" b="1" i="1" dirty="0">
                <a:solidFill>
                  <a:srgbClr val="00B050"/>
                </a:solidFill>
              </a:rPr>
              <a:t>K </a:t>
            </a:r>
            <a:r>
              <a:rPr lang="tr-TR" sz="4400" b="1" i="1" dirty="0"/>
              <a:t>P</a:t>
            </a:r>
            <a:r>
              <a:rPr lang="tr-TR" sz="4400" b="1" i="1" dirty="0">
                <a:solidFill>
                  <a:srgbClr val="00B050"/>
                </a:solidFill>
              </a:rPr>
              <a:t>R</a:t>
            </a:r>
            <a:r>
              <a:rPr lang="tr-TR" sz="4400" b="1" i="1" dirty="0"/>
              <a:t>O</a:t>
            </a:r>
            <a:r>
              <a:rPr lang="tr-TR" sz="4400" b="1" i="1" dirty="0">
                <a:solidFill>
                  <a:srgbClr val="00B050"/>
                </a:solidFill>
              </a:rPr>
              <a:t>B</a:t>
            </a:r>
            <a:r>
              <a:rPr lang="tr-TR" sz="4400" b="1" i="1" dirty="0"/>
              <a:t>L</a:t>
            </a:r>
            <a:r>
              <a:rPr lang="tr-TR" sz="4400" b="1" i="1" dirty="0">
                <a:solidFill>
                  <a:srgbClr val="00B050"/>
                </a:solidFill>
              </a:rPr>
              <a:t>E</a:t>
            </a:r>
            <a:r>
              <a:rPr lang="tr-TR" sz="4400" b="1" i="1" dirty="0"/>
              <a:t>M</a:t>
            </a:r>
            <a:r>
              <a:rPr lang="tr-TR" sz="4400" b="1" i="1" dirty="0">
                <a:solidFill>
                  <a:srgbClr val="00B050"/>
                </a:solidFill>
              </a:rPr>
              <a:t>L</a:t>
            </a:r>
            <a:r>
              <a:rPr lang="tr-TR" sz="4400" b="1" i="1" dirty="0"/>
              <a:t>E</a:t>
            </a:r>
            <a:r>
              <a:rPr lang="tr-TR" sz="4400" b="1" i="1" dirty="0">
                <a:solidFill>
                  <a:srgbClr val="00B050"/>
                </a:solidFill>
              </a:rPr>
              <a:t>R</a:t>
            </a:r>
            <a:r>
              <a:rPr lang="tr-TR" sz="4400" b="1" i="1" dirty="0"/>
              <a:t>İ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179512" y="746402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00B050"/>
                </a:solidFill>
              </a:rPr>
              <a:t>S</a:t>
            </a:r>
            <a:r>
              <a:rPr lang="tr-TR" sz="2800" b="1" dirty="0"/>
              <a:t>1</a:t>
            </a:r>
            <a:r>
              <a:rPr lang="tr-TR" sz="2800" dirty="0"/>
              <a:t>. 1 karışı 12 cm olan </a:t>
            </a:r>
            <a:r>
              <a:rPr lang="tr-TR" sz="2800" dirty="0" err="1"/>
              <a:t>Hakan,masanın</a:t>
            </a:r>
            <a:r>
              <a:rPr lang="tr-TR" sz="2800" dirty="0"/>
              <a:t>  boyunu 16 karış ölçmüştür. Masanın boyu kaç cm’dir?</a:t>
            </a:r>
          </a:p>
        </p:txBody>
      </p:sp>
      <p:pic>
        <p:nvPicPr>
          <p:cNvPr id="7" name="Picture 5" descr="C:\Users\Windows 10\Desktop\AAAAAAAAAAAAA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700508"/>
            <a:ext cx="1584176" cy="190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035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78585" y="620688"/>
            <a:ext cx="97549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S</a:t>
            </a:r>
            <a:r>
              <a:rPr lang="tr-TR" sz="2800" b="1" dirty="0"/>
              <a:t>2</a:t>
            </a:r>
            <a:r>
              <a:rPr lang="tr-TR" sz="2800" dirty="0"/>
              <a:t>. </a:t>
            </a:r>
            <a:r>
              <a:rPr lang="tr-TR" sz="2800" dirty="0" err="1"/>
              <a:t>Batuhan’nın</a:t>
            </a:r>
            <a:r>
              <a:rPr lang="tr-TR" sz="2800" dirty="0"/>
              <a:t> uçurtmasının ipinin uzunluğu 1 m 30 cm’dir.</a:t>
            </a:r>
          </a:p>
          <a:p>
            <a:r>
              <a:rPr lang="tr-TR" sz="2800" dirty="0"/>
              <a:t>Batuhan uçurtmasına 50 cm sonra da 2 m 20 cm ip ekliyor.</a:t>
            </a:r>
          </a:p>
          <a:p>
            <a:r>
              <a:rPr lang="tr-TR" sz="2800" dirty="0"/>
              <a:t>Uçurtmanın ipi kaç metre olmuştur.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1257878" y="0"/>
            <a:ext cx="7596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b="1" i="1" dirty="0">
                <a:solidFill>
                  <a:srgbClr val="FF0000"/>
                </a:solidFill>
              </a:rPr>
              <a:t>U</a:t>
            </a:r>
            <a:r>
              <a:rPr lang="tr-TR" sz="4400" b="1" i="1" dirty="0"/>
              <a:t>Z</a:t>
            </a:r>
            <a:r>
              <a:rPr lang="tr-TR" sz="4400" b="1" i="1" dirty="0">
                <a:solidFill>
                  <a:srgbClr val="FF0000"/>
                </a:solidFill>
              </a:rPr>
              <a:t>U</a:t>
            </a:r>
            <a:r>
              <a:rPr lang="tr-TR" sz="4400" b="1" i="1" dirty="0"/>
              <a:t>N</a:t>
            </a:r>
            <a:r>
              <a:rPr lang="tr-TR" sz="4400" b="1" i="1" dirty="0">
                <a:solidFill>
                  <a:srgbClr val="FF0000"/>
                </a:solidFill>
              </a:rPr>
              <a:t>L</a:t>
            </a:r>
            <a:r>
              <a:rPr lang="tr-TR" sz="4400" b="1" i="1" dirty="0"/>
              <a:t>U</a:t>
            </a:r>
            <a:r>
              <a:rPr lang="tr-TR" sz="4400" b="1" i="1" dirty="0">
                <a:solidFill>
                  <a:srgbClr val="FF0000"/>
                </a:solidFill>
              </a:rPr>
              <a:t>K</a:t>
            </a:r>
            <a:r>
              <a:rPr lang="tr-TR" sz="4400" b="1" i="1" dirty="0">
                <a:solidFill>
                  <a:srgbClr val="00B050"/>
                </a:solidFill>
              </a:rPr>
              <a:t> </a:t>
            </a:r>
            <a:r>
              <a:rPr lang="tr-TR" sz="4400" b="1" i="1" dirty="0"/>
              <a:t>P</a:t>
            </a:r>
            <a:r>
              <a:rPr lang="tr-TR" sz="4400" b="1" i="1" dirty="0">
                <a:solidFill>
                  <a:srgbClr val="FF0000"/>
                </a:solidFill>
              </a:rPr>
              <a:t>R</a:t>
            </a:r>
            <a:r>
              <a:rPr lang="tr-TR" sz="4400" b="1" i="1" dirty="0"/>
              <a:t>O</a:t>
            </a:r>
            <a:r>
              <a:rPr lang="tr-TR" sz="4400" b="1" i="1" dirty="0">
                <a:solidFill>
                  <a:srgbClr val="FF0000"/>
                </a:solidFill>
              </a:rPr>
              <a:t>B</a:t>
            </a:r>
            <a:r>
              <a:rPr lang="tr-TR" sz="4400" b="1" i="1" dirty="0"/>
              <a:t>L</a:t>
            </a:r>
            <a:r>
              <a:rPr lang="tr-TR" sz="4400" b="1" i="1" dirty="0">
                <a:solidFill>
                  <a:srgbClr val="FF0000"/>
                </a:solidFill>
              </a:rPr>
              <a:t>E</a:t>
            </a:r>
            <a:r>
              <a:rPr lang="tr-TR" sz="4400" b="1" i="1" dirty="0"/>
              <a:t>M</a:t>
            </a:r>
            <a:r>
              <a:rPr lang="tr-TR" sz="4400" b="1" i="1" dirty="0">
                <a:solidFill>
                  <a:srgbClr val="FF0000"/>
                </a:solidFill>
              </a:rPr>
              <a:t>L</a:t>
            </a:r>
            <a:r>
              <a:rPr lang="tr-TR" sz="4400" b="1" i="1" dirty="0"/>
              <a:t>E</a:t>
            </a:r>
            <a:r>
              <a:rPr lang="tr-TR" sz="4400" b="1" i="1" dirty="0">
                <a:solidFill>
                  <a:srgbClr val="FF0000"/>
                </a:solidFill>
              </a:rPr>
              <a:t>R</a:t>
            </a:r>
            <a:r>
              <a:rPr lang="tr-TR" sz="4400" b="1" i="1" dirty="0"/>
              <a:t>İ</a:t>
            </a:r>
          </a:p>
        </p:txBody>
      </p:sp>
      <p:pic>
        <p:nvPicPr>
          <p:cNvPr id="1028" name="Picture 4" descr="Comic cartoon flying kite — Stock Vector © lineartestpilot #743129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9" y="2005683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013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78585" y="594266"/>
            <a:ext cx="97549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/>
              <a:t>S</a:t>
            </a:r>
            <a:r>
              <a:rPr lang="tr-TR" sz="2800" b="1" dirty="0">
                <a:solidFill>
                  <a:srgbClr val="002060"/>
                </a:solidFill>
              </a:rPr>
              <a:t>3</a:t>
            </a:r>
            <a:r>
              <a:rPr lang="tr-TR" sz="2800" dirty="0"/>
              <a:t>. İbrahim öğretmenin boyu 1 m 72 </a:t>
            </a:r>
            <a:r>
              <a:rPr lang="tr-TR" sz="2800" dirty="0" err="1"/>
              <a:t>cm’dir.Oğlu</a:t>
            </a:r>
            <a:r>
              <a:rPr lang="tr-TR" sz="2800" dirty="0"/>
              <a:t> Yiğit’in</a:t>
            </a:r>
          </a:p>
          <a:p>
            <a:r>
              <a:rPr lang="tr-TR" sz="2800" dirty="0"/>
              <a:t>boyu babasının boyundan 64 cm </a:t>
            </a:r>
            <a:r>
              <a:rPr lang="tr-TR" sz="2800" dirty="0" err="1"/>
              <a:t>kısadır.İbrahim</a:t>
            </a:r>
            <a:r>
              <a:rPr lang="tr-TR" sz="2800" dirty="0"/>
              <a:t> öğretmen</a:t>
            </a:r>
          </a:p>
          <a:p>
            <a:r>
              <a:rPr lang="tr-TR" sz="2800" dirty="0"/>
              <a:t>ile Yiğit’in boyu toplam kaç cm’dir?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1257878" y="0"/>
            <a:ext cx="7596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b="1" i="1" dirty="0">
                <a:solidFill>
                  <a:srgbClr val="002060"/>
                </a:solidFill>
              </a:rPr>
              <a:t>U</a:t>
            </a:r>
            <a:r>
              <a:rPr lang="tr-TR" sz="4400" b="1" i="1" dirty="0"/>
              <a:t>Z</a:t>
            </a:r>
            <a:r>
              <a:rPr lang="tr-TR" sz="4400" b="1" i="1" dirty="0">
                <a:solidFill>
                  <a:srgbClr val="002060"/>
                </a:solidFill>
              </a:rPr>
              <a:t>U</a:t>
            </a:r>
            <a:r>
              <a:rPr lang="tr-TR" sz="4400" b="1" i="1" dirty="0"/>
              <a:t>N</a:t>
            </a:r>
            <a:r>
              <a:rPr lang="tr-TR" sz="4400" b="1" i="1" dirty="0">
                <a:solidFill>
                  <a:srgbClr val="002060"/>
                </a:solidFill>
              </a:rPr>
              <a:t>L</a:t>
            </a:r>
            <a:r>
              <a:rPr lang="tr-TR" sz="4400" b="1" i="1" dirty="0"/>
              <a:t>U</a:t>
            </a:r>
            <a:r>
              <a:rPr lang="tr-TR" sz="4400" b="1" i="1" dirty="0">
                <a:solidFill>
                  <a:srgbClr val="002060"/>
                </a:solidFill>
              </a:rPr>
              <a:t>K</a:t>
            </a:r>
            <a:r>
              <a:rPr lang="tr-TR" sz="4400" b="1" i="1" dirty="0">
                <a:solidFill>
                  <a:srgbClr val="00B050"/>
                </a:solidFill>
              </a:rPr>
              <a:t> </a:t>
            </a:r>
            <a:r>
              <a:rPr lang="tr-TR" sz="4400" b="1" i="1" dirty="0"/>
              <a:t>P</a:t>
            </a:r>
            <a:r>
              <a:rPr lang="tr-TR" sz="4400" b="1" i="1" dirty="0">
                <a:solidFill>
                  <a:srgbClr val="002060"/>
                </a:solidFill>
              </a:rPr>
              <a:t>R</a:t>
            </a:r>
            <a:r>
              <a:rPr lang="tr-TR" sz="4400" b="1" i="1" dirty="0"/>
              <a:t>O</a:t>
            </a:r>
            <a:r>
              <a:rPr lang="tr-TR" sz="4400" b="1" i="1" dirty="0">
                <a:solidFill>
                  <a:srgbClr val="002060"/>
                </a:solidFill>
              </a:rPr>
              <a:t>B</a:t>
            </a:r>
            <a:r>
              <a:rPr lang="tr-TR" sz="4400" b="1" i="1" dirty="0"/>
              <a:t>L</a:t>
            </a:r>
            <a:r>
              <a:rPr lang="tr-TR" sz="4400" b="1" i="1" dirty="0">
                <a:solidFill>
                  <a:srgbClr val="002060"/>
                </a:solidFill>
              </a:rPr>
              <a:t>E</a:t>
            </a:r>
            <a:r>
              <a:rPr lang="tr-TR" sz="4400" b="1" i="1" dirty="0"/>
              <a:t>M</a:t>
            </a:r>
            <a:r>
              <a:rPr lang="tr-TR" sz="4400" b="1" i="1" dirty="0">
                <a:solidFill>
                  <a:srgbClr val="002060"/>
                </a:solidFill>
              </a:rPr>
              <a:t>L</a:t>
            </a:r>
            <a:r>
              <a:rPr lang="tr-TR" sz="4400" b="1" i="1" dirty="0"/>
              <a:t>E</a:t>
            </a:r>
            <a:r>
              <a:rPr lang="tr-TR" sz="4400" b="1" i="1" dirty="0">
                <a:solidFill>
                  <a:srgbClr val="002060"/>
                </a:solidFill>
              </a:rPr>
              <a:t>R</a:t>
            </a:r>
            <a:r>
              <a:rPr lang="tr-TR" sz="4400" b="1" i="1" dirty="0"/>
              <a:t>İ</a:t>
            </a:r>
          </a:p>
        </p:txBody>
      </p:sp>
      <p:pic>
        <p:nvPicPr>
          <p:cNvPr id="2050" name="Picture 2" descr="El sallayan cin ali figürü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56" y="2420888"/>
            <a:ext cx="2498524" cy="411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erp Çöp Adam Duvar Kağıdı - PHONEKY'den Telefonunuza Bedava İndir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803196"/>
            <a:ext cx="1800200" cy="397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064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257878" y="0"/>
            <a:ext cx="7596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b="1" i="1" dirty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tr-TR" sz="4400" b="1" i="1" dirty="0"/>
              <a:t>Z</a:t>
            </a:r>
            <a:r>
              <a:rPr lang="tr-TR" sz="4400" b="1" i="1" dirty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tr-TR" sz="4400" b="1" i="1" dirty="0"/>
              <a:t>N</a:t>
            </a:r>
            <a:r>
              <a:rPr lang="tr-TR" sz="4400" b="1" i="1" dirty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tr-TR" sz="4400" b="1" i="1" dirty="0"/>
              <a:t>U</a:t>
            </a:r>
            <a:r>
              <a:rPr lang="tr-TR" sz="4400" b="1" i="1" dirty="0">
                <a:solidFill>
                  <a:schemeClr val="accent6">
                    <a:lumMod val="75000"/>
                  </a:schemeClr>
                </a:solidFill>
              </a:rPr>
              <a:t>K</a:t>
            </a:r>
            <a:r>
              <a:rPr lang="tr-TR" sz="4400" b="1" i="1" dirty="0">
                <a:solidFill>
                  <a:srgbClr val="00B050"/>
                </a:solidFill>
              </a:rPr>
              <a:t> </a:t>
            </a:r>
            <a:r>
              <a:rPr lang="tr-TR" sz="4400" b="1" i="1" dirty="0"/>
              <a:t>P</a:t>
            </a:r>
            <a:r>
              <a:rPr lang="tr-TR" sz="4400" b="1" i="1" dirty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tr-TR" sz="4400" b="1" i="1" dirty="0"/>
              <a:t>O</a:t>
            </a:r>
            <a:r>
              <a:rPr lang="tr-TR" sz="4400" b="1" i="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tr-TR" sz="4400" b="1" i="1" dirty="0"/>
              <a:t>L</a:t>
            </a:r>
            <a:r>
              <a:rPr lang="tr-TR" sz="4400" b="1" i="1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tr-TR" sz="4400" b="1" i="1" dirty="0"/>
              <a:t>M</a:t>
            </a:r>
            <a:r>
              <a:rPr lang="tr-TR" sz="4400" b="1" i="1" dirty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tr-TR" sz="4400" b="1" i="1" dirty="0"/>
              <a:t>E</a:t>
            </a:r>
            <a:r>
              <a:rPr lang="tr-TR" sz="4400" b="1" i="1" dirty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tr-TR" sz="4400" b="1" i="1" dirty="0"/>
              <a:t>İ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178585" y="620688"/>
            <a:ext cx="97549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tr-TR" sz="2800" b="1" dirty="0"/>
              <a:t>4</a:t>
            </a:r>
            <a:r>
              <a:rPr lang="tr-TR" sz="2800" dirty="0"/>
              <a:t>.Hatice’nin evi ile okulu arası 250 </a:t>
            </a:r>
            <a:r>
              <a:rPr lang="tr-TR" sz="2800" dirty="0" err="1"/>
              <a:t>m’dir.Meryem</a:t>
            </a:r>
            <a:r>
              <a:rPr lang="tr-TR" sz="2800" dirty="0"/>
              <a:t> okula</a:t>
            </a:r>
          </a:p>
          <a:p>
            <a:r>
              <a:rPr lang="tr-TR" sz="2800" dirty="0"/>
              <a:t>5 gün boyunca okula gidip gelince kaç metre yol gitmiş?</a:t>
            </a:r>
          </a:p>
          <a:p>
            <a:r>
              <a:rPr lang="tr-TR" sz="2800" dirty="0"/>
              <a:t> </a:t>
            </a:r>
          </a:p>
        </p:txBody>
      </p:sp>
      <p:pic>
        <p:nvPicPr>
          <p:cNvPr id="3074" name="Picture 2" descr="Okul · Bina · vektör · modern · şehir · üniversite - vektör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3281887" cy="184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v çizgi film PNG ve clipart görüntüleri | PNGResm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23" y="4935935"/>
            <a:ext cx="1878239" cy="1922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849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38217" y="620688"/>
            <a:ext cx="97549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92D050"/>
                </a:solidFill>
              </a:rPr>
              <a:t>S</a:t>
            </a:r>
            <a:r>
              <a:rPr lang="tr-TR" sz="2800" b="1" dirty="0"/>
              <a:t>5</a:t>
            </a:r>
            <a:r>
              <a:rPr lang="tr-TR" sz="2800" dirty="0"/>
              <a:t>.Ecem evlerindeki eşyaları taşırken 5 kutuyu üst üste </a:t>
            </a:r>
          </a:p>
          <a:p>
            <a:r>
              <a:rPr lang="tr-TR" sz="2800" dirty="0"/>
              <a:t>koyuyor.5 kutunun uzunluğu 125 cm olduğuna göre </a:t>
            </a:r>
          </a:p>
          <a:p>
            <a:r>
              <a:rPr lang="tr-TR" sz="2800" dirty="0"/>
              <a:t>1 kutunun uzunluğu kaç cm’dir?</a:t>
            </a:r>
          </a:p>
          <a:p>
            <a:r>
              <a:rPr lang="tr-TR" sz="2800" dirty="0"/>
              <a:t> 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1257878" y="0"/>
            <a:ext cx="7596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b="1" i="1" dirty="0">
                <a:solidFill>
                  <a:srgbClr val="92D050"/>
                </a:solidFill>
              </a:rPr>
              <a:t>U</a:t>
            </a:r>
            <a:r>
              <a:rPr lang="tr-TR" sz="4400" b="1" i="1" dirty="0"/>
              <a:t>Z</a:t>
            </a:r>
            <a:r>
              <a:rPr lang="tr-TR" sz="4400" b="1" i="1" dirty="0">
                <a:solidFill>
                  <a:srgbClr val="92D050"/>
                </a:solidFill>
              </a:rPr>
              <a:t>U</a:t>
            </a:r>
            <a:r>
              <a:rPr lang="tr-TR" sz="4400" b="1" i="1" dirty="0"/>
              <a:t>N</a:t>
            </a:r>
            <a:r>
              <a:rPr lang="tr-TR" sz="4400" b="1" i="1" dirty="0">
                <a:solidFill>
                  <a:srgbClr val="92D050"/>
                </a:solidFill>
              </a:rPr>
              <a:t>L</a:t>
            </a:r>
            <a:r>
              <a:rPr lang="tr-TR" sz="4400" b="1" i="1" dirty="0"/>
              <a:t>U</a:t>
            </a:r>
            <a:r>
              <a:rPr lang="tr-TR" sz="4400" b="1" i="1" dirty="0">
                <a:solidFill>
                  <a:srgbClr val="92D050"/>
                </a:solidFill>
              </a:rPr>
              <a:t>K</a:t>
            </a:r>
            <a:r>
              <a:rPr lang="tr-TR" sz="4400" b="1" i="1" dirty="0">
                <a:solidFill>
                  <a:srgbClr val="00B050"/>
                </a:solidFill>
              </a:rPr>
              <a:t> </a:t>
            </a:r>
            <a:r>
              <a:rPr lang="tr-TR" sz="4400" b="1" i="1" dirty="0"/>
              <a:t>P</a:t>
            </a:r>
            <a:r>
              <a:rPr lang="tr-TR" sz="4400" b="1" i="1" dirty="0">
                <a:solidFill>
                  <a:srgbClr val="92D050"/>
                </a:solidFill>
              </a:rPr>
              <a:t>R</a:t>
            </a:r>
            <a:r>
              <a:rPr lang="tr-TR" sz="4400" b="1" i="1" dirty="0"/>
              <a:t>O</a:t>
            </a:r>
            <a:r>
              <a:rPr lang="tr-TR" sz="4400" b="1" i="1" dirty="0">
                <a:solidFill>
                  <a:srgbClr val="92D050"/>
                </a:solidFill>
              </a:rPr>
              <a:t>B</a:t>
            </a:r>
            <a:r>
              <a:rPr lang="tr-TR" sz="4400" b="1" i="1" dirty="0"/>
              <a:t>L</a:t>
            </a:r>
            <a:r>
              <a:rPr lang="tr-TR" sz="4400" b="1" i="1" dirty="0">
                <a:solidFill>
                  <a:srgbClr val="92D050"/>
                </a:solidFill>
              </a:rPr>
              <a:t>E</a:t>
            </a:r>
            <a:r>
              <a:rPr lang="tr-TR" sz="4400" b="1" i="1" dirty="0"/>
              <a:t>M</a:t>
            </a:r>
            <a:r>
              <a:rPr lang="tr-TR" sz="4400" b="1" i="1" dirty="0">
                <a:solidFill>
                  <a:srgbClr val="92D050"/>
                </a:solidFill>
              </a:rPr>
              <a:t>L</a:t>
            </a:r>
            <a:r>
              <a:rPr lang="tr-TR" sz="4400" b="1" i="1" dirty="0"/>
              <a:t>E</a:t>
            </a:r>
            <a:r>
              <a:rPr lang="tr-TR" sz="4400" b="1" i="1" dirty="0">
                <a:solidFill>
                  <a:srgbClr val="92D050"/>
                </a:solidFill>
              </a:rPr>
              <a:t>R</a:t>
            </a:r>
            <a:r>
              <a:rPr lang="tr-TR" sz="4400" b="1" i="1" dirty="0"/>
              <a:t>İ</a:t>
            </a:r>
          </a:p>
        </p:txBody>
      </p:sp>
    </p:spTree>
    <p:extLst>
      <p:ext uri="{BB962C8B-B14F-4D97-AF65-F5344CB8AC3E}">
        <p14:creationId xmlns:p14="http://schemas.microsoft.com/office/powerpoint/2010/main" val="3699022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257878" y="0"/>
            <a:ext cx="7596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b="1" i="1" dirty="0">
                <a:solidFill>
                  <a:srgbClr val="7030A0"/>
                </a:solidFill>
              </a:rPr>
              <a:t>U</a:t>
            </a:r>
            <a:r>
              <a:rPr lang="tr-TR" sz="4400" b="1" i="1" dirty="0"/>
              <a:t>Z</a:t>
            </a:r>
            <a:r>
              <a:rPr lang="tr-TR" sz="4400" b="1" i="1" dirty="0">
                <a:solidFill>
                  <a:srgbClr val="7030A0"/>
                </a:solidFill>
              </a:rPr>
              <a:t>U</a:t>
            </a:r>
            <a:r>
              <a:rPr lang="tr-TR" sz="4400" b="1" i="1" dirty="0"/>
              <a:t>N</a:t>
            </a:r>
            <a:r>
              <a:rPr lang="tr-TR" sz="4400" b="1" i="1" dirty="0">
                <a:solidFill>
                  <a:srgbClr val="7030A0"/>
                </a:solidFill>
              </a:rPr>
              <a:t>L</a:t>
            </a:r>
            <a:r>
              <a:rPr lang="tr-TR" sz="4400" b="1" i="1" dirty="0"/>
              <a:t>U</a:t>
            </a:r>
            <a:r>
              <a:rPr lang="tr-TR" sz="4400" b="1" i="1" dirty="0">
                <a:solidFill>
                  <a:srgbClr val="7030A0"/>
                </a:solidFill>
              </a:rPr>
              <a:t>K</a:t>
            </a:r>
            <a:r>
              <a:rPr lang="tr-TR" sz="4400" b="1" i="1" dirty="0">
                <a:solidFill>
                  <a:srgbClr val="00B050"/>
                </a:solidFill>
              </a:rPr>
              <a:t> </a:t>
            </a:r>
            <a:r>
              <a:rPr lang="tr-TR" sz="4400" b="1" i="1" dirty="0"/>
              <a:t>P</a:t>
            </a:r>
            <a:r>
              <a:rPr lang="tr-TR" sz="4400" b="1" i="1" dirty="0">
                <a:solidFill>
                  <a:srgbClr val="7030A0"/>
                </a:solidFill>
              </a:rPr>
              <a:t>R</a:t>
            </a:r>
            <a:r>
              <a:rPr lang="tr-TR" sz="4400" b="1" i="1" dirty="0"/>
              <a:t>O</a:t>
            </a:r>
            <a:r>
              <a:rPr lang="tr-TR" sz="4400" b="1" i="1" dirty="0">
                <a:solidFill>
                  <a:srgbClr val="7030A0"/>
                </a:solidFill>
              </a:rPr>
              <a:t>B</a:t>
            </a:r>
            <a:r>
              <a:rPr lang="tr-TR" sz="4400" b="1" i="1" dirty="0"/>
              <a:t>L</a:t>
            </a:r>
            <a:r>
              <a:rPr lang="tr-TR" sz="4400" b="1" i="1" dirty="0">
                <a:solidFill>
                  <a:srgbClr val="7030A0"/>
                </a:solidFill>
              </a:rPr>
              <a:t>E</a:t>
            </a:r>
            <a:r>
              <a:rPr lang="tr-TR" sz="4400" b="1" i="1" dirty="0"/>
              <a:t>M</a:t>
            </a:r>
            <a:r>
              <a:rPr lang="tr-TR" sz="4400" b="1" i="1" dirty="0">
                <a:solidFill>
                  <a:srgbClr val="7030A0"/>
                </a:solidFill>
              </a:rPr>
              <a:t>L</a:t>
            </a:r>
            <a:r>
              <a:rPr lang="tr-TR" sz="4400" b="1" i="1" dirty="0"/>
              <a:t>E</a:t>
            </a:r>
            <a:r>
              <a:rPr lang="tr-TR" sz="4400" b="1" i="1" dirty="0">
                <a:solidFill>
                  <a:srgbClr val="7030A0"/>
                </a:solidFill>
              </a:rPr>
              <a:t>R</a:t>
            </a:r>
            <a:r>
              <a:rPr lang="tr-TR" sz="4400" b="1" i="1" dirty="0"/>
              <a:t>İ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338217" y="620688"/>
            <a:ext cx="97549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/>
              <a:t>S</a:t>
            </a:r>
            <a:r>
              <a:rPr lang="tr-TR" sz="2800" b="1" dirty="0">
                <a:solidFill>
                  <a:srgbClr val="7030A0"/>
                </a:solidFill>
              </a:rPr>
              <a:t>6</a:t>
            </a:r>
            <a:r>
              <a:rPr lang="tr-TR" sz="2800" dirty="0"/>
              <a:t>.Zeynep hanımın 6 metre kumaşı var. 125 cm ile Gizem’e</a:t>
            </a:r>
          </a:p>
          <a:p>
            <a:r>
              <a:rPr lang="tr-TR" sz="2800" dirty="0"/>
              <a:t>elbise, 135 metresiyle Gamze’ye elbise </a:t>
            </a:r>
            <a:r>
              <a:rPr lang="tr-TR" sz="2800" dirty="0" err="1"/>
              <a:t>dikiyor.Geriye</a:t>
            </a:r>
            <a:r>
              <a:rPr lang="tr-TR" sz="2800" dirty="0"/>
              <a:t> kaç</a:t>
            </a:r>
          </a:p>
          <a:p>
            <a:r>
              <a:rPr lang="tr-TR" sz="2800" dirty="0"/>
              <a:t>cm kumaş kalmıştır?</a:t>
            </a:r>
          </a:p>
          <a:p>
            <a:r>
              <a:rPr lang="tr-TR" sz="2800" dirty="0"/>
              <a:t> </a:t>
            </a:r>
          </a:p>
        </p:txBody>
      </p:sp>
      <p:pic>
        <p:nvPicPr>
          <p:cNvPr id="4098" name="Picture 2" descr="Terzi Iş Kadın Stok Vektör Sanatı &amp; Animasyon karakter'nin Daha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388896"/>
            <a:ext cx="2520280" cy="317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898561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151</Words>
  <Application>Microsoft Office PowerPoint</Application>
  <PresentationFormat>Ekran Gösterisi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10</cp:revision>
  <dcterms:modified xsi:type="dcterms:W3CDTF">2020-12-15T07:28:13Z</dcterms:modified>
</cp:coreProperties>
</file>