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.jpeg" /><Relationship Id="rId5" Type="http://schemas.openxmlformats.org/officeDocument/2006/relationships/image" Target="../media/image4.jpeg" /><Relationship Id="rId4" Type="http://schemas.openxmlformats.org/officeDocument/2006/relationships/image" Target="../media/image3.jpe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9.jpeg" /><Relationship Id="rId4" Type="http://schemas.openxmlformats.org/officeDocument/2006/relationships/image" Target="../media/image8.jpeg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14.jpeg" /><Relationship Id="rId4" Type="http://schemas.openxmlformats.org/officeDocument/2006/relationships/image" Target="../media/image13.jpe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19.jpeg" /><Relationship Id="rId4" Type="http://schemas.openxmlformats.org/officeDocument/2006/relationships/image" Target="../media/image18.jpeg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07504" y="412773"/>
            <a:ext cx="105131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   </a:t>
            </a:r>
            <a:r>
              <a:rPr lang="tr-TR" sz="3200" dirty="0"/>
              <a:t>Ölçümleri kişiden kişiye farklılık gösteren ölçü birimlerine………………………………………………denir.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791072" y="1545088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i="1" dirty="0">
                <a:solidFill>
                  <a:srgbClr val="00B050"/>
                </a:solidFill>
              </a:rPr>
              <a:t>STANDART OLMAYAN ÖLÇÜ BİRİMLERİ</a:t>
            </a:r>
          </a:p>
        </p:txBody>
      </p:sp>
      <p:pic>
        <p:nvPicPr>
          <p:cNvPr id="1026" name="Picture 2" descr="C:\Users\Windows 10\Desktop\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42" y="2512344"/>
            <a:ext cx="1584176" cy="193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indows 10\Desktop\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450706"/>
            <a:ext cx="206261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Windows 10\Desktop\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4711114"/>
            <a:ext cx="3384376" cy="179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Windows 10\Desktop\AAAAAAAAAAAAA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089" y="2389127"/>
            <a:ext cx="1928559" cy="231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Windows 10\Desktop\SSSSSSSSSSSS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129863"/>
            <a:ext cx="2123220" cy="336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2555776" y="0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i="1" dirty="0">
                <a:solidFill>
                  <a:srgbClr val="FF0000"/>
                </a:solidFill>
              </a:rPr>
              <a:t>UZUNLUK ÖLÇME</a:t>
            </a:r>
          </a:p>
        </p:txBody>
      </p:sp>
    </p:spTree>
    <p:extLst>
      <p:ext uri="{BB962C8B-B14F-4D97-AF65-F5344CB8AC3E}">
        <p14:creationId xmlns:p14="http://schemas.microsoft.com/office/powerpoint/2010/main" val="172950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07975" y="57946"/>
            <a:ext cx="9433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Aşağıdaki nesnelerin uzunluğunu hangi birimle ölçeriz.</a:t>
            </a:r>
          </a:p>
        </p:txBody>
      </p:sp>
      <p:sp>
        <p:nvSpPr>
          <p:cNvPr id="5" name="AutoShape 2" descr="Kalem çizgi film Maskot karakter çalışması Clipart Görüntüs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54" name="Picture 6" descr="Çocuğun vektör çizim uçan halı üzerinde oturan Duvar Resmi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81166"/>
            <a:ext cx="3121760" cy="292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til Cizgi Halı Saha İstanbul - Halisahalarim.c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77" y="4005064"/>
            <a:ext cx="381782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ilgi Poster • Pixers® - Haydi dünyanızı değiştireli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71" y="961658"/>
            <a:ext cx="2356430" cy="21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artoon Home Door — Stock Vector © VisualGeneration #885100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715211"/>
            <a:ext cx="2987824" cy="398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41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95536" y="494056"/>
            <a:ext cx="10534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             Uzunlukları ölçmek için kullandığımız ölçülere…………………………………………………..</a:t>
            </a:r>
            <a:r>
              <a:rPr lang="ru-RU" sz="2800" dirty="0"/>
              <a:t>......</a:t>
            </a:r>
            <a:r>
              <a:rPr lang="tr-TR" sz="2800" dirty="0"/>
              <a:t>denir.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2555776" y="0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i="1" dirty="0">
                <a:solidFill>
                  <a:srgbClr val="00B050"/>
                </a:solidFill>
              </a:rPr>
              <a:t>UZUNLUK ÖLÇME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359980" y="1448163"/>
            <a:ext cx="9793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Uzunluk ölçü birimlerinin temel birimi……………………’</a:t>
            </a:r>
            <a:r>
              <a:rPr lang="tr-TR" sz="2800" dirty="0" err="1"/>
              <a:t>dir</a:t>
            </a:r>
            <a:r>
              <a:rPr lang="tr-TR" sz="2800" dirty="0"/>
              <a:t>.</a:t>
            </a:r>
          </a:p>
        </p:txBody>
      </p:sp>
      <p:pic>
        <p:nvPicPr>
          <p:cNvPr id="3074" name="Picture 2" descr="C:\Users\Windows 10\Desktop\big_thum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80" y="2753544"/>
            <a:ext cx="806489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3131840" y="2154630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i="1" dirty="0">
                <a:solidFill>
                  <a:srgbClr val="FF0000"/>
                </a:solidFill>
              </a:rPr>
              <a:t>METRE</a:t>
            </a:r>
          </a:p>
        </p:txBody>
      </p:sp>
    </p:spTree>
    <p:extLst>
      <p:ext uri="{BB962C8B-B14F-4D97-AF65-F5344CB8AC3E}">
        <p14:creationId xmlns:p14="http://schemas.microsoft.com/office/powerpoint/2010/main" val="1845164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 Resim" descr="cetv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3528392" cy="2160240"/>
          </a:xfrm>
          <a:prstGeom prst="rect">
            <a:avLst/>
          </a:prstGeom>
        </p:spPr>
      </p:pic>
      <p:pic>
        <p:nvPicPr>
          <p:cNvPr id="5" name="7 Resim" descr="kırık met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3589" y="538032"/>
            <a:ext cx="3672408" cy="3060340"/>
          </a:xfrm>
          <a:prstGeom prst="rect">
            <a:avLst/>
          </a:prstGeom>
        </p:spPr>
      </p:pic>
      <p:pic>
        <p:nvPicPr>
          <p:cNvPr id="6" name="8 Resim" descr="şerit met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3284984"/>
            <a:ext cx="3384376" cy="2838509"/>
          </a:xfrm>
          <a:prstGeom prst="rect">
            <a:avLst/>
          </a:prstGeom>
        </p:spPr>
      </p:pic>
      <p:pic>
        <p:nvPicPr>
          <p:cNvPr id="7" name="9 Resim" descr="mezur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3598372"/>
            <a:ext cx="2448272" cy="2317840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1043608" y="234888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CETVEL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718368" y="6123493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00B050"/>
                </a:solidFill>
              </a:rPr>
              <a:t>MEZURA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1331640" y="630932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/>
              <a:t>ŞERİT METRE</a:t>
            </a:r>
          </a:p>
        </p:txBody>
      </p:sp>
      <p:sp>
        <p:nvSpPr>
          <p:cNvPr id="11" name="Metin kutusu 10"/>
          <p:cNvSpPr txBox="1"/>
          <p:nvPr/>
        </p:nvSpPr>
        <p:spPr>
          <a:xfrm>
            <a:off x="6228184" y="3136707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002060"/>
                </a:solidFill>
              </a:rPr>
              <a:t>KIRIK METRE</a:t>
            </a:r>
          </a:p>
        </p:txBody>
      </p:sp>
      <p:sp>
        <p:nvSpPr>
          <p:cNvPr id="12" name="Metin kutusu 11"/>
          <p:cNvSpPr txBox="1"/>
          <p:nvPr/>
        </p:nvSpPr>
        <p:spPr>
          <a:xfrm>
            <a:off x="323528" y="118373"/>
            <a:ext cx="907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i="1" dirty="0">
                <a:solidFill>
                  <a:srgbClr val="002060"/>
                </a:solidFill>
              </a:rPr>
              <a:t>UZUNLUK ÖLÇMEDE KULLANILAN ARAÇLAR</a:t>
            </a:r>
          </a:p>
        </p:txBody>
      </p:sp>
    </p:spTree>
    <p:extLst>
      <p:ext uri="{BB962C8B-B14F-4D97-AF65-F5344CB8AC3E}">
        <p14:creationId xmlns:p14="http://schemas.microsoft.com/office/powerpoint/2010/main" val="173091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555776" y="185551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i="1" dirty="0">
                <a:solidFill>
                  <a:srgbClr val="FF0000"/>
                </a:solidFill>
              </a:rPr>
              <a:t>SANTİMETRE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251520" y="917716"/>
            <a:ext cx="871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/>
              <a:t>    Bir metreyi 100 eşit parçaya ayırdığımızda her bir parçaya………………………………..denir.</a:t>
            </a:r>
          </a:p>
        </p:txBody>
      </p:sp>
      <p:pic>
        <p:nvPicPr>
          <p:cNvPr id="4098" name="Picture 2" descr="Metre, Santimetre ve Milimetre Arasındaki İlişki #2 / 4 Sınıf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36" y="2204864"/>
            <a:ext cx="8395419" cy="44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448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95536" y="39740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Aşağıdaki nesneler için uygun uzunluk ölçü birimlerini yazalım.</a:t>
            </a:r>
          </a:p>
        </p:txBody>
      </p:sp>
      <p:pic>
        <p:nvPicPr>
          <p:cNvPr id="5122" name="Picture 2" descr="Kağıt Kalem Çizim Karikatür, çizgi film, kurşun kalem, gıda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343" y="764704"/>
            <a:ext cx="2088232" cy="231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afari Temalı Ayaklı Zürafa Pano Figür | Atölye Çizg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5272"/>
            <a:ext cx="3192355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Kitap · maskot · çalışma · örnek · tok · hızlandırmak - vektör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61735"/>
            <a:ext cx="3059185" cy="295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Ağaç çizgi film karakteri Çıkartması Pixerstick • Pixers® - Haydi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95" y="1217357"/>
            <a:ext cx="2736805" cy="514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972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ulut 8"/>
          <p:cNvSpPr/>
          <p:nvPr/>
        </p:nvSpPr>
        <p:spPr>
          <a:xfrm>
            <a:off x="5793790" y="306234"/>
            <a:ext cx="3350210" cy="1682606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1907704" y="3533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>
                <a:solidFill>
                  <a:schemeClr val="accent6">
                    <a:lumMod val="50000"/>
                  </a:schemeClr>
                </a:solidFill>
              </a:rPr>
              <a:t>UZUNLUK ÖLÇÜLERİNİ ÇEVİRME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6087075" y="694940"/>
            <a:ext cx="28745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</a:rPr>
              <a:t>1m</a:t>
            </a:r>
            <a:r>
              <a:rPr lang="tr-TR" sz="4400" dirty="0"/>
              <a:t>=</a:t>
            </a:r>
            <a:r>
              <a:rPr lang="tr-TR" sz="4400" dirty="0">
                <a:solidFill>
                  <a:srgbClr val="002060"/>
                </a:solidFill>
              </a:rPr>
              <a:t>100 cm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551590" y="227687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2 </a:t>
            </a:r>
            <a:r>
              <a:rPr lang="tr-TR" sz="3600" dirty="0">
                <a:solidFill>
                  <a:srgbClr val="FF0000"/>
                </a:solidFill>
              </a:rPr>
              <a:t>m</a:t>
            </a:r>
            <a:r>
              <a:rPr lang="tr-TR" sz="3600" dirty="0"/>
              <a:t>=………………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</a:p>
        </p:txBody>
      </p:sp>
      <p:sp>
        <p:nvSpPr>
          <p:cNvPr id="11" name="Metin kutusu 10"/>
          <p:cNvSpPr txBox="1"/>
          <p:nvPr/>
        </p:nvSpPr>
        <p:spPr>
          <a:xfrm>
            <a:off x="256682" y="1372720"/>
            <a:ext cx="5294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>
                <a:solidFill>
                  <a:srgbClr val="00B050"/>
                </a:solidFill>
              </a:rPr>
              <a:t>METREYİ SANTİMETREYE ÇEVİRME</a:t>
            </a:r>
          </a:p>
        </p:txBody>
      </p:sp>
      <p:sp>
        <p:nvSpPr>
          <p:cNvPr id="12" name="5-Nokta Yıldız 11"/>
          <p:cNvSpPr/>
          <p:nvPr/>
        </p:nvSpPr>
        <p:spPr>
          <a:xfrm>
            <a:off x="271450" y="796656"/>
            <a:ext cx="720080" cy="576064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Metin kutusu 13"/>
          <p:cNvSpPr txBox="1"/>
          <p:nvPr/>
        </p:nvSpPr>
        <p:spPr>
          <a:xfrm>
            <a:off x="499532" y="3202199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7 </a:t>
            </a:r>
            <a:r>
              <a:rPr lang="tr-TR" sz="3600" dirty="0">
                <a:solidFill>
                  <a:srgbClr val="FF0000"/>
                </a:solidFill>
              </a:rPr>
              <a:t>m</a:t>
            </a:r>
            <a:r>
              <a:rPr lang="tr-TR" sz="3600" dirty="0"/>
              <a:t>=………………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</a:p>
        </p:txBody>
      </p:sp>
      <p:sp>
        <p:nvSpPr>
          <p:cNvPr id="15" name="Metin kutusu 14"/>
          <p:cNvSpPr txBox="1"/>
          <p:nvPr/>
        </p:nvSpPr>
        <p:spPr>
          <a:xfrm>
            <a:off x="499532" y="3927075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5 </a:t>
            </a:r>
            <a:r>
              <a:rPr lang="tr-TR" sz="3600" dirty="0">
                <a:solidFill>
                  <a:srgbClr val="FF0000"/>
                </a:solidFill>
              </a:rPr>
              <a:t>m </a:t>
            </a:r>
            <a:r>
              <a:rPr lang="tr-TR" sz="3600" dirty="0"/>
              <a:t>=………………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551590" y="472514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3 </a:t>
            </a:r>
            <a:r>
              <a:rPr lang="tr-TR" sz="3600" dirty="0">
                <a:solidFill>
                  <a:srgbClr val="FF0000"/>
                </a:solidFill>
              </a:rPr>
              <a:t>m </a:t>
            </a:r>
            <a:r>
              <a:rPr lang="tr-TR" sz="3600" dirty="0"/>
              <a:t>12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/>
              <a:t>=………………..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</a:p>
        </p:txBody>
      </p:sp>
      <p:sp>
        <p:nvSpPr>
          <p:cNvPr id="17" name="Metin kutusu 16"/>
          <p:cNvSpPr txBox="1"/>
          <p:nvPr/>
        </p:nvSpPr>
        <p:spPr>
          <a:xfrm>
            <a:off x="499532" y="5733256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6 </a:t>
            </a:r>
            <a:r>
              <a:rPr lang="tr-TR" sz="3600" dirty="0">
                <a:solidFill>
                  <a:srgbClr val="FF0000"/>
                </a:solidFill>
              </a:rPr>
              <a:t>m </a:t>
            </a:r>
            <a:r>
              <a:rPr lang="tr-TR" sz="3600" dirty="0"/>
              <a:t>53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/>
              <a:t>=…………………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1150216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ulut 8"/>
          <p:cNvSpPr/>
          <p:nvPr/>
        </p:nvSpPr>
        <p:spPr>
          <a:xfrm>
            <a:off x="5793790" y="306234"/>
            <a:ext cx="3350210" cy="1682606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1907704" y="3533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>
                <a:solidFill>
                  <a:schemeClr val="accent6">
                    <a:lumMod val="50000"/>
                  </a:schemeClr>
                </a:solidFill>
              </a:rPr>
              <a:t>UZUNLUK ÖLÇÜLERİNİ ÇEVİRME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6087075" y="694940"/>
            <a:ext cx="28745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</a:rPr>
              <a:t>1m</a:t>
            </a:r>
            <a:r>
              <a:rPr lang="tr-TR" sz="4400" dirty="0"/>
              <a:t>=</a:t>
            </a:r>
            <a:r>
              <a:rPr lang="tr-TR" sz="4400" dirty="0">
                <a:solidFill>
                  <a:srgbClr val="002060"/>
                </a:solidFill>
              </a:rPr>
              <a:t>100 cm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558586" y="214412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300 </a:t>
            </a:r>
            <a:r>
              <a:rPr lang="tr-TR" sz="3600" dirty="0">
                <a:solidFill>
                  <a:srgbClr val="FF0000"/>
                </a:solidFill>
              </a:rPr>
              <a:t>cm</a:t>
            </a:r>
            <a:r>
              <a:rPr lang="tr-TR" sz="3600" dirty="0"/>
              <a:t>=………………</a:t>
            </a:r>
            <a:r>
              <a:rPr lang="tr-TR" sz="3600" dirty="0">
                <a:solidFill>
                  <a:srgbClr val="00B050"/>
                </a:solidFill>
              </a:rPr>
              <a:t>m</a:t>
            </a:r>
          </a:p>
        </p:txBody>
      </p:sp>
      <p:sp>
        <p:nvSpPr>
          <p:cNvPr id="11" name="Metin kutusu 10"/>
          <p:cNvSpPr txBox="1"/>
          <p:nvPr/>
        </p:nvSpPr>
        <p:spPr>
          <a:xfrm>
            <a:off x="271450" y="1403337"/>
            <a:ext cx="5294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>
                <a:solidFill>
                  <a:srgbClr val="002060"/>
                </a:solidFill>
              </a:rPr>
              <a:t>SANTİMETREYİ METREYE ÇEVİRME</a:t>
            </a:r>
          </a:p>
        </p:txBody>
      </p:sp>
      <p:sp>
        <p:nvSpPr>
          <p:cNvPr id="12" name="5-Nokta Yıldız 11"/>
          <p:cNvSpPr/>
          <p:nvPr/>
        </p:nvSpPr>
        <p:spPr>
          <a:xfrm>
            <a:off x="271450" y="796656"/>
            <a:ext cx="720080" cy="57606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/>
          <p:cNvSpPr txBox="1"/>
          <p:nvPr/>
        </p:nvSpPr>
        <p:spPr>
          <a:xfrm>
            <a:off x="539552" y="299695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900 </a:t>
            </a:r>
            <a:r>
              <a:rPr lang="tr-TR" sz="3600" dirty="0">
                <a:solidFill>
                  <a:srgbClr val="FF0000"/>
                </a:solidFill>
              </a:rPr>
              <a:t>cm</a:t>
            </a:r>
            <a:r>
              <a:rPr lang="tr-TR" sz="3600" dirty="0"/>
              <a:t>=………………</a:t>
            </a:r>
            <a:r>
              <a:rPr lang="tr-TR" sz="3600" dirty="0">
                <a:solidFill>
                  <a:srgbClr val="00B050"/>
                </a:solidFill>
              </a:rPr>
              <a:t>m</a:t>
            </a:r>
          </a:p>
        </p:txBody>
      </p:sp>
      <p:sp>
        <p:nvSpPr>
          <p:cNvPr id="17" name="Metin kutusu 16"/>
          <p:cNvSpPr txBox="1"/>
          <p:nvPr/>
        </p:nvSpPr>
        <p:spPr>
          <a:xfrm>
            <a:off x="512606" y="3858019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400 </a:t>
            </a:r>
            <a:r>
              <a:rPr lang="tr-TR" sz="3600" dirty="0">
                <a:solidFill>
                  <a:srgbClr val="FF0000"/>
                </a:solidFill>
              </a:rPr>
              <a:t>cm</a:t>
            </a:r>
            <a:r>
              <a:rPr lang="tr-TR" sz="3600" dirty="0"/>
              <a:t>=………………</a:t>
            </a:r>
            <a:r>
              <a:rPr lang="tr-TR" sz="3600" dirty="0">
                <a:solidFill>
                  <a:srgbClr val="00B050"/>
                </a:solidFill>
              </a:rPr>
              <a:t>m</a:t>
            </a:r>
          </a:p>
        </p:txBody>
      </p:sp>
      <p:sp>
        <p:nvSpPr>
          <p:cNvPr id="18" name="Metin kutusu 17"/>
          <p:cNvSpPr txBox="1"/>
          <p:nvPr/>
        </p:nvSpPr>
        <p:spPr>
          <a:xfrm>
            <a:off x="631490" y="472514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872 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/>
              <a:t>=……m………cm</a:t>
            </a:r>
            <a:endParaRPr lang="tr-TR" sz="3600" dirty="0">
              <a:solidFill>
                <a:srgbClr val="00B050"/>
              </a:solidFill>
            </a:endParaRPr>
          </a:p>
        </p:txBody>
      </p:sp>
      <p:sp>
        <p:nvSpPr>
          <p:cNvPr id="19" name="Metin kutusu 18"/>
          <p:cNvSpPr txBox="1"/>
          <p:nvPr/>
        </p:nvSpPr>
        <p:spPr>
          <a:xfrm>
            <a:off x="566458" y="5799663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184 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/>
              <a:t>=………m………cm</a:t>
            </a:r>
            <a:endParaRPr lang="tr-TR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384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79891" y="20584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>
                <a:solidFill>
                  <a:srgbClr val="FF0000"/>
                </a:solidFill>
              </a:rPr>
              <a:t>UZUNLUK ÖLÇÜLERİNİ ÇEVİRME ALIŞTIRMALARI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514300" y="90872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700 </a:t>
            </a:r>
            <a:r>
              <a:rPr lang="tr-TR" sz="3600" dirty="0">
                <a:solidFill>
                  <a:srgbClr val="FF0000"/>
                </a:solidFill>
              </a:rPr>
              <a:t>cm</a:t>
            </a:r>
            <a:r>
              <a:rPr lang="tr-TR" sz="3600" dirty="0"/>
              <a:t>=………………</a:t>
            </a:r>
            <a:r>
              <a:rPr lang="tr-TR" sz="3600" dirty="0">
                <a:solidFill>
                  <a:srgbClr val="00B050"/>
                </a:solidFill>
              </a:rPr>
              <a:t>m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514300" y="207296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352 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/>
              <a:t>=……..m………..cm</a:t>
            </a:r>
            <a:endParaRPr lang="tr-TR" sz="3600" dirty="0">
              <a:solidFill>
                <a:srgbClr val="00B050"/>
              </a:solidFill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499532" y="3058975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9 </a:t>
            </a:r>
            <a:r>
              <a:rPr lang="tr-TR" sz="3600" dirty="0">
                <a:solidFill>
                  <a:srgbClr val="FF0000"/>
                </a:solidFill>
              </a:rPr>
              <a:t>m </a:t>
            </a:r>
            <a:r>
              <a:rPr lang="tr-TR" sz="3600" dirty="0"/>
              <a:t>46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/>
              <a:t>=…………………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514300" y="4221087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578 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/>
              <a:t>=……..m………..cm</a:t>
            </a:r>
            <a:endParaRPr lang="tr-TR" sz="3600" dirty="0">
              <a:solidFill>
                <a:srgbClr val="00B050"/>
              </a:solidFill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514300" y="5301208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4 </a:t>
            </a:r>
            <a:r>
              <a:rPr lang="tr-TR" sz="3600" dirty="0">
                <a:solidFill>
                  <a:srgbClr val="FF0000"/>
                </a:solidFill>
              </a:rPr>
              <a:t>m </a:t>
            </a:r>
            <a:r>
              <a:rPr lang="tr-TR" sz="3600" dirty="0"/>
              <a:t>58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  <a:r>
              <a:rPr lang="tr-TR" sz="3600" dirty="0">
                <a:solidFill>
                  <a:srgbClr val="FF0000"/>
                </a:solidFill>
              </a:rPr>
              <a:t> </a:t>
            </a:r>
            <a:r>
              <a:rPr lang="tr-TR" sz="3600" dirty="0"/>
              <a:t>=…………………</a:t>
            </a:r>
            <a:r>
              <a:rPr lang="tr-TR" sz="3600" dirty="0">
                <a:solidFill>
                  <a:srgbClr val="00B050"/>
                </a:solidFill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461729888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175</Words>
  <Application>Microsoft Office PowerPoint</Application>
  <PresentationFormat>Ekran Gösterisi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11</cp:revision>
  <dcterms:created xsi:type="dcterms:W3CDTF">2020-05-22T21:45:49Z</dcterms:created>
  <dcterms:modified xsi:type="dcterms:W3CDTF">2020-12-15T07:28:23Z</dcterms:modified>
</cp:coreProperties>
</file>