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D8DF"/>
    <a:srgbClr val="D4F785"/>
    <a:srgbClr val="EE9CE2"/>
    <a:srgbClr val="C6E6A2"/>
    <a:srgbClr val="FA667F"/>
    <a:srgbClr val="F57D4D"/>
    <a:srgbClr val="007CA8"/>
    <a:srgbClr val="FF7D7D"/>
    <a:srgbClr val="D1F3FF"/>
    <a:srgbClr val="DBD3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28" name="Başlık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Veri Yer Tutucusu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Altbilgi Yer Tutucusu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cxnSp>
        <p:nvCxnSpPr>
          <p:cNvPr id="7" name="Düz Bağlayıcı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32" name="İçerik Yer Tutucus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34" name="İçerik Yer Tutucus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cxnSp>
        <p:nvCxnSpPr>
          <p:cNvPr id="10" name="Düz Bağlayıcı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İçerik Yer Tutucus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31" name="Başlık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/>
              <a:t>Resim eklemek için simgeyi tıklatın</a:t>
            </a:r>
            <a:endParaRPr kumimoji="0"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8" name="Veri Yer Tutucus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tin Yer Tutucus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24" name="Veri Yer Tutucusu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Başlık Yer Tutucus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7776864" cy="3937992"/>
          </a:xfrm>
        </p:spPr>
        <p:txBody>
          <a:bodyPr/>
          <a:lstStyle/>
          <a:p>
            <a:r>
              <a:rPr lang="tr-TR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SİGARANIN ZARARLARI</a:t>
            </a:r>
          </a:p>
          <a:p>
            <a:endParaRPr lang="tr-TR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Kullanımını Azaltmak İçin Ne Gibi Önlemler Alınabilir?</a:t>
            </a:r>
          </a:p>
          <a:p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ALKOLÜN ZARARLARI</a:t>
            </a:r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  <a:noFill/>
        </p:spPr>
        <p:txBody>
          <a:bodyPr>
            <a:normAutofit fontScale="90000"/>
          </a:bodyPr>
          <a:lstStyle/>
          <a:p>
            <a:r>
              <a:rPr lang="tr-TR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SİGARA VE ALKOLÜN ZARARLARI</a:t>
            </a:r>
          </a:p>
        </p:txBody>
      </p:sp>
    </p:spTree>
    <p:extLst>
      <p:ext uri="{BB962C8B-B14F-4D97-AF65-F5344CB8AC3E}">
        <p14:creationId xmlns:p14="http://schemas.microsoft.com/office/powerpoint/2010/main" val="1379752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C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rgbClr val="00B050"/>
              </a:buClr>
              <a:buSzPct val="90000"/>
              <a:buFont typeface="Wingdings" panose="05000000000000000000" pitchFamily="2" charset="2"/>
              <a:buChar char="ü"/>
            </a:pPr>
            <a:r>
              <a:rPr lang="tr-TR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Sigaranın zararları konusunda bilinçli olmalısınız. Çevrenizdeki insanları da bu konuda bilinçlendirmelisiniz.</a:t>
            </a:r>
          </a:p>
          <a:p>
            <a:pPr algn="just">
              <a:buClr>
                <a:srgbClr val="00B050"/>
              </a:buClr>
              <a:buSzPct val="90000"/>
              <a:buFont typeface="Wingdings" panose="05000000000000000000" pitchFamily="2" charset="2"/>
              <a:buChar char="ü"/>
            </a:pPr>
            <a:endParaRPr lang="tr-TR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  <a:buSzPct val="90000"/>
              <a:buFont typeface="Wingdings" panose="05000000000000000000" pitchFamily="2" charset="2"/>
              <a:buChar char="ü"/>
            </a:pPr>
            <a:r>
              <a:rPr lang="tr-TR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Sigara içen bireylerin çevreye verdikleri zararlara dikkat çekmek için organizasyonlar, etkinlikler düzenlemelisiniz.</a:t>
            </a:r>
          </a:p>
          <a:p>
            <a:pPr algn="just">
              <a:buClr>
                <a:srgbClr val="00B050"/>
              </a:buClr>
              <a:buSzPct val="90000"/>
              <a:buFont typeface="Wingdings" panose="05000000000000000000" pitchFamily="2" charset="2"/>
              <a:buChar char="ü"/>
            </a:pPr>
            <a:endParaRPr lang="tr-TR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  <a:buSzPct val="90000"/>
              <a:buFont typeface="Wingdings" panose="05000000000000000000" pitchFamily="2" charset="2"/>
              <a:buChar char="ü"/>
            </a:pPr>
            <a:r>
              <a:rPr lang="tr-TR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Çocukların yanında sigara içilmemesi ile ilgili ev ya da okul kurallarını hatırlatmalısınız.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tr-TR" dirty="0">
                <a:ln w="3175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Bireysel Olarak Yapabileceklerimiz</a:t>
            </a:r>
          </a:p>
        </p:txBody>
      </p:sp>
    </p:spTree>
    <p:extLst>
      <p:ext uri="{BB962C8B-B14F-4D97-AF65-F5344CB8AC3E}">
        <p14:creationId xmlns:p14="http://schemas.microsoft.com/office/powerpoint/2010/main" val="1983754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Alkol tüketimi, hem insan sağlığına hem çevreye ciddi anlamda zararlar  verir.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Alkol vücudumuza kalıcı hasarlar bırakır hatta erken yaşta ölümlere neden olabilir.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Beynin işlevlerini olumsuz olarak etkiler  ve kişilerin bilincini devre dışı bırakır. </a:t>
            </a:r>
          </a:p>
          <a:p>
            <a:pPr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ALKOLÜN ZARARLARI</a:t>
            </a:r>
          </a:p>
        </p:txBody>
      </p:sp>
    </p:spTree>
    <p:extLst>
      <p:ext uri="{BB962C8B-B14F-4D97-AF65-F5344CB8AC3E}">
        <p14:creationId xmlns:p14="http://schemas.microsoft.com/office/powerpoint/2010/main" val="1170400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9C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4572000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Aşırı alkol kullanan kişilerin görme, algılama, konuşma gibi yetenekleri yavaşlar.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Alkol </a:t>
            </a:r>
            <a:r>
              <a:rPr lang="tr-TR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karaciğer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beyin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sinirlere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zarar verir.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 karnındaki bebeğin gelişimini olumsuz yönde etkiler.</a:t>
            </a:r>
          </a:p>
          <a:p>
            <a:pPr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ALKOLÜN ZARARLARI</a:t>
            </a:r>
          </a:p>
        </p:txBody>
      </p:sp>
    </p:spTree>
    <p:extLst>
      <p:ext uri="{BB962C8B-B14F-4D97-AF65-F5344CB8AC3E}">
        <p14:creationId xmlns:p14="http://schemas.microsoft.com/office/powerpoint/2010/main" val="25498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589240"/>
          </a:xfrm>
        </p:spPr>
        <p:txBody>
          <a:bodyPr>
            <a:noAutofit/>
          </a:bodyPr>
          <a:lstStyle/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Midenin iç yüzeyini kaplayan tabakayı tahriş ederek buna bağlı olarak mide yaralarına yol açar.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Alkol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yemek borusu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gırtlak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mide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pankreas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kanserine neden olur. Diğer kanser türlerine yakalanma riskini de yüksek oranda arttırır.</a:t>
            </a: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endParaRPr lang="tr-TR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ve alkolü bırakmak isteyen kişilere yardım eden birçok kurum ve kuruluş vardır.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YEŞİLAY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AMATEM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bunlardan bazılarıdır. Ayrıca </a:t>
            </a:r>
            <a:r>
              <a:rPr lang="tr-TR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171 Sigarayı Bırakma Danışma Hattı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sigarayı bırakmak isteyenlere yardımcı olmaktadır.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tr-TR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ALKOLÜN ZARARLARI</a:t>
            </a:r>
          </a:p>
        </p:txBody>
      </p:sp>
    </p:spTree>
    <p:extLst>
      <p:ext uri="{BB962C8B-B14F-4D97-AF65-F5344CB8AC3E}">
        <p14:creationId xmlns:p14="http://schemas.microsoft.com/office/powerpoint/2010/main" val="533107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D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79512" y="908720"/>
            <a:ext cx="86409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NOT:</a:t>
            </a:r>
            <a:r>
              <a:rPr lang="tr-T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Ülkemizde alkol ve sigaranın zararlarına dair kampanyalar yürüten öncü kuruluşumuz </a:t>
            </a:r>
            <a:r>
              <a:rPr lang="tr-TR" sz="5400" b="1" i="1" u="sng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YEŞİLAY </a:t>
            </a:r>
            <a:r>
              <a:rPr lang="tr-T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tr-TR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dır</a:t>
            </a:r>
            <a:r>
              <a:rPr lang="tr-TR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9637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467544" y="908720"/>
            <a:ext cx="842493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rgbClr val="FF0000"/>
                  </a:glow>
                  <a:outerShdw blurRad="50800" dist="39000" dir="5460000" algn="tl">
                    <a:srgbClr val="FF0000">
                      <a:alpha val="38000"/>
                    </a:srgbClr>
                  </a:outerShdw>
                </a:effectLst>
              </a:rPr>
              <a:t>ÇAMLI ŞEHİT YAŞAR SOYLU İLKOKULU</a:t>
            </a:r>
          </a:p>
          <a:p>
            <a:pPr algn="ctr"/>
            <a:endParaRPr lang="tr-TR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27000">
                  <a:srgbClr val="FF0000"/>
                </a:glow>
                <a:outerShdw blurRad="50800" dist="39000" dir="5460000" algn="tl">
                  <a:srgbClr val="FF0000">
                    <a:alpha val="38000"/>
                  </a:srgbClr>
                </a:outerShdw>
              </a:effectLst>
            </a:endParaRPr>
          </a:p>
          <a:p>
            <a:pPr algn="ctr"/>
            <a:r>
              <a:rPr lang="tr-TR" sz="5400" b="1" dirty="0">
                <a:ln w="11430"/>
                <a:gradFill>
                  <a:gsLst>
                    <a:gs pos="73000">
                      <a:srgbClr val="00B0F0"/>
                    </a:gs>
                    <a:gs pos="0">
                      <a:srgbClr val="00B0F0"/>
                    </a:gs>
                    <a:gs pos="99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2">
                      <a:lumMod val="90000"/>
                    </a:schemeClr>
                  </a:glow>
                  <a:outerShdw blurRad="50800" dist="39000" dir="5460000" algn="tl">
                    <a:schemeClr val="tx2">
                      <a:lumMod val="90000"/>
                      <a:alpha val="38000"/>
                    </a:schemeClr>
                  </a:outerShdw>
                </a:effectLst>
              </a:rPr>
              <a:t>RAMAZAN YİĞİT</a:t>
            </a:r>
          </a:p>
          <a:p>
            <a:pPr algn="ctr"/>
            <a:r>
              <a:rPr lang="tr-TR" sz="5400" b="1" cap="none" spc="0" dirty="0">
                <a:ln w="11430"/>
                <a:gradFill>
                  <a:gsLst>
                    <a:gs pos="83000">
                      <a:srgbClr val="7030A0"/>
                    </a:gs>
                    <a:gs pos="96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tx2">
                      <a:lumMod val="75000"/>
                    </a:schemeClr>
                  </a:glow>
                  <a:outerShdw blurRad="50800" dist="39000" dir="5460000" algn="tl">
                    <a:schemeClr val="tx2">
                      <a:lumMod val="75000"/>
                      <a:alpha val="38000"/>
                    </a:schemeClr>
                  </a:outerShdw>
                </a:effectLst>
              </a:rPr>
              <a:t>4/A SINIF ÖĞRETMENİ</a:t>
            </a:r>
          </a:p>
        </p:txBody>
      </p:sp>
    </p:spTree>
    <p:extLst>
      <p:ext uri="{BB962C8B-B14F-4D97-AF65-F5344CB8AC3E}">
        <p14:creationId xmlns:p14="http://schemas.microsoft.com/office/powerpoint/2010/main" val="974255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AD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524000"/>
            <a:ext cx="8579296" cy="4572000"/>
          </a:xfrm>
        </p:spPr>
        <p:txBody>
          <a:bodyPr>
            <a:noAutofit/>
          </a:bodyPr>
          <a:lstStyle/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ülkemizde ve dünyada önemli bir halk sağlığı sorunudur.</a:t>
            </a:r>
          </a:p>
          <a:p>
            <a:pPr marL="0" indent="0" algn="just">
              <a:buNone/>
            </a:pPr>
            <a:endParaRPr lang="tr-TR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dumanının solunması zamanla kişide psikolojik ve fiziksel bağımlılık oluşturur.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Tütün ürünlerinde </a:t>
            </a:r>
            <a:r>
              <a:rPr lang="tr-TR" sz="4000" b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4000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’den fazla kimyasal madde bulunmaktadır.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pPr algn="ctr"/>
            <a:r>
              <a:rPr lang="tr-TR" b="1" dirty="0">
                <a:solidFill>
                  <a:schemeClr val="tx2"/>
                </a:solidFill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139777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D1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nl-NL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Bağımlılığa 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neden olan madde “</a:t>
            </a:r>
            <a:r>
              <a:rPr lang="nl-NL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nikotin</a:t>
            </a:r>
            <a:r>
              <a:rPr lang="nl-NL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”dir.</a:t>
            </a: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kullanan insanların </a:t>
            </a:r>
            <a:r>
              <a:rPr lang="tr-T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ağız kanserine 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yakalanma riski yüksektir.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Tütün dumanı,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diş eti hastalıklarına 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diş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çürümelerine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neden olabilir.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tr-TR" dirty="0">
                <a:ln w="3200">
                  <a:noFill/>
                  <a:prstDash val="solid"/>
                  <a:round/>
                </a:ln>
                <a:solidFill>
                  <a:schemeClr val="bg1"/>
                </a:solidFill>
                <a:effectLst>
                  <a:glow rad="127000">
                    <a:schemeClr val="tx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209777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3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524000"/>
            <a:ext cx="8507288" cy="4572000"/>
          </a:xfrm>
        </p:spPr>
        <p:txBody>
          <a:bodyPr>
            <a:noAutofit/>
          </a:bodyPr>
          <a:lstStyle/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beyne giden oksijeni azalttığı için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beyne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ve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beyin damarlarına 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hasar verebilir.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dumanı </a:t>
            </a:r>
            <a:r>
              <a:rPr lang="tr-TR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akciğerlere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zarar verip, kronik öksürüklere  neden  olabilir.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Sigaranın neden olduğu hastalıklara yakalanma oranı sigara içenlerde daha fazladır.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dirty="0">
                <a:ln w="3200">
                  <a:solidFill>
                    <a:schemeClr val="bg2">
                      <a:shade val="75000"/>
                    </a:schemeClr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1565604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C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dumanında bulunan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karbon monoksit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kandaki oksijeni azaltır.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v-SE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Sigara, </a:t>
            </a:r>
            <a:r>
              <a:rPr lang="sv-SE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kalp krizi </a:t>
            </a:r>
            <a:r>
              <a:rPr lang="sv-SE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riskini artırır.</a:t>
            </a: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 dolaşımı bozukluklarına yol açar. Buna bağlı olarak </a:t>
            </a:r>
            <a:r>
              <a:rPr lang="tr-T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felç, kangren 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gibi sık görülen  hastalıklar ortaya çıkabilir.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dirty="0">
                <a:ln w="3200">
                  <a:noFill/>
                  <a:prstDash val="solid"/>
                  <a:round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460719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F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kullanımı sonucu midede asit salgılanması artabilir.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Mide yanmaları ve ülser başlayabilir.</a:t>
            </a:r>
          </a:p>
          <a:p>
            <a:pPr algn="just"/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kullanmayan ancak sigara içilen ortamda bulunup  sigara dumanını soluyan kişilere “</a:t>
            </a:r>
            <a:r>
              <a:rPr lang="tr-TR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pasif içici</a:t>
            </a: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denir.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tr-TR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373766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D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9248"/>
          </a:xfrm>
        </p:spPr>
        <p:txBody>
          <a:bodyPr>
            <a:noAutofit/>
          </a:bodyPr>
          <a:lstStyle/>
          <a:p>
            <a:pPr algn="just"/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Pasif içiciler de sigara içenler gibi sigaranın zararlarıyla karşı karşıya kalırlar.</a:t>
            </a:r>
          </a:p>
          <a:p>
            <a:pPr algn="just"/>
            <a:endParaRPr lang="tr-TR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Tütün dumanını solumak; </a:t>
            </a:r>
            <a:r>
              <a:rPr lang="tr-TR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kanser</a:t>
            </a:r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kalp</a:t>
            </a:r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hastalıkları</a:t>
            </a:r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KOAH</a:t>
            </a:r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gibi birçok hastalığa neden olmaktadır.</a:t>
            </a:r>
          </a:p>
          <a:p>
            <a:pPr algn="just"/>
            <a:endParaRPr lang="tr-TR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Tütün dumanına sadece </a:t>
            </a:r>
            <a:r>
              <a:rPr lang="tr-TR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dakika </a:t>
            </a:r>
            <a:r>
              <a:rPr lang="tr-TR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maruz kalmak bile, uzun süre sigara kullanmış insanlarda görülen sağlık sorunlarının ortaya çıkmasına neden olmaktadır.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pPr algn="ctr"/>
            <a:r>
              <a:rPr lang="tr-TR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SİGARANIN ZARARLARI</a:t>
            </a:r>
          </a:p>
        </p:txBody>
      </p:sp>
    </p:spTree>
    <p:extLst>
      <p:ext uri="{BB962C8B-B14F-4D97-AF65-F5344CB8AC3E}">
        <p14:creationId xmlns:p14="http://schemas.microsoft.com/office/powerpoint/2010/main" val="3246926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F7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fi-FI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Dumansız hava sahası uygulaması.</a:t>
            </a: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paketlerinin üzerine sigaranın zararlarını anlatan görsellerin  konulması.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yaş altındaki bireylere sigara satılmaması.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tr-TR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tr-TR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Televizyonlarda sigaranın zararlarını anlatan kamu spotu filmlerinin yayımlanması.</a:t>
            </a:r>
          </a:p>
          <a:p>
            <a:pPr>
              <a:buFont typeface="Wingdings" panose="05000000000000000000" pitchFamily="2" charset="2"/>
              <a:buChar char="v"/>
            </a:pP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Sigara Kullanımını Azaltmak İçin Ne Gibi Önlemler Alınabilir?</a:t>
            </a:r>
          </a:p>
        </p:txBody>
      </p:sp>
    </p:spTree>
    <p:extLst>
      <p:ext uri="{BB962C8B-B14F-4D97-AF65-F5344CB8AC3E}">
        <p14:creationId xmlns:p14="http://schemas.microsoft.com/office/powerpoint/2010/main" val="1964066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Öncelikle kendinizi korumalısınız, sigara içilen ortamda asla durmamalısınız.</a:t>
            </a:r>
          </a:p>
          <a:p>
            <a:pPr marL="0" indent="0" algn="just">
              <a:buNone/>
            </a:pPr>
            <a:endParaRPr lang="tr-TR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Haklarınızı bilmelisiniz. Sigara içerek başkalarına zarar vermenin bir hak ihlali olduğunu bilmeli, bu konuda yakın çevrenizi de bilgilendirmelisiniz.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tr-TR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Sigara bağımlılığı ile mücadele eden kurumları bilmelisiniz. </a:t>
            </a:r>
            <a:r>
              <a:rPr lang="tr-TR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Sağlık Bakanlığı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Milli Eğitim Bakanlığı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Yeşilay</a:t>
            </a:r>
            <a:r>
              <a:rPr lang="tr-TR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gibi kurumlar sigara bağımlılığı ile mücadele etmektedir.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tr-TR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Bireysel Olarak Yapabileceklerimiz</a:t>
            </a:r>
          </a:p>
        </p:txBody>
      </p:sp>
    </p:spTree>
    <p:extLst>
      <p:ext uri="{BB962C8B-B14F-4D97-AF65-F5344CB8AC3E}">
        <p14:creationId xmlns:p14="http://schemas.microsoft.com/office/powerpoint/2010/main" val="1791279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</TotalTime>
  <Words>549</Words>
  <Application>Microsoft Office PowerPoint</Application>
  <PresentationFormat>Ekran Gösterisi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Kağıt</vt:lpstr>
      <vt:lpstr>SİGARA VE ALKOLÜN ZARARLARI</vt:lpstr>
      <vt:lpstr>SİGARANIN ZARARLARI</vt:lpstr>
      <vt:lpstr>       SİGARANIN ZARARLARI</vt:lpstr>
      <vt:lpstr>SİGARANIN ZARARLARI</vt:lpstr>
      <vt:lpstr>SİGARANIN ZARARLARI</vt:lpstr>
      <vt:lpstr>SİGARANIN ZARARLARI</vt:lpstr>
      <vt:lpstr>SİGARANIN ZARARLARI</vt:lpstr>
      <vt:lpstr>Sigara Kullanımını Azaltmak İçin Ne Gibi Önlemler Alınabilir?</vt:lpstr>
      <vt:lpstr>Bireysel Olarak Yapabileceklerimiz</vt:lpstr>
      <vt:lpstr>Bireysel Olarak Yapabileceklerimiz</vt:lpstr>
      <vt:lpstr>ALKOLÜN ZARARLARI</vt:lpstr>
      <vt:lpstr>ALKOLÜN ZARARLARI</vt:lpstr>
      <vt:lpstr>ALKOLÜN ZARARLARI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SİGARA VE ALKOLÜN ZARARLARI</dc:title>
  <dc:creator>CASPER</dc:creator>
  <cp:lastModifiedBy>Hasan Ayık</cp:lastModifiedBy>
  <cp:revision>15</cp:revision>
  <dcterms:created xsi:type="dcterms:W3CDTF">2020-12-13T00:06:50Z</dcterms:created>
  <dcterms:modified xsi:type="dcterms:W3CDTF">2020-12-13T20:04:14Z</dcterms:modified>
</cp:coreProperties>
</file>