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</p:sldIdLst>
  <p:sldSz cx="9144000" cy="6858000" type="screen4x3"/>
  <p:notesSz cx="6888163" cy="100203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5" Type="http://schemas.openxmlformats.org/officeDocument/2006/relationships/slide" Target="slides/slide4.xml" /><Relationship Id="rId10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8.png" /><Relationship Id="rId4" Type="http://schemas.openxmlformats.org/officeDocument/2006/relationships/image" Target="../media/image7.pn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 /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11.pn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 /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1619673" y="147990"/>
            <a:ext cx="5328592" cy="64633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3600" dirty="0"/>
              <a:t> </a:t>
            </a:r>
            <a:r>
              <a:rPr lang="tr-TR" sz="3600" b="1" dirty="0">
                <a:solidFill>
                  <a:schemeClr val="tx1"/>
                </a:solidFill>
              </a:rPr>
              <a:t>SEBEP SONUÇ CÜMLELERİ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317914" y="908720"/>
            <a:ext cx="95106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/>
              <a:t>  Bir </a:t>
            </a:r>
            <a:r>
              <a:rPr lang="tr-TR" sz="2400" dirty="0"/>
              <a:t>eylemin hangi gerekçeyle veya hangi sebeple yapıldığını bildiren cümlelere  </a:t>
            </a:r>
            <a:r>
              <a:rPr lang="tr-TR" sz="2400" b="1" i="1" dirty="0">
                <a:solidFill>
                  <a:srgbClr val="C00000"/>
                </a:solidFill>
              </a:rPr>
              <a:t>sebep sonuç cümleleri </a:t>
            </a:r>
            <a:r>
              <a:rPr lang="tr-TR" sz="2400" dirty="0"/>
              <a:t>denir.</a:t>
            </a:r>
          </a:p>
        </p:txBody>
      </p:sp>
      <p:pic>
        <p:nvPicPr>
          <p:cNvPr id="1026" name="Picture 2" descr="Obezite nedir? Kimlere morbid obez denebilir? Tedavisi mümkün mü?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7" y="1844824"/>
            <a:ext cx="3356413" cy="2337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ağlıksız Gıdaya Tv'de Yasa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70" y="2433611"/>
            <a:ext cx="2233803" cy="1619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etin kutusu 1"/>
          <p:cNvSpPr txBox="1"/>
          <p:nvPr/>
        </p:nvSpPr>
        <p:spPr>
          <a:xfrm>
            <a:off x="755576" y="4976507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/>
              <a:t>Sağlıksız beslendiği için </a:t>
            </a:r>
            <a:r>
              <a:rPr lang="tr-TR" sz="3200" dirty="0" err="1"/>
              <a:t>obez</a:t>
            </a:r>
            <a:r>
              <a:rPr lang="tr-TR" sz="3200" dirty="0"/>
              <a:t> olmuş.</a:t>
            </a:r>
          </a:p>
        </p:txBody>
      </p:sp>
    </p:spTree>
    <p:extLst>
      <p:ext uri="{BB962C8B-B14F-4D97-AF65-F5344CB8AC3E}">
        <p14:creationId xmlns:p14="http://schemas.microsoft.com/office/powerpoint/2010/main" val="397593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ikdörtgen 5"/>
          <p:cNvSpPr/>
          <p:nvPr/>
        </p:nvSpPr>
        <p:spPr>
          <a:xfrm>
            <a:off x="341827" y="980728"/>
            <a:ext cx="792088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tr-TR" sz="3200" i="1" dirty="0">
                <a:solidFill>
                  <a:srgbClr val="C00000"/>
                </a:solidFill>
              </a:rPr>
              <a:t>Hava yağmurlu olduğu için ıslandım.</a:t>
            </a:r>
          </a:p>
          <a:p>
            <a:endParaRPr lang="tr-TR" sz="3200" i="1" dirty="0"/>
          </a:p>
          <a:p>
            <a:endParaRPr lang="tr-TR" sz="3200" i="1" dirty="0"/>
          </a:p>
          <a:p>
            <a:pPr marL="457200" indent="-457200">
              <a:buFont typeface="Wingdings" pitchFamily="2" charset="2"/>
              <a:buChar char="Ø"/>
            </a:pPr>
            <a:r>
              <a:rPr lang="tr-TR" sz="3200" i="1" dirty="0">
                <a:solidFill>
                  <a:srgbClr val="00B050"/>
                </a:solidFill>
              </a:rPr>
              <a:t>Okulların açılmasıyla masraflar arttı.</a:t>
            </a:r>
            <a:br>
              <a:rPr lang="tr-TR" sz="3200" i="1" dirty="0">
                <a:solidFill>
                  <a:srgbClr val="00B050"/>
                </a:solidFill>
              </a:rPr>
            </a:br>
            <a:endParaRPr lang="tr-TR" sz="3200" i="1" dirty="0">
              <a:solidFill>
                <a:srgbClr val="00B050"/>
              </a:solidFill>
            </a:endParaRPr>
          </a:p>
          <a:p>
            <a:endParaRPr lang="tr-TR" sz="3200" i="1" dirty="0"/>
          </a:p>
          <a:p>
            <a:pPr marL="457200" indent="-457200">
              <a:buFont typeface="Wingdings" pitchFamily="2" charset="2"/>
              <a:buChar char="Ø"/>
            </a:pPr>
            <a:r>
              <a:rPr lang="tr-TR" sz="3200" i="1" dirty="0">
                <a:solidFill>
                  <a:srgbClr val="00B0F0"/>
                </a:solidFill>
              </a:rPr>
              <a:t>Onu çağırmadık diye bize küstü.</a:t>
            </a:r>
            <a:br>
              <a:rPr lang="tr-TR" sz="3200" i="1" dirty="0">
                <a:solidFill>
                  <a:srgbClr val="00B0F0"/>
                </a:solidFill>
              </a:rPr>
            </a:br>
            <a:endParaRPr lang="tr-TR" sz="3200" i="1" dirty="0">
              <a:solidFill>
                <a:srgbClr val="00B0F0"/>
              </a:solidFill>
            </a:endParaRPr>
          </a:p>
          <a:p>
            <a:endParaRPr lang="tr-TR" sz="3200" i="1" dirty="0"/>
          </a:p>
          <a:p>
            <a:pPr marL="457200" indent="-457200">
              <a:buFont typeface="Wingdings" pitchFamily="2" charset="2"/>
              <a:buChar char="Ø"/>
            </a:pPr>
            <a:r>
              <a:rPr lang="tr-TR" sz="3200" i="1" dirty="0"/>
              <a:t>Yağmur yağınca maç iptal oldu.</a:t>
            </a:r>
          </a:p>
          <a:p>
            <a:endParaRPr lang="tr-TR" sz="3200" i="1" dirty="0"/>
          </a:p>
        </p:txBody>
      </p:sp>
      <p:sp>
        <p:nvSpPr>
          <p:cNvPr id="7" name="Metin kutusu 6"/>
          <p:cNvSpPr txBox="1"/>
          <p:nvPr/>
        </p:nvSpPr>
        <p:spPr>
          <a:xfrm>
            <a:off x="2146816" y="14469"/>
            <a:ext cx="3721328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4400" b="1" i="1" dirty="0"/>
              <a:t>ALIŞTIRMALAR</a:t>
            </a:r>
          </a:p>
        </p:txBody>
      </p:sp>
      <p:pic>
        <p:nvPicPr>
          <p:cNvPr id="4098" name="Picture 2" descr="Küsmek vektörler ve grafikleri | Depositphotos®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5" y="3212977"/>
            <a:ext cx="1872208" cy="181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eneyler | Yağmur yağıyor Arap kızı camdan bakıy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722" y="180628"/>
            <a:ext cx="1806758" cy="2107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579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Yatay Kaydırma 8"/>
          <p:cNvSpPr/>
          <p:nvPr/>
        </p:nvSpPr>
        <p:spPr>
          <a:xfrm>
            <a:off x="6713554" y="1916832"/>
            <a:ext cx="2178926" cy="2088232"/>
          </a:xfrm>
          <a:prstGeom prst="horizontalScrol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Metin kutusu 3"/>
          <p:cNvSpPr txBox="1"/>
          <p:nvPr/>
        </p:nvSpPr>
        <p:spPr>
          <a:xfrm>
            <a:off x="1719985" y="147990"/>
            <a:ext cx="5544616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3600" b="1" dirty="0">
                <a:solidFill>
                  <a:srgbClr val="C00000"/>
                </a:solidFill>
              </a:rPr>
              <a:t>KARŞILAŞTIRMA CÜMLELERİ</a:t>
            </a:r>
          </a:p>
        </p:txBody>
      </p:sp>
      <p:sp>
        <p:nvSpPr>
          <p:cNvPr id="6" name="Dikdörtgen 5"/>
          <p:cNvSpPr/>
          <p:nvPr/>
        </p:nvSpPr>
        <p:spPr>
          <a:xfrm>
            <a:off x="175274" y="980728"/>
            <a:ext cx="9001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dirty="0"/>
              <a:t>  Birden fazla varlık, kavram ya da durumun karşılaştırıldığı cümlelerdir. Karşılaştırmada </a:t>
            </a:r>
            <a:r>
              <a:rPr lang="tr-TR" sz="2400" b="1" i="1" dirty="0">
                <a:solidFill>
                  <a:schemeClr val="accent6">
                    <a:lumMod val="50000"/>
                  </a:schemeClr>
                </a:solidFill>
              </a:rPr>
              <a:t>benzerlik</a:t>
            </a:r>
            <a:r>
              <a:rPr lang="tr-TR" sz="2400" dirty="0"/>
              <a:t>, </a:t>
            </a:r>
            <a:r>
              <a:rPr lang="tr-TR" sz="2400" b="1" i="1" dirty="0">
                <a:solidFill>
                  <a:srgbClr val="FF0000"/>
                </a:solidFill>
              </a:rPr>
              <a:t>farklılık</a:t>
            </a:r>
            <a:r>
              <a:rPr lang="tr-TR" sz="2400" dirty="0"/>
              <a:t>, </a:t>
            </a:r>
            <a:r>
              <a:rPr lang="tr-TR" sz="2400" b="1" i="1" dirty="0">
                <a:solidFill>
                  <a:srgbClr val="00B050"/>
                </a:solidFill>
              </a:rPr>
              <a:t>üstünlük</a:t>
            </a:r>
            <a:r>
              <a:rPr lang="tr-TR" sz="2400" dirty="0"/>
              <a:t> gibi değişik durumlar ifade edilir.</a:t>
            </a:r>
          </a:p>
        </p:txBody>
      </p:sp>
      <p:sp>
        <p:nvSpPr>
          <p:cNvPr id="7" name="Dikdörtgen 6"/>
          <p:cNvSpPr/>
          <p:nvPr/>
        </p:nvSpPr>
        <p:spPr>
          <a:xfrm>
            <a:off x="7020272" y="2157347"/>
            <a:ext cx="18722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dirty="0"/>
              <a:t>gibi, aynısı, kadar, en, daha ,çok, göre</a:t>
            </a:r>
          </a:p>
        </p:txBody>
      </p:sp>
      <p:sp>
        <p:nvSpPr>
          <p:cNvPr id="10" name="Dikdörtgen 9"/>
          <p:cNvSpPr/>
          <p:nvPr/>
        </p:nvSpPr>
        <p:spPr>
          <a:xfrm>
            <a:off x="377417" y="3116179"/>
            <a:ext cx="60113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tr-TR" sz="2800" dirty="0"/>
              <a:t>Muz da çilek kadar lezzetli meyvedir. </a:t>
            </a:r>
          </a:p>
        </p:txBody>
      </p:sp>
      <p:sp>
        <p:nvSpPr>
          <p:cNvPr id="11" name="Dikdörtgen 10"/>
          <p:cNvSpPr/>
          <p:nvPr/>
        </p:nvSpPr>
        <p:spPr>
          <a:xfrm>
            <a:off x="556630" y="5445224"/>
            <a:ext cx="55878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tr-TR" sz="2800" dirty="0"/>
              <a:t>Bugün hava düne göre daha sıcak.</a:t>
            </a:r>
          </a:p>
        </p:txBody>
      </p:sp>
      <p:pic>
        <p:nvPicPr>
          <p:cNvPr id="2050" name="Picture 2" descr="Muz Yerli Kg - Migr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46214"/>
            <a:ext cx="1235685" cy="1235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utoShape 4" descr="Çilek Festivali - Home | Face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5" name="AutoShape 6" descr="Çilek Festivali - Home | Face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6" name="AutoShape 8" descr="Çilek Festivali - Home | Facebook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058" name="Picture 10" descr="Birçok hastalıktan korunma vesilesi: Çilek... - YENİ ASY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2888" y="2027219"/>
            <a:ext cx="1890720" cy="1062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ISI SICAKLIK FARK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806" y="4444018"/>
            <a:ext cx="2567194" cy="2002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Sıcaklık nedir?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14" y="3735008"/>
            <a:ext cx="1253256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738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70198" y="899661"/>
            <a:ext cx="100261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tr-TR" sz="2800" i="1" dirty="0">
                <a:solidFill>
                  <a:srgbClr val="00B050"/>
                </a:solidFill>
              </a:rPr>
              <a:t>Ağrı Dağı, Uludağ’dan daha yüksektir. </a:t>
            </a:r>
          </a:p>
        </p:txBody>
      </p:sp>
      <p:sp>
        <p:nvSpPr>
          <p:cNvPr id="5" name="Dikdörtgen 4"/>
          <p:cNvSpPr/>
          <p:nvPr/>
        </p:nvSpPr>
        <p:spPr>
          <a:xfrm>
            <a:off x="70198" y="2628491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tr-TR" sz="2800" i="1" dirty="0"/>
              <a:t>Türkçe dersini de matematik dersi kadar severim.  </a:t>
            </a:r>
          </a:p>
        </p:txBody>
      </p:sp>
      <p:sp>
        <p:nvSpPr>
          <p:cNvPr id="6" name="Dikdörtgen 5"/>
          <p:cNvSpPr/>
          <p:nvPr/>
        </p:nvSpPr>
        <p:spPr>
          <a:xfrm>
            <a:off x="322990" y="4149080"/>
            <a:ext cx="9520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tr-TR" sz="2800" i="1" dirty="0">
                <a:solidFill>
                  <a:srgbClr val="C00000"/>
                </a:solidFill>
              </a:rPr>
              <a:t>Senin ayakkabının aynısı bende var. 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2084613" y="127371"/>
            <a:ext cx="3564396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4000" b="1" i="1" dirty="0"/>
              <a:t>ALIŞTIRMALAR</a:t>
            </a:r>
          </a:p>
        </p:txBody>
      </p:sp>
      <p:sp>
        <p:nvSpPr>
          <p:cNvPr id="8" name="Dikdörtgen 7"/>
          <p:cNvSpPr/>
          <p:nvPr/>
        </p:nvSpPr>
        <p:spPr>
          <a:xfrm>
            <a:off x="308079" y="5575966"/>
            <a:ext cx="64552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tr-TR" sz="2800" i="1" dirty="0">
                <a:solidFill>
                  <a:srgbClr val="7030A0"/>
                </a:solidFill>
              </a:rPr>
              <a:t>Köyün en güzel çileği bahçemizde yetişir</a:t>
            </a:r>
          </a:p>
        </p:txBody>
      </p:sp>
      <p:pic>
        <p:nvPicPr>
          <p:cNvPr id="3076" name="Picture 4" descr="Prof. Dr. Kaya: 'Hayalleri süsleyen Ağrı Dağı mutlaka ekonomiye  kazandırılmalı'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526" y="44786"/>
            <a:ext cx="2045077" cy="121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Uludağ - Vikiped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526" y="1265106"/>
            <a:ext cx="2045077" cy="136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Metin kutusu 8"/>
          <p:cNvSpPr txBox="1"/>
          <p:nvPr/>
        </p:nvSpPr>
        <p:spPr>
          <a:xfrm>
            <a:off x="6831343" y="2242210"/>
            <a:ext cx="15062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>
                <a:solidFill>
                  <a:schemeClr val="bg1"/>
                </a:solidFill>
              </a:rPr>
              <a:t>2543 m</a:t>
            </a:r>
          </a:p>
        </p:txBody>
      </p:sp>
      <p:sp>
        <p:nvSpPr>
          <p:cNvPr id="13" name="Metin kutusu 12"/>
          <p:cNvSpPr txBox="1"/>
          <p:nvPr/>
        </p:nvSpPr>
        <p:spPr>
          <a:xfrm>
            <a:off x="6865013" y="791939"/>
            <a:ext cx="1472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3898 m</a:t>
            </a:r>
          </a:p>
        </p:txBody>
      </p:sp>
      <p:pic>
        <p:nvPicPr>
          <p:cNvPr id="3080" name="Picture 8" descr="Ayakkabı Mavi, Mavi ayakkabı, moda, spor ayakkabı, çizgi film png | PNGWi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3580432"/>
            <a:ext cx="1718304" cy="128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5081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ulut 13"/>
          <p:cNvSpPr/>
          <p:nvPr/>
        </p:nvSpPr>
        <p:spPr>
          <a:xfrm>
            <a:off x="7390069" y="44340"/>
            <a:ext cx="1107234" cy="72730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Metin kutusu 3"/>
          <p:cNvSpPr txBox="1"/>
          <p:nvPr/>
        </p:nvSpPr>
        <p:spPr>
          <a:xfrm>
            <a:off x="2195736" y="80977"/>
            <a:ext cx="4752528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3600" dirty="0"/>
              <a:t> </a:t>
            </a:r>
            <a:r>
              <a:rPr lang="tr-TR" sz="3600" b="1" dirty="0"/>
              <a:t>BENZETME CÜMLELERİ</a:t>
            </a:r>
          </a:p>
        </p:txBody>
      </p:sp>
      <p:sp>
        <p:nvSpPr>
          <p:cNvPr id="7" name="Dikdörtgen 6"/>
          <p:cNvSpPr/>
          <p:nvPr/>
        </p:nvSpPr>
        <p:spPr>
          <a:xfrm>
            <a:off x="395536" y="836712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dirty="0"/>
              <a:t>  Herhangi bir olayı, durumu ya da varlığı daha iyi açıklayabilmek için yaptığımız karşılaştırma </a:t>
            </a:r>
            <a:r>
              <a:rPr lang="tr-TR" sz="2400" b="1" i="1" dirty="0">
                <a:solidFill>
                  <a:srgbClr val="FF0000"/>
                </a:solidFill>
              </a:rPr>
              <a:t>benzetme</a:t>
            </a:r>
            <a:r>
              <a:rPr lang="tr-TR" sz="2400" b="1" dirty="0"/>
              <a:t> </a:t>
            </a:r>
            <a:r>
              <a:rPr lang="tr-TR" sz="2400" dirty="0"/>
              <a:t>denir.</a:t>
            </a:r>
          </a:p>
        </p:txBody>
      </p:sp>
      <p:sp>
        <p:nvSpPr>
          <p:cNvPr id="8" name="Dikdörtgen 7"/>
          <p:cNvSpPr/>
          <p:nvPr/>
        </p:nvSpPr>
        <p:spPr>
          <a:xfrm>
            <a:off x="629340" y="1988840"/>
            <a:ext cx="52565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3200" dirty="0"/>
              <a:t>Ali, bir tavşan </a:t>
            </a:r>
            <a:r>
              <a:rPr lang="tr-TR" sz="3200" b="1" dirty="0"/>
              <a:t>gibi </a:t>
            </a:r>
            <a:r>
              <a:rPr lang="tr-TR" sz="3200" dirty="0"/>
              <a:t>hızlı koşar.</a:t>
            </a:r>
          </a:p>
        </p:txBody>
      </p:sp>
      <p:sp>
        <p:nvSpPr>
          <p:cNvPr id="10" name="Dikdörtgen 9"/>
          <p:cNvSpPr/>
          <p:nvPr/>
        </p:nvSpPr>
        <p:spPr>
          <a:xfrm>
            <a:off x="414129" y="5157192"/>
            <a:ext cx="56870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3200" dirty="0"/>
              <a:t>Benim abim bir keçi </a:t>
            </a:r>
            <a:r>
              <a:rPr lang="tr-TR" sz="3200" b="1" dirty="0"/>
              <a:t>gibi </a:t>
            </a:r>
            <a:r>
              <a:rPr lang="tr-TR" sz="3200" dirty="0"/>
              <a:t>inatçıdır.</a:t>
            </a:r>
          </a:p>
        </p:txBody>
      </p:sp>
      <p:sp>
        <p:nvSpPr>
          <p:cNvPr id="11" name="AutoShape 2" descr="Sevimli Çizgi Tavşan Sepet Yumurta Ile Tutarak Stok Vektör Sanatı &amp;  Animasyon karakter'nin Daha Fazla Görseli - 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028" name="Picture 4" descr="Gülen tavşan vektörler ve grafikleri | Depositphotos®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406321"/>
            <a:ext cx="1817980" cy="204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Dikdörtgen 11"/>
          <p:cNvSpPr/>
          <p:nvPr/>
        </p:nvSpPr>
        <p:spPr>
          <a:xfrm>
            <a:off x="424136" y="3517342"/>
            <a:ext cx="67117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3200" dirty="0"/>
              <a:t>Mutfakta bulaşıklar daha </a:t>
            </a:r>
            <a:r>
              <a:rPr lang="tr-TR" sz="3200" b="1" dirty="0"/>
              <a:t>gibi </a:t>
            </a:r>
            <a:r>
              <a:rPr lang="tr-TR" sz="3200" dirty="0"/>
              <a:t>yığılmıştı.</a:t>
            </a:r>
          </a:p>
        </p:txBody>
      </p:sp>
      <p:pic>
        <p:nvPicPr>
          <p:cNvPr id="1030" name="Picture 6" descr="Keçi çizgi film vektörler ve grafikleri | Depositphotos®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005064"/>
            <a:ext cx="2027123" cy="2581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etin kutusu 12"/>
          <p:cNvSpPr txBox="1"/>
          <p:nvPr/>
        </p:nvSpPr>
        <p:spPr>
          <a:xfrm>
            <a:off x="7569222" y="142532"/>
            <a:ext cx="1179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FF0000"/>
                </a:solidFill>
              </a:rPr>
              <a:t>gibi</a:t>
            </a:r>
          </a:p>
        </p:txBody>
      </p:sp>
    </p:spTree>
    <p:extLst>
      <p:ext uri="{BB962C8B-B14F-4D97-AF65-F5344CB8AC3E}">
        <p14:creationId xmlns:p14="http://schemas.microsoft.com/office/powerpoint/2010/main" val="4141679612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141</Words>
  <Application>Microsoft Office PowerPoint</Application>
  <PresentationFormat>Ekran Gösterisi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6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10</dc:creator>
  <cp:lastModifiedBy>Hasan Ayık</cp:lastModifiedBy>
  <cp:revision>11</cp:revision>
  <cp:lastPrinted>2020-11-23T15:54:12Z</cp:lastPrinted>
  <dcterms:created xsi:type="dcterms:W3CDTF">2020-11-18T17:43:44Z</dcterms:created>
  <dcterms:modified xsi:type="dcterms:W3CDTF">2020-12-12T16:17:04Z</dcterms:modified>
</cp:coreProperties>
</file>