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72" r:id="rId15"/>
    <p:sldId id="268" r:id="rId16"/>
    <p:sldId id="269" r:id="rId17"/>
    <p:sldId id="273" r:id="rId18"/>
    <p:sldId id="274" r:id="rId19"/>
    <p:sldId id="275" r:id="rId20"/>
    <p:sldId id="270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9C5C-9297-4D78-80DB-5C7CB85467C7}" type="datetimeFigureOut">
              <a:rPr lang="tr-TR" smtClean="0"/>
              <a:pPr/>
              <a:t>01.12.2020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D674F-6EA1-497B-9304-4ED1440AE3E4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6600" dirty="0" smtClean="0">
                <a:solidFill>
                  <a:srgbClr val="00B050"/>
                </a:solidFill>
              </a:rPr>
              <a:t>MİLLİ MÜCADELE DÖNEMİ</a:t>
            </a:r>
            <a:endParaRPr lang="tr-TR" sz="6600" dirty="0">
              <a:solidFill>
                <a:srgbClr val="00B05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Sivas Kongresi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Ülkenin her yerinden delegeler katıldı.</a:t>
            </a:r>
          </a:p>
          <a:p>
            <a:r>
              <a:rPr lang="tr-TR" dirty="0" smtClean="0"/>
              <a:t>Milli cemiyetler tek çatı altında toplandı</a:t>
            </a:r>
            <a:endParaRPr lang="tr-TR" dirty="0"/>
          </a:p>
        </p:txBody>
      </p:sp>
      <p:pic>
        <p:nvPicPr>
          <p:cNvPr id="1026" name="Picture 2" descr="SİVAS BAROSU | www.sivasbarosu.org.t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143248"/>
            <a:ext cx="5500726" cy="3373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BÜYÜK MİLLET MECLİSİNİN AÇILMASI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 Sivas’ta oluşturulan delege ile birlikte Mustafa Kemal Atatürk Ankara’ya geldi.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  23 Nisan 1920 ‘ de TBMM’yi açtı.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 Türk milleti vekillerini kendi içinden </a:t>
            </a:r>
            <a:r>
              <a:rPr lang="tr-TR" dirty="0" err="1" smtClean="0"/>
              <a:t>seferek</a:t>
            </a:r>
            <a:r>
              <a:rPr lang="tr-TR" dirty="0" smtClean="0"/>
              <a:t> Ankara’ya gönderdi.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  Atatürk Meclis başkanı seçildi.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   Düzenli ordu kuruldu.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DOĞU CEPHESİ VE KAZIM KARABEKİR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İtilaf Devletleri Birinci Dünya Savaşı’ndan sonra Doğu Anadolu’da bir ermeni devleti kurmak için harekete geçti.</a:t>
            </a:r>
          </a:p>
          <a:p>
            <a:r>
              <a:rPr lang="tr-TR" dirty="0" smtClean="0"/>
              <a:t>Ermeniler Kars,Ardahan çevresini işgal ettiler.</a:t>
            </a:r>
          </a:p>
          <a:p>
            <a:r>
              <a:rPr lang="tr-TR" dirty="0" smtClean="0"/>
              <a:t>O dönemde bölgedeki tek düzenli ordu birliği Kazım Karabekir’in komuta ettiği </a:t>
            </a:r>
            <a:r>
              <a:rPr lang="tr-TR" dirty="0" err="1" smtClean="0"/>
              <a:t>Erzurumda</a:t>
            </a:r>
            <a:r>
              <a:rPr lang="tr-TR" dirty="0" smtClean="0"/>
              <a:t> bulunan 15. kolordu idi.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Kazım Karabekir Doğu Anadolu’ya giren </a:t>
            </a:r>
            <a:r>
              <a:rPr lang="tr-TR" dirty="0" err="1" smtClean="0"/>
              <a:t>Ermeniler’i</a:t>
            </a:r>
            <a:r>
              <a:rPr lang="tr-TR" dirty="0" smtClean="0"/>
              <a:t> başarılı bir </a:t>
            </a:r>
            <a:r>
              <a:rPr lang="tr-TR" dirty="0" err="1" smtClean="0"/>
              <a:t>taaruzla</a:t>
            </a:r>
            <a:r>
              <a:rPr lang="tr-TR" dirty="0" smtClean="0"/>
              <a:t> bu günkü doğu sınırlarımızın dışına attı.</a:t>
            </a:r>
          </a:p>
          <a:p>
            <a:r>
              <a:rPr lang="tr-TR" dirty="0" smtClean="0"/>
              <a:t>Bu cephedeki savaş Büyük Millet Meclisi hükümetinin Ermenilerle imzaladığı </a:t>
            </a:r>
            <a:r>
              <a:rPr lang="tr-TR" dirty="0" err="1" smtClean="0"/>
              <a:t>Gümrü</a:t>
            </a:r>
            <a:r>
              <a:rPr lang="tr-TR" dirty="0" smtClean="0"/>
              <a:t> Anlaşmasıyla sona erdi.</a:t>
            </a:r>
          </a:p>
          <a:p>
            <a:r>
              <a:rPr lang="tr-TR" dirty="0" smtClean="0"/>
              <a:t>Bu anlaşma meclisin uluslararası alanda kazandığı ilk siyasi başarı olarak tarihe geçti.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60000"/>
                <a:lumOff val="40000"/>
              </a:schemeClr>
            </a:gs>
            <a:gs pos="82001">
              <a:schemeClr val="accent1">
                <a:lumMod val="75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KAZIM KARABEKİR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tr-TR" dirty="0" smtClean="0"/>
              <a:t> </a:t>
            </a:r>
            <a:r>
              <a:rPr lang="tr-TR" sz="2800" dirty="0" smtClean="0"/>
              <a:t>1882 yılında İstanbul’da doğdu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1905 harp akademisini bitirdi.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1. Dünya Savaşında çeşitli cephelerde görev yapmıştır.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Kurtuluş Savaşı döneminde </a:t>
            </a:r>
            <a:r>
              <a:rPr lang="tr-TR" sz="2800" dirty="0" smtClean="0">
                <a:solidFill>
                  <a:schemeClr val="accent2">
                    <a:lumMod val="75000"/>
                  </a:schemeClr>
                </a:solidFill>
              </a:rPr>
              <a:t>Doğu Cephesi </a:t>
            </a:r>
            <a:r>
              <a:rPr lang="tr-TR" sz="2800" dirty="0" smtClean="0"/>
              <a:t>komutanlığına atandı.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Tek düzenli ordu </a:t>
            </a:r>
            <a:r>
              <a:rPr lang="tr-TR" sz="2800" dirty="0" err="1" smtClean="0"/>
              <a:t>olanb</a:t>
            </a:r>
            <a:r>
              <a:rPr lang="tr-TR" sz="2800" dirty="0" smtClean="0"/>
              <a:t> 15. kolorduyu komuta ediyordu.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Ermenileri sınırlarımızın dışına attı.</a:t>
            </a:r>
          </a:p>
          <a:p>
            <a:pPr>
              <a:buFont typeface="Wingdings" pitchFamily="2" charset="2"/>
              <a:buChar char="q"/>
            </a:pPr>
            <a:r>
              <a:rPr lang="tr-TR" sz="2800" dirty="0" smtClean="0"/>
              <a:t>Yetim çocukları evlat edinmiş meslek, sanat sahibi yapmak için çabalamıştır.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mtClean="0"/>
              <a:t>GÜNEY CEPHESİ VE KAHRAMANLAR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Mondros Ateşkes Anlaşmasından sonra güney illerinde yaşayan Ermeniler Fransızlarla işbirliği yaptılar ve Adana, Maraş, Antep, Urfa ve çevresini işgal ettiler.</a:t>
            </a:r>
          </a:p>
          <a:p>
            <a:r>
              <a:rPr lang="tr-TR" dirty="0" smtClean="0"/>
              <a:t>Bölge halkı İşgallere tepki gösterdi ve oluşturdukları </a:t>
            </a:r>
            <a:r>
              <a:rPr lang="tr-TR" dirty="0" err="1" smtClean="0"/>
              <a:t>Kuvayı</a:t>
            </a:r>
            <a:r>
              <a:rPr lang="tr-TR" dirty="0" smtClean="0"/>
              <a:t> Milliye  birlikleri oluşturarak düşmanları toraklarından çıkardı.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60000"/>
                <a:lumOff val="40000"/>
              </a:schemeClr>
            </a:gs>
            <a:gs pos="82001">
              <a:schemeClr val="accent1">
                <a:lumMod val="20000"/>
                <a:lumOff val="8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TAYYAR RAHİME HANIM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tr-TR" dirty="0" smtClean="0"/>
              <a:t>1880 yılında Osmaniye’de doğdu.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Güney Cephesinde Adana’yı işgal eden Fransızlara karşı savaştı.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Fransızlara karşı </a:t>
            </a:r>
            <a:r>
              <a:rPr lang="tr-TR" dirty="0" err="1" smtClean="0"/>
              <a:t>Kuvay</a:t>
            </a:r>
            <a:r>
              <a:rPr lang="tr-TR" dirty="0" smtClean="0"/>
              <a:t>-ı Milliye birliklerine katıldı.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Atılgan bir insan olduğu için Tayyar (Uçan) lakabı verilmiştir.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Fransızlara karşı savaşırken şehit olmuştur.</a:t>
            </a:r>
          </a:p>
          <a:p>
            <a:pPr>
              <a:buFont typeface="Wingdings" pitchFamily="2" charset="2"/>
              <a:buChar char="q"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40000"/>
                <a:lumOff val="60000"/>
              </a:schemeClr>
            </a:gs>
            <a:gs pos="82001">
              <a:schemeClr val="tx2">
                <a:lumMod val="60000"/>
                <a:lumOff val="4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SÜTÇÜ İMAM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tr-TR" dirty="0" err="1" smtClean="0"/>
              <a:t>Maraşta</a:t>
            </a:r>
            <a:r>
              <a:rPr lang="tr-TR" dirty="0" smtClean="0"/>
              <a:t> düşmana ilk kurşunu atarak kurtuluş mücadelesini başlattı.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Köy köy gezerek direniş çağrısı yaptı.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Geceleri şehre inerek mücadele etti.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Maraş’ın kurtuluşunda önemli rol oynadı.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60000"/>
                <a:lumOff val="40000"/>
              </a:schemeClr>
            </a:gs>
            <a:gs pos="82001">
              <a:schemeClr val="tx2">
                <a:lumMod val="60000"/>
                <a:lumOff val="4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ALİ SAİP BEY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tr-TR" dirty="0" smtClean="0"/>
              <a:t>1885 yılında doğdu.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Harp eğitimi aldı.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İşgal sırasında şehrin ileri gelenleriyle milli bir teşkilat kurdu.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Fransızların Urfa’dan atılmasında önemli rol oynadı.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Atatürk bu kahramanlığından dolayı “</a:t>
            </a:r>
            <a:r>
              <a:rPr lang="tr-TR" dirty="0" err="1" smtClean="0"/>
              <a:t>Ursavaş</a:t>
            </a:r>
            <a:r>
              <a:rPr lang="tr-TR" dirty="0" smtClean="0"/>
              <a:t>” soyadını verdi.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1939’da </a:t>
            </a:r>
            <a:r>
              <a:rPr lang="tr-TR" dirty="0" err="1" smtClean="0"/>
              <a:t>Adanada</a:t>
            </a:r>
            <a:r>
              <a:rPr lang="tr-TR" dirty="0" smtClean="0"/>
              <a:t> vefat etti.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40000"/>
                <a:lumOff val="60000"/>
              </a:schemeClr>
            </a:gs>
            <a:gs pos="82001">
              <a:srgbClr val="FBD49C"/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MEHMET SAİT ŞAHİN BEY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Asıl adı Mehmet Sait’tir.</a:t>
            </a:r>
          </a:p>
          <a:p>
            <a:r>
              <a:rPr lang="tr-TR" dirty="0" smtClean="0"/>
              <a:t>Şahin Bey olarak anılmaktadır.</a:t>
            </a:r>
          </a:p>
          <a:p>
            <a:r>
              <a:rPr lang="tr-TR" dirty="0" smtClean="0"/>
              <a:t>Trablusgarp ve Balkan Savaşları’nda bulunmuştur.</a:t>
            </a:r>
          </a:p>
          <a:p>
            <a:r>
              <a:rPr lang="tr-TR" dirty="0" smtClean="0"/>
              <a:t>1. Dünya Savaşında birçok cephede  asker olarak savaşmıştır.</a:t>
            </a:r>
          </a:p>
          <a:p>
            <a:r>
              <a:rPr lang="tr-TR" dirty="0" smtClean="0"/>
              <a:t>Fransızların Antep işgalinden sonra Kilis </a:t>
            </a:r>
            <a:r>
              <a:rPr lang="tr-TR" dirty="0" err="1" smtClean="0"/>
              <a:t>Kuvay</a:t>
            </a:r>
            <a:r>
              <a:rPr lang="tr-TR" dirty="0" smtClean="0"/>
              <a:t>-i Milliye komutanlığına getirildi.</a:t>
            </a:r>
          </a:p>
          <a:p>
            <a:r>
              <a:rPr lang="tr-TR" dirty="0" smtClean="0"/>
              <a:t>Kilis-Antep savunma hattını kurdu. Bu hattı açmak isteyen Fransızlar tarafından şehit edildi.</a:t>
            </a:r>
          </a:p>
          <a:p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Osmanlı Devleti 1914-1918 yılları arasında 1. Dünya Savaşı’na katıldı.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>
                <a:solidFill>
                  <a:srgbClr val="FF0000"/>
                </a:solidFill>
              </a:rPr>
              <a:t>İtilaf Devletleri          İttifak Devletleri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     Almanya 1. Dünya Savaşı’nda yenildiği için biz de yenik sayıldık.</a:t>
            </a:r>
          </a:p>
          <a:p>
            <a:pPr>
              <a:buNone/>
            </a:pP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857224" y="3143248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Fransa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İngiltere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İtalya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Rusya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Yunanistan</a:t>
            </a: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>
            <a:off x="4071934" y="3214686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Bulgaristan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Avusturya- Macaristan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Almanya 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/>
              <a:t>Osmanlı Devleti</a:t>
            </a:r>
          </a:p>
          <a:p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Güney Cephesindeki mücadeleler Sakarya Zaferi’ne kadar devam etti. Zaferin ardından Fransızlar Güney Anadolu topraklarında tutunamayacaklarını anladılar.</a:t>
            </a:r>
          </a:p>
          <a:p>
            <a:r>
              <a:rPr lang="tr-TR" dirty="0" smtClean="0"/>
              <a:t>20 Ekim 1921’de Ankara Anlaşmasıyla topraklarımızdan </a:t>
            </a: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 rot="20581265">
            <a:off x="3732228" y="4659191"/>
            <a:ext cx="4714908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cmpd="thinThick">
            <a:solidFill>
              <a:schemeClr val="tx1"/>
            </a:solidFill>
            <a:prstDash val="sysDash"/>
            <a:round/>
          </a:ln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Comic Sans MS" pitchFamily="66" charset="0"/>
              </a:rPr>
              <a:t>Düşmana karşı gösterdikleri yiğitlik ve cesaretten dolayı Antep’e “GAZİ”, Maraş’a “KAHRAMAN”, Urfa’ya “ŞANLI” </a:t>
            </a:r>
            <a:r>
              <a:rPr lang="tr-TR" sz="2000" dirty="0" err="1" smtClean="0">
                <a:latin typeface="Comic Sans MS" pitchFamily="66" charset="0"/>
              </a:rPr>
              <a:t>ünvanı</a:t>
            </a:r>
            <a:r>
              <a:rPr lang="tr-TR" sz="2000" dirty="0" smtClean="0">
                <a:latin typeface="Comic Sans MS" pitchFamily="66" charset="0"/>
              </a:rPr>
              <a:t> verildi.</a:t>
            </a:r>
            <a:endParaRPr lang="tr-TR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Batı Cephesi ve Kahramanları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Kurtuluş savaşı sırasında milletimizin mücadele ettiği işgal güçlerinden birisi de Yunanlılardı.</a:t>
            </a:r>
          </a:p>
          <a:p>
            <a:r>
              <a:rPr lang="tr-TR" dirty="0" smtClean="0"/>
              <a:t>Yunanlılar 15 Mayıs 1919’da İzmir’e asker çıkardılar. Milli Mücadelenin Batı Cephesi açılmış oldu.</a:t>
            </a:r>
            <a:endParaRPr lang="tr-T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40000"/>
                <a:lumOff val="60000"/>
              </a:schemeClr>
            </a:gs>
            <a:gs pos="82001">
              <a:srgbClr val="FBD49C"/>
            </a:gs>
            <a:gs pos="100000">
              <a:schemeClr val="tx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Hasan Tahsin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İzmir’in işgaline ilk tepkiyi veren </a:t>
            </a:r>
            <a:r>
              <a:rPr lang="tr-TR" dirty="0" err="1" smtClean="0"/>
              <a:t>Hukukubeşer</a:t>
            </a:r>
            <a:r>
              <a:rPr lang="tr-TR" dirty="0" smtClean="0"/>
              <a:t> gazetesinin yazarıdır.</a:t>
            </a:r>
          </a:p>
          <a:p>
            <a:r>
              <a:rPr lang="tr-TR" dirty="0" smtClean="0"/>
              <a:t>15 Mayıs 1919’da İzmir rıhtımına çıkan yunanlılara ilk kurşunu atmıştır.</a:t>
            </a:r>
          </a:p>
          <a:p>
            <a:r>
              <a:rPr lang="tr-TR" dirty="0" smtClean="0"/>
              <a:t>Çatışmada şehit oldu.</a:t>
            </a:r>
            <a:endParaRPr lang="tr-T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tx2">
                <a:lumMod val="60000"/>
                <a:lumOff val="40000"/>
              </a:schemeClr>
            </a:gs>
            <a:gs pos="82001">
              <a:schemeClr val="accent5">
                <a:lumMod val="40000"/>
                <a:lumOff val="60000"/>
              </a:schemeClr>
            </a:gs>
            <a:gs pos="100000">
              <a:schemeClr val="tx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Yörük Ali Efe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1985 Aydın doğumludur.</a:t>
            </a:r>
          </a:p>
          <a:p>
            <a:r>
              <a:rPr lang="tr-TR" dirty="0" smtClean="0"/>
              <a:t>Aydın’da </a:t>
            </a:r>
            <a:r>
              <a:rPr lang="tr-TR" dirty="0" err="1" smtClean="0"/>
              <a:t>Kuvay</a:t>
            </a:r>
            <a:r>
              <a:rPr lang="tr-TR" dirty="0" smtClean="0"/>
              <a:t>-ı Milliye teşkilatını kurdu.</a:t>
            </a:r>
          </a:p>
          <a:p>
            <a:r>
              <a:rPr lang="tr-TR" dirty="0" smtClean="0"/>
              <a:t>Düzenli ordu kurulana kadar Menderes ve yöresi komutanlığını yaptı.</a:t>
            </a:r>
          </a:p>
          <a:p>
            <a:r>
              <a:rPr lang="tr-TR" dirty="0" smtClean="0"/>
              <a:t>Düzenli ordu kurulmasıyla birlikte BMM ordusuna katıldı.</a:t>
            </a:r>
          </a:p>
          <a:p>
            <a:r>
              <a:rPr lang="tr-TR" dirty="0" smtClean="0"/>
              <a:t>Milli Mücadeleye katkılarından dolayı </a:t>
            </a:r>
            <a:r>
              <a:rPr lang="tr-TR" dirty="0" smtClean="0">
                <a:solidFill>
                  <a:srgbClr val="FF0000"/>
                </a:solidFill>
              </a:rPr>
              <a:t>İstiklal Madalyası</a:t>
            </a:r>
            <a:r>
              <a:rPr lang="tr-TR" dirty="0" smtClean="0"/>
              <a:t> ile ödüllendirildi.</a:t>
            </a:r>
            <a:endParaRPr lang="tr-T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4">
                <a:lumMod val="40000"/>
                <a:lumOff val="60000"/>
              </a:schemeClr>
            </a:gs>
            <a:gs pos="82001">
              <a:schemeClr val="accent4">
                <a:lumMod val="75000"/>
              </a:schemeClr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İsmet İnönü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/>
              <a:t>1884 İzmir doğumludur.</a:t>
            </a:r>
          </a:p>
          <a:p>
            <a:r>
              <a:rPr lang="tr-TR" dirty="0" smtClean="0"/>
              <a:t>1903 yılında Harp Okulunu bitirdi.</a:t>
            </a:r>
          </a:p>
          <a:p>
            <a:r>
              <a:rPr lang="tr-TR" dirty="0" smtClean="0"/>
              <a:t>1906’da Harp Akademisini birincilikle bitirdi.</a:t>
            </a:r>
          </a:p>
          <a:p>
            <a:r>
              <a:rPr lang="tr-TR" dirty="0" smtClean="0"/>
              <a:t>1. Dünya Savaşında çeşitli cephelerde savaşmıştır.</a:t>
            </a:r>
          </a:p>
          <a:p>
            <a:r>
              <a:rPr lang="tr-TR" dirty="0" smtClean="0"/>
              <a:t>Milli Mücadele döneminde Batı Cephesi Komutanlığına getirildi.</a:t>
            </a:r>
          </a:p>
          <a:p>
            <a:r>
              <a:rPr lang="tr-TR" dirty="0" smtClean="0"/>
              <a:t>Büyük </a:t>
            </a:r>
            <a:r>
              <a:rPr lang="tr-TR" dirty="0" err="1" smtClean="0"/>
              <a:t>Taruz</a:t>
            </a:r>
            <a:r>
              <a:rPr lang="tr-TR" dirty="0" smtClean="0"/>
              <a:t> zaferinden sonra Mudanya mütarekesi ve Lozan Barış konferansında </a:t>
            </a:r>
            <a:r>
              <a:rPr lang="tr-TR" dirty="0" err="1" smtClean="0"/>
              <a:t>Türkiyeyi</a:t>
            </a:r>
            <a:r>
              <a:rPr lang="tr-TR" dirty="0" smtClean="0"/>
              <a:t> temsil etti.</a:t>
            </a:r>
          </a:p>
          <a:p>
            <a:r>
              <a:rPr lang="tr-TR" dirty="0" smtClean="0"/>
              <a:t>Türkiye Cumhuriyetinin ilk başbakanıdır.</a:t>
            </a:r>
          </a:p>
          <a:p>
            <a:r>
              <a:rPr lang="tr-TR" dirty="0" smtClean="0"/>
              <a:t>Soyadı kanunundan sonra “İnönü” soyadını aldı.</a:t>
            </a:r>
          </a:p>
          <a:p>
            <a:r>
              <a:rPr lang="tr-TR" dirty="0" err="1" smtClean="0"/>
              <a:t>Atatürkten</a:t>
            </a:r>
            <a:r>
              <a:rPr lang="tr-TR" dirty="0" smtClean="0"/>
              <a:t> sonra 2. cumhurbaşkanı oldu.</a:t>
            </a:r>
          </a:p>
          <a:p>
            <a:r>
              <a:rPr lang="tr-TR" dirty="0" smtClean="0"/>
              <a:t>1973 yılında vefat etti.</a:t>
            </a:r>
            <a:endParaRPr lang="tr-T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Albay İsmet Bey komutasındaki düzenli ordu birlikleri Batı Cephesindeki ilk başarılarını İnönü savaşlarında kazandı. Bu zaferle düzenli orduya güven arttı.</a:t>
            </a:r>
          </a:p>
          <a:p>
            <a:r>
              <a:rPr lang="tr-TR" dirty="0" smtClean="0"/>
              <a:t>İnönü Savaşlarında geri püskürtülen yunan ordusu yeniden saldırıya geçti.Afyon,Kütahya,Eskişehir Yunan işgaline uğradı.</a:t>
            </a:r>
          </a:p>
          <a:p>
            <a:r>
              <a:rPr lang="tr-TR" dirty="0" smtClean="0"/>
              <a:t>Büyük millet meclisi Başkomutanlığa Mustafa </a:t>
            </a:r>
            <a:r>
              <a:rPr lang="tr-TR" dirty="0" err="1" smtClean="0"/>
              <a:t>Kemak</a:t>
            </a:r>
            <a:r>
              <a:rPr lang="tr-TR" dirty="0" smtClean="0"/>
              <a:t> Atatürk’ü getirdi.</a:t>
            </a:r>
          </a:p>
          <a:p>
            <a:endParaRPr lang="tr-TR" dirty="0" smtClean="0"/>
          </a:p>
          <a:p>
            <a:endParaRPr lang="tr-TR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22 Ağustos 1921 ‘de Yunan ordusunun saldırısıyla Sakarya Meydan Muharebesi başladı. 22 gün süren savaş Türk ordusunun zaferiyle sonuçlandı.</a:t>
            </a:r>
          </a:p>
          <a:p>
            <a:r>
              <a:rPr lang="tr-TR" dirty="0" smtClean="0"/>
              <a:t>TBMM kazandığı bu zafer nedeniyle Mustafa Kemal Paşa’ya “Mareşal” rütbesi ve “</a:t>
            </a:r>
            <a:r>
              <a:rPr lang="tr-TR" dirty="0" err="1" smtClean="0"/>
              <a:t>Gazi”ünvanı</a:t>
            </a:r>
            <a:r>
              <a:rPr lang="tr-TR" dirty="0" smtClean="0"/>
              <a:t> verilmiştir.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786182" y="928670"/>
            <a:ext cx="4900618" cy="5197493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Zaferin kazanılmasında cephede savaşan kahraman </a:t>
            </a:r>
            <a:r>
              <a:rPr lang="tr-TR" dirty="0" err="1" smtClean="0"/>
              <a:t>mehmetçik</a:t>
            </a:r>
            <a:r>
              <a:rPr lang="tr-TR" dirty="0" smtClean="0"/>
              <a:t> kadar cephe gerisinde mermi taşıyan insanlarımız da önemli payı vardır.</a:t>
            </a:r>
          </a:p>
          <a:p>
            <a:r>
              <a:rPr lang="tr-TR" dirty="0" smtClean="0"/>
              <a:t>O günlerde </a:t>
            </a:r>
            <a:r>
              <a:rPr lang="tr-TR" dirty="0" err="1" smtClean="0"/>
              <a:t>istanbuldan</a:t>
            </a:r>
            <a:r>
              <a:rPr lang="tr-TR" dirty="0" smtClean="0"/>
              <a:t> ele geçirilen cephanelikler </a:t>
            </a:r>
            <a:r>
              <a:rPr lang="tr-TR" dirty="0" err="1" smtClean="0"/>
              <a:t>İneboluya</a:t>
            </a:r>
            <a:r>
              <a:rPr lang="tr-TR" dirty="0" smtClean="0"/>
              <a:t> ardından </a:t>
            </a:r>
            <a:r>
              <a:rPr lang="tr-TR" dirty="0" err="1" smtClean="0"/>
              <a:t>Ankaraya</a:t>
            </a:r>
            <a:r>
              <a:rPr lang="tr-TR" dirty="0" smtClean="0"/>
              <a:t> taşınıyordu. </a:t>
            </a:r>
          </a:p>
          <a:p>
            <a:r>
              <a:rPr lang="tr-TR" dirty="0" smtClean="0"/>
              <a:t>Bu güzergaha “</a:t>
            </a:r>
            <a:r>
              <a:rPr lang="tr-TR" dirty="0" smtClean="0">
                <a:solidFill>
                  <a:srgbClr val="FF0000"/>
                </a:solidFill>
              </a:rPr>
              <a:t>İstiklal Yolu</a:t>
            </a:r>
            <a:r>
              <a:rPr lang="tr-TR" dirty="0" smtClean="0"/>
              <a:t>” deniliyor.</a:t>
            </a:r>
            <a:endParaRPr lang="tr-TR" dirty="0"/>
          </a:p>
        </p:txBody>
      </p:sp>
      <p:pic>
        <p:nvPicPr>
          <p:cNvPr id="1026" name="Picture 2" descr="Türk Dünyası Kültür Başkenti Kastamonu... - Türk Dünyası Kültür Başkenti  Kastamonu 2018 | 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3357554" cy="4891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3">
                <a:lumMod val="60000"/>
                <a:lumOff val="40000"/>
              </a:schemeClr>
            </a:gs>
            <a:gs pos="82001">
              <a:srgbClr val="FBD49C"/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Şerife Bacı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İstiklal Yolunda askere cephe taşımıştır.</a:t>
            </a:r>
          </a:p>
          <a:p>
            <a:r>
              <a:rPr lang="tr-TR" dirty="0" smtClean="0"/>
              <a:t>Soğuk ve kar yağışlı bir günde cephane taşırken kafilenin gerisinde kaldı. Cephanelikler soğuktan etkilenmesin diye yorganını cephaneliklerin üzerine örtmüş kendisi soğuktan donarak ölmüştür.</a:t>
            </a:r>
            <a:endParaRPr lang="tr-T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1000">
              <a:schemeClr val="accent5">
                <a:lumMod val="60000"/>
                <a:lumOff val="40000"/>
              </a:schemeClr>
            </a:gs>
            <a:gs pos="82001">
              <a:schemeClr val="tx2">
                <a:lumMod val="75000"/>
              </a:schemeClr>
            </a:gs>
            <a:gs pos="100000">
              <a:schemeClr val="tx2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Fevzi Paşa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1876’da İstanbul’da doğdu.</a:t>
            </a:r>
          </a:p>
          <a:p>
            <a:r>
              <a:rPr lang="tr-TR" dirty="0" smtClean="0"/>
              <a:t>Balkan Savaşları ve 1. Dünya Savaşında birçok cephede görev aldı.</a:t>
            </a:r>
          </a:p>
          <a:p>
            <a:r>
              <a:rPr lang="tr-TR" dirty="0" smtClean="0"/>
              <a:t>Mondros Ateşkes Anlaşmasından sonra bir süre İstanbul’da kaldıktan sonra Milli Mücadeleye katılmak için Ankara’ya geldi.</a:t>
            </a:r>
          </a:p>
          <a:p>
            <a:r>
              <a:rPr lang="tr-TR" dirty="0" smtClean="0"/>
              <a:t>İlk meclis hükümetinde </a:t>
            </a:r>
            <a:r>
              <a:rPr lang="tr-TR" dirty="0" smtClean="0">
                <a:solidFill>
                  <a:srgbClr val="FF0000"/>
                </a:solidFill>
              </a:rPr>
              <a:t>Savunma Bakanı </a:t>
            </a:r>
            <a:r>
              <a:rPr lang="tr-TR" dirty="0" smtClean="0"/>
              <a:t>oldu.</a:t>
            </a:r>
          </a:p>
          <a:p>
            <a:r>
              <a:rPr lang="tr-TR" dirty="0" smtClean="0"/>
              <a:t>Sakarya Meydan Savaşı öncesi bakanlıktan ayrılarak genel kurmay başkanlığı görevini üstlendi.</a:t>
            </a:r>
          </a:p>
          <a:p>
            <a:r>
              <a:rPr lang="tr-TR" dirty="0" smtClean="0"/>
              <a:t>Sakarya Meydan Savaşı ve Büyük Taarruz savaşlarındaki büyük katkılarından dolayı TBMM tarafından “</a:t>
            </a:r>
            <a:r>
              <a:rPr lang="tr-TR" dirty="0" smtClean="0">
                <a:solidFill>
                  <a:srgbClr val="FF0000"/>
                </a:solidFill>
              </a:rPr>
              <a:t>Mareşallik</a:t>
            </a:r>
            <a:r>
              <a:rPr lang="tr-TR" dirty="0" smtClean="0"/>
              <a:t>” rütbesi verilmiştir.</a:t>
            </a:r>
            <a:endParaRPr lang="tr-T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600" dirty="0" smtClean="0"/>
              <a:t>30 Ekim 1918’de </a:t>
            </a:r>
            <a:r>
              <a:rPr lang="tr-TR" sz="3600" dirty="0" smtClean="0">
                <a:solidFill>
                  <a:srgbClr val="FF0000"/>
                </a:solidFill>
              </a:rPr>
              <a:t>Mondros Ateşkes Anlaşması</a:t>
            </a:r>
            <a:r>
              <a:rPr lang="tr-TR" sz="3600" dirty="0" smtClean="0"/>
              <a:t> imzalandı.</a:t>
            </a:r>
          </a:p>
          <a:p>
            <a:pPr>
              <a:buNone/>
            </a:pPr>
            <a:r>
              <a:rPr lang="tr-TR" sz="3600" dirty="0"/>
              <a:t> </a:t>
            </a:r>
            <a:r>
              <a:rPr lang="tr-TR" sz="3600" dirty="0" smtClean="0"/>
              <a:t>   </a:t>
            </a:r>
            <a:r>
              <a:rPr lang="tr-TR" sz="3600" dirty="0" smtClean="0">
                <a:solidFill>
                  <a:schemeClr val="accent5">
                    <a:lumMod val="75000"/>
                  </a:schemeClr>
                </a:solidFill>
              </a:rPr>
              <a:t>Osmanlı devleti bağımsızlığını ve kendini savunma hakkını tamamen kaybetti.</a:t>
            </a:r>
          </a:p>
          <a:p>
            <a:pPr>
              <a:buNone/>
            </a:pPr>
            <a:r>
              <a:rPr lang="tr-TR" sz="3600" dirty="0" smtClean="0">
                <a:solidFill>
                  <a:schemeClr val="accent5">
                    <a:lumMod val="75000"/>
                  </a:schemeClr>
                </a:solidFill>
              </a:rPr>
              <a:t>    Bu anlaşmaya dayanarak düşmanlar yurdumuzu işgal etti.</a:t>
            </a:r>
            <a:endParaRPr lang="tr-T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Başkomutan Mustafa Kemal, 26 Ağustos 1922’de taarruz emrini verdi. 30 Ağustosta Yunan birliklerini Dumlupınar’da kuşattı. Büyük bir yenilgiye </a:t>
            </a:r>
            <a:r>
              <a:rPr lang="tr-TR" dirty="0" err="1" smtClean="0"/>
              <a:t>uğratti</a:t>
            </a:r>
            <a:r>
              <a:rPr lang="tr-TR" dirty="0" smtClean="0"/>
              <a:t>.</a:t>
            </a:r>
          </a:p>
          <a:p>
            <a:r>
              <a:rPr lang="tr-TR" dirty="0" smtClean="0"/>
              <a:t>Atatürk’ün  “ </a:t>
            </a:r>
            <a:r>
              <a:rPr lang="tr-TR" dirty="0" smtClean="0">
                <a:solidFill>
                  <a:srgbClr val="660066"/>
                </a:solidFill>
              </a:rPr>
              <a:t>Ordular! İlk hedefiniz Akdeniz’dir,ileri!” </a:t>
            </a:r>
            <a:r>
              <a:rPr lang="tr-TR" dirty="0" smtClean="0"/>
              <a:t>emrini alan Türk ordusu 9 Eylül’de </a:t>
            </a:r>
            <a:r>
              <a:rPr lang="tr-TR" dirty="0" err="1" smtClean="0"/>
              <a:t>İzmire</a:t>
            </a:r>
            <a:r>
              <a:rPr lang="tr-TR" dirty="0" smtClean="0"/>
              <a:t> girdi.</a:t>
            </a:r>
          </a:p>
          <a:p>
            <a:r>
              <a:rPr lang="tr-TR" dirty="0" smtClean="0"/>
              <a:t>Savaşacak gücü kalmayan İtilaf devletleri ateşkes teklifinde bulundu.</a:t>
            </a:r>
            <a:endParaRPr lang="tr-T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Bursa’nın Mudanya kasabasında yapılan görüşmeler 11 Ekim 1922’de ateşkes anlaşmasının imzalanmasıyla sonuçlandı.</a:t>
            </a:r>
          </a:p>
          <a:p>
            <a:r>
              <a:rPr lang="tr-TR" dirty="0" smtClean="0"/>
              <a:t>Bu anlaşmayla Boğazlar bölgesi, İstanbul ve Doğu Trakya savaş yapılmadan geri alındı.</a:t>
            </a:r>
          </a:p>
          <a:p>
            <a:r>
              <a:rPr lang="tr-TR" dirty="0" smtClean="0"/>
              <a:t>24 Temmuz 1923’te </a:t>
            </a:r>
            <a:r>
              <a:rPr lang="tr-TR" smtClean="0"/>
              <a:t>Lozan Barış </a:t>
            </a:r>
            <a:r>
              <a:rPr lang="tr-TR" dirty="0" smtClean="0"/>
              <a:t>A</a:t>
            </a:r>
            <a:r>
              <a:rPr lang="tr-TR" smtClean="0"/>
              <a:t>ntlaşması </a:t>
            </a:r>
            <a:r>
              <a:rPr lang="tr-TR" dirty="0" smtClean="0"/>
              <a:t>imzalandı.</a:t>
            </a:r>
            <a:endParaRPr lang="tr-T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8" name="Picture 4" descr="Alfa_hak en Twitter: &quot;Mondros'a göre işgal edilen yerler. 1918. Dediğin  yerler çoktan elden çıkmış. Bence fazla zorlama kardeşim. Okumayan veya  bilmeyenler senin Twetinin altına Türkiye Cumhuriyeti'ni aşağılayan çok şey  yazabilir. Ben ülke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MİLLİ MÜCADELE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  İtilaf devletlerinin topraklarımızı işgali üzerine Mustafa Kemal Atatürk liderliğinde  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Milli Mücadele</a:t>
            </a:r>
            <a:r>
              <a:rPr lang="tr-TR" dirty="0" smtClean="0"/>
              <a:t> dönemi başladı.</a:t>
            </a:r>
          </a:p>
          <a:p>
            <a:pPr>
              <a:buNone/>
            </a:pPr>
            <a:r>
              <a:rPr lang="tr-TR" dirty="0" smtClean="0"/>
              <a:t>     Milli mücadele döneminin başlangıcı Mustafa Kemal Atatürk’ün </a:t>
            </a:r>
            <a:r>
              <a:rPr lang="tr-TR" dirty="0" smtClean="0">
                <a:solidFill>
                  <a:schemeClr val="accent6">
                    <a:lumMod val="75000"/>
                  </a:schemeClr>
                </a:solidFill>
              </a:rPr>
              <a:t>19 Mayıs 1919 </a:t>
            </a:r>
            <a:r>
              <a:rPr lang="tr-TR" dirty="0" smtClean="0"/>
              <a:t>‘da Samsun’a</a:t>
            </a:r>
          </a:p>
          <a:p>
            <a:pPr>
              <a:buNone/>
            </a:pPr>
            <a:r>
              <a:rPr lang="tr-TR" dirty="0"/>
              <a:t>ç</a:t>
            </a:r>
            <a:r>
              <a:rPr lang="tr-TR" dirty="0" smtClean="0"/>
              <a:t>ıkmasıdır.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sz="3600" dirty="0" smtClean="0"/>
              <a:t>     Mustafa Kemal Atatürk’ün amacı Samsun’a ve diğer illere giderek milli bilinci uyandırmaktı.</a:t>
            </a:r>
            <a:endParaRPr lang="tr-T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196" name="Picture 4" descr="https://www.girisimciogretmen.com/images/products/85a0b204-f4ec-447e-ae7e-a4a0df24cd81/156667451329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357214"/>
            <a:ext cx="10001288" cy="942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Mustafa Kemal Atatürk </a:t>
            </a:r>
            <a:r>
              <a:rPr lang="tr-TR" dirty="0" smtClean="0">
                <a:solidFill>
                  <a:srgbClr val="FF0000"/>
                </a:solidFill>
              </a:rPr>
              <a:t>Havza</a:t>
            </a:r>
            <a:r>
              <a:rPr lang="tr-TR" dirty="0" smtClean="0"/>
              <a:t> ve ardından </a:t>
            </a:r>
            <a:r>
              <a:rPr lang="tr-TR" dirty="0" smtClean="0">
                <a:solidFill>
                  <a:srgbClr val="FF0000"/>
                </a:solidFill>
              </a:rPr>
              <a:t>Amasya Genelgelerini </a:t>
            </a:r>
            <a:r>
              <a:rPr lang="tr-TR" dirty="0" smtClean="0"/>
              <a:t>yayınladı.</a:t>
            </a:r>
          </a:p>
          <a:p>
            <a:pPr>
              <a:buNone/>
            </a:pPr>
            <a:r>
              <a:rPr lang="tr-TR" dirty="0" smtClean="0"/>
              <a:t>   </a:t>
            </a:r>
          </a:p>
          <a:p>
            <a:pPr>
              <a:buNone/>
            </a:pPr>
            <a:r>
              <a:rPr lang="tr-TR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tr-TR" dirty="0" smtClean="0">
                <a:solidFill>
                  <a:schemeClr val="accent5">
                    <a:lumMod val="75000"/>
                  </a:schemeClr>
                </a:solidFill>
              </a:rPr>
              <a:t>Türk milletine yurdumuzun durumunu ve kurtuluş yolunu anlattı.</a:t>
            </a:r>
          </a:p>
          <a:p>
            <a:pPr>
              <a:buNone/>
            </a:pPr>
            <a:r>
              <a:rPr lang="tr-T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5">
                    <a:lumMod val="75000"/>
                  </a:schemeClr>
                </a:solidFill>
              </a:rPr>
              <a:t>   Halkı işgallere karşı mücadele etmesi için cesaretlendirdi.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Erzurum Kongresi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Kongre başkanı Mustafa Kemal Atatürk seçildi.</a:t>
            </a:r>
          </a:p>
          <a:p>
            <a:pPr>
              <a:buNone/>
            </a:pPr>
            <a:r>
              <a:rPr lang="tr-TR" dirty="0" smtClean="0"/>
              <a:t>Vatanın bölünmez bir bütün olduğu ve bundan vazgeçilemeyeceği kararı alındı.</a:t>
            </a:r>
            <a:endParaRPr lang="tr-TR" dirty="0"/>
          </a:p>
        </p:txBody>
      </p:sp>
      <p:pic>
        <p:nvPicPr>
          <p:cNvPr id="2050" name="Picture 2" descr="Milli Mücadele'nin kilit taşı 'Erzurum Kongresi' Cumhuriyetin ilk adımı ol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000372"/>
            <a:ext cx="6729402" cy="364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1091</Words>
  <Application>Microsoft Office PowerPoint</Application>
  <PresentationFormat>Ekran Gösterisi (4:3)</PresentationFormat>
  <Paragraphs>135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Ofis Teması</vt:lpstr>
      <vt:lpstr>MİLLİ MÜCADELE DÖNEMİ</vt:lpstr>
      <vt:lpstr>PowerPoint Sunusu</vt:lpstr>
      <vt:lpstr>PowerPoint Sunusu</vt:lpstr>
      <vt:lpstr>PowerPoint Sunusu</vt:lpstr>
      <vt:lpstr>MİLLİ MÜCADELE</vt:lpstr>
      <vt:lpstr>PowerPoint Sunusu</vt:lpstr>
      <vt:lpstr>PowerPoint Sunusu</vt:lpstr>
      <vt:lpstr>PowerPoint Sunusu</vt:lpstr>
      <vt:lpstr>Erzurum Kongresi</vt:lpstr>
      <vt:lpstr>Sivas Kongresi</vt:lpstr>
      <vt:lpstr>BÜYÜK MİLLET MECLİSİNİN AÇILMASI</vt:lpstr>
      <vt:lpstr>DOĞU CEPHESİ VE KAZIM KARABEKİR</vt:lpstr>
      <vt:lpstr>PowerPoint Sunusu</vt:lpstr>
      <vt:lpstr>KAZIM KARABEKİR</vt:lpstr>
      <vt:lpstr>GÜNEY CEPHESİ VE KAHRAMANLAR</vt:lpstr>
      <vt:lpstr>TAYYAR RAHİME HANIM</vt:lpstr>
      <vt:lpstr>SÜTÇÜ İMAM</vt:lpstr>
      <vt:lpstr>ALİ SAİP BEY</vt:lpstr>
      <vt:lpstr>MEHMET SAİT ŞAHİN BEY</vt:lpstr>
      <vt:lpstr>PowerPoint Sunusu</vt:lpstr>
      <vt:lpstr>Batı Cephesi ve Kahramanları</vt:lpstr>
      <vt:lpstr>Hasan Tahsin</vt:lpstr>
      <vt:lpstr>Yörük Ali Efe</vt:lpstr>
      <vt:lpstr>İsmet İnönü</vt:lpstr>
      <vt:lpstr>PowerPoint Sunusu</vt:lpstr>
      <vt:lpstr>PowerPoint Sunusu</vt:lpstr>
      <vt:lpstr>PowerPoint Sunusu</vt:lpstr>
      <vt:lpstr>Şerife Bacı</vt:lpstr>
      <vt:lpstr>Fevzi Paşa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MİLLİ MÜCADELE DÖNEMİ</dc:title>
  <dc:creator>abdullah bıyık</dc:creator>
  <cp:lastModifiedBy>Buro</cp:lastModifiedBy>
  <cp:revision>6</cp:revision>
  <dcterms:created xsi:type="dcterms:W3CDTF">2020-11-25T05:33:05Z</dcterms:created>
  <dcterms:modified xsi:type="dcterms:W3CDTF">2020-12-01T06:37:48Z</dcterms:modified>
</cp:coreProperties>
</file>