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notesSlides/notesSlide7.xml" ContentType="application/vnd.openxmlformats-officedocument.presentationml.notesSlide+xml"/>
  <Override PartName="/ppt/theme/themeOverride4.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8" r:id="rId2"/>
  </p:sldMasterIdLst>
  <p:notesMasterIdLst>
    <p:notesMasterId r:id="rId59"/>
  </p:notesMasterIdLst>
  <p:sldIdLst>
    <p:sldId id="256" r:id="rId3"/>
    <p:sldId id="305" r:id="rId4"/>
    <p:sldId id="306" r:id="rId5"/>
    <p:sldId id="307" r:id="rId6"/>
    <p:sldId id="312" r:id="rId7"/>
    <p:sldId id="257" r:id="rId8"/>
    <p:sldId id="258" r:id="rId9"/>
    <p:sldId id="259" r:id="rId10"/>
    <p:sldId id="260" r:id="rId11"/>
    <p:sldId id="261" r:id="rId12"/>
    <p:sldId id="317" r:id="rId13"/>
    <p:sldId id="314" r:id="rId14"/>
    <p:sldId id="316" r:id="rId15"/>
    <p:sldId id="319" r:id="rId16"/>
    <p:sldId id="320" r:id="rId17"/>
    <p:sldId id="318" r:id="rId18"/>
    <p:sldId id="322" r:id="rId19"/>
    <p:sldId id="315" r:id="rId20"/>
    <p:sldId id="321" r:id="rId21"/>
    <p:sldId id="278" r:id="rId22"/>
    <p:sldId id="279" r:id="rId23"/>
    <p:sldId id="280" r:id="rId24"/>
    <p:sldId id="288" r:id="rId25"/>
    <p:sldId id="308" r:id="rId26"/>
    <p:sldId id="262" r:id="rId27"/>
    <p:sldId id="309" r:id="rId28"/>
    <p:sldId id="263" r:id="rId29"/>
    <p:sldId id="264" r:id="rId30"/>
    <p:sldId id="265" r:id="rId31"/>
    <p:sldId id="268" r:id="rId32"/>
    <p:sldId id="269" r:id="rId33"/>
    <p:sldId id="293" r:id="rId34"/>
    <p:sldId id="270" r:id="rId35"/>
    <p:sldId id="271" r:id="rId36"/>
    <p:sldId id="272" r:id="rId37"/>
    <p:sldId id="273" r:id="rId38"/>
    <p:sldId id="274" r:id="rId39"/>
    <p:sldId id="275" r:id="rId40"/>
    <p:sldId id="276" r:id="rId41"/>
    <p:sldId id="277" r:id="rId42"/>
    <p:sldId id="290" r:id="rId43"/>
    <p:sldId id="292" r:id="rId44"/>
    <p:sldId id="294" r:id="rId45"/>
    <p:sldId id="296" r:id="rId46"/>
    <p:sldId id="295" r:id="rId47"/>
    <p:sldId id="298" r:id="rId48"/>
    <p:sldId id="299" r:id="rId49"/>
    <p:sldId id="300" r:id="rId50"/>
    <p:sldId id="301" r:id="rId51"/>
    <p:sldId id="302" r:id="rId52"/>
    <p:sldId id="303" r:id="rId53"/>
    <p:sldId id="304" r:id="rId54"/>
    <p:sldId id="266" r:id="rId55"/>
    <p:sldId id="267" r:id="rId56"/>
    <p:sldId id="311" r:id="rId57"/>
    <p:sldId id="313" r:id="rId5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27" autoAdjust="0"/>
  </p:normalViewPr>
  <p:slideViewPr>
    <p:cSldViewPr snapToGrid="0">
      <p:cViewPr varScale="1">
        <p:scale>
          <a:sx n="77" d="100"/>
          <a:sy n="77" d="100"/>
        </p:scale>
        <p:origin x="68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 /><Relationship Id="rId18" Type="http://schemas.openxmlformats.org/officeDocument/2006/relationships/slide" Target="slides/slide16.xml" /><Relationship Id="rId26" Type="http://schemas.openxmlformats.org/officeDocument/2006/relationships/slide" Target="slides/slide24.xml" /><Relationship Id="rId39" Type="http://schemas.openxmlformats.org/officeDocument/2006/relationships/slide" Target="slides/slide37.xml" /><Relationship Id="rId21" Type="http://schemas.openxmlformats.org/officeDocument/2006/relationships/slide" Target="slides/slide19.xml" /><Relationship Id="rId34" Type="http://schemas.openxmlformats.org/officeDocument/2006/relationships/slide" Target="slides/slide32.xml" /><Relationship Id="rId42" Type="http://schemas.openxmlformats.org/officeDocument/2006/relationships/slide" Target="slides/slide40.xml" /><Relationship Id="rId47" Type="http://schemas.openxmlformats.org/officeDocument/2006/relationships/slide" Target="slides/slide45.xml" /><Relationship Id="rId50" Type="http://schemas.openxmlformats.org/officeDocument/2006/relationships/slide" Target="slides/slide48.xml" /><Relationship Id="rId55" Type="http://schemas.openxmlformats.org/officeDocument/2006/relationships/slide" Target="slides/slide53.xml" /><Relationship Id="rId63" Type="http://schemas.openxmlformats.org/officeDocument/2006/relationships/tableStyles" Target="tableStyles.xml" /><Relationship Id="rId7" Type="http://schemas.openxmlformats.org/officeDocument/2006/relationships/slide" Target="slides/slide5.xml" /><Relationship Id="rId2" Type="http://schemas.openxmlformats.org/officeDocument/2006/relationships/slideMaster" Target="slideMasters/slideMaster2.xml" /><Relationship Id="rId16" Type="http://schemas.openxmlformats.org/officeDocument/2006/relationships/slide" Target="slides/slide14.xml" /><Relationship Id="rId20" Type="http://schemas.openxmlformats.org/officeDocument/2006/relationships/slide" Target="slides/slide18.xml" /><Relationship Id="rId29" Type="http://schemas.openxmlformats.org/officeDocument/2006/relationships/slide" Target="slides/slide27.xml" /><Relationship Id="rId41" Type="http://schemas.openxmlformats.org/officeDocument/2006/relationships/slide" Target="slides/slide39.xml" /><Relationship Id="rId54" Type="http://schemas.openxmlformats.org/officeDocument/2006/relationships/slide" Target="slides/slide52.xml" /><Relationship Id="rId62"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4.xml" /><Relationship Id="rId11" Type="http://schemas.openxmlformats.org/officeDocument/2006/relationships/slide" Target="slides/slide9.xml" /><Relationship Id="rId24" Type="http://schemas.openxmlformats.org/officeDocument/2006/relationships/slide" Target="slides/slide22.xml" /><Relationship Id="rId32" Type="http://schemas.openxmlformats.org/officeDocument/2006/relationships/slide" Target="slides/slide30.xml" /><Relationship Id="rId37" Type="http://schemas.openxmlformats.org/officeDocument/2006/relationships/slide" Target="slides/slide35.xml" /><Relationship Id="rId40" Type="http://schemas.openxmlformats.org/officeDocument/2006/relationships/slide" Target="slides/slide38.xml" /><Relationship Id="rId45" Type="http://schemas.openxmlformats.org/officeDocument/2006/relationships/slide" Target="slides/slide43.xml" /><Relationship Id="rId53" Type="http://schemas.openxmlformats.org/officeDocument/2006/relationships/slide" Target="slides/slide51.xml" /><Relationship Id="rId58" Type="http://schemas.openxmlformats.org/officeDocument/2006/relationships/slide" Target="slides/slide56.xml" /><Relationship Id="rId5" Type="http://schemas.openxmlformats.org/officeDocument/2006/relationships/slide" Target="slides/slide3.xml" /><Relationship Id="rId15" Type="http://schemas.openxmlformats.org/officeDocument/2006/relationships/slide" Target="slides/slide13.xml" /><Relationship Id="rId23" Type="http://schemas.openxmlformats.org/officeDocument/2006/relationships/slide" Target="slides/slide21.xml" /><Relationship Id="rId28" Type="http://schemas.openxmlformats.org/officeDocument/2006/relationships/slide" Target="slides/slide26.xml" /><Relationship Id="rId36" Type="http://schemas.openxmlformats.org/officeDocument/2006/relationships/slide" Target="slides/slide34.xml" /><Relationship Id="rId49" Type="http://schemas.openxmlformats.org/officeDocument/2006/relationships/slide" Target="slides/slide47.xml" /><Relationship Id="rId57" Type="http://schemas.openxmlformats.org/officeDocument/2006/relationships/slide" Target="slides/slide55.xml" /><Relationship Id="rId61" Type="http://schemas.openxmlformats.org/officeDocument/2006/relationships/viewProps" Target="viewProps.xml" /><Relationship Id="rId10" Type="http://schemas.openxmlformats.org/officeDocument/2006/relationships/slide" Target="slides/slide8.xml" /><Relationship Id="rId19" Type="http://schemas.openxmlformats.org/officeDocument/2006/relationships/slide" Target="slides/slide17.xml" /><Relationship Id="rId31" Type="http://schemas.openxmlformats.org/officeDocument/2006/relationships/slide" Target="slides/slide29.xml" /><Relationship Id="rId44" Type="http://schemas.openxmlformats.org/officeDocument/2006/relationships/slide" Target="slides/slide42.xml" /><Relationship Id="rId52" Type="http://schemas.openxmlformats.org/officeDocument/2006/relationships/slide" Target="slides/slide50.xml" /><Relationship Id="rId60" Type="http://schemas.openxmlformats.org/officeDocument/2006/relationships/presProps" Target="presProps.xml" /><Relationship Id="rId4" Type="http://schemas.openxmlformats.org/officeDocument/2006/relationships/slide" Target="slides/slide2.xml" /><Relationship Id="rId9" Type="http://schemas.openxmlformats.org/officeDocument/2006/relationships/slide" Target="slides/slide7.xml" /><Relationship Id="rId14" Type="http://schemas.openxmlformats.org/officeDocument/2006/relationships/slide" Target="slides/slide12.xml" /><Relationship Id="rId22" Type="http://schemas.openxmlformats.org/officeDocument/2006/relationships/slide" Target="slides/slide20.xml" /><Relationship Id="rId27" Type="http://schemas.openxmlformats.org/officeDocument/2006/relationships/slide" Target="slides/slide25.xml" /><Relationship Id="rId30" Type="http://schemas.openxmlformats.org/officeDocument/2006/relationships/slide" Target="slides/slide28.xml" /><Relationship Id="rId35" Type="http://schemas.openxmlformats.org/officeDocument/2006/relationships/slide" Target="slides/slide33.xml" /><Relationship Id="rId43" Type="http://schemas.openxmlformats.org/officeDocument/2006/relationships/slide" Target="slides/slide41.xml" /><Relationship Id="rId48" Type="http://schemas.openxmlformats.org/officeDocument/2006/relationships/slide" Target="slides/slide46.xml" /><Relationship Id="rId56" Type="http://schemas.openxmlformats.org/officeDocument/2006/relationships/slide" Target="slides/slide54.xml" /><Relationship Id="rId8" Type="http://schemas.openxmlformats.org/officeDocument/2006/relationships/slide" Target="slides/slide6.xml" /><Relationship Id="rId51" Type="http://schemas.openxmlformats.org/officeDocument/2006/relationships/slide" Target="slides/slide49.xml" /><Relationship Id="rId3" Type="http://schemas.openxmlformats.org/officeDocument/2006/relationships/slide" Target="slides/slide1.xml" /><Relationship Id="rId12" Type="http://schemas.openxmlformats.org/officeDocument/2006/relationships/slide" Target="slides/slide10.xml" /><Relationship Id="rId17" Type="http://schemas.openxmlformats.org/officeDocument/2006/relationships/slide" Target="slides/slide15.xml" /><Relationship Id="rId25" Type="http://schemas.openxmlformats.org/officeDocument/2006/relationships/slide" Target="slides/slide23.xml" /><Relationship Id="rId33" Type="http://schemas.openxmlformats.org/officeDocument/2006/relationships/slide" Target="slides/slide31.xml" /><Relationship Id="rId38" Type="http://schemas.openxmlformats.org/officeDocument/2006/relationships/slide" Target="slides/slide36.xml" /><Relationship Id="rId46" Type="http://schemas.openxmlformats.org/officeDocument/2006/relationships/slide" Target="slides/slide44.xml" /><Relationship Id="rId59" Type="http://schemas.openxmlformats.org/officeDocument/2006/relationships/notesMaster" Target="notesMasters/notesMaster1.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51402D-4361-41C5-BFFA-B785C473E5D7}" type="datetimeFigureOut">
              <a:rPr lang="tr-TR" smtClean="0"/>
              <a:t>19.12.2020</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2BC20B-34A9-445A-895B-6B40DB355069}" type="slidenum">
              <a:rPr lang="tr-TR" smtClean="0"/>
              <a:t>‹#›</a:t>
            </a:fld>
            <a:endParaRPr lang="tr-TR"/>
          </a:p>
        </p:txBody>
      </p:sp>
    </p:spTree>
    <p:extLst>
      <p:ext uri="{BB962C8B-B14F-4D97-AF65-F5344CB8AC3E}">
        <p14:creationId xmlns:p14="http://schemas.microsoft.com/office/powerpoint/2010/main" val="584877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5.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10.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26.xml" /><Relationship Id="rId1" Type="http://schemas.openxmlformats.org/officeDocument/2006/relationships/notesMaster" Target="../notesMasters/notesMaster1.xml" /></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32.xml" /><Relationship Id="rId1" Type="http://schemas.openxmlformats.org/officeDocument/2006/relationships/notesMaster" Target="../notesMasters/notesMaster1.xml" /></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37.xml" /><Relationship Id="rId1" Type="http://schemas.openxmlformats.org/officeDocument/2006/relationships/notesMaster" Target="../notesMasters/notesMaster1.xml" /></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43.xml" /><Relationship Id="rId1" Type="http://schemas.openxmlformats.org/officeDocument/2006/relationships/notesMaster" Target="../notesMasters/notesMaster1.xml" /></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49.xml" /><Relationship Id="rId1" Type="http://schemas.openxmlformats.org/officeDocument/2006/relationships/notesMaster" Target="../notesMasters/notesMaster1.xml" /></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55.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92BC20B-34A9-445A-895B-6B40DB355069}" type="slidenum">
              <a:rPr lang="tr-TR" smtClean="0"/>
              <a:t>1</a:t>
            </a:fld>
            <a:endParaRPr lang="tr-TR"/>
          </a:p>
        </p:txBody>
      </p:sp>
    </p:spTree>
    <p:extLst>
      <p:ext uri="{BB962C8B-B14F-4D97-AF65-F5344CB8AC3E}">
        <p14:creationId xmlns:p14="http://schemas.microsoft.com/office/powerpoint/2010/main" val="641249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92BC20B-34A9-445A-895B-6B40DB355069}" type="slidenum">
              <a:rPr lang="tr-TR" smtClean="0"/>
              <a:t>5</a:t>
            </a:fld>
            <a:endParaRPr lang="tr-TR"/>
          </a:p>
        </p:txBody>
      </p:sp>
    </p:spTree>
    <p:extLst>
      <p:ext uri="{BB962C8B-B14F-4D97-AF65-F5344CB8AC3E}">
        <p14:creationId xmlns:p14="http://schemas.microsoft.com/office/powerpoint/2010/main" val="2018270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92BC20B-34A9-445A-895B-6B40DB355069}" type="slidenum">
              <a:rPr lang="tr-TR" smtClean="0"/>
              <a:t>10</a:t>
            </a:fld>
            <a:endParaRPr lang="tr-TR"/>
          </a:p>
        </p:txBody>
      </p:sp>
    </p:spTree>
    <p:extLst>
      <p:ext uri="{BB962C8B-B14F-4D97-AF65-F5344CB8AC3E}">
        <p14:creationId xmlns:p14="http://schemas.microsoft.com/office/powerpoint/2010/main" val="2042978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92BC20B-34A9-445A-895B-6B40DB355069}" type="slidenum">
              <a:rPr lang="tr-TR" smtClean="0"/>
              <a:t>26</a:t>
            </a:fld>
            <a:endParaRPr lang="tr-TR"/>
          </a:p>
        </p:txBody>
      </p:sp>
    </p:spTree>
    <p:extLst>
      <p:ext uri="{BB962C8B-B14F-4D97-AF65-F5344CB8AC3E}">
        <p14:creationId xmlns:p14="http://schemas.microsoft.com/office/powerpoint/2010/main" val="42088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92BC20B-34A9-445A-895B-6B40DB355069}" type="slidenum">
              <a:rPr lang="tr-TR" smtClean="0"/>
              <a:t>32</a:t>
            </a:fld>
            <a:endParaRPr lang="tr-TR"/>
          </a:p>
        </p:txBody>
      </p:sp>
    </p:spTree>
    <p:extLst>
      <p:ext uri="{BB962C8B-B14F-4D97-AF65-F5344CB8AC3E}">
        <p14:creationId xmlns:p14="http://schemas.microsoft.com/office/powerpoint/2010/main" val="1275885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92BC20B-34A9-445A-895B-6B40DB355069}" type="slidenum">
              <a:rPr lang="tr-TR" smtClean="0"/>
              <a:t>37</a:t>
            </a:fld>
            <a:endParaRPr lang="tr-TR"/>
          </a:p>
        </p:txBody>
      </p:sp>
    </p:spTree>
    <p:extLst>
      <p:ext uri="{BB962C8B-B14F-4D97-AF65-F5344CB8AC3E}">
        <p14:creationId xmlns:p14="http://schemas.microsoft.com/office/powerpoint/2010/main" val="9799101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92BC20B-34A9-445A-895B-6B40DB355069}" type="slidenum">
              <a:rPr lang="tr-TR" smtClean="0"/>
              <a:t>43</a:t>
            </a:fld>
            <a:endParaRPr lang="tr-TR"/>
          </a:p>
        </p:txBody>
      </p:sp>
    </p:spTree>
    <p:extLst>
      <p:ext uri="{BB962C8B-B14F-4D97-AF65-F5344CB8AC3E}">
        <p14:creationId xmlns:p14="http://schemas.microsoft.com/office/powerpoint/2010/main" val="801299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92BC20B-34A9-445A-895B-6B40DB355069}" type="slidenum">
              <a:rPr lang="tr-TR" smtClean="0"/>
              <a:t>49</a:t>
            </a:fld>
            <a:endParaRPr lang="tr-TR"/>
          </a:p>
        </p:txBody>
      </p:sp>
    </p:spTree>
    <p:extLst>
      <p:ext uri="{BB962C8B-B14F-4D97-AF65-F5344CB8AC3E}">
        <p14:creationId xmlns:p14="http://schemas.microsoft.com/office/powerpoint/2010/main" val="313891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92BC20B-34A9-445A-895B-6B40DB355069}" type="slidenum">
              <a:rPr lang="tr-TR" smtClean="0"/>
              <a:t>55</a:t>
            </a:fld>
            <a:endParaRPr lang="tr-TR"/>
          </a:p>
        </p:txBody>
      </p:sp>
    </p:spTree>
    <p:extLst>
      <p:ext uri="{BB962C8B-B14F-4D97-AF65-F5344CB8AC3E}">
        <p14:creationId xmlns:p14="http://schemas.microsoft.com/office/powerpoint/2010/main" val="3169369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tr-TR"/>
              <a:t>Asıl başlık stilini düzenlemek için tıklayın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tr-TR"/>
              <a:t>Asıl başlık stilini düzenlemek için tıklayın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tr-TR"/>
              <a:t>Asıl başlık stilini düzenlemek için tıklayın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a:t>Asıl metin stillerini düzenlemek için tıklayın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tr-TR"/>
              <a:t>Asıl başlık stilini düzenlemek için tıklayın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Alıntı İsim Kartı">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tr-TR"/>
              <a:t>Asıl başlık stilini düzenlemek için tıklayın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a:t>Asıl metin stillerini düzenlemek için tıklayın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oğru veya Yanlış">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tr-TR"/>
              <a:t>Asıl başlık stilini düzenlemek için tıklayın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a:t>Asıl metin stillerini düzenlemek için tıklayın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4" name="Right Triangle 6">
            <a:extLst>
              <a:ext uri="{FF2B5EF4-FFF2-40B4-BE49-F238E27FC236}">
                <a16:creationId xmlns:a16="http://schemas.microsoft.com/office/drawing/2014/main" id="{3A86D6B9-698D-416D-8509-DC166598DA15}"/>
              </a:ext>
            </a:extLst>
          </p:cNvPr>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5" name="Freeform 7">
            <a:extLst>
              <a:ext uri="{FF2B5EF4-FFF2-40B4-BE49-F238E27FC236}">
                <a16:creationId xmlns:a16="http://schemas.microsoft.com/office/drawing/2014/main" id="{403B0022-7CA1-4BEA-A697-633EF2AD0650}"/>
              </a:ext>
            </a:extLst>
          </p:cNvPr>
          <p:cNvSpPr/>
          <p:nvPr/>
        </p:nvSpPr>
        <p:spPr>
          <a:xfrm>
            <a:off x="-2117" y="-1588"/>
            <a:ext cx="12194117"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ctrTitle"/>
          </p:nvPr>
        </p:nvSpPr>
        <p:spPr>
          <a:xfrm rot="19140000">
            <a:off x="1089484" y="1730403"/>
            <a:ext cx="7531497" cy="1204306"/>
          </a:xfrm>
        </p:spPr>
        <p:txBody>
          <a:bodyPr bIns="9144" anchor="b"/>
          <a:lstStyle>
            <a:lvl1pPr>
              <a:defRPr sz="3200"/>
            </a:lvl1pPr>
          </a:lstStyle>
          <a:p>
            <a:r>
              <a:rPr lang="tr-TR"/>
              <a:t>Asıl başlık stili için tıklatın</a:t>
            </a:r>
            <a:endParaRPr lang="en-US" dirty="0"/>
          </a:p>
        </p:txBody>
      </p:sp>
      <p:sp>
        <p:nvSpPr>
          <p:cNvPr id="3" name="Subtitle 2"/>
          <p:cNvSpPr>
            <a:spLocks noGrp="1"/>
          </p:cNvSpPr>
          <p:nvPr>
            <p:ph type="subTitle" idx="1"/>
          </p:nvPr>
        </p:nvSpPr>
        <p:spPr>
          <a:xfrm rot="19140000">
            <a:off x="1616370" y="2470926"/>
            <a:ext cx="8681508"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tr-TR"/>
              <a:t>Asıl alt başlık stilini düzenlemek için tıklatın</a:t>
            </a:r>
            <a:endParaRPr lang="en-US" dirty="0"/>
          </a:p>
        </p:txBody>
      </p:sp>
      <p:sp>
        <p:nvSpPr>
          <p:cNvPr id="6" name="Date Placeholder 3">
            <a:extLst>
              <a:ext uri="{FF2B5EF4-FFF2-40B4-BE49-F238E27FC236}">
                <a16:creationId xmlns:a16="http://schemas.microsoft.com/office/drawing/2014/main" id="{C4B3DCC9-48E5-4062-AD76-99BDAA2C2F54}"/>
              </a:ext>
            </a:extLst>
          </p:cNvPr>
          <p:cNvSpPr>
            <a:spLocks noGrp="1"/>
          </p:cNvSpPr>
          <p:nvPr>
            <p:ph type="dt" sz="half" idx="10"/>
          </p:nvPr>
        </p:nvSpPr>
        <p:spPr/>
        <p:txBody>
          <a:bodyPr/>
          <a:lstStyle>
            <a:lvl1pPr>
              <a:defRPr/>
            </a:lvl1pPr>
          </a:lstStyle>
          <a:p>
            <a:pPr>
              <a:defRPr/>
            </a:pPr>
            <a:fld id="{69D1BD7B-B25D-49B9-8EC7-EF66181D7A51}" type="datetimeFigureOut">
              <a:rPr lang="tr-TR"/>
              <a:pPr>
                <a:defRPr/>
              </a:pPr>
              <a:t>19.12.2020</a:t>
            </a:fld>
            <a:endParaRPr lang="tr-TR"/>
          </a:p>
        </p:txBody>
      </p:sp>
      <p:sp>
        <p:nvSpPr>
          <p:cNvPr id="7" name="Footer Placeholder 4">
            <a:extLst>
              <a:ext uri="{FF2B5EF4-FFF2-40B4-BE49-F238E27FC236}">
                <a16:creationId xmlns:a16="http://schemas.microsoft.com/office/drawing/2014/main" id="{B8D3195A-5EB3-4656-81C8-F12009301531}"/>
              </a:ext>
            </a:extLst>
          </p:cNvPr>
          <p:cNvSpPr>
            <a:spLocks noGrp="1"/>
          </p:cNvSpPr>
          <p:nvPr>
            <p:ph type="ftr" sz="quarter" idx="11"/>
          </p:nvPr>
        </p:nvSpPr>
        <p:spPr/>
        <p:txBody>
          <a:bodyPr/>
          <a:lstStyle>
            <a:lvl1pPr>
              <a:defRPr/>
            </a:lvl1pPr>
          </a:lstStyle>
          <a:p>
            <a:pPr>
              <a:defRPr/>
            </a:pPr>
            <a:endParaRPr lang="tr-TR"/>
          </a:p>
        </p:txBody>
      </p:sp>
      <p:sp>
        <p:nvSpPr>
          <p:cNvPr id="8" name="Slide Number Placeholder 5">
            <a:extLst>
              <a:ext uri="{FF2B5EF4-FFF2-40B4-BE49-F238E27FC236}">
                <a16:creationId xmlns:a16="http://schemas.microsoft.com/office/drawing/2014/main" id="{DA577F4E-1690-49FE-83A2-9E9FC8707BA9}"/>
              </a:ext>
            </a:extLst>
          </p:cNvPr>
          <p:cNvSpPr>
            <a:spLocks noGrp="1"/>
          </p:cNvSpPr>
          <p:nvPr>
            <p:ph type="sldNum" sz="quarter" idx="12"/>
          </p:nvPr>
        </p:nvSpPr>
        <p:spPr/>
        <p:txBody>
          <a:bodyPr/>
          <a:lstStyle>
            <a:lvl1pPr>
              <a:defRPr/>
            </a:lvl1pPr>
          </a:lstStyle>
          <a:p>
            <a:fld id="{3F28CF58-40EF-4BD7-A80C-93C4ECFCCB91}" type="slidenum">
              <a:rPr lang="tr-TR" altLang="tr-TR"/>
              <a:pPr/>
              <a:t>‹#›</a:t>
            </a:fld>
            <a:endParaRPr lang="tr-TR" altLang="tr-TR"/>
          </a:p>
        </p:txBody>
      </p:sp>
    </p:spTree>
    <p:extLst>
      <p:ext uri="{BB962C8B-B14F-4D97-AF65-F5344CB8AC3E}">
        <p14:creationId xmlns:p14="http://schemas.microsoft.com/office/powerpoint/2010/main" val="11244560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a:p>
        </p:txBody>
      </p:sp>
      <p:sp>
        <p:nvSpPr>
          <p:cNvPr id="3" name="Content Placeholder 2"/>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a:extLst>
              <a:ext uri="{FF2B5EF4-FFF2-40B4-BE49-F238E27FC236}">
                <a16:creationId xmlns:a16="http://schemas.microsoft.com/office/drawing/2014/main" id="{A1E13F7F-0CF8-415C-87E0-B2A6D836FEA5}"/>
              </a:ext>
            </a:extLst>
          </p:cNvPr>
          <p:cNvSpPr>
            <a:spLocks noGrp="1"/>
          </p:cNvSpPr>
          <p:nvPr>
            <p:ph type="dt" sz="half" idx="10"/>
          </p:nvPr>
        </p:nvSpPr>
        <p:spPr/>
        <p:txBody>
          <a:bodyPr/>
          <a:lstStyle>
            <a:lvl1pPr>
              <a:defRPr/>
            </a:lvl1pPr>
          </a:lstStyle>
          <a:p>
            <a:pPr>
              <a:defRPr/>
            </a:pPr>
            <a:fld id="{DDF77324-7B8C-4F6F-9F21-868E3C0EB2A1}" type="datetimeFigureOut">
              <a:rPr lang="tr-TR"/>
              <a:pPr>
                <a:defRPr/>
              </a:pPr>
              <a:t>19.12.2020</a:t>
            </a:fld>
            <a:endParaRPr lang="tr-TR"/>
          </a:p>
        </p:txBody>
      </p:sp>
      <p:sp>
        <p:nvSpPr>
          <p:cNvPr id="5" name="Footer Placeholder 4">
            <a:extLst>
              <a:ext uri="{FF2B5EF4-FFF2-40B4-BE49-F238E27FC236}">
                <a16:creationId xmlns:a16="http://schemas.microsoft.com/office/drawing/2014/main" id="{3D97F098-4F3B-407C-B839-F34EE490BCE2}"/>
              </a:ext>
            </a:extLst>
          </p:cNvPr>
          <p:cNvSpPr>
            <a:spLocks noGrp="1"/>
          </p:cNvSpPr>
          <p:nvPr>
            <p:ph type="ftr" sz="quarter" idx="11"/>
          </p:nvPr>
        </p:nvSpPr>
        <p:spPr/>
        <p:txBody>
          <a:bodyPr/>
          <a:lstStyle>
            <a:lvl1pPr>
              <a:defRPr/>
            </a:lvl1pPr>
          </a:lstStyle>
          <a:p>
            <a:pPr>
              <a:defRPr/>
            </a:pPr>
            <a:endParaRPr lang="tr-TR"/>
          </a:p>
        </p:txBody>
      </p:sp>
      <p:sp>
        <p:nvSpPr>
          <p:cNvPr id="6" name="Slide Number Placeholder 5">
            <a:extLst>
              <a:ext uri="{FF2B5EF4-FFF2-40B4-BE49-F238E27FC236}">
                <a16:creationId xmlns:a16="http://schemas.microsoft.com/office/drawing/2014/main" id="{4D95A1F5-4DC7-49F9-B38F-8DFC41462570}"/>
              </a:ext>
            </a:extLst>
          </p:cNvPr>
          <p:cNvSpPr>
            <a:spLocks noGrp="1"/>
          </p:cNvSpPr>
          <p:nvPr>
            <p:ph type="sldNum" sz="quarter" idx="12"/>
          </p:nvPr>
        </p:nvSpPr>
        <p:spPr>
          <a:ln/>
        </p:spPr>
        <p:txBody>
          <a:bodyPr/>
          <a:lstStyle>
            <a:lvl1pPr>
              <a:defRPr/>
            </a:lvl1pPr>
          </a:lstStyle>
          <a:p>
            <a:fld id="{EA861F0E-2B24-4DA1-B997-D73D27361CE1}" type="slidenum">
              <a:rPr lang="tr-TR" altLang="tr-TR"/>
              <a:pPr/>
              <a:t>‹#›</a:t>
            </a:fld>
            <a:endParaRPr lang="tr-TR" altLang="tr-TR"/>
          </a:p>
        </p:txBody>
      </p:sp>
    </p:spTree>
    <p:extLst>
      <p:ext uri="{BB962C8B-B14F-4D97-AF65-F5344CB8AC3E}">
        <p14:creationId xmlns:p14="http://schemas.microsoft.com/office/powerpoint/2010/main" val="4257703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DCCCFA0D-FF88-4F3F-B24E-218B87CBFA1D}"/>
              </a:ext>
            </a:extLst>
          </p:cNvPr>
          <p:cNvSpPr/>
          <p:nvPr/>
        </p:nvSpPr>
        <p:spPr>
          <a:xfrm>
            <a:off x="-2117" y="-1588"/>
            <a:ext cx="12194117" cy="6859588"/>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5" name="Right Triangle 6">
            <a:extLst>
              <a:ext uri="{FF2B5EF4-FFF2-40B4-BE49-F238E27FC236}">
                <a16:creationId xmlns:a16="http://schemas.microsoft.com/office/drawing/2014/main" id="{E2EFFB3F-06FB-4361-B216-BC0336E767BF}"/>
              </a:ext>
            </a:extLst>
          </p:cNvPr>
          <p:cNvSpPr/>
          <p:nvPr/>
        </p:nvSpPr>
        <p:spPr>
          <a:xfrm>
            <a:off x="1" y="2647950"/>
            <a:ext cx="4762500"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rot="19140000">
            <a:off x="1092532" y="1726738"/>
            <a:ext cx="7534656"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lvl="0"/>
            <a:r>
              <a:rPr lang="tr-TR"/>
              <a:t>Asıl başlık stili için tıklatın</a:t>
            </a:r>
            <a:endParaRPr lang="en-US" dirty="0"/>
          </a:p>
        </p:txBody>
      </p:sp>
      <p:sp>
        <p:nvSpPr>
          <p:cNvPr id="3" name="Text Placeholder 2"/>
          <p:cNvSpPr>
            <a:spLocks noGrp="1"/>
          </p:cNvSpPr>
          <p:nvPr>
            <p:ph type="body" idx="1"/>
          </p:nvPr>
        </p:nvSpPr>
        <p:spPr>
          <a:xfrm rot="19140000">
            <a:off x="1621536" y="2468304"/>
            <a:ext cx="8680704" cy="329184"/>
          </a:xfrm>
        </p:spPr>
        <p:txBody>
          <a:bodyPr>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6" name="Date Placeholder 3">
            <a:extLst>
              <a:ext uri="{FF2B5EF4-FFF2-40B4-BE49-F238E27FC236}">
                <a16:creationId xmlns:a16="http://schemas.microsoft.com/office/drawing/2014/main" id="{0FF1CE7C-2BA5-46E4-85A0-F66FD197356D}"/>
              </a:ext>
            </a:extLst>
          </p:cNvPr>
          <p:cNvSpPr>
            <a:spLocks noGrp="1"/>
          </p:cNvSpPr>
          <p:nvPr>
            <p:ph type="dt" sz="half" idx="10"/>
          </p:nvPr>
        </p:nvSpPr>
        <p:spPr/>
        <p:txBody>
          <a:bodyPr/>
          <a:lstStyle>
            <a:lvl1pPr>
              <a:defRPr/>
            </a:lvl1pPr>
          </a:lstStyle>
          <a:p>
            <a:pPr>
              <a:defRPr/>
            </a:pPr>
            <a:fld id="{13711871-C86D-421E-9A84-E90A14DF17DC}" type="datetimeFigureOut">
              <a:rPr lang="tr-TR"/>
              <a:pPr>
                <a:defRPr/>
              </a:pPr>
              <a:t>19.12.2020</a:t>
            </a:fld>
            <a:endParaRPr lang="tr-TR"/>
          </a:p>
        </p:txBody>
      </p:sp>
      <p:sp>
        <p:nvSpPr>
          <p:cNvPr id="7" name="Footer Placeholder 4">
            <a:extLst>
              <a:ext uri="{FF2B5EF4-FFF2-40B4-BE49-F238E27FC236}">
                <a16:creationId xmlns:a16="http://schemas.microsoft.com/office/drawing/2014/main" id="{9298FB3A-D380-4ED7-8950-4FA991902B11}"/>
              </a:ext>
            </a:extLst>
          </p:cNvPr>
          <p:cNvSpPr>
            <a:spLocks noGrp="1"/>
          </p:cNvSpPr>
          <p:nvPr>
            <p:ph type="ftr" sz="quarter" idx="11"/>
          </p:nvPr>
        </p:nvSpPr>
        <p:spPr/>
        <p:txBody>
          <a:bodyPr/>
          <a:lstStyle>
            <a:lvl1pPr>
              <a:defRPr/>
            </a:lvl1pPr>
          </a:lstStyle>
          <a:p>
            <a:pPr>
              <a:defRPr/>
            </a:pPr>
            <a:endParaRPr lang="tr-TR"/>
          </a:p>
        </p:txBody>
      </p:sp>
      <p:sp>
        <p:nvSpPr>
          <p:cNvPr id="8" name="Slide Number Placeholder 5">
            <a:extLst>
              <a:ext uri="{FF2B5EF4-FFF2-40B4-BE49-F238E27FC236}">
                <a16:creationId xmlns:a16="http://schemas.microsoft.com/office/drawing/2014/main" id="{5A053E8C-3AF1-4C3E-AA4C-7271E0FD4A39}"/>
              </a:ext>
            </a:extLst>
          </p:cNvPr>
          <p:cNvSpPr>
            <a:spLocks noGrp="1"/>
          </p:cNvSpPr>
          <p:nvPr>
            <p:ph type="sldNum" sz="quarter" idx="12"/>
          </p:nvPr>
        </p:nvSpPr>
        <p:spPr/>
        <p:txBody>
          <a:bodyPr/>
          <a:lstStyle>
            <a:lvl1pPr>
              <a:defRPr/>
            </a:lvl1pPr>
          </a:lstStyle>
          <a:p>
            <a:fld id="{42DADAE5-D91E-4EA2-903E-4B49C49ADD8E}" type="slidenum">
              <a:rPr lang="tr-TR" altLang="tr-TR"/>
              <a:pPr/>
              <a:t>‹#›</a:t>
            </a:fld>
            <a:endParaRPr lang="tr-TR" altLang="tr-TR"/>
          </a:p>
        </p:txBody>
      </p:sp>
    </p:spTree>
    <p:extLst>
      <p:ext uri="{BB962C8B-B14F-4D97-AF65-F5344CB8AC3E}">
        <p14:creationId xmlns:p14="http://schemas.microsoft.com/office/powerpoint/2010/main" val="814641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80"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6266688" y="1097280"/>
            <a:ext cx="42672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8" name="Title 7"/>
          <p:cNvSpPr>
            <a:spLocks noGrp="1"/>
          </p:cNvSpPr>
          <p:nvPr>
            <p:ph type="title"/>
          </p:nvPr>
        </p:nvSpPr>
        <p:spPr/>
        <p:txBody>
          <a:bodyPr/>
          <a:lstStyle/>
          <a:p>
            <a:r>
              <a:rPr lang="tr-TR"/>
              <a:t>Asıl başlık stili için tıklatın</a:t>
            </a:r>
            <a:endParaRPr lang="en-US"/>
          </a:p>
        </p:txBody>
      </p:sp>
      <p:sp>
        <p:nvSpPr>
          <p:cNvPr id="5" name="Date Placeholder 3">
            <a:extLst>
              <a:ext uri="{FF2B5EF4-FFF2-40B4-BE49-F238E27FC236}">
                <a16:creationId xmlns:a16="http://schemas.microsoft.com/office/drawing/2014/main" id="{A561F8A6-B437-4A6B-B651-35F5597AD3E2}"/>
              </a:ext>
            </a:extLst>
          </p:cNvPr>
          <p:cNvSpPr>
            <a:spLocks noGrp="1"/>
          </p:cNvSpPr>
          <p:nvPr>
            <p:ph type="dt" sz="half" idx="10"/>
          </p:nvPr>
        </p:nvSpPr>
        <p:spPr/>
        <p:txBody>
          <a:bodyPr/>
          <a:lstStyle>
            <a:lvl1pPr>
              <a:defRPr/>
            </a:lvl1pPr>
          </a:lstStyle>
          <a:p>
            <a:pPr>
              <a:defRPr/>
            </a:pPr>
            <a:fld id="{EA83ACD2-2504-4804-A416-85771C4FD67B}" type="datetimeFigureOut">
              <a:rPr lang="tr-TR"/>
              <a:pPr>
                <a:defRPr/>
              </a:pPr>
              <a:t>19.12.2020</a:t>
            </a:fld>
            <a:endParaRPr lang="tr-TR"/>
          </a:p>
        </p:txBody>
      </p:sp>
      <p:sp>
        <p:nvSpPr>
          <p:cNvPr id="6" name="Footer Placeholder 4">
            <a:extLst>
              <a:ext uri="{FF2B5EF4-FFF2-40B4-BE49-F238E27FC236}">
                <a16:creationId xmlns:a16="http://schemas.microsoft.com/office/drawing/2014/main" id="{83E62EAC-9042-42FB-BE87-3DE514D59988}"/>
              </a:ext>
            </a:extLst>
          </p:cNvPr>
          <p:cNvSpPr>
            <a:spLocks noGrp="1"/>
          </p:cNvSpPr>
          <p:nvPr>
            <p:ph type="ftr" sz="quarter" idx="11"/>
          </p:nvPr>
        </p:nvSpPr>
        <p:spPr/>
        <p:txBody>
          <a:bodyPr/>
          <a:lstStyle>
            <a:lvl1pPr>
              <a:defRPr/>
            </a:lvl1pPr>
          </a:lstStyle>
          <a:p>
            <a:pPr>
              <a:defRPr/>
            </a:pPr>
            <a:endParaRPr lang="tr-TR"/>
          </a:p>
        </p:txBody>
      </p:sp>
      <p:sp>
        <p:nvSpPr>
          <p:cNvPr id="7" name="Slide Number Placeholder 5">
            <a:extLst>
              <a:ext uri="{FF2B5EF4-FFF2-40B4-BE49-F238E27FC236}">
                <a16:creationId xmlns:a16="http://schemas.microsoft.com/office/drawing/2014/main" id="{F72BC40E-517C-4535-B6B7-3CBD1E202C68}"/>
              </a:ext>
            </a:extLst>
          </p:cNvPr>
          <p:cNvSpPr>
            <a:spLocks noGrp="1"/>
          </p:cNvSpPr>
          <p:nvPr>
            <p:ph type="sldNum" sz="quarter" idx="12"/>
          </p:nvPr>
        </p:nvSpPr>
        <p:spPr>
          <a:ln/>
        </p:spPr>
        <p:txBody>
          <a:bodyPr/>
          <a:lstStyle>
            <a:lvl1pPr>
              <a:defRPr/>
            </a:lvl1pPr>
          </a:lstStyle>
          <a:p>
            <a:fld id="{37A4A26D-153D-4837-BC09-22AC207AF98A}" type="slidenum">
              <a:rPr lang="tr-TR" altLang="tr-TR"/>
              <a:pPr/>
              <a:t>‹#›</a:t>
            </a:fld>
            <a:endParaRPr lang="tr-TR" altLang="tr-TR"/>
          </a:p>
        </p:txBody>
      </p:sp>
    </p:spTree>
    <p:extLst>
      <p:ext uri="{BB962C8B-B14F-4D97-AF65-F5344CB8AC3E}">
        <p14:creationId xmlns:p14="http://schemas.microsoft.com/office/powerpoint/2010/main" val="32635208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a:t>Asıl başlık stili için tıklatın</a:t>
            </a:r>
            <a:endParaRPr lang="en-US"/>
          </a:p>
        </p:txBody>
      </p:sp>
      <p:sp>
        <p:nvSpPr>
          <p:cNvPr id="3" name="Text Placeholder 2"/>
          <p:cNvSpPr>
            <a:spLocks noGrp="1"/>
          </p:cNvSpPr>
          <p:nvPr>
            <p:ph type="body" idx="1"/>
          </p:nvPr>
        </p:nvSpPr>
        <p:spPr>
          <a:xfrm>
            <a:off x="1097280"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Content Placeholder 3"/>
          <p:cNvSpPr>
            <a:spLocks noGrp="1"/>
          </p:cNvSpPr>
          <p:nvPr>
            <p:ph sz="half" idx="2"/>
          </p:nvPr>
        </p:nvSpPr>
        <p:spPr>
          <a:xfrm>
            <a:off x="1092200"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6266688" y="1097280"/>
            <a:ext cx="42672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Content Placeholder 5"/>
          <p:cNvSpPr>
            <a:spLocks noGrp="1"/>
          </p:cNvSpPr>
          <p:nvPr>
            <p:ph sz="quarter" idx="4"/>
          </p:nvPr>
        </p:nvSpPr>
        <p:spPr>
          <a:xfrm>
            <a:off x="6266688" y="1701848"/>
            <a:ext cx="42672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3">
            <a:extLst>
              <a:ext uri="{FF2B5EF4-FFF2-40B4-BE49-F238E27FC236}">
                <a16:creationId xmlns:a16="http://schemas.microsoft.com/office/drawing/2014/main" id="{1DDE79FA-2DE0-444F-99F5-C8EF3FB24308}"/>
              </a:ext>
            </a:extLst>
          </p:cNvPr>
          <p:cNvSpPr>
            <a:spLocks noGrp="1"/>
          </p:cNvSpPr>
          <p:nvPr>
            <p:ph type="dt" sz="half" idx="10"/>
          </p:nvPr>
        </p:nvSpPr>
        <p:spPr/>
        <p:txBody>
          <a:bodyPr/>
          <a:lstStyle>
            <a:lvl1pPr>
              <a:defRPr/>
            </a:lvl1pPr>
          </a:lstStyle>
          <a:p>
            <a:pPr>
              <a:defRPr/>
            </a:pPr>
            <a:fld id="{7C514E81-D666-4098-AC3B-DE15DB1B99C1}" type="datetimeFigureOut">
              <a:rPr lang="tr-TR"/>
              <a:pPr>
                <a:defRPr/>
              </a:pPr>
              <a:t>19.12.2020</a:t>
            </a:fld>
            <a:endParaRPr lang="tr-TR"/>
          </a:p>
        </p:txBody>
      </p:sp>
      <p:sp>
        <p:nvSpPr>
          <p:cNvPr id="8" name="Footer Placeholder 4">
            <a:extLst>
              <a:ext uri="{FF2B5EF4-FFF2-40B4-BE49-F238E27FC236}">
                <a16:creationId xmlns:a16="http://schemas.microsoft.com/office/drawing/2014/main" id="{773179DE-4342-4E9A-8F0C-700C675634B3}"/>
              </a:ext>
            </a:extLst>
          </p:cNvPr>
          <p:cNvSpPr>
            <a:spLocks noGrp="1"/>
          </p:cNvSpPr>
          <p:nvPr>
            <p:ph type="ftr" sz="quarter" idx="11"/>
          </p:nvPr>
        </p:nvSpPr>
        <p:spPr/>
        <p:txBody>
          <a:bodyPr/>
          <a:lstStyle>
            <a:lvl1pPr>
              <a:defRPr/>
            </a:lvl1pPr>
          </a:lstStyle>
          <a:p>
            <a:pPr>
              <a:defRPr/>
            </a:pPr>
            <a:endParaRPr lang="tr-TR"/>
          </a:p>
        </p:txBody>
      </p:sp>
      <p:sp>
        <p:nvSpPr>
          <p:cNvPr id="9" name="Slide Number Placeholder 5">
            <a:extLst>
              <a:ext uri="{FF2B5EF4-FFF2-40B4-BE49-F238E27FC236}">
                <a16:creationId xmlns:a16="http://schemas.microsoft.com/office/drawing/2014/main" id="{72148518-1850-44AD-8038-DD4382BF6DB4}"/>
              </a:ext>
            </a:extLst>
          </p:cNvPr>
          <p:cNvSpPr>
            <a:spLocks noGrp="1"/>
          </p:cNvSpPr>
          <p:nvPr>
            <p:ph type="sldNum" sz="quarter" idx="12"/>
          </p:nvPr>
        </p:nvSpPr>
        <p:spPr>
          <a:ln/>
        </p:spPr>
        <p:txBody>
          <a:bodyPr/>
          <a:lstStyle>
            <a:lvl1pPr>
              <a:defRPr/>
            </a:lvl1pPr>
          </a:lstStyle>
          <a:p>
            <a:fld id="{5E26DFA8-866B-4246-9062-0DAFAB442656}" type="slidenum">
              <a:rPr lang="tr-TR" altLang="tr-TR"/>
              <a:pPr/>
              <a:t>‹#›</a:t>
            </a:fld>
            <a:endParaRPr lang="tr-TR" altLang="tr-TR"/>
          </a:p>
        </p:txBody>
      </p:sp>
    </p:spTree>
    <p:extLst>
      <p:ext uri="{BB962C8B-B14F-4D97-AF65-F5344CB8AC3E}">
        <p14:creationId xmlns:p14="http://schemas.microsoft.com/office/powerpoint/2010/main" val="21095155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a:p>
        </p:txBody>
      </p:sp>
      <p:sp>
        <p:nvSpPr>
          <p:cNvPr id="3" name="Date Placeholder 3">
            <a:extLst>
              <a:ext uri="{FF2B5EF4-FFF2-40B4-BE49-F238E27FC236}">
                <a16:creationId xmlns:a16="http://schemas.microsoft.com/office/drawing/2014/main" id="{E626D5B3-DA75-4FD2-BB45-73BD1DC83DDF}"/>
              </a:ext>
            </a:extLst>
          </p:cNvPr>
          <p:cNvSpPr>
            <a:spLocks noGrp="1"/>
          </p:cNvSpPr>
          <p:nvPr>
            <p:ph type="dt" sz="half" idx="10"/>
          </p:nvPr>
        </p:nvSpPr>
        <p:spPr/>
        <p:txBody>
          <a:bodyPr/>
          <a:lstStyle>
            <a:lvl1pPr>
              <a:defRPr/>
            </a:lvl1pPr>
          </a:lstStyle>
          <a:p>
            <a:pPr>
              <a:defRPr/>
            </a:pPr>
            <a:fld id="{8D00CEBB-35AC-4078-8996-A9B6D3F6FCBB}" type="datetimeFigureOut">
              <a:rPr lang="tr-TR"/>
              <a:pPr>
                <a:defRPr/>
              </a:pPr>
              <a:t>19.12.2020</a:t>
            </a:fld>
            <a:endParaRPr lang="tr-TR"/>
          </a:p>
        </p:txBody>
      </p:sp>
      <p:sp>
        <p:nvSpPr>
          <p:cNvPr id="4" name="Footer Placeholder 4">
            <a:extLst>
              <a:ext uri="{FF2B5EF4-FFF2-40B4-BE49-F238E27FC236}">
                <a16:creationId xmlns:a16="http://schemas.microsoft.com/office/drawing/2014/main" id="{06DE6D43-49D0-40A6-B89E-139FA32AA86A}"/>
              </a:ext>
            </a:extLst>
          </p:cNvPr>
          <p:cNvSpPr>
            <a:spLocks noGrp="1"/>
          </p:cNvSpPr>
          <p:nvPr>
            <p:ph type="ftr" sz="quarter" idx="11"/>
          </p:nvPr>
        </p:nvSpPr>
        <p:spPr/>
        <p:txBody>
          <a:bodyPr/>
          <a:lstStyle>
            <a:lvl1pPr>
              <a:defRPr/>
            </a:lvl1pPr>
          </a:lstStyle>
          <a:p>
            <a:pPr>
              <a:defRPr/>
            </a:pPr>
            <a:endParaRPr lang="tr-TR"/>
          </a:p>
        </p:txBody>
      </p:sp>
      <p:sp>
        <p:nvSpPr>
          <p:cNvPr id="5" name="Slide Number Placeholder 5">
            <a:extLst>
              <a:ext uri="{FF2B5EF4-FFF2-40B4-BE49-F238E27FC236}">
                <a16:creationId xmlns:a16="http://schemas.microsoft.com/office/drawing/2014/main" id="{BC78991E-8CC9-4A33-BDB8-F02D9C19EC6D}"/>
              </a:ext>
            </a:extLst>
          </p:cNvPr>
          <p:cNvSpPr>
            <a:spLocks noGrp="1"/>
          </p:cNvSpPr>
          <p:nvPr>
            <p:ph type="sldNum" sz="quarter" idx="12"/>
          </p:nvPr>
        </p:nvSpPr>
        <p:spPr>
          <a:ln/>
        </p:spPr>
        <p:txBody>
          <a:bodyPr/>
          <a:lstStyle>
            <a:lvl1pPr>
              <a:defRPr/>
            </a:lvl1pPr>
          </a:lstStyle>
          <a:p>
            <a:fld id="{858A2D1B-17EF-402E-81C0-9CCBE742541E}" type="slidenum">
              <a:rPr lang="tr-TR" altLang="tr-TR"/>
              <a:pPr/>
              <a:t>‹#›</a:t>
            </a:fld>
            <a:endParaRPr lang="tr-TR" altLang="tr-TR"/>
          </a:p>
        </p:txBody>
      </p:sp>
    </p:spTree>
    <p:extLst>
      <p:ext uri="{BB962C8B-B14F-4D97-AF65-F5344CB8AC3E}">
        <p14:creationId xmlns:p14="http://schemas.microsoft.com/office/powerpoint/2010/main" val="14141007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0ADACCF-963E-47F0-A4A4-CD4CC5025F5C}"/>
              </a:ext>
            </a:extLst>
          </p:cNvPr>
          <p:cNvSpPr>
            <a:spLocks noGrp="1"/>
          </p:cNvSpPr>
          <p:nvPr>
            <p:ph type="dt" sz="half" idx="10"/>
          </p:nvPr>
        </p:nvSpPr>
        <p:spPr/>
        <p:txBody>
          <a:bodyPr/>
          <a:lstStyle>
            <a:lvl1pPr>
              <a:defRPr/>
            </a:lvl1pPr>
          </a:lstStyle>
          <a:p>
            <a:pPr>
              <a:defRPr/>
            </a:pPr>
            <a:fld id="{C42505B5-454B-4590-BE4F-C8C5A7135385}" type="datetimeFigureOut">
              <a:rPr lang="tr-TR"/>
              <a:pPr>
                <a:defRPr/>
              </a:pPr>
              <a:t>19.12.2020</a:t>
            </a:fld>
            <a:endParaRPr lang="tr-TR"/>
          </a:p>
        </p:txBody>
      </p:sp>
      <p:sp>
        <p:nvSpPr>
          <p:cNvPr id="3" name="Footer Placeholder 4">
            <a:extLst>
              <a:ext uri="{FF2B5EF4-FFF2-40B4-BE49-F238E27FC236}">
                <a16:creationId xmlns:a16="http://schemas.microsoft.com/office/drawing/2014/main" id="{1D27CCEF-3AB3-4673-9E02-2F3C7D5E0640}"/>
              </a:ext>
            </a:extLst>
          </p:cNvPr>
          <p:cNvSpPr>
            <a:spLocks noGrp="1"/>
          </p:cNvSpPr>
          <p:nvPr>
            <p:ph type="ftr" sz="quarter" idx="11"/>
          </p:nvPr>
        </p:nvSpPr>
        <p:spPr/>
        <p:txBody>
          <a:bodyPr/>
          <a:lstStyle>
            <a:lvl1pPr>
              <a:defRPr/>
            </a:lvl1pPr>
          </a:lstStyle>
          <a:p>
            <a:pPr>
              <a:defRPr/>
            </a:pPr>
            <a:endParaRPr lang="tr-TR"/>
          </a:p>
        </p:txBody>
      </p:sp>
      <p:sp>
        <p:nvSpPr>
          <p:cNvPr id="4" name="Slide Number Placeholder 5">
            <a:extLst>
              <a:ext uri="{FF2B5EF4-FFF2-40B4-BE49-F238E27FC236}">
                <a16:creationId xmlns:a16="http://schemas.microsoft.com/office/drawing/2014/main" id="{3F1D1E25-FD99-48EB-918A-3499F3BA5F67}"/>
              </a:ext>
            </a:extLst>
          </p:cNvPr>
          <p:cNvSpPr>
            <a:spLocks noGrp="1"/>
          </p:cNvSpPr>
          <p:nvPr>
            <p:ph type="sldNum" sz="quarter" idx="12"/>
          </p:nvPr>
        </p:nvSpPr>
        <p:spPr>
          <a:ln/>
        </p:spPr>
        <p:txBody>
          <a:bodyPr/>
          <a:lstStyle>
            <a:lvl1pPr>
              <a:defRPr/>
            </a:lvl1pPr>
          </a:lstStyle>
          <a:p>
            <a:fld id="{0E1AB97C-27FD-4A0F-8804-8388ED967AF6}" type="slidenum">
              <a:rPr lang="tr-TR" altLang="tr-TR"/>
              <a:pPr/>
              <a:t>‹#›</a:t>
            </a:fld>
            <a:endParaRPr lang="tr-TR" altLang="tr-TR"/>
          </a:p>
        </p:txBody>
      </p:sp>
    </p:spTree>
    <p:extLst>
      <p:ext uri="{BB962C8B-B14F-4D97-AF65-F5344CB8AC3E}">
        <p14:creationId xmlns:p14="http://schemas.microsoft.com/office/powerpoint/2010/main" val="1018409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5" name="Right Triangle 16">
            <a:extLst>
              <a:ext uri="{FF2B5EF4-FFF2-40B4-BE49-F238E27FC236}">
                <a16:creationId xmlns:a16="http://schemas.microsoft.com/office/drawing/2014/main" id="{43BFE5C6-6F45-4367-B681-A0F503086BB3}"/>
              </a:ext>
            </a:extLst>
          </p:cNvPr>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Right Triangle 17">
            <a:extLst>
              <a:ext uri="{FF2B5EF4-FFF2-40B4-BE49-F238E27FC236}">
                <a16:creationId xmlns:a16="http://schemas.microsoft.com/office/drawing/2014/main" id="{45A510BB-990A-4B52-9C50-4D8EF167658F}"/>
              </a:ext>
            </a:extLst>
          </p:cNvPr>
          <p:cNvSpPr/>
          <p:nvPr/>
        </p:nvSpPr>
        <p:spPr>
          <a:xfrm rot="5400000">
            <a:off x="1720851" y="-1720850"/>
            <a:ext cx="6858000" cy="1029970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rot="19140000">
            <a:off x="1046573" y="1576104"/>
            <a:ext cx="694944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lvl="0"/>
            <a:r>
              <a:rPr lang="tr-TR"/>
              <a:t>Asıl başlık stili için tıklatın</a:t>
            </a:r>
            <a:endParaRPr lang="en-US" dirty="0"/>
          </a:p>
        </p:txBody>
      </p:sp>
      <p:sp>
        <p:nvSpPr>
          <p:cNvPr id="3" name="Content Placeholder 2"/>
          <p:cNvSpPr>
            <a:spLocks noGrp="1"/>
          </p:cNvSpPr>
          <p:nvPr>
            <p:ph idx="1"/>
          </p:nvPr>
        </p:nvSpPr>
        <p:spPr>
          <a:xfrm>
            <a:off x="6332737" y="2618913"/>
            <a:ext cx="507703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rot="19140000">
            <a:off x="1730605" y="2253385"/>
            <a:ext cx="7726347"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7" name="Date Placeholder 4">
            <a:extLst>
              <a:ext uri="{FF2B5EF4-FFF2-40B4-BE49-F238E27FC236}">
                <a16:creationId xmlns:a16="http://schemas.microsoft.com/office/drawing/2014/main" id="{B8C083BE-B954-4692-B758-376BF9DF0685}"/>
              </a:ext>
            </a:extLst>
          </p:cNvPr>
          <p:cNvSpPr>
            <a:spLocks noGrp="1"/>
          </p:cNvSpPr>
          <p:nvPr>
            <p:ph type="dt" sz="half" idx="10"/>
          </p:nvPr>
        </p:nvSpPr>
        <p:spPr/>
        <p:txBody>
          <a:bodyPr/>
          <a:lstStyle>
            <a:lvl1pPr>
              <a:defRPr/>
            </a:lvl1pPr>
          </a:lstStyle>
          <a:p>
            <a:pPr>
              <a:defRPr/>
            </a:pPr>
            <a:fld id="{980EDC09-0F7C-410A-93FA-67BAA0AFA0BA}" type="datetimeFigureOut">
              <a:rPr lang="tr-TR"/>
              <a:pPr>
                <a:defRPr/>
              </a:pPr>
              <a:t>19.12.2020</a:t>
            </a:fld>
            <a:endParaRPr lang="tr-TR"/>
          </a:p>
        </p:txBody>
      </p:sp>
      <p:sp>
        <p:nvSpPr>
          <p:cNvPr id="8" name="Footer Placeholder 5">
            <a:extLst>
              <a:ext uri="{FF2B5EF4-FFF2-40B4-BE49-F238E27FC236}">
                <a16:creationId xmlns:a16="http://schemas.microsoft.com/office/drawing/2014/main" id="{D419A266-B82B-4B6F-9592-DB76D9EC452C}"/>
              </a:ext>
            </a:extLst>
          </p:cNvPr>
          <p:cNvSpPr>
            <a:spLocks noGrp="1"/>
          </p:cNvSpPr>
          <p:nvPr>
            <p:ph type="ftr" sz="quarter" idx="11"/>
          </p:nvPr>
        </p:nvSpPr>
        <p:spPr/>
        <p:txBody>
          <a:bodyPr/>
          <a:lstStyle>
            <a:lvl1pPr>
              <a:defRPr>
                <a:solidFill>
                  <a:schemeClr val="tx2"/>
                </a:solidFill>
              </a:defRPr>
            </a:lvl1pPr>
          </a:lstStyle>
          <a:p>
            <a:pPr>
              <a:defRPr/>
            </a:pPr>
            <a:endParaRPr lang="tr-TR"/>
          </a:p>
        </p:txBody>
      </p:sp>
      <p:sp>
        <p:nvSpPr>
          <p:cNvPr id="9" name="Slide Number Placeholder 6">
            <a:extLst>
              <a:ext uri="{FF2B5EF4-FFF2-40B4-BE49-F238E27FC236}">
                <a16:creationId xmlns:a16="http://schemas.microsoft.com/office/drawing/2014/main" id="{62481E9D-F79F-46CF-AC04-868187AD00DB}"/>
              </a:ext>
            </a:extLst>
          </p:cNvPr>
          <p:cNvSpPr>
            <a:spLocks noGrp="1"/>
          </p:cNvSpPr>
          <p:nvPr>
            <p:ph type="sldNum" sz="quarter" idx="12"/>
          </p:nvPr>
        </p:nvSpPr>
        <p:spPr>
          <a:ln>
            <a:solidFill>
              <a:schemeClr val="tx2"/>
            </a:solidFill>
          </a:ln>
        </p:spPr>
        <p:txBody>
          <a:bodyPr/>
          <a:lstStyle>
            <a:lvl1pPr>
              <a:defRPr>
                <a:solidFill>
                  <a:schemeClr val="tx2"/>
                </a:solidFill>
              </a:defRPr>
            </a:lvl1pPr>
          </a:lstStyle>
          <a:p>
            <a:fld id="{90FF4925-95E7-4A21-BB98-AC385943FA5B}" type="slidenum">
              <a:rPr lang="tr-TR" altLang="tr-TR"/>
              <a:pPr/>
              <a:t>‹#›</a:t>
            </a:fld>
            <a:endParaRPr lang="tr-TR" altLang="tr-TR"/>
          </a:p>
        </p:txBody>
      </p:sp>
    </p:spTree>
    <p:extLst>
      <p:ext uri="{BB962C8B-B14F-4D97-AF65-F5344CB8AC3E}">
        <p14:creationId xmlns:p14="http://schemas.microsoft.com/office/powerpoint/2010/main" val="42260701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5" name="Right Triangle 8">
            <a:extLst>
              <a:ext uri="{FF2B5EF4-FFF2-40B4-BE49-F238E27FC236}">
                <a16:creationId xmlns:a16="http://schemas.microsoft.com/office/drawing/2014/main" id="{7DF73E0F-8EFC-4FF5-9E56-2631501FF888}"/>
              </a:ext>
            </a:extLst>
          </p:cNvPr>
          <p:cNvSpPr/>
          <p:nvPr/>
        </p:nvSpPr>
        <p:spPr>
          <a:xfrm>
            <a:off x="1" y="2647950"/>
            <a:ext cx="4762500"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Freeform 9">
            <a:extLst>
              <a:ext uri="{FF2B5EF4-FFF2-40B4-BE49-F238E27FC236}">
                <a16:creationId xmlns:a16="http://schemas.microsoft.com/office/drawing/2014/main" id="{6ACC0047-6130-48BD-A22E-CD06312C2D17}"/>
              </a:ext>
            </a:extLst>
          </p:cNvPr>
          <p:cNvSpPr/>
          <p:nvPr/>
        </p:nvSpPr>
        <p:spPr>
          <a:xfrm>
            <a:off x="1" y="5048250"/>
            <a:ext cx="4762500"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1" name="Picture Placeholder 10"/>
          <p:cNvSpPr>
            <a:spLocks noGrp="1"/>
          </p:cNvSpPr>
          <p:nvPr>
            <p:ph type="pic" sz="quarter" idx="14"/>
          </p:nvPr>
        </p:nvSpPr>
        <p:spPr>
          <a:xfrm>
            <a:off x="2705101" y="0"/>
            <a:ext cx="9486900"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rtlCol="0" anchor="ctr">
            <a:normAutofit/>
          </a:bodyPr>
          <a:lstStyle>
            <a:lvl1pPr algn="r">
              <a:defRPr/>
            </a:lvl1pPr>
          </a:lstStyle>
          <a:p>
            <a:pPr lvl="0"/>
            <a:r>
              <a:rPr lang="tr-TR" noProof="0"/>
              <a:t>Resim eklemek için simgeyi tıklatın</a:t>
            </a:r>
            <a:endParaRPr lang="en-US" noProof="0" dirty="0"/>
          </a:p>
        </p:txBody>
      </p:sp>
      <p:sp>
        <p:nvSpPr>
          <p:cNvPr id="2" name="Title 1"/>
          <p:cNvSpPr>
            <a:spLocks noGrp="1"/>
          </p:cNvSpPr>
          <p:nvPr>
            <p:ph type="title"/>
          </p:nvPr>
        </p:nvSpPr>
        <p:spPr>
          <a:xfrm rot="19140000">
            <a:off x="894929" y="1717501"/>
            <a:ext cx="7315200" cy="867444"/>
          </a:xfrm>
        </p:spPr>
        <p:txBody>
          <a:bodyPr anchor="b"/>
          <a:lstStyle>
            <a:lvl1pPr algn="l">
              <a:defRPr sz="2800" b="0">
                <a:latin typeface="+mj-lt"/>
              </a:defRPr>
            </a:lvl1pPr>
          </a:lstStyle>
          <a:p>
            <a:r>
              <a:rPr lang="tr-TR"/>
              <a:t>Asıl başlık stili için tıklatın</a:t>
            </a:r>
            <a:endParaRPr lang="en-US" dirty="0"/>
          </a:p>
        </p:txBody>
      </p:sp>
      <p:sp>
        <p:nvSpPr>
          <p:cNvPr id="4" name="Text Placeholder 3"/>
          <p:cNvSpPr>
            <a:spLocks noGrp="1"/>
          </p:cNvSpPr>
          <p:nvPr>
            <p:ph type="body" sz="half" idx="2"/>
          </p:nvPr>
        </p:nvSpPr>
        <p:spPr>
          <a:xfrm rot="19140000">
            <a:off x="1524639" y="2180529"/>
            <a:ext cx="8128727"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7" name="Date Placeholder 4">
            <a:extLst>
              <a:ext uri="{FF2B5EF4-FFF2-40B4-BE49-F238E27FC236}">
                <a16:creationId xmlns:a16="http://schemas.microsoft.com/office/drawing/2014/main" id="{71AB1363-2E7E-4CAF-A02F-B857A7303356}"/>
              </a:ext>
            </a:extLst>
          </p:cNvPr>
          <p:cNvSpPr>
            <a:spLocks noGrp="1"/>
          </p:cNvSpPr>
          <p:nvPr>
            <p:ph type="dt" sz="half" idx="15"/>
          </p:nvPr>
        </p:nvSpPr>
        <p:spPr/>
        <p:txBody>
          <a:bodyPr/>
          <a:lstStyle>
            <a:lvl1pPr>
              <a:defRPr/>
            </a:lvl1pPr>
          </a:lstStyle>
          <a:p>
            <a:pPr>
              <a:defRPr/>
            </a:pPr>
            <a:fld id="{EC667BE4-81F6-4A2C-A771-B5A599DAE170}" type="datetimeFigureOut">
              <a:rPr lang="tr-TR"/>
              <a:pPr>
                <a:defRPr/>
              </a:pPr>
              <a:t>19.12.2020</a:t>
            </a:fld>
            <a:endParaRPr lang="tr-TR"/>
          </a:p>
        </p:txBody>
      </p:sp>
      <p:sp>
        <p:nvSpPr>
          <p:cNvPr id="8" name="Footer Placeholder 5">
            <a:extLst>
              <a:ext uri="{FF2B5EF4-FFF2-40B4-BE49-F238E27FC236}">
                <a16:creationId xmlns:a16="http://schemas.microsoft.com/office/drawing/2014/main" id="{DB86E709-9BAC-4969-9800-737D226CD18E}"/>
              </a:ext>
            </a:extLst>
          </p:cNvPr>
          <p:cNvSpPr>
            <a:spLocks noGrp="1"/>
          </p:cNvSpPr>
          <p:nvPr>
            <p:ph type="ftr" sz="quarter" idx="16"/>
          </p:nvPr>
        </p:nvSpPr>
        <p:spPr/>
        <p:txBody>
          <a:bodyPr/>
          <a:lstStyle>
            <a:lvl1pPr>
              <a:defRPr/>
            </a:lvl1pPr>
          </a:lstStyle>
          <a:p>
            <a:pPr>
              <a:defRPr/>
            </a:pPr>
            <a:endParaRPr lang="tr-TR"/>
          </a:p>
        </p:txBody>
      </p:sp>
      <p:sp>
        <p:nvSpPr>
          <p:cNvPr id="9" name="Slide Number Placeholder 6">
            <a:extLst>
              <a:ext uri="{FF2B5EF4-FFF2-40B4-BE49-F238E27FC236}">
                <a16:creationId xmlns:a16="http://schemas.microsoft.com/office/drawing/2014/main" id="{C23CDF2C-7C24-4628-A57C-C33D932FC2F5}"/>
              </a:ext>
            </a:extLst>
          </p:cNvPr>
          <p:cNvSpPr>
            <a:spLocks noGrp="1"/>
          </p:cNvSpPr>
          <p:nvPr>
            <p:ph type="sldNum" sz="quarter" idx="17"/>
          </p:nvPr>
        </p:nvSpPr>
        <p:spPr/>
        <p:txBody>
          <a:bodyPr/>
          <a:lstStyle>
            <a:lvl1pPr>
              <a:defRPr/>
            </a:lvl1pPr>
          </a:lstStyle>
          <a:p>
            <a:fld id="{9E9B73EF-EB9E-497B-8D07-68C05C1301DF}" type="slidenum">
              <a:rPr lang="tr-TR" altLang="tr-TR"/>
              <a:pPr/>
              <a:t>‹#›</a:t>
            </a:fld>
            <a:endParaRPr lang="tr-TR" altLang="tr-TR"/>
          </a:p>
        </p:txBody>
      </p:sp>
    </p:spTree>
    <p:extLst>
      <p:ext uri="{BB962C8B-B14F-4D97-AF65-F5344CB8AC3E}">
        <p14:creationId xmlns:p14="http://schemas.microsoft.com/office/powerpoint/2010/main" val="3385587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a:p>
        </p:txBody>
      </p:sp>
      <p:sp>
        <p:nvSpPr>
          <p:cNvPr id="3" name="Vertical Text Placeholder 2"/>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4" name="Date Placeholder 3">
            <a:extLst>
              <a:ext uri="{FF2B5EF4-FFF2-40B4-BE49-F238E27FC236}">
                <a16:creationId xmlns:a16="http://schemas.microsoft.com/office/drawing/2014/main" id="{3718417F-0A32-4807-96A4-4B2A87C394BC}"/>
              </a:ext>
            </a:extLst>
          </p:cNvPr>
          <p:cNvSpPr>
            <a:spLocks noGrp="1"/>
          </p:cNvSpPr>
          <p:nvPr>
            <p:ph type="dt" sz="half" idx="10"/>
          </p:nvPr>
        </p:nvSpPr>
        <p:spPr/>
        <p:txBody>
          <a:bodyPr/>
          <a:lstStyle>
            <a:lvl1pPr>
              <a:defRPr/>
            </a:lvl1pPr>
          </a:lstStyle>
          <a:p>
            <a:pPr>
              <a:defRPr/>
            </a:pPr>
            <a:fld id="{E6CD2EB4-4F04-41D7-ADA1-2683DFE880C6}" type="datetimeFigureOut">
              <a:rPr lang="tr-TR"/>
              <a:pPr>
                <a:defRPr/>
              </a:pPr>
              <a:t>19.12.2020</a:t>
            </a:fld>
            <a:endParaRPr lang="tr-TR"/>
          </a:p>
        </p:txBody>
      </p:sp>
      <p:sp>
        <p:nvSpPr>
          <p:cNvPr id="5" name="Footer Placeholder 4">
            <a:extLst>
              <a:ext uri="{FF2B5EF4-FFF2-40B4-BE49-F238E27FC236}">
                <a16:creationId xmlns:a16="http://schemas.microsoft.com/office/drawing/2014/main" id="{18101EB5-4E71-4AF8-9288-46082CC68711}"/>
              </a:ext>
            </a:extLst>
          </p:cNvPr>
          <p:cNvSpPr>
            <a:spLocks noGrp="1"/>
          </p:cNvSpPr>
          <p:nvPr>
            <p:ph type="ftr" sz="quarter" idx="11"/>
          </p:nvPr>
        </p:nvSpPr>
        <p:spPr/>
        <p:txBody>
          <a:bodyPr/>
          <a:lstStyle>
            <a:lvl1pPr>
              <a:defRPr/>
            </a:lvl1pPr>
          </a:lstStyle>
          <a:p>
            <a:pPr>
              <a:defRPr/>
            </a:pPr>
            <a:endParaRPr lang="tr-TR"/>
          </a:p>
        </p:txBody>
      </p:sp>
      <p:sp>
        <p:nvSpPr>
          <p:cNvPr id="6" name="Slide Number Placeholder 5">
            <a:extLst>
              <a:ext uri="{FF2B5EF4-FFF2-40B4-BE49-F238E27FC236}">
                <a16:creationId xmlns:a16="http://schemas.microsoft.com/office/drawing/2014/main" id="{98656A7A-8393-4216-9BB0-293242BA7DD9}"/>
              </a:ext>
            </a:extLst>
          </p:cNvPr>
          <p:cNvSpPr>
            <a:spLocks noGrp="1"/>
          </p:cNvSpPr>
          <p:nvPr>
            <p:ph type="sldNum" sz="quarter" idx="12"/>
          </p:nvPr>
        </p:nvSpPr>
        <p:spPr>
          <a:ln/>
        </p:spPr>
        <p:txBody>
          <a:bodyPr/>
          <a:lstStyle>
            <a:lvl1pPr>
              <a:defRPr/>
            </a:lvl1pPr>
          </a:lstStyle>
          <a:p>
            <a:fld id="{21AFAD55-3774-40C8-910F-FCE9CAB48B57}" type="slidenum">
              <a:rPr lang="tr-TR" altLang="tr-TR"/>
              <a:pPr/>
              <a:t>‹#›</a:t>
            </a:fld>
            <a:endParaRPr lang="tr-TR" altLang="tr-TR"/>
          </a:p>
        </p:txBody>
      </p:sp>
    </p:spTree>
    <p:extLst>
      <p:ext uri="{BB962C8B-B14F-4D97-AF65-F5344CB8AC3E}">
        <p14:creationId xmlns:p14="http://schemas.microsoft.com/office/powerpoint/2010/main" val="20787993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4678362"/>
          </a:xfrm>
        </p:spPr>
        <p:txBody>
          <a:bodyPr vert="eaVert"/>
          <a:lstStyle/>
          <a:p>
            <a:r>
              <a:rPr lang="tr-TR"/>
              <a:t>Asıl başlık stili için tıklatın</a:t>
            </a:r>
            <a:endParaRPr lang="en-US" dirty="0"/>
          </a:p>
        </p:txBody>
      </p:sp>
      <p:sp>
        <p:nvSpPr>
          <p:cNvPr id="3" name="Vertical Text Placeholder 2"/>
          <p:cNvSpPr>
            <a:spLocks noGrp="1"/>
          </p:cNvSpPr>
          <p:nvPr>
            <p:ph type="body" orient="vert" idx="1"/>
          </p:nvPr>
        </p:nvSpPr>
        <p:spPr>
          <a:xfrm>
            <a:off x="609600" y="274639"/>
            <a:ext cx="8026400" cy="4678362"/>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4" name="Date Placeholder 3">
            <a:extLst>
              <a:ext uri="{FF2B5EF4-FFF2-40B4-BE49-F238E27FC236}">
                <a16:creationId xmlns:a16="http://schemas.microsoft.com/office/drawing/2014/main" id="{3673F1FB-7F01-4E4C-AACA-7DC6FBD1D073}"/>
              </a:ext>
            </a:extLst>
          </p:cNvPr>
          <p:cNvSpPr>
            <a:spLocks noGrp="1"/>
          </p:cNvSpPr>
          <p:nvPr>
            <p:ph type="dt" sz="half" idx="10"/>
          </p:nvPr>
        </p:nvSpPr>
        <p:spPr/>
        <p:txBody>
          <a:bodyPr/>
          <a:lstStyle>
            <a:lvl1pPr>
              <a:defRPr/>
            </a:lvl1pPr>
          </a:lstStyle>
          <a:p>
            <a:pPr>
              <a:defRPr/>
            </a:pPr>
            <a:fld id="{E0894BCB-A2E9-43E2-B40F-97B7C2049DDD}" type="datetimeFigureOut">
              <a:rPr lang="tr-TR"/>
              <a:pPr>
                <a:defRPr/>
              </a:pPr>
              <a:t>19.12.2020</a:t>
            </a:fld>
            <a:endParaRPr lang="tr-TR"/>
          </a:p>
        </p:txBody>
      </p:sp>
      <p:sp>
        <p:nvSpPr>
          <p:cNvPr id="5" name="Footer Placeholder 4">
            <a:extLst>
              <a:ext uri="{FF2B5EF4-FFF2-40B4-BE49-F238E27FC236}">
                <a16:creationId xmlns:a16="http://schemas.microsoft.com/office/drawing/2014/main" id="{08A07E39-63ED-4202-990E-4515450E3817}"/>
              </a:ext>
            </a:extLst>
          </p:cNvPr>
          <p:cNvSpPr>
            <a:spLocks noGrp="1"/>
          </p:cNvSpPr>
          <p:nvPr>
            <p:ph type="ftr" sz="quarter" idx="11"/>
          </p:nvPr>
        </p:nvSpPr>
        <p:spPr/>
        <p:txBody>
          <a:bodyPr/>
          <a:lstStyle>
            <a:lvl1pPr>
              <a:defRPr/>
            </a:lvl1pPr>
          </a:lstStyle>
          <a:p>
            <a:pPr>
              <a:defRPr/>
            </a:pPr>
            <a:endParaRPr lang="tr-TR"/>
          </a:p>
        </p:txBody>
      </p:sp>
      <p:sp>
        <p:nvSpPr>
          <p:cNvPr id="6" name="Slide Number Placeholder 5">
            <a:extLst>
              <a:ext uri="{FF2B5EF4-FFF2-40B4-BE49-F238E27FC236}">
                <a16:creationId xmlns:a16="http://schemas.microsoft.com/office/drawing/2014/main" id="{A11DF027-60BE-43E1-82BD-5F460E570B3B}"/>
              </a:ext>
            </a:extLst>
          </p:cNvPr>
          <p:cNvSpPr>
            <a:spLocks noGrp="1"/>
          </p:cNvSpPr>
          <p:nvPr>
            <p:ph type="sldNum" sz="quarter" idx="12"/>
          </p:nvPr>
        </p:nvSpPr>
        <p:spPr>
          <a:ln/>
        </p:spPr>
        <p:txBody>
          <a:bodyPr/>
          <a:lstStyle>
            <a:lvl1pPr>
              <a:defRPr/>
            </a:lvl1pPr>
          </a:lstStyle>
          <a:p>
            <a:fld id="{294A1483-A0F1-4189-B51F-B0C14B83C83C}" type="slidenum">
              <a:rPr lang="tr-TR" altLang="tr-TR"/>
              <a:pPr/>
              <a:t>‹#›</a:t>
            </a:fld>
            <a:endParaRPr lang="tr-TR" altLang="tr-TR"/>
          </a:p>
        </p:txBody>
      </p:sp>
    </p:spTree>
    <p:extLst>
      <p:ext uri="{BB962C8B-B14F-4D97-AF65-F5344CB8AC3E}">
        <p14:creationId xmlns:p14="http://schemas.microsoft.com/office/powerpoint/2010/main" val="1451519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tr-TR"/>
              <a:t>Asıl başlık stilini düzenlemek için tıklayın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tıklayın</a:t>
            </a:r>
          </a:p>
        </p:txBody>
      </p:sp>
      <p:sp>
        <p:nvSpPr>
          <p:cNvPr id="4" name="Date Placeholder 3"/>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a:t>Asıl başlık stilini düzenlemek için tıklayın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tr-TR"/>
              <a:t>Asıl başlık stilini düzenlemek için tıklayın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42A54C80-263E-416B-A8E0-580EDEADCBDC}" type="datetimeFigureOut">
              <a:rPr lang="en-US" dirty="0"/>
              <a:t>12/19/2020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a:t>Resim eklemek için simgeye tıklayın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tıklayın</a:t>
            </a:r>
          </a:p>
        </p:txBody>
      </p:sp>
      <p:sp>
        <p:nvSpPr>
          <p:cNvPr id="5" name="Date Placeholder 4"/>
          <p:cNvSpPr>
            <a:spLocks noGrp="1"/>
          </p:cNvSpPr>
          <p:nvPr>
            <p:ph type="dt" sz="half" idx="10"/>
          </p:nvPr>
        </p:nvSpPr>
        <p:spPr/>
        <p:txBody>
          <a:bodyPr/>
          <a:lstStyle/>
          <a:p>
            <a:fld id="{B61BEF0D-F0BB-DE4B-95CE-6DB70DBA9567}" type="datetimeFigureOut">
              <a:rPr lang="en-US" dirty="0"/>
              <a:pPr/>
              <a:t>12/19/2020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theme" Target="../theme/theme1.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 /><Relationship Id="rId3" Type="http://schemas.openxmlformats.org/officeDocument/2006/relationships/slideLayout" Target="../slideLayouts/slideLayout19.xml" /><Relationship Id="rId7" Type="http://schemas.openxmlformats.org/officeDocument/2006/relationships/slideLayout" Target="../slideLayouts/slideLayout23.xml" /><Relationship Id="rId12" Type="http://schemas.openxmlformats.org/officeDocument/2006/relationships/theme" Target="../theme/theme2.xml" /><Relationship Id="rId2" Type="http://schemas.openxmlformats.org/officeDocument/2006/relationships/slideLayout" Target="../slideLayouts/slideLayout18.xml" /><Relationship Id="rId1" Type="http://schemas.openxmlformats.org/officeDocument/2006/relationships/slideLayout" Target="../slideLayouts/slideLayout17.xml" /><Relationship Id="rId6" Type="http://schemas.openxmlformats.org/officeDocument/2006/relationships/slideLayout" Target="../slideLayouts/slideLayout22.xml" /><Relationship Id="rId11" Type="http://schemas.openxmlformats.org/officeDocument/2006/relationships/slideLayout" Target="../slideLayouts/slideLayout27.xml" /><Relationship Id="rId5" Type="http://schemas.openxmlformats.org/officeDocument/2006/relationships/slideLayout" Target="../slideLayouts/slideLayout21.xml" /><Relationship Id="rId10" Type="http://schemas.openxmlformats.org/officeDocument/2006/relationships/slideLayout" Target="../slideLayouts/slideLayout26.xml" /><Relationship Id="rId4" Type="http://schemas.openxmlformats.org/officeDocument/2006/relationships/slideLayout" Target="../slideLayouts/slideLayout20.xml" /><Relationship Id="rId9" Type="http://schemas.openxmlformats.org/officeDocument/2006/relationships/slideLayout" Target="../slideLayouts/slideLayout25.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12/19/2020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25D4A8FC-24FC-4CBD-9510-0553A5232AF5}"/>
              </a:ext>
            </a:extLst>
          </p:cNvPr>
          <p:cNvSpPr/>
          <p:nvPr/>
        </p:nvSpPr>
        <p:spPr>
          <a:xfrm>
            <a:off x="-4233" y="5051426"/>
            <a:ext cx="4766733" cy="1806575"/>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8" name="Freeform 7">
            <a:extLst>
              <a:ext uri="{FF2B5EF4-FFF2-40B4-BE49-F238E27FC236}">
                <a16:creationId xmlns:a16="http://schemas.microsoft.com/office/drawing/2014/main" id="{96FC97F9-EB51-4258-A59C-558C84A08FC8}"/>
              </a:ext>
            </a:extLst>
          </p:cNvPr>
          <p:cNvSpPr/>
          <p:nvPr/>
        </p:nvSpPr>
        <p:spPr>
          <a:xfrm>
            <a:off x="-2117" y="5051426"/>
            <a:ext cx="12194117" cy="180657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Placeholder 1">
            <a:extLst>
              <a:ext uri="{FF2B5EF4-FFF2-40B4-BE49-F238E27FC236}">
                <a16:creationId xmlns:a16="http://schemas.microsoft.com/office/drawing/2014/main" id="{D4368309-7FF5-45D0-95FA-FF352AF101F3}"/>
              </a:ext>
            </a:extLst>
          </p:cNvPr>
          <p:cNvSpPr>
            <a:spLocks noGrp="1"/>
          </p:cNvSpPr>
          <p:nvPr>
            <p:ph type="title"/>
          </p:nvPr>
        </p:nvSpPr>
        <p:spPr>
          <a:xfrm>
            <a:off x="1096434" y="365126"/>
            <a:ext cx="10028767" cy="549275"/>
          </a:xfrm>
          <a:prstGeom prst="rect">
            <a:avLst/>
          </a:prstGeom>
        </p:spPr>
        <p:txBody>
          <a:bodyPr vert="horz" lIns="91440" tIns="45720" rIns="91440" bIns="45720" rtlCol="0" anchor="ctr">
            <a:noAutofit/>
          </a:bodyPr>
          <a:lstStyle/>
          <a:p>
            <a:r>
              <a:rPr lang="tr-TR"/>
              <a:t>Asıl başlık stili için tıklatın</a:t>
            </a:r>
            <a:endParaRPr lang="en-US" dirty="0"/>
          </a:p>
        </p:txBody>
      </p:sp>
      <p:sp>
        <p:nvSpPr>
          <p:cNvPr id="1029" name="Text Placeholder 2">
            <a:extLst>
              <a:ext uri="{FF2B5EF4-FFF2-40B4-BE49-F238E27FC236}">
                <a16:creationId xmlns:a16="http://schemas.microsoft.com/office/drawing/2014/main" id="{13842870-CCE2-41B4-A059-A04386C7083E}"/>
              </a:ext>
            </a:extLst>
          </p:cNvPr>
          <p:cNvSpPr>
            <a:spLocks noGrp="1"/>
          </p:cNvSpPr>
          <p:nvPr>
            <p:ph type="body" idx="1"/>
          </p:nvPr>
        </p:nvSpPr>
        <p:spPr bwMode="auto">
          <a:xfrm>
            <a:off x="1096434" y="1100138"/>
            <a:ext cx="10028767"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tr-TR" altLang="tr-TR"/>
              <a:t>Asıl metin stillerini düzenlemek için tıklatın</a:t>
            </a:r>
          </a:p>
          <a:p>
            <a:pPr lvl="1"/>
            <a:r>
              <a:rPr lang="tr-TR" altLang="tr-TR"/>
              <a:t>İkinci düzey</a:t>
            </a:r>
          </a:p>
          <a:p>
            <a:pPr lvl="2"/>
            <a:r>
              <a:rPr lang="tr-TR" altLang="tr-TR"/>
              <a:t>Üçüncü düzey</a:t>
            </a:r>
          </a:p>
          <a:p>
            <a:pPr lvl="3"/>
            <a:r>
              <a:rPr lang="tr-TR" altLang="tr-TR"/>
              <a:t>Dördüncü düzey</a:t>
            </a:r>
          </a:p>
          <a:p>
            <a:pPr lvl="4"/>
            <a:r>
              <a:rPr lang="tr-TR" altLang="tr-TR"/>
              <a:t>Beşinci düzey</a:t>
            </a:r>
            <a:endParaRPr lang="en-US" altLang="tr-TR"/>
          </a:p>
        </p:txBody>
      </p:sp>
      <p:sp>
        <p:nvSpPr>
          <p:cNvPr id="4" name="Date Placeholder 3">
            <a:extLst>
              <a:ext uri="{FF2B5EF4-FFF2-40B4-BE49-F238E27FC236}">
                <a16:creationId xmlns:a16="http://schemas.microsoft.com/office/drawing/2014/main" id="{568D37E7-062A-4697-929E-85C7B01DB1CB}"/>
              </a:ext>
            </a:extLst>
          </p:cNvPr>
          <p:cNvSpPr>
            <a:spLocks noGrp="1"/>
          </p:cNvSpPr>
          <p:nvPr>
            <p:ph type="dt" sz="half" idx="2"/>
          </p:nvPr>
        </p:nvSpPr>
        <p:spPr>
          <a:xfrm rot="19140000">
            <a:off x="268818" y="5870576"/>
            <a:ext cx="2901949" cy="201613"/>
          </a:xfrm>
          <a:prstGeom prst="rect">
            <a:avLst/>
          </a:prstGeom>
        </p:spPr>
        <p:txBody>
          <a:bodyPr vert="horz" lIns="91440" tIns="45720" rIns="91440" bIns="45720" rtlCol="0" anchor="ctr"/>
          <a:lstStyle>
            <a:lvl1pPr algn="l" fontAlgn="auto">
              <a:spcBef>
                <a:spcPts val="0"/>
              </a:spcBef>
              <a:spcAft>
                <a:spcPts val="0"/>
              </a:spcAft>
              <a:defRPr sz="1200" smtClean="0">
                <a:solidFill>
                  <a:srgbClr val="FFFFFF"/>
                </a:solidFill>
                <a:latin typeface="+mn-lt"/>
                <a:cs typeface="+mn-cs"/>
              </a:defRPr>
            </a:lvl1pPr>
          </a:lstStyle>
          <a:p>
            <a:pPr>
              <a:defRPr/>
            </a:pPr>
            <a:fld id="{EF0F8836-8B4D-4AAA-90C1-F6571E81AA63}" type="datetimeFigureOut">
              <a:rPr lang="tr-TR"/>
              <a:pPr>
                <a:defRPr/>
              </a:pPr>
              <a:t>19.12.2020</a:t>
            </a:fld>
            <a:endParaRPr lang="tr-TR"/>
          </a:p>
        </p:txBody>
      </p:sp>
      <p:sp>
        <p:nvSpPr>
          <p:cNvPr id="5" name="Footer Placeholder 4">
            <a:extLst>
              <a:ext uri="{FF2B5EF4-FFF2-40B4-BE49-F238E27FC236}">
                <a16:creationId xmlns:a16="http://schemas.microsoft.com/office/drawing/2014/main" id="{1FD828F6-DD8F-4376-BC80-1E9F2604E54A}"/>
              </a:ext>
            </a:extLst>
          </p:cNvPr>
          <p:cNvSpPr>
            <a:spLocks noGrp="1"/>
          </p:cNvSpPr>
          <p:nvPr>
            <p:ph type="ftr" sz="quarter" idx="3"/>
          </p:nvPr>
        </p:nvSpPr>
        <p:spPr>
          <a:xfrm>
            <a:off x="4690533" y="6284914"/>
            <a:ext cx="6299200" cy="274637"/>
          </a:xfrm>
          <a:prstGeom prst="rect">
            <a:avLst/>
          </a:prstGeom>
        </p:spPr>
        <p:txBody>
          <a:bodyPr vert="horz" lIns="91440" tIns="45720" rIns="91440" bIns="45720" rtlCol="0" anchor="ctr"/>
          <a:lstStyle>
            <a:lvl1pPr algn="r" fontAlgn="auto">
              <a:spcBef>
                <a:spcPts val="0"/>
              </a:spcBef>
              <a:spcAft>
                <a:spcPts val="0"/>
              </a:spcAft>
              <a:defRPr sz="1000" cap="all" spc="200" baseline="0">
                <a:solidFill>
                  <a:srgbClr val="FFFFFF"/>
                </a:solidFill>
                <a:latin typeface="+mn-lt"/>
                <a:cs typeface="+mn-cs"/>
              </a:defRPr>
            </a:lvl1pPr>
          </a:lstStyle>
          <a:p>
            <a:pPr>
              <a:defRPr/>
            </a:pPr>
            <a:endParaRPr lang="tr-TR"/>
          </a:p>
        </p:txBody>
      </p:sp>
      <p:sp>
        <p:nvSpPr>
          <p:cNvPr id="6" name="Slide Number Placeholder 5">
            <a:extLst>
              <a:ext uri="{FF2B5EF4-FFF2-40B4-BE49-F238E27FC236}">
                <a16:creationId xmlns:a16="http://schemas.microsoft.com/office/drawing/2014/main" id="{B4EBF46C-DC93-4797-9121-21A44BC5DFBD}"/>
              </a:ext>
            </a:extLst>
          </p:cNvPr>
          <p:cNvSpPr>
            <a:spLocks noGrp="1"/>
          </p:cNvSpPr>
          <p:nvPr>
            <p:ph type="sldNum" sz="quarter" idx="4"/>
          </p:nvPr>
        </p:nvSpPr>
        <p:spPr>
          <a:xfrm>
            <a:off x="11201400" y="6170614"/>
            <a:ext cx="670984" cy="503237"/>
          </a:xfrm>
          <a:prstGeom prst="ellipse">
            <a:avLst/>
          </a:prstGeom>
          <a:ln w="19050">
            <a:solidFill>
              <a:srgbClr val="FFFFFF"/>
            </a:solidFill>
          </a:ln>
        </p:spPr>
        <p:txBody>
          <a:bodyPr vert="horz" wrap="square" lIns="9144" tIns="9144" rIns="9144" bIns="9144" numCol="1" anchor="ctr" anchorCtr="0" compatLnSpc="1">
            <a:prstTxWarp prst="textNoShape">
              <a:avLst/>
            </a:prstTxWarp>
            <a:normAutofit/>
          </a:bodyPr>
          <a:lstStyle>
            <a:lvl1pPr algn="ctr">
              <a:defRPr sz="1600">
                <a:solidFill>
                  <a:srgbClr val="FFFFFF"/>
                </a:solidFill>
              </a:defRPr>
            </a:lvl1pPr>
          </a:lstStyle>
          <a:p>
            <a:fld id="{7B0C1782-91A6-465C-B6E6-284C9BC5E7C0}" type="slidenum">
              <a:rPr lang="tr-TR" altLang="tr-TR"/>
              <a:pPr/>
              <a:t>‹#›</a:t>
            </a:fld>
            <a:endParaRPr lang="tr-TR" altLang="tr-TR"/>
          </a:p>
        </p:txBody>
      </p:sp>
    </p:spTree>
    <p:extLst>
      <p:ext uri="{BB962C8B-B14F-4D97-AF65-F5344CB8AC3E}">
        <p14:creationId xmlns:p14="http://schemas.microsoft.com/office/powerpoint/2010/main" val="2709004673"/>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rtl="0" fontAlgn="base">
        <a:spcBef>
          <a:spcPct val="0"/>
        </a:spcBef>
        <a:spcAft>
          <a:spcPct val="0"/>
        </a:spcAft>
        <a:defRPr sz="2800" kern="1200" cap="all">
          <a:solidFill>
            <a:schemeClr val="tx1"/>
          </a:solidFill>
          <a:latin typeface="+mj-lt"/>
          <a:ea typeface="+mj-ea"/>
          <a:cs typeface="+mj-cs"/>
        </a:defRPr>
      </a:lvl1pPr>
      <a:lvl2pPr algn="l" rtl="0" fontAlgn="base">
        <a:spcBef>
          <a:spcPct val="0"/>
        </a:spcBef>
        <a:spcAft>
          <a:spcPct val="0"/>
        </a:spcAft>
        <a:defRPr sz="2800">
          <a:solidFill>
            <a:schemeClr val="tx1"/>
          </a:solidFill>
          <a:latin typeface="Franklin Gothic Medium" panose="020B0603020102020204" pitchFamily="34" charset="0"/>
        </a:defRPr>
      </a:lvl2pPr>
      <a:lvl3pPr algn="l" rtl="0" fontAlgn="base">
        <a:spcBef>
          <a:spcPct val="0"/>
        </a:spcBef>
        <a:spcAft>
          <a:spcPct val="0"/>
        </a:spcAft>
        <a:defRPr sz="2800">
          <a:solidFill>
            <a:schemeClr val="tx1"/>
          </a:solidFill>
          <a:latin typeface="Franklin Gothic Medium" panose="020B0603020102020204" pitchFamily="34" charset="0"/>
        </a:defRPr>
      </a:lvl3pPr>
      <a:lvl4pPr algn="l" rtl="0" fontAlgn="base">
        <a:spcBef>
          <a:spcPct val="0"/>
        </a:spcBef>
        <a:spcAft>
          <a:spcPct val="0"/>
        </a:spcAft>
        <a:defRPr sz="2800">
          <a:solidFill>
            <a:schemeClr val="tx1"/>
          </a:solidFill>
          <a:latin typeface="Franklin Gothic Medium" panose="020B0603020102020204" pitchFamily="34" charset="0"/>
        </a:defRPr>
      </a:lvl4pPr>
      <a:lvl5pPr algn="l" rtl="0" fontAlgn="base">
        <a:spcBef>
          <a:spcPct val="0"/>
        </a:spcBef>
        <a:spcAft>
          <a:spcPct val="0"/>
        </a:spcAft>
        <a:defRPr sz="2800">
          <a:solidFill>
            <a:schemeClr val="tx1"/>
          </a:solidFill>
          <a:latin typeface="Franklin Gothic Medium" panose="020B0603020102020204" pitchFamily="34" charset="0"/>
        </a:defRPr>
      </a:lvl5pPr>
      <a:lvl6pPr marL="457200" algn="l" rtl="0" fontAlgn="base">
        <a:spcBef>
          <a:spcPct val="0"/>
        </a:spcBef>
        <a:spcAft>
          <a:spcPct val="0"/>
        </a:spcAft>
        <a:defRPr sz="2800">
          <a:solidFill>
            <a:schemeClr val="tx1"/>
          </a:solidFill>
          <a:latin typeface="Franklin Gothic Medium" panose="020B0603020102020204" pitchFamily="34" charset="0"/>
        </a:defRPr>
      </a:lvl6pPr>
      <a:lvl7pPr marL="914400" algn="l" rtl="0" fontAlgn="base">
        <a:spcBef>
          <a:spcPct val="0"/>
        </a:spcBef>
        <a:spcAft>
          <a:spcPct val="0"/>
        </a:spcAft>
        <a:defRPr sz="2800">
          <a:solidFill>
            <a:schemeClr val="tx1"/>
          </a:solidFill>
          <a:latin typeface="Franklin Gothic Medium" panose="020B0603020102020204" pitchFamily="34" charset="0"/>
        </a:defRPr>
      </a:lvl7pPr>
      <a:lvl8pPr marL="1371600" algn="l" rtl="0" fontAlgn="base">
        <a:spcBef>
          <a:spcPct val="0"/>
        </a:spcBef>
        <a:spcAft>
          <a:spcPct val="0"/>
        </a:spcAft>
        <a:defRPr sz="2800">
          <a:solidFill>
            <a:schemeClr val="tx1"/>
          </a:solidFill>
          <a:latin typeface="Franklin Gothic Medium" panose="020B0603020102020204" pitchFamily="34" charset="0"/>
        </a:defRPr>
      </a:lvl8pPr>
      <a:lvl9pPr marL="1828800" algn="l" rtl="0" fontAlgn="base">
        <a:spcBef>
          <a:spcPct val="0"/>
        </a:spcBef>
        <a:spcAft>
          <a:spcPct val="0"/>
        </a:spcAft>
        <a:defRPr sz="2800">
          <a:solidFill>
            <a:schemeClr val="tx1"/>
          </a:solidFill>
          <a:latin typeface="Franklin Gothic Medium" panose="020B0603020102020204" pitchFamily="34" charset="0"/>
        </a:defRPr>
      </a:lvl9pPr>
    </p:titleStyle>
    <p:bodyStyle>
      <a:lvl1pPr marL="342900" indent="-342900" algn="l" rtl="0" fontAlgn="base">
        <a:spcBef>
          <a:spcPts val="800"/>
        </a:spcBef>
        <a:spcAft>
          <a:spcPct val="0"/>
        </a:spcAft>
        <a:buFont typeface="Arial" panose="020B0604020202020204" pitchFamily="34" charset="0"/>
        <a:defRPr sz="1600" b="1" kern="1200">
          <a:solidFill>
            <a:schemeClr val="tx1"/>
          </a:solidFill>
          <a:latin typeface="+mn-lt"/>
          <a:ea typeface="+mn-ea"/>
          <a:cs typeface="+mn-cs"/>
        </a:defRPr>
      </a:lvl1pPr>
      <a:lvl2pPr marL="173038" indent="-173038" algn="l" rtl="0" fontAlgn="base">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2pPr>
      <a:lvl3pPr marL="401638" indent="-163513" algn="l" rtl="0" fontAlgn="base">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3pPr>
      <a:lvl4pPr marL="630238" indent="-163513" algn="l" rtl="0" fontAlgn="base">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4pPr>
      <a:lvl5pPr marL="858838" indent="-173038" algn="l" rtl="0" fontAlgn="base">
        <a:spcBef>
          <a:spcPts val="300"/>
        </a:spcBef>
        <a:spcAft>
          <a:spcPct val="0"/>
        </a:spcAft>
        <a:buClr>
          <a:schemeClr val="accent2"/>
        </a:buClr>
        <a:buFont typeface="Wingdings" panose="05000000000000000000"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3" Type="http://schemas.openxmlformats.org/officeDocument/2006/relationships/image" Target="../media/image5.png" /><Relationship Id="rId2" Type="http://schemas.openxmlformats.org/officeDocument/2006/relationships/notesSlide" Target="../notesSlides/notesSlide3.xml" /><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3" Type="http://schemas.openxmlformats.org/officeDocument/2006/relationships/image" Target="../media/image7.png" /><Relationship Id="rId2" Type="http://schemas.openxmlformats.org/officeDocument/2006/relationships/image" Target="../media/image6.png" /><Relationship Id="rId1" Type="http://schemas.openxmlformats.org/officeDocument/2006/relationships/slideLayout" Target="../slideLayouts/slideLayout2.xml" /><Relationship Id="rId4" Type="http://schemas.openxmlformats.org/officeDocument/2006/relationships/image" Target="../media/image8.png"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3" Type="http://schemas.openxmlformats.org/officeDocument/2006/relationships/image" Target="../media/image9.png" /><Relationship Id="rId2" Type="http://schemas.openxmlformats.org/officeDocument/2006/relationships/hyperlink" Target="http://www.egitimhane.com/" TargetMode="External" /><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2" Type="http://schemas.openxmlformats.org/officeDocument/2006/relationships/image" Target="../media/image10.png" /><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3" Type="http://schemas.openxmlformats.org/officeDocument/2006/relationships/image" Target="../media/image11.png" /><Relationship Id="rId2" Type="http://schemas.openxmlformats.org/officeDocument/2006/relationships/hyperlink" Target="http://www.egitimhane.com/" TargetMode="External" /><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2" Type="http://schemas.openxmlformats.org/officeDocument/2006/relationships/image" Target="../media/image12.png" /><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2" Type="http://schemas.openxmlformats.org/officeDocument/2006/relationships/image" Target="../media/image13.png" /><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2" Type="http://schemas.openxmlformats.org/officeDocument/2006/relationships/image" Target="../media/image14.png"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2" Type="http://schemas.openxmlformats.org/officeDocument/2006/relationships/image" Target="../media/image15.pn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 /><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 /><Relationship Id="rId1" Type="http://schemas.openxmlformats.org/officeDocument/2006/relationships/slideLayout" Target="../slideLayouts/slideLayout7.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 /><Relationship Id="rId1" Type="http://schemas.openxmlformats.org/officeDocument/2006/relationships/slideLayout" Target="../slideLayouts/slideLayout2.xml" /></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 /><Relationship Id="rId1" Type="http://schemas.openxmlformats.org/officeDocument/2006/relationships/themeOverride" Target="../theme/themeOverride1.xml" /></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 /><Relationship Id="rId1" Type="http://schemas.openxmlformats.org/officeDocument/2006/relationships/themeOverride" Target="../theme/themeOverride2.xml" /></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7.xml" /><Relationship Id="rId2" Type="http://schemas.openxmlformats.org/officeDocument/2006/relationships/slideLayout" Target="../slideLayouts/slideLayout7.xml" /><Relationship Id="rId1" Type="http://schemas.openxmlformats.org/officeDocument/2006/relationships/themeOverride" Target="../theme/themeOverride3.xml" /></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 /><Relationship Id="rId1" Type="http://schemas.openxmlformats.org/officeDocument/2006/relationships/themeOverride" Target="../theme/themeOverride4.xml" /></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 /><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 /><Relationship Id="rId1" Type="http://schemas.openxmlformats.org/officeDocument/2006/relationships/slideLayout" Target="../slideLayouts/slideLayout2.xml" /></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5.xml.rels><?xml version="1.0" encoding="UTF-8" standalone="yes"?>
<Relationships xmlns="http://schemas.openxmlformats.org/package/2006/relationships"><Relationship Id="rId3" Type="http://schemas.openxmlformats.org/officeDocument/2006/relationships/hyperlink" Target="http://appinventor.mit.edu/" TargetMode="External" /><Relationship Id="rId2" Type="http://schemas.openxmlformats.org/officeDocument/2006/relationships/notesSlide" Target="../notesSlides/notesSlide9.xml" /><Relationship Id="rId1" Type="http://schemas.openxmlformats.org/officeDocument/2006/relationships/slideLayout" Target="../slideLayouts/slideLayout2.xml" /><Relationship Id="rId4" Type="http://schemas.openxmlformats.org/officeDocument/2006/relationships/hyperlink" Target="http://www.egitimhane.com/" TargetMode="External" /></Relationships>
</file>

<file path=ppt/slides/_rels/slide56.xml.rels><?xml version="1.0" encoding="UTF-8" standalone="yes"?>
<Relationships xmlns="http://schemas.openxmlformats.org/package/2006/relationships"><Relationship Id="rId8" Type="http://schemas.openxmlformats.org/officeDocument/2006/relationships/hyperlink" Target="https://codea.io/" TargetMode="External" /><Relationship Id="rId13" Type="http://schemas.openxmlformats.org/officeDocument/2006/relationships/hyperlink" Target="https://www.pluralsight.com/codeschool" TargetMode="External" /><Relationship Id="rId3" Type="http://schemas.openxmlformats.org/officeDocument/2006/relationships/hyperlink" Target="https://gelecegiyazanlar.turkcell.com.tr/" TargetMode="External" /><Relationship Id="rId7" Type="http://schemas.openxmlformats.org/officeDocument/2006/relationships/hyperlink" Target="http://www.ruby-lang.org/tr/" TargetMode="External" /><Relationship Id="rId12" Type="http://schemas.openxmlformats.org/officeDocument/2006/relationships/hyperlink" Target="https://code.org/" TargetMode="External" /><Relationship Id="rId2" Type="http://schemas.openxmlformats.org/officeDocument/2006/relationships/hyperlink" Target="http://appinventor.mit.edu/" TargetMode="External" /><Relationship Id="rId1" Type="http://schemas.openxmlformats.org/officeDocument/2006/relationships/slideLayout" Target="../slideLayouts/slideLayout2.xml" /><Relationship Id="rId6" Type="http://schemas.openxmlformats.org/officeDocument/2006/relationships/hyperlink" Target="https://www.php.net/manual/tr/index.php" TargetMode="External" /><Relationship Id="rId11" Type="http://schemas.openxmlformats.org/officeDocument/2006/relationships/hyperlink" Target="https://www.codemonkey.com/tr/" TargetMode="External" /><Relationship Id="rId5" Type="http://schemas.openxmlformats.org/officeDocument/2006/relationships/hyperlink" Target="https://www.cizgi-tagem.org/" TargetMode="External" /><Relationship Id="rId10" Type="http://schemas.openxmlformats.org/officeDocument/2006/relationships/hyperlink" Target="https://codecombat.com/" TargetMode="External" /><Relationship Id="rId4" Type="http://schemas.openxmlformats.org/officeDocument/2006/relationships/hyperlink" Target="https://www.udemy.com/" TargetMode="External" /><Relationship Id="rId9" Type="http://schemas.openxmlformats.org/officeDocument/2006/relationships/hyperlink" Target="https://www.codecademy.com/" TargetMode="Externa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936D36A-2EF6-469B-AFC9-D15BB39CCFCB}"/>
              </a:ext>
            </a:extLst>
          </p:cNvPr>
          <p:cNvSpPr>
            <a:spLocks noGrp="1"/>
          </p:cNvSpPr>
          <p:nvPr>
            <p:ph type="ctrTitle"/>
          </p:nvPr>
        </p:nvSpPr>
        <p:spPr>
          <a:xfrm>
            <a:off x="1365399" y="0"/>
            <a:ext cx="7766936" cy="4871866"/>
          </a:xfrm>
        </p:spPr>
        <p:txBody>
          <a:bodyPr/>
          <a:lstStyle/>
          <a:p>
            <a:pPr algn="l"/>
            <a:r>
              <a:rPr lang="tr-TR" dirty="0">
                <a:solidFill>
                  <a:srgbClr val="0070C0"/>
                </a:solidFill>
              </a:rPr>
              <a:t>YENİ BAŞLAYANLAR ve İLKOKULLAR İÇİN KODLAMAYA</a:t>
            </a:r>
            <a:br>
              <a:rPr lang="tr-TR" dirty="0">
                <a:solidFill>
                  <a:srgbClr val="0070C0"/>
                </a:solidFill>
              </a:rPr>
            </a:br>
            <a:r>
              <a:rPr lang="tr-TR" dirty="0">
                <a:solidFill>
                  <a:srgbClr val="0070C0"/>
                </a:solidFill>
              </a:rPr>
              <a:t>(PROGRAMLAMAYA) GİRİŞ</a:t>
            </a:r>
          </a:p>
        </p:txBody>
      </p:sp>
      <p:sp>
        <p:nvSpPr>
          <p:cNvPr id="4" name="Başlık 1">
            <a:extLst>
              <a:ext uri="{FF2B5EF4-FFF2-40B4-BE49-F238E27FC236}">
                <a16:creationId xmlns:a16="http://schemas.microsoft.com/office/drawing/2014/main" id="{05ACE1DE-B0E0-4AD6-A61A-6412AB8C1F8F}"/>
              </a:ext>
            </a:extLst>
          </p:cNvPr>
          <p:cNvSpPr txBox="1">
            <a:spLocks/>
          </p:cNvSpPr>
          <p:nvPr/>
        </p:nvSpPr>
        <p:spPr>
          <a:xfrm>
            <a:off x="303848" y="5331855"/>
            <a:ext cx="8596668" cy="950248"/>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tr-TR" sz="2400" b="1" dirty="0">
                <a:solidFill>
                  <a:srgbClr val="002060"/>
                </a:solidFill>
                <a:latin typeface="Open Sans"/>
              </a:rPr>
              <a:t>Atilla KARAOĞLAN</a:t>
            </a:r>
            <a:br>
              <a:rPr lang="tr-TR" sz="2400" b="1" dirty="0">
                <a:solidFill>
                  <a:srgbClr val="002060"/>
                </a:solidFill>
                <a:latin typeface="Open Sans"/>
              </a:rPr>
            </a:br>
            <a:r>
              <a:rPr lang="tr-TR" sz="2400" b="1" dirty="0" err="1">
                <a:solidFill>
                  <a:srgbClr val="002060"/>
                </a:solidFill>
                <a:latin typeface="Open Sans"/>
              </a:rPr>
              <a:t>Somuncubaba</a:t>
            </a:r>
            <a:r>
              <a:rPr lang="tr-TR" sz="2400" b="1" dirty="0">
                <a:solidFill>
                  <a:srgbClr val="002060"/>
                </a:solidFill>
                <a:latin typeface="Open Sans"/>
              </a:rPr>
              <a:t> Anadolu İmam Hatip Lisesi 2020 / KAYSERİ</a:t>
            </a:r>
            <a:endParaRPr lang="tr-TR" sz="2400" dirty="0"/>
          </a:p>
        </p:txBody>
      </p:sp>
    </p:spTree>
    <p:extLst>
      <p:ext uri="{BB962C8B-B14F-4D97-AF65-F5344CB8AC3E}">
        <p14:creationId xmlns:p14="http://schemas.microsoft.com/office/powerpoint/2010/main" val="1323876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52799A6-38C6-4654-92AE-50B64CF657E4}"/>
              </a:ext>
            </a:extLst>
          </p:cNvPr>
          <p:cNvSpPr>
            <a:spLocks noGrp="1"/>
          </p:cNvSpPr>
          <p:nvPr>
            <p:ph type="title"/>
          </p:nvPr>
        </p:nvSpPr>
        <p:spPr/>
        <p:txBody>
          <a:bodyPr/>
          <a:lstStyle/>
          <a:p>
            <a:r>
              <a:rPr lang="tr-TR" sz="3600" b="1" dirty="0">
                <a:solidFill>
                  <a:srgbClr val="002060"/>
                </a:solidFill>
                <a:latin typeface="+mj-lt"/>
                <a:ea typeface="+mj-ea"/>
                <a:cs typeface="+mj-cs"/>
              </a:rPr>
              <a:t>SAYI VE KODLAMA SİSTEMLERİ</a:t>
            </a:r>
            <a:br>
              <a:rPr lang="tr-TR" sz="3600" b="1" dirty="0">
                <a:solidFill>
                  <a:srgbClr val="002060"/>
                </a:solidFill>
                <a:latin typeface="+mj-lt"/>
                <a:ea typeface="+mj-ea"/>
                <a:cs typeface="+mj-cs"/>
              </a:rPr>
            </a:br>
            <a:endParaRPr lang="tr-TR" dirty="0">
              <a:solidFill>
                <a:srgbClr val="002060"/>
              </a:solidFill>
            </a:endParaRPr>
          </a:p>
        </p:txBody>
      </p:sp>
      <p:sp>
        <p:nvSpPr>
          <p:cNvPr id="4" name="12 Dikdörtgen">
            <a:extLst>
              <a:ext uri="{FF2B5EF4-FFF2-40B4-BE49-F238E27FC236}">
                <a16:creationId xmlns:a16="http://schemas.microsoft.com/office/drawing/2014/main" id="{12EE59C8-60D9-41B7-A149-C3B945CFBEF1}"/>
              </a:ext>
            </a:extLst>
          </p:cNvPr>
          <p:cNvSpPr>
            <a:spLocks noGrp="1" noChangeArrowheads="1"/>
          </p:cNvSpPr>
          <p:nvPr>
            <p:ph idx="1"/>
          </p:nvPr>
        </p:nvSpPr>
        <p:spPr bwMode="auto">
          <a:xfrm>
            <a:off x="677863" y="2160588"/>
            <a:ext cx="8596312" cy="774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eaLnBrk="1" hangingPunct="1"/>
            <a:r>
              <a:rPr lang="tr-TR" altLang="tr-TR" b="1" dirty="0"/>
              <a:t>Örneğin </a:t>
            </a:r>
            <a:r>
              <a:rPr lang="tr-TR" altLang="tr-TR" dirty="0"/>
              <a:t>: Klavyemizden a harfine bastığımızda bu veri bilgisayarda</a:t>
            </a:r>
          </a:p>
          <a:p>
            <a:pPr marL="0" indent="0" eaLnBrk="1" hangingPunct="1">
              <a:buNone/>
            </a:pPr>
            <a:r>
              <a:rPr lang="tr-TR" altLang="tr-TR" dirty="0"/>
              <a:t>Yandaki şekilde algılanmaktadır.</a:t>
            </a:r>
          </a:p>
        </p:txBody>
      </p:sp>
      <p:pic>
        <p:nvPicPr>
          <p:cNvPr id="5" name="Picture 2">
            <a:extLst>
              <a:ext uri="{FF2B5EF4-FFF2-40B4-BE49-F238E27FC236}">
                <a16:creationId xmlns:a16="http://schemas.microsoft.com/office/drawing/2014/main" id="{FE8197C9-12B0-4E66-A459-E5BC1F2E4D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2613" y="2507825"/>
            <a:ext cx="2808288"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3">
            <a:extLst>
              <a:ext uri="{FF2B5EF4-FFF2-40B4-BE49-F238E27FC236}">
                <a16:creationId xmlns:a16="http://schemas.microsoft.com/office/drawing/2014/main" id="{7A87B5C4-8B17-409A-933F-017A610B4A4B}"/>
              </a:ext>
            </a:extLst>
          </p:cNvPr>
          <p:cNvSpPr txBox="1">
            <a:spLocks noChangeArrowheads="1"/>
          </p:cNvSpPr>
          <p:nvPr/>
        </p:nvSpPr>
        <p:spPr>
          <a:xfrm>
            <a:off x="677334" y="3165347"/>
            <a:ext cx="7561262" cy="3805237"/>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nSpc>
                <a:spcPct val="80000"/>
              </a:lnSpc>
            </a:pPr>
            <a:r>
              <a:rPr lang="tr-TR" altLang="tr-TR" sz="2400"/>
              <a:t>BIT : Bilgisayar ortamında karakterler bitlerden oluşmuştur. Bir karakterin oluşması için 8 bite ihtiyaç vardır. Bir bit sayısal elektroniğin temeli olan 0 ve 1 olan değerlerdir. </a:t>
            </a:r>
          </a:p>
          <a:p>
            <a:pPr>
              <a:lnSpc>
                <a:spcPct val="80000"/>
              </a:lnSpc>
            </a:pPr>
            <a:r>
              <a:rPr lang="tr-TR" altLang="tr-TR" sz="2400"/>
              <a:t>BYTE : Bir byte 8 bitten oluşur. Başka bir deyişle bir byte 1 karaktere eşittir. Byte ve byte’ ın katları şunlardır. </a:t>
            </a:r>
          </a:p>
          <a:p>
            <a:pPr>
              <a:lnSpc>
                <a:spcPct val="80000"/>
              </a:lnSpc>
            </a:pPr>
            <a:r>
              <a:rPr lang="tr-TR" altLang="tr-TR" sz="2400"/>
              <a:t>1024 BYTE = 1 KİLOBYTE</a:t>
            </a:r>
          </a:p>
          <a:p>
            <a:pPr>
              <a:lnSpc>
                <a:spcPct val="80000"/>
              </a:lnSpc>
            </a:pPr>
            <a:r>
              <a:rPr lang="tr-TR" altLang="tr-TR" sz="2400"/>
              <a:t>1024 KİLOBYTE = 1 MEGABYTE</a:t>
            </a:r>
          </a:p>
          <a:p>
            <a:pPr>
              <a:lnSpc>
                <a:spcPct val="80000"/>
              </a:lnSpc>
            </a:pPr>
            <a:r>
              <a:rPr lang="tr-TR" altLang="tr-TR" sz="2400"/>
              <a:t>1024 MEGABYTE = 1 GİGABYTE</a:t>
            </a:r>
          </a:p>
          <a:p>
            <a:pPr>
              <a:lnSpc>
                <a:spcPct val="80000"/>
              </a:lnSpc>
            </a:pPr>
            <a:r>
              <a:rPr lang="tr-TR" altLang="tr-TR" sz="2400"/>
              <a:t>1024 GİGABYTE = 1 TERABYTE</a:t>
            </a:r>
            <a:endParaRPr lang="tr-TR" altLang="tr-TR" sz="2400" dirty="0"/>
          </a:p>
        </p:txBody>
      </p:sp>
    </p:spTree>
    <p:extLst>
      <p:ext uri="{BB962C8B-B14F-4D97-AF65-F5344CB8AC3E}">
        <p14:creationId xmlns:p14="http://schemas.microsoft.com/office/powerpoint/2010/main" val="466539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6026ECF-55B0-4392-895C-6DABE43F50CE}"/>
              </a:ext>
            </a:extLst>
          </p:cNvPr>
          <p:cNvSpPr>
            <a:spLocks noGrp="1"/>
          </p:cNvSpPr>
          <p:nvPr>
            <p:ph type="title"/>
          </p:nvPr>
        </p:nvSpPr>
        <p:spPr>
          <a:xfrm>
            <a:off x="393869" y="158840"/>
            <a:ext cx="8596668" cy="713515"/>
          </a:xfrm>
        </p:spPr>
        <p:txBody>
          <a:bodyPr>
            <a:normAutofit/>
          </a:bodyPr>
          <a:lstStyle/>
          <a:p>
            <a:r>
              <a:rPr lang="tr-TR" sz="1800" dirty="0">
                <a:solidFill>
                  <a:schemeClr val="tx1"/>
                </a:solidFill>
              </a:rPr>
              <a:t>AŞAĞIDAKİ BULMACADA Kİ ALT TARAFTAN LABİRENTE GİREN</a:t>
            </a:r>
            <a:br>
              <a:rPr lang="tr-TR" sz="1800" dirty="0">
                <a:solidFill>
                  <a:schemeClr val="tx1"/>
                </a:solidFill>
              </a:rPr>
            </a:br>
            <a:r>
              <a:rPr lang="tr-TR" sz="1800" dirty="0">
                <a:solidFill>
                  <a:schemeClr val="tx1"/>
                </a:solidFill>
              </a:rPr>
              <a:t>BİR FARE, YUKARDAKİ PEYNİRE HANGİ YOLU KULLANARAK GİDEBİLİR ?</a:t>
            </a:r>
          </a:p>
        </p:txBody>
      </p:sp>
      <p:pic>
        <p:nvPicPr>
          <p:cNvPr id="5" name="Resim 4">
            <a:extLst>
              <a:ext uri="{FF2B5EF4-FFF2-40B4-BE49-F238E27FC236}">
                <a16:creationId xmlns:a16="http://schemas.microsoft.com/office/drawing/2014/main" id="{111C79F0-CA58-4F6A-B386-2F09C1CE042F}"/>
              </a:ext>
            </a:extLst>
          </p:cNvPr>
          <p:cNvPicPr>
            <a:picLocks noChangeAspect="1"/>
          </p:cNvPicPr>
          <p:nvPr/>
        </p:nvPicPr>
        <p:blipFill>
          <a:blip r:embed="rId2"/>
          <a:stretch>
            <a:fillRect/>
          </a:stretch>
        </p:blipFill>
        <p:spPr>
          <a:xfrm>
            <a:off x="2053778" y="1840248"/>
            <a:ext cx="5276850" cy="4650704"/>
          </a:xfrm>
          <a:prstGeom prst="rect">
            <a:avLst/>
          </a:prstGeom>
        </p:spPr>
      </p:pic>
      <p:sp>
        <p:nvSpPr>
          <p:cNvPr id="6" name="Ok: Yukarı 5">
            <a:extLst>
              <a:ext uri="{FF2B5EF4-FFF2-40B4-BE49-F238E27FC236}">
                <a16:creationId xmlns:a16="http://schemas.microsoft.com/office/drawing/2014/main" id="{A5A7932D-07BF-4B3B-9B71-57CD26642731}"/>
              </a:ext>
            </a:extLst>
          </p:cNvPr>
          <p:cNvSpPr/>
          <p:nvPr/>
        </p:nvSpPr>
        <p:spPr>
          <a:xfrm>
            <a:off x="2053778" y="6572519"/>
            <a:ext cx="244698" cy="208208"/>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pic>
        <p:nvPicPr>
          <p:cNvPr id="8" name="Resim 7">
            <a:extLst>
              <a:ext uri="{FF2B5EF4-FFF2-40B4-BE49-F238E27FC236}">
                <a16:creationId xmlns:a16="http://schemas.microsoft.com/office/drawing/2014/main" id="{24797178-F6BC-4C80-A61F-5254CE9F67A9}"/>
              </a:ext>
            </a:extLst>
          </p:cNvPr>
          <p:cNvPicPr>
            <a:picLocks noChangeAspect="1"/>
          </p:cNvPicPr>
          <p:nvPr/>
        </p:nvPicPr>
        <p:blipFill>
          <a:blip r:embed="rId3"/>
          <a:stretch>
            <a:fillRect/>
          </a:stretch>
        </p:blipFill>
        <p:spPr>
          <a:xfrm>
            <a:off x="393869" y="6080091"/>
            <a:ext cx="1299301" cy="713515"/>
          </a:xfrm>
          <a:prstGeom prst="rect">
            <a:avLst/>
          </a:prstGeom>
        </p:spPr>
      </p:pic>
      <p:sp>
        <p:nvSpPr>
          <p:cNvPr id="9" name="Konuşma Balonu: Oval 8">
            <a:extLst>
              <a:ext uri="{FF2B5EF4-FFF2-40B4-BE49-F238E27FC236}">
                <a16:creationId xmlns:a16="http://schemas.microsoft.com/office/drawing/2014/main" id="{E6D1E238-952E-4D6B-909A-33C5D5AE08EC}"/>
              </a:ext>
            </a:extLst>
          </p:cNvPr>
          <p:cNvSpPr/>
          <p:nvPr/>
        </p:nvSpPr>
        <p:spPr>
          <a:xfrm>
            <a:off x="74585" y="3773510"/>
            <a:ext cx="1937868" cy="1739910"/>
          </a:xfrm>
          <a:prstGeom prst="wedgeEllipseCallout">
            <a:avLst>
              <a:gd name="adj1" fmla="val 2503"/>
              <a:gd name="adj2" fmla="val 777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600" b="0" i="0" u="none" strike="noStrike" kern="1200" cap="none" spc="0" normalizeH="0" baseline="0" noProof="0" dirty="0">
                <a:ln>
                  <a:noFill/>
                </a:ln>
                <a:solidFill>
                  <a:srgbClr val="002060"/>
                </a:solidFill>
                <a:effectLst/>
                <a:uLnTx/>
                <a:uFillTx/>
                <a:latin typeface="Trebuchet MS" panose="020B0603020202020204"/>
                <a:ea typeface="+mn-ea"/>
                <a:cs typeface="+mn-cs"/>
              </a:rPr>
              <a:t>Çok acıktım; beni peynire ulaştırır mısın ?</a:t>
            </a:r>
          </a:p>
        </p:txBody>
      </p:sp>
      <p:pic>
        <p:nvPicPr>
          <p:cNvPr id="11" name="Resim 10">
            <a:extLst>
              <a:ext uri="{FF2B5EF4-FFF2-40B4-BE49-F238E27FC236}">
                <a16:creationId xmlns:a16="http://schemas.microsoft.com/office/drawing/2014/main" id="{FE5A4A50-A0C8-4A71-8442-5236EB78DE8B}"/>
              </a:ext>
            </a:extLst>
          </p:cNvPr>
          <p:cNvPicPr>
            <a:picLocks noChangeAspect="1"/>
          </p:cNvPicPr>
          <p:nvPr/>
        </p:nvPicPr>
        <p:blipFill>
          <a:blip r:embed="rId4"/>
          <a:stretch>
            <a:fillRect/>
          </a:stretch>
        </p:blipFill>
        <p:spPr>
          <a:xfrm>
            <a:off x="4012465" y="872355"/>
            <a:ext cx="1035645" cy="713516"/>
          </a:xfrm>
          <a:prstGeom prst="rect">
            <a:avLst/>
          </a:prstGeom>
        </p:spPr>
      </p:pic>
      <p:sp>
        <p:nvSpPr>
          <p:cNvPr id="12" name="Açıklama Balonu: Çizgi 11">
            <a:extLst>
              <a:ext uri="{FF2B5EF4-FFF2-40B4-BE49-F238E27FC236}">
                <a16:creationId xmlns:a16="http://schemas.microsoft.com/office/drawing/2014/main" id="{F447C155-0772-43E6-9B2F-FF77EC8E6141}"/>
              </a:ext>
            </a:extLst>
          </p:cNvPr>
          <p:cNvSpPr/>
          <p:nvPr/>
        </p:nvSpPr>
        <p:spPr>
          <a:xfrm>
            <a:off x="5808709" y="903498"/>
            <a:ext cx="1210614" cy="555561"/>
          </a:xfrm>
          <a:prstGeom prst="borderCallout1">
            <a:avLst>
              <a:gd name="adj1" fmla="val 18750"/>
              <a:gd name="adj2" fmla="val -8333"/>
              <a:gd name="adj3" fmla="val 40637"/>
              <a:gd name="adj4" fmla="val -521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prstClr val="white"/>
                </a:solidFill>
                <a:effectLst/>
                <a:uLnTx/>
                <a:uFillTx/>
                <a:latin typeface="Trebuchet MS" panose="020B0603020202020204"/>
                <a:ea typeface="+mn-ea"/>
                <a:cs typeface="+mn-cs"/>
              </a:rPr>
              <a:t>PEYNİR</a:t>
            </a:r>
          </a:p>
        </p:txBody>
      </p:sp>
      <p:sp>
        <p:nvSpPr>
          <p:cNvPr id="10" name="Ok: Yukarı 9">
            <a:extLst>
              <a:ext uri="{FF2B5EF4-FFF2-40B4-BE49-F238E27FC236}">
                <a16:creationId xmlns:a16="http://schemas.microsoft.com/office/drawing/2014/main" id="{26192B5F-3BD6-44F2-86D2-C08342A7301B}"/>
              </a:ext>
            </a:extLst>
          </p:cNvPr>
          <p:cNvSpPr/>
          <p:nvPr/>
        </p:nvSpPr>
        <p:spPr>
          <a:xfrm>
            <a:off x="4530287" y="1628274"/>
            <a:ext cx="244698" cy="208208"/>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801907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8B7F964-2989-48B0-9512-96DF2F7D8B5C}"/>
              </a:ext>
            </a:extLst>
          </p:cNvPr>
          <p:cNvSpPr>
            <a:spLocks noGrp="1"/>
          </p:cNvSpPr>
          <p:nvPr>
            <p:ph type="title"/>
          </p:nvPr>
        </p:nvSpPr>
        <p:spPr/>
        <p:txBody>
          <a:bodyPr/>
          <a:lstStyle/>
          <a:p>
            <a:r>
              <a:rPr lang="tr-TR" dirty="0">
                <a:solidFill>
                  <a:srgbClr val="7030A0"/>
                </a:solidFill>
              </a:rPr>
              <a:t>AKIŞ DİYAGRAMLARI</a:t>
            </a:r>
          </a:p>
        </p:txBody>
      </p:sp>
      <p:sp>
        <p:nvSpPr>
          <p:cNvPr id="7" name="İçerik Yer Tutucusu 6">
            <a:extLst>
              <a:ext uri="{FF2B5EF4-FFF2-40B4-BE49-F238E27FC236}">
                <a16:creationId xmlns:a16="http://schemas.microsoft.com/office/drawing/2014/main" id="{0668E97E-A874-4C56-9328-A6E82DBBCB57}"/>
              </a:ext>
            </a:extLst>
          </p:cNvPr>
          <p:cNvSpPr>
            <a:spLocks noGrp="1"/>
          </p:cNvSpPr>
          <p:nvPr>
            <p:ph idx="1"/>
          </p:nvPr>
        </p:nvSpPr>
        <p:spPr/>
        <p:txBody>
          <a:bodyPr/>
          <a:lstStyle/>
          <a:p>
            <a:r>
              <a:rPr lang="tr-TR" b="0" i="0" dirty="0">
                <a:solidFill>
                  <a:srgbClr val="313131"/>
                </a:solidFill>
                <a:effectLst/>
                <a:latin typeface="Montserrat"/>
              </a:rPr>
              <a:t>Akış şeması, bir mantık dizisinin, iş veya üretim sürecinin, organizasyon şemasının veya benzer resmi bir yapının grafik temsilidir. Akış şemasının amacı, bir proje veya süreçle uğraşırken insanlara ortak bir dil veya referans noktası sağlamaktır.</a:t>
            </a:r>
          </a:p>
          <a:p>
            <a:pPr algn="l"/>
            <a:r>
              <a:rPr lang="tr-TR" b="0" i="0" dirty="0">
                <a:solidFill>
                  <a:srgbClr val="242424"/>
                </a:solidFill>
                <a:effectLst/>
                <a:latin typeface="Lora"/>
              </a:rPr>
              <a:t>Bir algoritmanın daha görsel gösterimidir. Çizgiler, Dörtgen, daire vb. geometrik şekillerle  algoritmanın gösterilmesini sağlar.</a:t>
            </a:r>
          </a:p>
          <a:p>
            <a:pPr algn="l"/>
            <a:r>
              <a:rPr lang="tr-TR" b="0" i="0" dirty="0">
                <a:solidFill>
                  <a:srgbClr val="242424"/>
                </a:solidFill>
                <a:effectLst/>
                <a:latin typeface="Lora"/>
              </a:rPr>
              <a:t>Akış şemalarının algoritmadan farkı, adımların </a:t>
            </a:r>
            <a:r>
              <a:rPr lang="tr-TR" b="1" i="0" dirty="0">
                <a:solidFill>
                  <a:srgbClr val="FF0000"/>
                </a:solidFill>
                <a:effectLst/>
                <a:latin typeface="Lora"/>
              </a:rPr>
              <a:t>simgeler </a:t>
            </a:r>
            <a:r>
              <a:rPr lang="tr-TR" b="0" i="0" dirty="0">
                <a:solidFill>
                  <a:srgbClr val="242424"/>
                </a:solidFill>
                <a:effectLst/>
                <a:latin typeface="Lora"/>
              </a:rPr>
              <a:t>şeklinde kutular içine yazılmış olması ve adımlar arasındaki ilişkilerin ve yönünün oklar ile gösterilmesidir.</a:t>
            </a:r>
          </a:p>
          <a:p>
            <a:endParaRPr lang="tr-TR" dirty="0"/>
          </a:p>
        </p:txBody>
      </p:sp>
    </p:spTree>
    <p:extLst>
      <p:ext uri="{BB962C8B-B14F-4D97-AF65-F5344CB8AC3E}">
        <p14:creationId xmlns:p14="http://schemas.microsoft.com/office/powerpoint/2010/main" val="1084625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1296E67-44C3-4347-91F3-E069D3FAC8C5}"/>
              </a:ext>
            </a:extLst>
          </p:cNvPr>
          <p:cNvSpPr>
            <a:spLocks noGrp="1"/>
          </p:cNvSpPr>
          <p:nvPr>
            <p:ph type="title"/>
          </p:nvPr>
        </p:nvSpPr>
        <p:spPr/>
        <p:txBody>
          <a:bodyPr/>
          <a:lstStyle/>
          <a:p>
            <a:r>
              <a:rPr lang="tr-TR" dirty="0">
                <a:solidFill>
                  <a:srgbClr val="002060"/>
                </a:solidFill>
              </a:rPr>
              <a:t>AKIŞ DİYAGRAMINDA SEMBOLLER</a:t>
            </a:r>
          </a:p>
        </p:txBody>
      </p:sp>
      <p:pic>
        <p:nvPicPr>
          <p:cNvPr id="5" name="Resim 4">
            <a:hlinkClick r:id="rId2"/>
            <a:extLst>
              <a:ext uri="{FF2B5EF4-FFF2-40B4-BE49-F238E27FC236}">
                <a16:creationId xmlns:a16="http://schemas.microsoft.com/office/drawing/2014/main" id="{965EEE2F-BC73-4AFA-8442-4A269C378D72}"/>
              </a:ext>
            </a:extLst>
          </p:cNvPr>
          <p:cNvPicPr>
            <a:picLocks noChangeAspect="1"/>
          </p:cNvPicPr>
          <p:nvPr/>
        </p:nvPicPr>
        <p:blipFill>
          <a:blip r:embed="rId3"/>
          <a:stretch>
            <a:fillRect/>
          </a:stretch>
        </p:blipFill>
        <p:spPr>
          <a:xfrm>
            <a:off x="677334" y="1493949"/>
            <a:ext cx="8402272" cy="4754451"/>
          </a:xfrm>
          <a:prstGeom prst="rect">
            <a:avLst/>
          </a:prstGeom>
        </p:spPr>
      </p:pic>
    </p:spTree>
    <p:extLst>
      <p:ext uri="{BB962C8B-B14F-4D97-AF65-F5344CB8AC3E}">
        <p14:creationId xmlns:p14="http://schemas.microsoft.com/office/powerpoint/2010/main" val="3470649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5C99660-69A0-403F-908D-D6838B892CC2}"/>
              </a:ext>
            </a:extLst>
          </p:cNvPr>
          <p:cNvSpPr>
            <a:spLocks noGrp="1"/>
          </p:cNvSpPr>
          <p:nvPr>
            <p:ph type="title"/>
          </p:nvPr>
        </p:nvSpPr>
        <p:spPr/>
        <p:txBody>
          <a:bodyPr/>
          <a:lstStyle/>
          <a:p>
            <a:r>
              <a:rPr lang="tr-TR" dirty="0">
                <a:solidFill>
                  <a:srgbClr val="7030A0"/>
                </a:solidFill>
              </a:rPr>
              <a:t>AKIŞ DİYAGRAMI İŞLEM SIRASI</a:t>
            </a:r>
          </a:p>
        </p:txBody>
      </p:sp>
      <p:pic>
        <p:nvPicPr>
          <p:cNvPr id="5" name="Resim 4">
            <a:extLst>
              <a:ext uri="{FF2B5EF4-FFF2-40B4-BE49-F238E27FC236}">
                <a16:creationId xmlns:a16="http://schemas.microsoft.com/office/drawing/2014/main" id="{14DB93E8-DEA0-4DAA-B1C5-D36F9A02A079}"/>
              </a:ext>
            </a:extLst>
          </p:cNvPr>
          <p:cNvPicPr>
            <a:picLocks noChangeAspect="1"/>
          </p:cNvPicPr>
          <p:nvPr/>
        </p:nvPicPr>
        <p:blipFill>
          <a:blip r:embed="rId2"/>
          <a:stretch>
            <a:fillRect/>
          </a:stretch>
        </p:blipFill>
        <p:spPr>
          <a:xfrm>
            <a:off x="296214" y="2229856"/>
            <a:ext cx="8178085" cy="4209581"/>
          </a:xfrm>
          <a:prstGeom prst="rect">
            <a:avLst/>
          </a:prstGeom>
        </p:spPr>
      </p:pic>
    </p:spTree>
    <p:extLst>
      <p:ext uri="{BB962C8B-B14F-4D97-AF65-F5344CB8AC3E}">
        <p14:creationId xmlns:p14="http://schemas.microsoft.com/office/powerpoint/2010/main" val="2829168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17FFD5F-4BF0-4FE7-8039-83EBF394B10C}"/>
              </a:ext>
            </a:extLst>
          </p:cNvPr>
          <p:cNvSpPr>
            <a:spLocks noGrp="1"/>
          </p:cNvSpPr>
          <p:nvPr>
            <p:ph type="title"/>
          </p:nvPr>
        </p:nvSpPr>
        <p:spPr/>
        <p:txBody>
          <a:bodyPr/>
          <a:lstStyle/>
          <a:p>
            <a:r>
              <a:rPr lang="tr-TR" dirty="0">
                <a:solidFill>
                  <a:srgbClr val="FF0000"/>
                </a:solidFill>
              </a:rPr>
              <a:t>GÜNLÜK HAYATTA KULLANDIĞIMIZ AKIŞ DİYAGRAMLARI</a:t>
            </a:r>
            <a:endParaRPr lang="tr-TR" dirty="0"/>
          </a:p>
        </p:txBody>
      </p:sp>
      <p:pic>
        <p:nvPicPr>
          <p:cNvPr id="5" name="Resim 4">
            <a:hlinkClick r:id="rId2"/>
            <a:extLst>
              <a:ext uri="{FF2B5EF4-FFF2-40B4-BE49-F238E27FC236}">
                <a16:creationId xmlns:a16="http://schemas.microsoft.com/office/drawing/2014/main" id="{F0AD9C7E-C464-4675-94C2-4E5EED3BC92A}"/>
              </a:ext>
            </a:extLst>
          </p:cNvPr>
          <p:cNvPicPr>
            <a:picLocks noChangeAspect="1"/>
          </p:cNvPicPr>
          <p:nvPr/>
        </p:nvPicPr>
        <p:blipFill>
          <a:blip r:embed="rId3"/>
          <a:stretch>
            <a:fillRect/>
          </a:stretch>
        </p:blipFill>
        <p:spPr>
          <a:xfrm>
            <a:off x="938480" y="2471334"/>
            <a:ext cx="7832033" cy="3890829"/>
          </a:xfrm>
          <a:prstGeom prst="rect">
            <a:avLst/>
          </a:prstGeom>
        </p:spPr>
      </p:pic>
    </p:spTree>
    <p:extLst>
      <p:ext uri="{BB962C8B-B14F-4D97-AF65-F5344CB8AC3E}">
        <p14:creationId xmlns:p14="http://schemas.microsoft.com/office/powerpoint/2010/main" val="3108801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2F286A0-4288-4A0F-AFC3-3F2F713BC3C9}"/>
              </a:ext>
            </a:extLst>
          </p:cNvPr>
          <p:cNvSpPr>
            <a:spLocks noGrp="1"/>
          </p:cNvSpPr>
          <p:nvPr>
            <p:ph type="title"/>
          </p:nvPr>
        </p:nvSpPr>
        <p:spPr>
          <a:xfrm>
            <a:off x="600060" y="184597"/>
            <a:ext cx="8596668" cy="1320800"/>
          </a:xfrm>
        </p:spPr>
        <p:txBody>
          <a:bodyPr>
            <a:noAutofit/>
          </a:bodyPr>
          <a:lstStyle/>
          <a:p>
            <a:r>
              <a:rPr lang="tr-TR" sz="2800" dirty="0">
                <a:solidFill>
                  <a:srgbClr val="FF0000"/>
                </a:solidFill>
              </a:rPr>
              <a:t>GÜNLÜK HAYATTA KULLANDIĞIMIZ AKIŞ DİYAGRAMLARI-</a:t>
            </a:r>
            <a:br>
              <a:rPr lang="tr-TR" sz="2800" dirty="0">
                <a:solidFill>
                  <a:srgbClr val="FF0000"/>
                </a:solidFill>
              </a:rPr>
            </a:br>
            <a:r>
              <a:rPr lang="tr-TR" sz="2800" dirty="0">
                <a:solidFill>
                  <a:srgbClr val="7030A0"/>
                </a:solidFill>
              </a:rPr>
              <a:t>HATALI AKIŞ DİYAGRAMI –SONLANDIRILMAMIŞ </a:t>
            </a:r>
            <a:r>
              <a:rPr lang="tr-TR" sz="2800" dirty="0">
                <a:solidFill>
                  <a:srgbClr val="FF0000"/>
                </a:solidFill>
              </a:rPr>
              <a:t>!</a:t>
            </a:r>
          </a:p>
        </p:txBody>
      </p:sp>
      <p:pic>
        <p:nvPicPr>
          <p:cNvPr id="5" name="Resim 4">
            <a:extLst>
              <a:ext uri="{FF2B5EF4-FFF2-40B4-BE49-F238E27FC236}">
                <a16:creationId xmlns:a16="http://schemas.microsoft.com/office/drawing/2014/main" id="{4D15D844-77CD-425D-96FE-5E9E52C26803}"/>
              </a:ext>
            </a:extLst>
          </p:cNvPr>
          <p:cNvPicPr>
            <a:picLocks noChangeAspect="1"/>
          </p:cNvPicPr>
          <p:nvPr/>
        </p:nvPicPr>
        <p:blipFill>
          <a:blip r:embed="rId2"/>
          <a:stretch>
            <a:fillRect/>
          </a:stretch>
        </p:blipFill>
        <p:spPr>
          <a:xfrm>
            <a:off x="914400" y="1930400"/>
            <a:ext cx="7225048" cy="4534794"/>
          </a:xfrm>
          <a:prstGeom prst="rect">
            <a:avLst/>
          </a:prstGeom>
        </p:spPr>
      </p:pic>
    </p:spTree>
    <p:extLst>
      <p:ext uri="{BB962C8B-B14F-4D97-AF65-F5344CB8AC3E}">
        <p14:creationId xmlns:p14="http://schemas.microsoft.com/office/powerpoint/2010/main" val="4259790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8CF87E7-BCEE-4FE7-9198-2010263B6F6F}"/>
              </a:ext>
            </a:extLst>
          </p:cNvPr>
          <p:cNvSpPr>
            <a:spLocks noGrp="1"/>
          </p:cNvSpPr>
          <p:nvPr>
            <p:ph type="title"/>
          </p:nvPr>
        </p:nvSpPr>
        <p:spPr>
          <a:xfrm>
            <a:off x="347730" y="609600"/>
            <a:ext cx="8596668" cy="1320800"/>
          </a:xfrm>
        </p:spPr>
        <p:txBody>
          <a:bodyPr/>
          <a:lstStyle/>
          <a:p>
            <a:r>
              <a:rPr lang="tr-TR" sz="3600" dirty="0">
                <a:solidFill>
                  <a:srgbClr val="FF0000"/>
                </a:solidFill>
              </a:rPr>
              <a:t>GÜNLÜK HAYATTA KULLANDIĞIMIZ AKIŞ DİYAGRAMLARI-</a:t>
            </a:r>
            <a:endParaRPr lang="tr-TR" dirty="0"/>
          </a:p>
        </p:txBody>
      </p:sp>
      <p:pic>
        <p:nvPicPr>
          <p:cNvPr id="5" name="Resim 4">
            <a:extLst>
              <a:ext uri="{FF2B5EF4-FFF2-40B4-BE49-F238E27FC236}">
                <a16:creationId xmlns:a16="http://schemas.microsoft.com/office/drawing/2014/main" id="{B2B9255B-25F4-42FD-8D22-5CD0A8003B9C}"/>
              </a:ext>
            </a:extLst>
          </p:cNvPr>
          <p:cNvPicPr>
            <a:picLocks noChangeAspect="1"/>
          </p:cNvPicPr>
          <p:nvPr/>
        </p:nvPicPr>
        <p:blipFill>
          <a:blip r:embed="rId2"/>
          <a:stretch>
            <a:fillRect/>
          </a:stretch>
        </p:blipFill>
        <p:spPr>
          <a:xfrm>
            <a:off x="347730" y="1930400"/>
            <a:ext cx="8809149" cy="4689341"/>
          </a:xfrm>
          <a:prstGeom prst="rect">
            <a:avLst/>
          </a:prstGeom>
        </p:spPr>
      </p:pic>
    </p:spTree>
    <p:extLst>
      <p:ext uri="{BB962C8B-B14F-4D97-AF65-F5344CB8AC3E}">
        <p14:creationId xmlns:p14="http://schemas.microsoft.com/office/powerpoint/2010/main" val="3832580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895D2D9-EC78-44D6-8D6C-CECC2916C725}"/>
              </a:ext>
            </a:extLst>
          </p:cNvPr>
          <p:cNvSpPr>
            <a:spLocks noGrp="1"/>
          </p:cNvSpPr>
          <p:nvPr>
            <p:ph type="title"/>
          </p:nvPr>
        </p:nvSpPr>
        <p:spPr/>
        <p:txBody>
          <a:bodyPr/>
          <a:lstStyle/>
          <a:p>
            <a:r>
              <a:rPr lang="tr-TR" dirty="0">
                <a:solidFill>
                  <a:srgbClr val="FF0000"/>
                </a:solidFill>
              </a:rPr>
              <a:t>GÜNLÜK HAYATTA KULLANDIĞIMIZ AKIŞ DİYAGRAMLARI</a:t>
            </a:r>
          </a:p>
        </p:txBody>
      </p:sp>
      <p:pic>
        <p:nvPicPr>
          <p:cNvPr id="4" name="İçerik Yer Tutucusu 4">
            <a:extLst>
              <a:ext uri="{FF2B5EF4-FFF2-40B4-BE49-F238E27FC236}">
                <a16:creationId xmlns:a16="http://schemas.microsoft.com/office/drawing/2014/main" id="{151B370C-0653-495C-A9DD-49379B6595FC}"/>
              </a:ext>
            </a:extLst>
          </p:cNvPr>
          <p:cNvPicPr>
            <a:picLocks noGrp="1" noChangeAspect="1"/>
          </p:cNvPicPr>
          <p:nvPr>
            <p:ph idx="1"/>
          </p:nvPr>
        </p:nvPicPr>
        <p:blipFill>
          <a:blip r:embed="rId2"/>
          <a:stretch>
            <a:fillRect/>
          </a:stretch>
        </p:blipFill>
        <p:spPr>
          <a:xfrm>
            <a:off x="270456" y="1687132"/>
            <a:ext cx="9659155" cy="5035640"/>
          </a:xfrm>
        </p:spPr>
      </p:pic>
    </p:spTree>
    <p:extLst>
      <p:ext uri="{BB962C8B-B14F-4D97-AF65-F5344CB8AC3E}">
        <p14:creationId xmlns:p14="http://schemas.microsoft.com/office/powerpoint/2010/main" val="36108647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D321560-9825-4F25-84BE-583AC44A7373}"/>
              </a:ext>
            </a:extLst>
          </p:cNvPr>
          <p:cNvSpPr>
            <a:spLocks noGrp="1"/>
          </p:cNvSpPr>
          <p:nvPr>
            <p:ph type="title"/>
          </p:nvPr>
        </p:nvSpPr>
        <p:spPr>
          <a:xfrm>
            <a:off x="252331" y="287628"/>
            <a:ext cx="8596668" cy="961623"/>
          </a:xfrm>
        </p:spPr>
        <p:txBody>
          <a:bodyPr>
            <a:normAutofit fontScale="90000"/>
          </a:bodyPr>
          <a:lstStyle/>
          <a:p>
            <a:r>
              <a:rPr lang="tr-TR" dirty="0">
                <a:solidFill>
                  <a:srgbClr val="FF0000"/>
                </a:solidFill>
              </a:rPr>
              <a:t>GÜNLÜK HAYATTA KULLANDIĞIMIZ AKIŞ DİYAGRAMLARI</a:t>
            </a:r>
            <a:endParaRPr lang="tr-TR" dirty="0"/>
          </a:p>
        </p:txBody>
      </p:sp>
      <p:pic>
        <p:nvPicPr>
          <p:cNvPr id="5" name="Resim 4">
            <a:extLst>
              <a:ext uri="{FF2B5EF4-FFF2-40B4-BE49-F238E27FC236}">
                <a16:creationId xmlns:a16="http://schemas.microsoft.com/office/drawing/2014/main" id="{A55C5CFB-CD6F-456F-8884-D1BBFA5D238D}"/>
              </a:ext>
            </a:extLst>
          </p:cNvPr>
          <p:cNvPicPr>
            <a:picLocks noChangeAspect="1"/>
          </p:cNvPicPr>
          <p:nvPr/>
        </p:nvPicPr>
        <p:blipFill>
          <a:blip r:embed="rId2"/>
          <a:stretch>
            <a:fillRect/>
          </a:stretch>
        </p:blipFill>
        <p:spPr>
          <a:xfrm>
            <a:off x="978794" y="1930400"/>
            <a:ext cx="7276564" cy="4927600"/>
          </a:xfrm>
          <a:prstGeom prst="rect">
            <a:avLst/>
          </a:prstGeom>
        </p:spPr>
      </p:pic>
    </p:spTree>
    <p:extLst>
      <p:ext uri="{BB962C8B-B14F-4D97-AF65-F5344CB8AC3E}">
        <p14:creationId xmlns:p14="http://schemas.microsoft.com/office/powerpoint/2010/main" val="1659966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77B0651-4FF8-4B61-B439-8F45996390C2}"/>
              </a:ext>
            </a:extLst>
          </p:cNvPr>
          <p:cNvSpPr>
            <a:spLocks noGrp="1"/>
          </p:cNvSpPr>
          <p:nvPr>
            <p:ph type="title"/>
          </p:nvPr>
        </p:nvSpPr>
        <p:spPr/>
        <p:txBody>
          <a:bodyPr/>
          <a:lstStyle/>
          <a:p>
            <a:r>
              <a:rPr lang="tr-TR" b="1" i="0" dirty="0">
                <a:solidFill>
                  <a:srgbClr val="002060"/>
                </a:solidFill>
                <a:effectLst/>
                <a:latin typeface="Open Sans"/>
              </a:rPr>
              <a:t>Kodlama Nedir?</a:t>
            </a:r>
            <a:br>
              <a:rPr lang="tr-TR" b="1" i="0" dirty="0">
                <a:solidFill>
                  <a:srgbClr val="242424"/>
                </a:solidFill>
                <a:effectLst/>
                <a:latin typeface="Open Sans"/>
              </a:rPr>
            </a:br>
            <a:endParaRPr lang="tr-TR" dirty="0"/>
          </a:p>
        </p:txBody>
      </p:sp>
      <p:sp>
        <p:nvSpPr>
          <p:cNvPr id="3" name="İçerik Yer Tutucusu 2">
            <a:extLst>
              <a:ext uri="{FF2B5EF4-FFF2-40B4-BE49-F238E27FC236}">
                <a16:creationId xmlns:a16="http://schemas.microsoft.com/office/drawing/2014/main" id="{DE4A3034-F1F7-4635-98B0-F9B9C83296B2}"/>
              </a:ext>
            </a:extLst>
          </p:cNvPr>
          <p:cNvSpPr>
            <a:spLocks noGrp="1"/>
          </p:cNvSpPr>
          <p:nvPr>
            <p:ph idx="1"/>
          </p:nvPr>
        </p:nvSpPr>
        <p:spPr>
          <a:xfrm>
            <a:off x="677334" y="2160590"/>
            <a:ext cx="8596668" cy="4087810"/>
          </a:xfrm>
        </p:spPr>
        <p:txBody>
          <a:bodyPr>
            <a:noAutofit/>
          </a:bodyPr>
          <a:lstStyle/>
          <a:p>
            <a:r>
              <a:rPr lang="tr-TR" sz="3200" b="0" i="0" dirty="0">
                <a:solidFill>
                  <a:srgbClr val="242424"/>
                </a:solidFill>
                <a:effectLst/>
                <a:latin typeface="Lora"/>
              </a:rPr>
              <a:t>Kodlama diğer adıyla programlama; kelime anlamıyla belirli şartlara ve düzene göre yapılması öngörülen işlemlerin bütünü anlamına gelir. </a:t>
            </a:r>
          </a:p>
          <a:p>
            <a:r>
              <a:rPr lang="tr-TR" sz="3200" b="0" i="0" dirty="0">
                <a:solidFill>
                  <a:srgbClr val="242424"/>
                </a:solidFill>
                <a:effectLst/>
                <a:latin typeface="Lora"/>
              </a:rPr>
              <a:t>Programlama; bilgisayara ya da elektronik devre ve mekanik sistemlerden oluşan düzeneklere bir işlemi yaptırmak için yazılan komutlar dizisinin bütünü veya bir kısmı olarak tanımlanır.</a:t>
            </a:r>
            <a:endParaRPr lang="tr-TR" sz="3200" dirty="0"/>
          </a:p>
        </p:txBody>
      </p:sp>
    </p:spTree>
    <p:extLst>
      <p:ext uri="{BB962C8B-B14F-4D97-AF65-F5344CB8AC3E}">
        <p14:creationId xmlns:p14="http://schemas.microsoft.com/office/powerpoint/2010/main" val="475718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FBECF2D-7225-4EDC-8EBE-4F162AF33E7F}"/>
              </a:ext>
            </a:extLst>
          </p:cNvPr>
          <p:cNvSpPr>
            <a:spLocks noGrp="1"/>
          </p:cNvSpPr>
          <p:nvPr>
            <p:ph type="title"/>
          </p:nvPr>
        </p:nvSpPr>
        <p:spPr>
          <a:xfrm>
            <a:off x="290967" y="166254"/>
            <a:ext cx="10488649" cy="1300767"/>
          </a:xfrm>
        </p:spPr>
        <p:txBody>
          <a:bodyPr>
            <a:normAutofit fontScale="90000"/>
          </a:bodyPr>
          <a:lstStyle/>
          <a:p>
            <a:r>
              <a:rPr lang="tr-TR" altLang="tr-TR" dirty="0">
                <a:solidFill>
                  <a:srgbClr val="FF0000"/>
                </a:solidFill>
                <a:latin typeface="Trebuchet MS" panose="020B0603020202020204" pitchFamily="34" charset="0"/>
              </a:rPr>
              <a:t>Akış Diyagramları; algoritmanın belirli grafikler kullanılarak ifade edilme şeklidir. </a:t>
            </a:r>
            <a:br>
              <a:rPr lang="tr-TR" altLang="tr-TR" dirty="0">
                <a:solidFill>
                  <a:srgbClr val="FF0000"/>
                </a:solidFill>
                <a:latin typeface="Trebuchet MS" panose="020B0603020202020204" pitchFamily="34" charset="0"/>
              </a:rPr>
            </a:br>
            <a:endParaRPr lang="tr-TR" dirty="0">
              <a:solidFill>
                <a:srgbClr val="FF0000"/>
              </a:solidFill>
            </a:endParaRPr>
          </a:p>
        </p:txBody>
      </p:sp>
      <p:graphicFrame>
        <p:nvGraphicFramePr>
          <p:cNvPr id="4" name="Tablo 3">
            <a:extLst>
              <a:ext uri="{FF2B5EF4-FFF2-40B4-BE49-F238E27FC236}">
                <a16:creationId xmlns:a16="http://schemas.microsoft.com/office/drawing/2014/main" id="{F296DD69-6453-4306-BE6C-3EE87DB82B6A}"/>
              </a:ext>
            </a:extLst>
          </p:cNvPr>
          <p:cNvGraphicFramePr>
            <a:graphicFrameLocks noGrp="1"/>
          </p:cNvGraphicFramePr>
          <p:nvPr/>
        </p:nvGraphicFramePr>
        <p:xfrm>
          <a:off x="984184" y="1904508"/>
          <a:ext cx="6769100" cy="3395665"/>
        </p:xfrm>
        <a:graphic>
          <a:graphicData uri="http://schemas.openxmlformats.org/drawingml/2006/table">
            <a:tbl>
              <a:tblPr firstRow="1" bandRow="1">
                <a:tableStyleId>{9DCAF9ED-07DC-4A11-8D7F-57B35C25682E}</a:tableStyleId>
              </a:tblPr>
              <a:tblGrid>
                <a:gridCol w="1599177">
                  <a:extLst>
                    <a:ext uri="{9D8B030D-6E8A-4147-A177-3AD203B41FA5}">
                      <a16:colId xmlns:a16="http://schemas.microsoft.com/office/drawing/2014/main" val="20000"/>
                    </a:ext>
                  </a:extLst>
                </a:gridCol>
                <a:gridCol w="5169923">
                  <a:extLst>
                    <a:ext uri="{9D8B030D-6E8A-4147-A177-3AD203B41FA5}">
                      <a16:colId xmlns:a16="http://schemas.microsoft.com/office/drawing/2014/main" val="20001"/>
                    </a:ext>
                  </a:extLst>
                </a:gridCol>
              </a:tblGrid>
              <a:tr h="382523">
                <a:tc>
                  <a:txBody>
                    <a:bodyPr/>
                    <a:lstStyle/>
                    <a:p>
                      <a:pPr marL="0" algn="ctr" defTabSz="914400" rtl="0" eaLnBrk="1" latinLnBrk="0" hangingPunct="1"/>
                      <a:r>
                        <a:rPr lang="tr-TR" sz="1400" b="1" kern="1200" dirty="0">
                          <a:solidFill>
                            <a:schemeClr val="lt1"/>
                          </a:solidFill>
                          <a:latin typeface="+mn-lt"/>
                          <a:ea typeface="+mn-ea"/>
                          <a:cs typeface="+mn-cs"/>
                        </a:rPr>
                        <a:t>Şekil</a:t>
                      </a:r>
                    </a:p>
                  </a:txBody>
                  <a:tcPr marL="91445" marR="91445"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tr-TR" sz="1400" b="1" kern="1200" dirty="0">
                          <a:solidFill>
                            <a:schemeClr val="lt1"/>
                          </a:solidFill>
                          <a:latin typeface="+mn-lt"/>
                          <a:ea typeface="+mn-ea"/>
                          <a:cs typeface="+mn-cs"/>
                        </a:rPr>
                        <a:t>Anlamı</a:t>
                      </a:r>
                    </a:p>
                  </a:txBody>
                  <a:tcPr marL="91445" marR="91445"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752894">
                <a:tc>
                  <a:txBody>
                    <a:bodyPr/>
                    <a:lstStyle/>
                    <a:p>
                      <a:pPr algn="ctr"/>
                      <a:endParaRPr lang="tr-TR" sz="1800" dirty="0"/>
                    </a:p>
                  </a:txBody>
                  <a:tcPr marL="91445" marR="91445"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dirty="0"/>
                        <a:t>Algoritmanın Başlangıcını ve bitişini göstermekte kullanılır.</a:t>
                      </a:r>
                    </a:p>
                  </a:txBody>
                  <a:tcPr marL="91445" marR="91445"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53416">
                <a:tc>
                  <a:txBody>
                    <a:bodyPr/>
                    <a:lstStyle/>
                    <a:p>
                      <a:pPr algn="ctr"/>
                      <a:endParaRPr lang="tr-TR" sz="1800" dirty="0"/>
                    </a:p>
                  </a:txBody>
                  <a:tcPr marL="91445" marR="91445"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dirty="0"/>
                        <a:t>Kullanıcıdan bilgi</a:t>
                      </a:r>
                      <a:r>
                        <a:rPr lang="tr-TR" sz="1400" baseline="0" dirty="0"/>
                        <a:t> alınacağı zaman kullanılır.</a:t>
                      </a:r>
                      <a:endParaRPr lang="tr-TR" sz="1400" dirty="0"/>
                    </a:p>
                  </a:txBody>
                  <a:tcPr marL="91445" marR="91445"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53416">
                <a:tc>
                  <a:txBody>
                    <a:bodyPr/>
                    <a:lstStyle/>
                    <a:p>
                      <a:pPr algn="ctr"/>
                      <a:endParaRPr lang="tr-TR" sz="1800" dirty="0"/>
                    </a:p>
                  </a:txBody>
                  <a:tcPr marL="91445" marR="91445"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dirty="0"/>
                        <a:t>Aritmetiksel,</a:t>
                      </a:r>
                      <a:r>
                        <a:rPr lang="tr-TR" sz="1400" baseline="0" dirty="0"/>
                        <a:t> Mantıksal vb. işlemleri ifade etmek için kullanılır.</a:t>
                      </a:r>
                      <a:endParaRPr lang="tr-TR" sz="1400" dirty="0"/>
                    </a:p>
                  </a:txBody>
                  <a:tcPr marL="91445" marR="91445"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53416">
                <a:tc>
                  <a:txBody>
                    <a:bodyPr/>
                    <a:lstStyle/>
                    <a:p>
                      <a:pPr algn="ctr"/>
                      <a:endParaRPr lang="tr-TR" sz="1800" dirty="0"/>
                    </a:p>
                  </a:txBody>
                  <a:tcPr marL="91445" marR="91445"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dirty="0"/>
                        <a:t>Kullanıcıya bilgi gösterileceği</a:t>
                      </a:r>
                      <a:r>
                        <a:rPr lang="tr-TR" sz="1400" baseline="0" dirty="0"/>
                        <a:t> zaman kullanılır.</a:t>
                      </a:r>
                      <a:endParaRPr lang="tr-TR" sz="1400" dirty="0"/>
                    </a:p>
                  </a:txBody>
                  <a:tcPr marL="91445" marR="91445" marT="45721" marB="4572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Yuvarlatılmış Dikdörtgen 5">
            <a:extLst>
              <a:ext uri="{FF2B5EF4-FFF2-40B4-BE49-F238E27FC236}">
                <a16:creationId xmlns:a16="http://schemas.microsoft.com/office/drawing/2014/main" id="{1A28AC28-5F89-4DCA-AA46-A8F6FBE3C69C}"/>
              </a:ext>
            </a:extLst>
          </p:cNvPr>
          <p:cNvSpPr/>
          <p:nvPr/>
        </p:nvSpPr>
        <p:spPr>
          <a:xfrm>
            <a:off x="1296407" y="2344068"/>
            <a:ext cx="1081087" cy="574675"/>
          </a:xfrm>
          <a:prstGeom prst="roundRect">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400" b="0" i="0" u="none" strike="noStrike" kern="1200" cap="none" spc="0" normalizeH="0" baseline="0" noProof="0" dirty="0">
                <a:ln>
                  <a:noFill/>
                </a:ln>
                <a:solidFill>
                  <a:prstClr val="black"/>
                </a:solidFill>
                <a:effectLst/>
                <a:uLnTx/>
                <a:uFillTx/>
                <a:latin typeface="Trebuchet MS" panose="020B0603020202020204"/>
                <a:ea typeface="+mn-ea"/>
                <a:cs typeface="+mn-cs"/>
              </a:rPr>
              <a:t>Başla/Dur</a:t>
            </a:r>
          </a:p>
        </p:txBody>
      </p:sp>
      <p:sp>
        <p:nvSpPr>
          <p:cNvPr id="6" name="Akış Çizelgesi: Veri 5">
            <a:extLst>
              <a:ext uri="{FF2B5EF4-FFF2-40B4-BE49-F238E27FC236}">
                <a16:creationId xmlns:a16="http://schemas.microsoft.com/office/drawing/2014/main" id="{0F75CD6C-AC45-4E2A-A392-C9A73E6D5C78}"/>
              </a:ext>
            </a:extLst>
          </p:cNvPr>
          <p:cNvSpPr/>
          <p:nvPr/>
        </p:nvSpPr>
        <p:spPr>
          <a:xfrm>
            <a:off x="1296406" y="3177381"/>
            <a:ext cx="1081087" cy="503238"/>
          </a:xfrm>
          <a:prstGeom prst="flowChartInputOutput">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200" b="0" i="0" u="none" strike="noStrike" kern="1200" cap="none" spc="0" normalizeH="0" baseline="0" noProof="0" dirty="0">
                <a:ln>
                  <a:noFill/>
                </a:ln>
                <a:solidFill>
                  <a:prstClr val="black"/>
                </a:solidFill>
                <a:effectLst/>
                <a:uLnTx/>
                <a:uFillTx/>
                <a:latin typeface="Trebuchet MS" panose="020B0603020202020204"/>
                <a:ea typeface="+mn-ea"/>
                <a:cs typeface="+mn-cs"/>
              </a:rPr>
              <a:t>Bilgi Girişi</a:t>
            </a:r>
          </a:p>
        </p:txBody>
      </p:sp>
      <p:sp>
        <p:nvSpPr>
          <p:cNvPr id="7" name="Akış Çizelgesi: İşlem 6">
            <a:extLst>
              <a:ext uri="{FF2B5EF4-FFF2-40B4-BE49-F238E27FC236}">
                <a16:creationId xmlns:a16="http://schemas.microsoft.com/office/drawing/2014/main" id="{385C9879-50D7-4DA3-8341-0EEF9D73BC80}"/>
              </a:ext>
            </a:extLst>
          </p:cNvPr>
          <p:cNvSpPr/>
          <p:nvPr/>
        </p:nvSpPr>
        <p:spPr>
          <a:xfrm>
            <a:off x="1296406" y="3865693"/>
            <a:ext cx="1008062" cy="504825"/>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400" b="0" i="0" u="none" strike="noStrike" kern="1200" cap="none" spc="0" normalizeH="0" baseline="0" noProof="0" dirty="0">
                <a:ln>
                  <a:noFill/>
                </a:ln>
                <a:solidFill>
                  <a:prstClr val="black"/>
                </a:solidFill>
                <a:effectLst/>
                <a:uLnTx/>
                <a:uFillTx/>
                <a:latin typeface="Trebuchet MS" panose="020B0603020202020204"/>
                <a:ea typeface="+mn-ea"/>
                <a:cs typeface="+mn-cs"/>
              </a:rPr>
              <a:t>İşlem</a:t>
            </a:r>
            <a:endParaRPr kumimoji="0" lang="tr-T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8" name="Akış Çizelgesi: Belge 7">
            <a:extLst>
              <a:ext uri="{FF2B5EF4-FFF2-40B4-BE49-F238E27FC236}">
                <a16:creationId xmlns:a16="http://schemas.microsoft.com/office/drawing/2014/main" id="{9AAAA804-88E9-4E39-842F-A912FC676B96}"/>
              </a:ext>
            </a:extLst>
          </p:cNvPr>
          <p:cNvSpPr/>
          <p:nvPr/>
        </p:nvSpPr>
        <p:spPr>
          <a:xfrm>
            <a:off x="1369431" y="4701079"/>
            <a:ext cx="1008062" cy="504825"/>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200" b="0" i="0" u="none" strike="noStrike" kern="1200" cap="none" spc="0" normalizeH="0" baseline="0" noProof="0" dirty="0">
                <a:ln>
                  <a:noFill/>
                </a:ln>
                <a:solidFill>
                  <a:prstClr val="black"/>
                </a:solidFill>
                <a:effectLst/>
                <a:uLnTx/>
                <a:uFillTx/>
                <a:latin typeface="Trebuchet MS" panose="020B0603020202020204"/>
                <a:ea typeface="+mn-ea"/>
                <a:cs typeface="+mn-cs"/>
              </a:rPr>
              <a:t>Bilgi Çıkışı</a:t>
            </a:r>
          </a:p>
        </p:txBody>
      </p:sp>
    </p:spTree>
    <p:extLst>
      <p:ext uri="{BB962C8B-B14F-4D97-AF65-F5344CB8AC3E}">
        <p14:creationId xmlns:p14="http://schemas.microsoft.com/office/powerpoint/2010/main" val="5659198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3287018-952B-49CF-91D8-C0E2378A4B94}"/>
              </a:ext>
            </a:extLst>
          </p:cNvPr>
          <p:cNvSpPr>
            <a:spLocks noGrp="1"/>
          </p:cNvSpPr>
          <p:nvPr>
            <p:ph type="title"/>
          </p:nvPr>
        </p:nvSpPr>
        <p:spPr/>
        <p:txBody>
          <a:bodyPr>
            <a:normAutofit fontScale="90000"/>
          </a:bodyPr>
          <a:lstStyle/>
          <a:p>
            <a:r>
              <a:rPr lang="tr-TR" altLang="tr-TR" dirty="0">
                <a:solidFill>
                  <a:srgbClr val="FF0000"/>
                </a:solidFill>
                <a:latin typeface="Trebuchet MS" panose="020B0603020202020204" pitchFamily="34" charset="0"/>
              </a:rPr>
              <a:t>Akış Diyagramları; algoritmanın belirli grafikler kullanılarak ifade edilme şeklidir.</a:t>
            </a:r>
            <a:endParaRPr lang="tr-TR" dirty="0">
              <a:solidFill>
                <a:srgbClr val="FF0000"/>
              </a:solidFill>
            </a:endParaRPr>
          </a:p>
        </p:txBody>
      </p:sp>
      <p:graphicFrame>
        <p:nvGraphicFramePr>
          <p:cNvPr id="4" name="Tablo 3">
            <a:extLst>
              <a:ext uri="{FF2B5EF4-FFF2-40B4-BE49-F238E27FC236}">
                <a16:creationId xmlns:a16="http://schemas.microsoft.com/office/drawing/2014/main" id="{B4731D5D-FC8D-4A94-8581-363FD0CAAFD3}"/>
              </a:ext>
            </a:extLst>
          </p:cNvPr>
          <p:cNvGraphicFramePr>
            <a:graphicFrameLocks noGrp="1"/>
          </p:cNvGraphicFramePr>
          <p:nvPr/>
        </p:nvGraphicFramePr>
        <p:xfrm>
          <a:off x="1331913" y="2513013"/>
          <a:ext cx="6769100" cy="3508375"/>
        </p:xfrm>
        <a:graphic>
          <a:graphicData uri="http://schemas.openxmlformats.org/drawingml/2006/table">
            <a:tbl>
              <a:tblPr firstRow="1" bandRow="1">
                <a:tableStyleId>{9DCAF9ED-07DC-4A11-8D7F-57B35C25682E}</a:tableStyleId>
              </a:tblPr>
              <a:tblGrid>
                <a:gridCol w="1599177">
                  <a:extLst>
                    <a:ext uri="{9D8B030D-6E8A-4147-A177-3AD203B41FA5}">
                      <a16:colId xmlns:a16="http://schemas.microsoft.com/office/drawing/2014/main" val="20000"/>
                    </a:ext>
                  </a:extLst>
                </a:gridCol>
                <a:gridCol w="5169923">
                  <a:extLst>
                    <a:ext uri="{9D8B030D-6E8A-4147-A177-3AD203B41FA5}">
                      <a16:colId xmlns:a16="http://schemas.microsoft.com/office/drawing/2014/main" val="20001"/>
                    </a:ext>
                  </a:extLst>
                </a:gridCol>
              </a:tblGrid>
              <a:tr h="376653">
                <a:tc>
                  <a:txBody>
                    <a:bodyPr/>
                    <a:lstStyle/>
                    <a:p>
                      <a:pPr marL="0" algn="ctr" defTabSz="914400" rtl="0" eaLnBrk="1" latinLnBrk="0" hangingPunct="1"/>
                      <a:r>
                        <a:rPr lang="tr-TR" sz="1400" b="1" kern="1200" dirty="0">
                          <a:solidFill>
                            <a:schemeClr val="lt1"/>
                          </a:solidFill>
                          <a:latin typeface="+mn-lt"/>
                          <a:ea typeface="+mn-ea"/>
                          <a:cs typeface="+mn-cs"/>
                        </a:rPr>
                        <a:t>Şekil</a:t>
                      </a:r>
                    </a:p>
                  </a:txBody>
                  <a:tcPr marL="91445" marR="91445"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r>
                        <a:rPr lang="tr-TR" sz="1400" b="1" kern="1200" dirty="0">
                          <a:solidFill>
                            <a:schemeClr val="lt1"/>
                          </a:solidFill>
                          <a:latin typeface="+mn-lt"/>
                          <a:ea typeface="+mn-ea"/>
                          <a:cs typeface="+mn-cs"/>
                        </a:rPr>
                        <a:t>Anlamı</a:t>
                      </a:r>
                    </a:p>
                  </a:txBody>
                  <a:tcPr marL="91445" marR="91445" marT="45728" marB="457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757674">
                <a:tc>
                  <a:txBody>
                    <a:bodyPr/>
                    <a:lstStyle/>
                    <a:p>
                      <a:pPr algn="ctr"/>
                      <a:endParaRPr lang="tr-TR" sz="1800" dirty="0"/>
                    </a:p>
                  </a:txBody>
                  <a:tcPr marL="91445" marR="91445" marT="45728" marB="45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dirty="0"/>
                        <a:t>Algoritma içinde</a:t>
                      </a:r>
                      <a:r>
                        <a:rPr lang="tr-TR" sz="1400" baseline="0" dirty="0"/>
                        <a:t> belirli bir koşula bağlı olarak akışın dallanmasını sağlamak için, karar yapılarında kullanılır. </a:t>
                      </a:r>
                      <a:endParaRPr lang="tr-TR" sz="1400" dirty="0"/>
                    </a:p>
                  </a:txBody>
                  <a:tcPr marL="91445" marR="91445" marT="45728" marB="45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58198">
                <a:tc>
                  <a:txBody>
                    <a:bodyPr/>
                    <a:lstStyle/>
                    <a:p>
                      <a:pPr algn="ctr"/>
                      <a:endParaRPr lang="tr-TR" sz="1800" dirty="0"/>
                    </a:p>
                  </a:txBody>
                  <a:tcPr marL="91445" marR="91445" marT="45728" marB="45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dirty="0"/>
                        <a:t>Tekrarlı işlemleri ifade etmek için kullanılır.</a:t>
                      </a:r>
                    </a:p>
                  </a:txBody>
                  <a:tcPr marL="91445" marR="91445" marT="45728" marB="45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857652">
                <a:tc>
                  <a:txBody>
                    <a:bodyPr/>
                    <a:lstStyle/>
                    <a:p>
                      <a:pPr algn="ctr"/>
                      <a:endParaRPr lang="tr-TR" sz="1800" dirty="0"/>
                    </a:p>
                  </a:txBody>
                  <a:tcPr marL="91445" marR="91445" marT="45728" marB="45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dirty="0"/>
                        <a:t>Aynı sayfaya</a:t>
                      </a:r>
                      <a:r>
                        <a:rPr lang="tr-TR" sz="1400" baseline="0" dirty="0"/>
                        <a:t> sığmayacak algoritmaların devamıyla bağını göstermek için kullanılır.</a:t>
                      </a:r>
                      <a:endParaRPr lang="tr-TR" sz="1400" dirty="0"/>
                    </a:p>
                  </a:txBody>
                  <a:tcPr marL="91445" marR="91445" marT="45728" marB="45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58198">
                <a:tc>
                  <a:txBody>
                    <a:bodyPr/>
                    <a:lstStyle/>
                    <a:p>
                      <a:pPr algn="ctr"/>
                      <a:endParaRPr lang="tr-TR" sz="1800" dirty="0"/>
                    </a:p>
                  </a:txBody>
                  <a:tcPr marL="91445" marR="91445" marT="45728" marB="45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dirty="0"/>
                        <a:t>Adımlar arasındaki bağlantıyı ve akış yönünü göstermek için kullanılır. </a:t>
                      </a:r>
                    </a:p>
                  </a:txBody>
                  <a:tcPr marL="91445" marR="91445" marT="45728" marB="4572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Akış Çizelgesi: Karar 4">
            <a:extLst>
              <a:ext uri="{FF2B5EF4-FFF2-40B4-BE49-F238E27FC236}">
                <a16:creationId xmlns:a16="http://schemas.microsoft.com/office/drawing/2014/main" id="{20FDAD83-0812-4CD5-8944-071C3B62C213}"/>
              </a:ext>
            </a:extLst>
          </p:cNvPr>
          <p:cNvSpPr/>
          <p:nvPr/>
        </p:nvSpPr>
        <p:spPr>
          <a:xfrm>
            <a:off x="1519238" y="2963863"/>
            <a:ext cx="1223962" cy="574675"/>
          </a:xfrm>
          <a:prstGeom prst="flowChartDecision">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200" b="0" i="0" u="none" strike="noStrike" kern="1200" cap="none" spc="0" normalizeH="0" baseline="0" noProof="0" dirty="0">
                <a:ln>
                  <a:noFill/>
                </a:ln>
                <a:solidFill>
                  <a:prstClr val="black"/>
                </a:solidFill>
                <a:effectLst/>
                <a:uLnTx/>
                <a:uFillTx/>
                <a:latin typeface="Trebuchet MS" panose="020B0603020202020204"/>
                <a:ea typeface="+mn-ea"/>
                <a:cs typeface="+mn-cs"/>
              </a:rPr>
              <a:t>Karar</a:t>
            </a:r>
          </a:p>
        </p:txBody>
      </p:sp>
      <p:sp>
        <p:nvSpPr>
          <p:cNvPr id="6" name="Akış Çizelgesi: Hazırlık 5">
            <a:extLst>
              <a:ext uri="{FF2B5EF4-FFF2-40B4-BE49-F238E27FC236}">
                <a16:creationId xmlns:a16="http://schemas.microsoft.com/office/drawing/2014/main" id="{B36EAA35-15D7-4C53-9270-E53EB70A9EBA}"/>
              </a:ext>
            </a:extLst>
          </p:cNvPr>
          <p:cNvSpPr/>
          <p:nvPr/>
        </p:nvSpPr>
        <p:spPr>
          <a:xfrm>
            <a:off x="1590675" y="3716338"/>
            <a:ext cx="1079500" cy="576262"/>
          </a:xfrm>
          <a:prstGeom prst="flowChartPreparation">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050" b="0" i="0" u="none" strike="noStrike" kern="1200" cap="none" spc="0" normalizeH="0" baseline="0" noProof="0" dirty="0">
                <a:ln>
                  <a:noFill/>
                </a:ln>
                <a:solidFill>
                  <a:prstClr val="black"/>
                </a:solidFill>
                <a:effectLst/>
                <a:uLnTx/>
                <a:uFillTx/>
                <a:latin typeface="Trebuchet MS" panose="020B0603020202020204"/>
                <a:ea typeface="+mn-ea"/>
                <a:cs typeface="+mn-cs"/>
              </a:rPr>
              <a:t>Döngü</a:t>
            </a:r>
          </a:p>
        </p:txBody>
      </p:sp>
      <p:sp>
        <p:nvSpPr>
          <p:cNvPr id="7" name="Akış Çizelgesi: Bağlayıcı 6">
            <a:extLst>
              <a:ext uri="{FF2B5EF4-FFF2-40B4-BE49-F238E27FC236}">
                <a16:creationId xmlns:a16="http://schemas.microsoft.com/office/drawing/2014/main" id="{64798DDC-4B9E-4D85-9B16-090C10A6A876}"/>
              </a:ext>
            </a:extLst>
          </p:cNvPr>
          <p:cNvSpPr/>
          <p:nvPr/>
        </p:nvSpPr>
        <p:spPr>
          <a:xfrm>
            <a:off x="1838325" y="4508500"/>
            <a:ext cx="646113" cy="649288"/>
          </a:xfrm>
          <a:prstGeom prst="flowChartConnector">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000" b="0" i="0" u="none" strike="noStrike" kern="1200" cap="none" spc="0" normalizeH="0" baseline="0" noProof="0" dirty="0">
                <a:ln>
                  <a:noFill/>
                </a:ln>
                <a:solidFill>
                  <a:prstClr val="black"/>
                </a:solidFill>
                <a:effectLst/>
                <a:uLnTx/>
                <a:uFillTx/>
                <a:latin typeface="Trebuchet MS" panose="020B0603020202020204"/>
                <a:ea typeface="+mn-ea"/>
                <a:cs typeface="+mn-cs"/>
              </a:rPr>
              <a:t>Bağ</a:t>
            </a:r>
          </a:p>
        </p:txBody>
      </p:sp>
      <p:cxnSp>
        <p:nvCxnSpPr>
          <p:cNvPr id="8" name="Düz Ok Bağlayıcısı 7">
            <a:extLst>
              <a:ext uri="{FF2B5EF4-FFF2-40B4-BE49-F238E27FC236}">
                <a16:creationId xmlns:a16="http://schemas.microsoft.com/office/drawing/2014/main" id="{387093CE-B6CC-4EDB-AC1E-5BE8924C8E2B}"/>
              </a:ext>
            </a:extLst>
          </p:cNvPr>
          <p:cNvCxnSpPr/>
          <p:nvPr/>
        </p:nvCxnSpPr>
        <p:spPr>
          <a:xfrm>
            <a:off x="1728788" y="5619750"/>
            <a:ext cx="431800" cy="0"/>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cxnSp>
        <p:nvCxnSpPr>
          <p:cNvPr id="9" name="Düz Ok Bağlayıcısı 8">
            <a:extLst>
              <a:ext uri="{FF2B5EF4-FFF2-40B4-BE49-F238E27FC236}">
                <a16:creationId xmlns:a16="http://schemas.microsoft.com/office/drawing/2014/main" id="{D1601C54-F1F1-4F40-8674-F4548C840E35}"/>
              </a:ext>
            </a:extLst>
          </p:cNvPr>
          <p:cNvCxnSpPr/>
          <p:nvPr/>
        </p:nvCxnSpPr>
        <p:spPr>
          <a:xfrm>
            <a:off x="1590675" y="5373688"/>
            <a:ext cx="0" cy="503237"/>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cxnSp>
        <p:nvCxnSpPr>
          <p:cNvPr id="10" name="Düz Ok Bağlayıcısı 9">
            <a:extLst>
              <a:ext uri="{FF2B5EF4-FFF2-40B4-BE49-F238E27FC236}">
                <a16:creationId xmlns:a16="http://schemas.microsoft.com/office/drawing/2014/main" id="{06A34530-76FC-459D-972D-4F5F52B9382A}"/>
              </a:ext>
            </a:extLst>
          </p:cNvPr>
          <p:cNvCxnSpPr/>
          <p:nvPr/>
        </p:nvCxnSpPr>
        <p:spPr>
          <a:xfrm flipV="1">
            <a:off x="2268538" y="5367338"/>
            <a:ext cx="0" cy="504825"/>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cxnSp>
        <p:nvCxnSpPr>
          <p:cNvPr id="11" name="Düz Ok Bağlayıcısı 10">
            <a:extLst>
              <a:ext uri="{FF2B5EF4-FFF2-40B4-BE49-F238E27FC236}">
                <a16:creationId xmlns:a16="http://schemas.microsoft.com/office/drawing/2014/main" id="{AA11C903-3337-4DCC-B634-F4F693B4338F}"/>
              </a:ext>
            </a:extLst>
          </p:cNvPr>
          <p:cNvCxnSpPr/>
          <p:nvPr/>
        </p:nvCxnSpPr>
        <p:spPr>
          <a:xfrm flipH="1" flipV="1">
            <a:off x="2357438" y="5619750"/>
            <a:ext cx="503237" cy="4763"/>
          </a:xfrm>
          <a:prstGeom prst="straightConnector1">
            <a:avLst/>
          </a:prstGeom>
          <a:ln w="28575">
            <a:tailEnd type="arrow"/>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628143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18E9635-2ED8-47DB-9C1A-92154B026DCA}"/>
              </a:ext>
            </a:extLst>
          </p:cNvPr>
          <p:cNvSpPr>
            <a:spLocks noGrp="1"/>
          </p:cNvSpPr>
          <p:nvPr>
            <p:ph type="title"/>
          </p:nvPr>
        </p:nvSpPr>
        <p:spPr/>
        <p:txBody>
          <a:bodyPr>
            <a:normAutofit fontScale="90000"/>
          </a:bodyPr>
          <a:lstStyle/>
          <a:p>
            <a:pPr lvl="1" fontAlgn="auto">
              <a:spcBef>
                <a:spcPts val="0"/>
              </a:spcBef>
              <a:spcAft>
                <a:spcPts val="0"/>
              </a:spcAft>
              <a:defRPr/>
            </a:pPr>
            <a:r>
              <a:rPr lang="tr-TR" dirty="0">
                <a:solidFill>
                  <a:srgbClr val="FF0000"/>
                </a:solidFill>
                <a:latin typeface="Trebuchet MS" pitchFamily="34" charset="0"/>
                <a:cs typeface="+mn-cs"/>
              </a:rPr>
              <a:t>Akış Diyagramları;</a:t>
            </a:r>
            <a:br>
              <a:rPr lang="tr-TR" dirty="0">
                <a:solidFill>
                  <a:srgbClr val="000000"/>
                </a:solidFill>
                <a:latin typeface="Trebuchet MS" pitchFamily="34" charset="0"/>
                <a:cs typeface="+mn-cs"/>
              </a:rPr>
            </a:br>
            <a:br>
              <a:rPr lang="tr-TR" dirty="0">
                <a:solidFill>
                  <a:srgbClr val="000000"/>
                </a:solidFill>
                <a:latin typeface="Trebuchet MS" pitchFamily="34" charset="0"/>
                <a:cs typeface="+mn-cs"/>
              </a:rPr>
            </a:br>
            <a:r>
              <a:rPr lang="tr-TR" dirty="0">
                <a:solidFill>
                  <a:srgbClr val="000000"/>
                </a:solidFill>
                <a:latin typeface="Trebuchet MS" pitchFamily="34" charset="0"/>
                <a:cs typeface="+mn-cs"/>
              </a:rPr>
              <a:t>Örnek : Kullanıcıdan iki sayıyı alıp, bu iki sayının toplamını ekrana yazdıran algoritmayı tasarlayın.</a:t>
            </a:r>
            <a:br>
              <a:rPr lang="tr-TR" dirty="0">
                <a:solidFill>
                  <a:srgbClr val="000000"/>
                </a:solidFill>
                <a:latin typeface="Trebuchet MS" pitchFamily="34" charset="0"/>
                <a:cs typeface="+mn-cs"/>
              </a:rPr>
            </a:br>
            <a:endParaRPr lang="tr-TR" dirty="0"/>
          </a:p>
        </p:txBody>
      </p:sp>
      <p:sp>
        <p:nvSpPr>
          <p:cNvPr id="3" name="İçerik Yer Tutucusu 2">
            <a:extLst>
              <a:ext uri="{FF2B5EF4-FFF2-40B4-BE49-F238E27FC236}">
                <a16:creationId xmlns:a16="http://schemas.microsoft.com/office/drawing/2014/main" id="{DB2A3189-1896-4D2D-89A3-CF9D1C532CC9}"/>
              </a:ext>
            </a:extLst>
          </p:cNvPr>
          <p:cNvSpPr>
            <a:spLocks noGrp="1"/>
          </p:cNvSpPr>
          <p:nvPr>
            <p:ph idx="1"/>
          </p:nvPr>
        </p:nvSpPr>
        <p:spPr/>
        <p:txBody>
          <a:bodyPr/>
          <a:lstStyle/>
          <a:p>
            <a:pPr lvl="1" algn="just" fontAlgn="auto">
              <a:spcBef>
                <a:spcPts val="0"/>
              </a:spcBef>
              <a:spcAft>
                <a:spcPts val="0"/>
              </a:spcAft>
              <a:defRPr/>
            </a:pPr>
            <a:r>
              <a:rPr lang="tr-TR" dirty="0">
                <a:solidFill>
                  <a:srgbClr val="000000"/>
                </a:solidFill>
                <a:latin typeface="Trebuchet MS" pitchFamily="34" charset="0"/>
                <a:cs typeface="+mn-cs"/>
              </a:rPr>
              <a:t>Çözüm : </a:t>
            </a:r>
          </a:p>
          <a:p>
            <a:pPr marL="800100" lvl="1" indent="-342900" algn="just" fontAlgn="auto">
              <a:spcBef>
                <a:spcPts val="0"/>
              </a:spcBef>
              <a:spcAft>
                <a:spcPts val="0"/>
              </a:spcAft>
              <a:buFontTx/>
              <a:buAutoNum type="arabicPeriod"/>
              <a:defRPr/>
            </a:pPr>
            <a:r>
              <a:rPr lang="tr-TR" dirty="0">
                <a:solidFill>
                  <a:srgbClr val="000000"/>
                </a:solidFill>
                <a:latin typeface="Trebuchet MS" pitchFamily="34" charset="0"/>
                <a:cs typeface="+mn-cs"/>
              </a:rPr>
              <a:t>Başla </a:t>
            </a:r>
          </a:p>
          <a:p>
            <a:pPr marL="800100" lvl="1" indent="-342900" algn="just" fontAlgn="auto">
              <a:spcBef>
                <a:spcPts val="0"/>
              </a:spcBef>
              <a:spcAft>
                <a:spcPts val="0"/>
              </a:spcAft>
              <a:buFontTx/>
              <a:buAutoNum type="arabicPeriod"/>
              <a:defRPr/>
            </a:pPr>
            <a:r>
              <a:rPr lang="tr-TR" dirty="0">
                <a:solidFill>
                  <a:srgbClr val="000000"/>
                </a:solidFill>
                <a:latin typeface="Trebuchet MS" pitchFamily="34" charset="0"/>
                <a:cs typeface="+mn-cs"/>
              </a:rPr>
              <a:t>Oku (Sayı1,Sayı2)</a:t>
            </a:r>
          </a:p>
          <a:p>
            <a:pPr marL="800100" lvl="1" indent="-342900" algn="just" fontAlgn="auto">
              <a:spcBef>
                <a:spcPts val="0"/>
              </a:spcBef>
              <a:spcAft>
                <a:spcPts val="0"/>
              </a:spcAft>
              <a:buFontTx/>
              <a:buAutoNum type="arabicPeriod"/>
              <a:defRPr/>
            </a:pPr>
            <a:r>
              <a:rPr lang="tr-TR" dirty="0">
                <a:solidFill>
                  <a:srgbClr val="000000"/>
                </a:solidFill>
                <a:latin typeface="Trebuchet MS" pitchFamily="34" charset="0"/>
                <a:cs typeface="+mn-cs"/>
              </a:rPr>
              <a:t>Sonuç=Sayı1 + Sayı2</a:t>
            </a:r>
          </a:p>
          <a:p>
            <a:pPr marL="800100" lvl="1" indent="-342900" algn="just" fontAlgn="auto">
              <a:spcBef>
                <a:spcPts val="0"/>
              </a:spcBef>
              <a:spcAft>
                <a:spcPts val="0"/>
              </a:spcAft>
              <a:buFontTx/>
              <a:buAutoNum type="arabicPeriod"/>
              <a:defRPr/>
            </a:pPr>
            <a:r>
              <a:rPr lang="tr-TR" dirty="0">
                <a:solidFill>
                  <a:srgbClr val="000000"/>
                </a:solidFill>
                <a:latin typeface="Trebuchet MS" pitchFamily="34" charset="0"/>
                <a:cs typeface="+mn-cs"/>
              </a:rPr>
              <a:t>Sonucu Ekrana Yaz</a:t>
            </a:r>
          </a:p>
          <a:p>
            <a:pPr marL="800100" lvl="1" indent="-342900" algn="just" fontAlgn="auto">
              <a:spcBef>
                <a:spcPts val="0"/>
              </a:spcBef>
              <a:spcAft>
                <a:spcPts val="0"/>
              </a:spcAft>
              <a:buFontTx/>
              <a:buAutoNum type="arabicPeriod"/>
              <a:defRPr/>
            </a:pPr>
            <a:r>
              <a:rPr lang="tr-TR" dirty="0">
                <a:solidFill>
                  <a:srgbClr val="000000"/>
                </a:solidFill>
                <a:latin typeface="Trebuchet MS" pitchFamily="34" charset="0"/>
                <a:cs typeface="+mn-cs"/>
              </a:rPr>
              <a:t>Dur</a:t>
            </a:r>
          </a:p>
          <a:p>
            <a:endParaRPr lang="tr-TR" dirty="0"/>
          </a:p>
        </p:txBody>
      </p:sp>
      <p:sp>
        <p:nvSpPr>
          <p:cNvPr id="4" name="Akış Çizelgesi: Öteki İşlem 3">
            <a:extLst>
              <a:ext uri="{FF2B5EF4-FFF2-40B4-BE49-F238E27FC236}">
                <a16:creationId xmlns:a16="http://schemas.microsoft.com/office/drawing/2014/main" id="{D7656B90-6703-408C-8AD4-0CA19DBBCBED}"/>
              </a:ext>
            </a:extLst>
          </p:cNvPr>
          <p:cNvSpPr/>
          <p:nvPr/>
        </p:nvSpPr>
        <p:spPr>
          <a:xfrm>
            <a:off x="6429375" y="2208213"/>
            <a:ext cx="1223963" cy="576262"/>
          </a:xfrm>
          <a:prstGeom prst="flowChartAlternateProcess">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400" b="0" i="0" u="none" strike="noStrike" kern="1200" cap="none" spc="0" normalizeH="0" baseline="0" noProof="0" dirty="0">
                <a:ln>
                  <a:noFill/>
                </a:ln>
                <a:solidFill>
                  <a:prstClr val="black"/>
                </a:solidFill>
                <a:effectLst/>
                <a:uLnTx/>
                <a:uFillTx/>
                <a:latin typeface="Trebuchet MS" panose="020B0603020202020204"/>
                <a:ea typeface="+mn-ea"/>
                <a:cs typeface="+mn-cs"/>
              </a:rPr>
              <a:t>Başla</a:t>
            </a:r>
          </a:p>
        </p:txBody>
      </p:sp>
      <p:cxnSp>
        <p:nvCxnSpPr>
          <p:cNvPr id="5" name="Düz Ok Bağlayıcısı 4">
            <a:extLst>
              <a:ext uri="{FF2B5EF4-FFF2-40B4-BE49-F238E27FC236}">
                <a16:creationId xmlns:a16="http://schemas.microsoft.com/office/drawing/2014/main" id="{0A744DE2-BB50-4126-9A37-49D984CD14E7}"/>
              </a:ext>
            </a:extLst>
          </p:cNvPr>
          <p:cNvCxnSpPr/>
          <p:nvPr/>
        </p:nvCxnSpPr>
        <p:spPr>
          <a:xfrm>
            <a:off x="7040563" y="2784475"/>
            <a:ext cx="6350" cy="3651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6" name="Akış Çizelgesi: Veri 5">
            <a:extLst>
              <a:ext uri="{FF2B5EF4-FFF2-40B4-BE49-F238E27FC236}">
                <a16:creationId xmlns:a16="http://schemas.microsoft.com/office/drawing/2014/main" id="{98F3E644-37E8-4710-B8D0-AC48D2F8E4D5}"/>
              </a:ext>
            </a:extLst>
          </p:cNvPr>
          <p:cNvSpPr/>
          <p:nvPr/>
        </p:nvSpPr>
        <p:spPr>
          <a:xfrm>
            <a:off x="6362700" y="3149600"/>
            <a:ext cx="1368425" cy="574675"/>
          </a:xfrm>
          <a:prstGeom prst="flowChartInputOutput">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900" b="0" i="0" u="none" strike="noStrike" kern="1200" cap="none" spc="0" normalizeH="0" baseline="0" noProof="0" dirty="0">
                <a:ln>
                  <a:noFill/>
                </a:ln>
                <a:solidFill>
                  <a:prstClr val="black"/>
                </a:solidFill>
                <a:effectLst/>
                <a:uLnTx/>
                <a:uFillTx/>
                <a:latin typeface="Trebuchet MS" panose="020B0603020202020204"/>
                <a:ea typeface="+mn-ea"/>
                <a:cs typeface="+mn-cs"/>
              </a:rPr>
              <a:t>(Sayı1,Sayı2)</a:t>
            </a:r>
          </a:p>
        </p:txBody>
      </p:sp>
      <p:cxnSp>
        <p:nvCxnSpPr>
          <p:cNvPr id="7" name="Düz Ok Bağlayıcısı 6">
            <a:extLst>
              <a:ext uri="{FF2B5EF4-FFF2-40B4-BE49-F238E27FC236}">
                <a16:creationId xmlns:a16="http://schemas.microsoft.com/office/drawing/2014/main" id="{2ED3956B-974D-4BFE-BD95-EE32DC7118DF}"/>
              </a:ext>
            </a:extLst>
          </p:cNvPr>
          <p:cNvCxnSpPr/>
          <p:nvPr/>
        </p:nvCxnSpPr>
        <p:spPr>
          <a:xfrm>
            <a:off x="7046913" y="3724275"/>
            <a:ext cx="9525" cy="349250"/>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8" name="Akış Çizelgesi: İşlem 7">
            <a:extLst>
              <a:ext uri="{FF2B5EF4-FFF2-40B4-BE49-F238E27FC236}">
                <a16:creationId xmlns:a16="http://schemas.microsoft.com/office/drawing/2014/main" id="{47D97308-742E-498B-8A70-CF40641E38B2}"/>
              </a:ext>
            </a:extLst>
          </p:cNvPr>
          <p:cNvSpPr/>
          <p:nvPr/>
        </p:nvSpPr>
        <p:spPr>
          <a:xfrm>
            <a:off x="6443663" y="4073525"/>
            <a:ext cx="1223962" cy="576263"/>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900" b="0" i="0" u="none" strike="noStrike" kern="1200" cap="none" spc="0" normalizeH="0" baseline="0" noProof="0" dirty="0">
                <a:ln>
                  <a:noFill/>
                </a:ln>
                <a:solidFill>
                  <a:prstClr val="black"/>
                </a:solidFill>
                <a:effectLst/>
                <a:uLnTx/>
                <a:uFillTx/>
                <a:latin typeface="Trebuchet MS" panose="020B0603020202020204"/>
                <a:ea typeface="+mn-ea"/>
                <a:cs typeface="+mn-cs"/>
              </a:rPr>
              <a:t>Sonuç=Sayı1 + Sayı2</a:t>
            </a:r>
          </a:p>
        </p:txBody>
      </p:sp>
      <p:cxnSp>
        <p:nvCxnSpPr>
          <p:cNvPr id="9" name="Düz Ok Bağlayıcısı 8">
            <a:extLst>
              <a:ext uri="{FF2B5EF4-FFF2-40B4-BE49-F238E27FC236}">
                <a16:creationId xmlns:a16="http://schemas.microsoft.com/office/drawing/2014/main" id="{0031E7F8-BD41-4FB6-B028-2B7E1C526364}"/>
              </a:ext>
            </a:extLst>
          </p:cNvPr>
          <p:cNvCxnSpPr>
            <a:cxnSpLocks/>
          </p:cNvCxnSpPr>
          <p:nvPr/>
        </p:nvCxnSpPr>
        <p:spPr>
          <a:xfrm>
            <a:off x="7095700" y="4649788"/>
            <a:ext cx="0" cy="363537"/>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10" name="Akış Çizelgesi: Belge 9">
            <a:extLst>
              <a:ext uri="{FF2B5EF4-FFF2-40B4-BE49-F238E27FC236}">
                <a16:creationId xmlns:a16="http://schemas.microsoft.com/office/drawing/2014/main" id="{C06338F2-FC8C-4F46-9A5A-903D6FED5ECD}"/>
              </a:ext>
            </a:extLst>
          </p:cNvPr>
          <p:cNvSpPr/>
          <p:nvPr/>
        </p:nvSpPr>
        <p:spPr>
          <a:xfrm>
            <a:off x="6443663" y="5013325"/>
            <a:ext cx="1223962" cy="576263"/>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100" b="0" i="0" u="none" strike="noStrike" kern="1200" cap="none" spc="0" normalizeH="0" baseline="0" noProof="0" dirty="0">
                <a:ln>
                  <a:noFill/>
                </a:ln>
                <a:solidFill>
                  <a:prstClr val="black"/>
                </a:solidFill>
                <a:effectLst/>
                <a:uLnTx/>
                <a:uFillTx/>
                <a:latin typeface="Trebuchet MS" panose="020B0603020202020204"/>
                <a:ea typeface="+mn-ea"/>
                <a:cs typeface="+mn-cs"/>
              </a:rPr>
              <a:t>Yaz Sonuç</a:t>
            </a:r>
            <a:endParaRPr kumimoji="0" lang="tr-TR"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cxnSp>
        <p:nvCxnSpPr>
          <p:cNvPr id="11" name="Düz Ok Bağlayıcısı 10">
            <a:extLst>
              <a:ext uri="{FF2B5EF4-FFF2-40B4-BE49-F238E27FC236}">
                <a16:creationId xmlns:a16="http://schemas.microsoft.com/office/drawing/2014/main" id="{C1867F66-D729-4CEA-B359-66633684B667}"/>
              </a:ext>
            </a:extLst>
          </p:cNvPr>
          <p:cNvCxnSpPr/>
          <p:nvPr/>
        </p:nvCxnSpPr>
        <p:spPr>
          <a:xfrm>
            <a:off x="7056438" y="5551488"/>
            <a:ext cx="0" cy="412750"/>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12" name="Akış Çizelgesi: Öteki İşlem 11">
            <a:extLst>
              <a:ext uri="{FF2B5EF4-FFF2-40B4-BE49-F238E27FC236}">
                <a16:creationId xmlns:a16="http://schemas.microsoft.com/office/drawing/2014/main" id="{E19065E9-03C3-4F40-98A8-B1B48EF88C79}"/>
              </a:ext>
            </a:extLst>
          </p:cNvPr>
          <p:cNvSpPr/>
          <p:nvPr/>
        </p:nvSpPr>
        <p:spPr>
          <a:xfrm>
            <a:off x="6429375" y="5964238"/>
            <a:ext cx="1223963" cy="576262"/>
          </a:xfrm>
          <a:prstGeom prst="flowChartAlternateProcess">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1400" b="0" i="0" u="none" strike="noStrike" kern="1200" cap="none" spc="0" normalizeH="0" baseline="0" noProof="0" dirty="0">
                <a:ln>
                  <a:noFill/>
                </a:ln>
                <a:solidFill>
                  <a:prstClr val="black"/>
                </a:solidFill>
                <a:effectLst/>
                <a:uLnTx/>
                <a:uFillTx/>
                <a:latin typeface="Trebuchet MS" panose="020B0603020202020204"/>
                <a:ea typeface="+mn-ea"/>
                <a:cs typeface="+mn-cs"/>
              </a:rPr>
              <a:t>Dur</a:t>
            </a:r>
          </a:p>
        </p:txBody>
      </p:sp>
    </p:spTree>
    <p:extLst>
      <p:ext uri="{BB962C8B-B14F-4D97-AF65-F5344CB8AC3E}">
        <p14:creationId xmlns:p14="http://schemas.microsoft.com/office/powerpoint/2010/main" val="39418433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EAD064D3-7660-4B02-83AC-E7B315C0ACCC}"/>
              </a:ext>
            </a:extLst>
          </p:cNvPr>
          <p:cNvSpPr>
            <a:spLocks noGrp="1"/>
          </p:cNvSpPr>
          <p:nvPr>
            <p:ph type="title" idx="4294967295"/>
          </p:nvPr>
        </p:nvSpPr>
        <p:spPr>
          <a:xfrm>
            <a:off x="1847851" y="188914"/>
            <a:ext cx="7521575" cy="549275"/>
          </a:xfrm>
        </p:spPr>
        <p:txBody>
          <a:bodyPr/>
          <a:lstStyle/>
          <a:p>
            <a:pPr fontAlgn="auto">
              <a:spcAft>
                <a:spcPts val="0"/>
              </a:spcAft>
              <a:defRPr/>
            </a:pPr>
            <a:r>
              <a:rPr lang="tr-TR" b="1" dirty="0">
                <a:solidFill>
                  <a:srgbClr val="002060"/>
                </a:solidFill>
                <a:latin typeface="Trebuchet MS" pitchFamily="34" charset="0"/>
              </a:rPr>
              <a:t>ALGORİTMA OLUŞTURMA</a:t>
            </a:r>
          </a:p>
        </p:txBody>
      </p:sp>
      <p:sp>
        <p:nvSpPr>
          <p:cNvPr id="2" name="Metin kutusu 1">
            <a:extLst>
              <a:ext uri="{FF2B5EF4-FFF2-40B4-BE49-F238E27FC236}">
                <a16:creationId xmlns:a16="http://schemas.microsoft.com/office/drawing/2014/main" id="{DD7352B3-2788-4804-8E49-58D92C8DA2F7}"/>
              </a:ext>
            </a:extLst>
          </p:cNvPr>
          <p:cNvSpPr txBox="1"/>
          <p:nvPr/>
        </p:nvSpPr>
        <p:spPr>
          <a:xfrm>
            <a:off x="1919289" y="908051"/>
            <a:ext cx="8497887" cy="4524375"/>
          </a:xfrm>
          <a:prstGeom prst="rect">
            <a:avLst/>
          </a:prstGeom>
          <a:noFill/>
        </p:spPr>
        <p:txBody>
          <a:bodyPr>
            <a:spAutoFit/>
          </a:bodyPr>
          <a:lstStyle/>
          <a:p>
            <a:pPr marL="457200" marR="0" lvl="1" indent="0" algn="just"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rPr>
              <a:t>Akış Diyagramları;</a:t>
            </a:r>
          </a:p>
          <a:p>
            <a:pPr marL="457200" marR="0" lvl="1" indent="0" algn="just" defTabSz="9144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endParaRPr>
          </a:p>
          <a:p>
            <a:pPr marL="457200" marR="0" lvl="1" indent="0" algn="just"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rPr>
              <a:t>Örnek: Kullanıcıdan bir kenarı alınan karenin çevresini ve alanını hesaplayarak ekrana yazdıran algoritmayı tasarlayın.</a:t>
            </a:r>
          </a:p>
          <a:p>
            <a:pPr marL="457200" marR="0" lvl="1" indent="0" algn="just" defTabSz="9144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endParaRPr>
          </a:p>
          <a:p>
            <a:pPr marL="457200" marR="0" lvl="1" indent="0" algn="just" defTabSz="9144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rPr>
              <a:t>Çözüm: </a:t>
            </a:r>
          </a:p>
          <a:p>
            <a:pPr marL="457200" marR="0" lvl="1" indent="0" algn="just" defTabSz="9144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endParaRPr>
          </a:p>
          <a:p>
            <a:pPr marL="800100" marR="0" lvl="1" indent="-342900" algn="just" defTabSz="914400" rtl="0" eaLnBrk="1" fontAlgn="auto" latinLnBrk="0" hangingPunct="1">
              <a:lnSpc>
                <a:spcPct val="100000"/>
              </a:lnSpc>
              <a:spcBef>
                <a:spcPts val="0"/>
              </a:spcBef>
              <a:spcAft>
                <a:spcPts val="0"/>
              </a:spcAft>
              <a:buClrTx/>
              <a:buSzTx/>
              <a:buFontTx/>
              <a:buAutoNum type="arabicPeriod"/>
              <a:tabLst/>
              <a:defRPr/>
            </a:pPr>
            <a:r>
              <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rPr>
              <a:t>Başla</a:t>
            </a:r>
          </a:p>
          <a:p>
            <a:pPr marL="800100" marR="0" lvl="1" indent="-342900" algn="just" defTabSz="914400" rtl="0" eaLnBrk="1" fontAlgn="auto" latinLnBrk="0" hangingPunct="1">
              <a:lnSpc>
                <a:spcPct val="100000"/>
              </a:lnSpc>
              <a:spcBef>
                <a:spcPts val="0"/>
              </a:spcBef>
              <a:spcAft>
                <a:spcPts val="0"/>
              </a:spcAft>
              <a:buClrTx/>
              <a:buSzTx/>
              <a:buFontTx/>
              <a:buAutoNum type="arabicPeriod"/>
              <a:tabLst/>
              <a:defRPr/>
            </a:pPr>
            <a:r>
              <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rPr>
              <a:t>Oku (Kenar)</a:t>
            </a:r>
          </a:p>
          <a:p>
            <a:pPr marL="800100" marR="0" lvl="1" indent="-342900" algn="just" defTabSz="914400" rtl="0" eaLnBrk="1" fontAlgn="auto" latinLnBrk="0" hangingPunct="1">
              <a:lnSpc>
                <a:spcPct val="100000"/>
              </a:lnSpc>
              <a:spcBef>
                <a:spcPts val="0"/>
              </a:spcBef>
              <a:spcAft>
                <a:spcPts val="0"/>
              </a:spcAft>
              <a:buClrTx/>
              <a:buSzTx/>
              <a:buFontTx/>
              <a:buAutoNum type="arabicPeriod"/>
              <a:tabLst/>
              <a:defRPr/>
            </a:pPr>
            <a:r>
              <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rPr>
              <a:t>Çevre=kenar  * 4</a:t>
            </a:r>
          </a:p>
          <a:p>
            <a:pPr marL="800100" marR="0" lvl="1" indent="-342900" algn="just" defTabSz="914400" rtl="0" eaLnBrk="1" fontAlgn="auto" latinLnBrk="0" hangingPunct="1">
              <a:lnSpc>
                <a:spcPct val="100000"/>
              </a:lnSpc>
              <a:spcBef>
                <a:spcPts val="0"/>
              </a:spcBef>
              <a:spcAft>
                <a:spcPts val="0"/>
              </a:spcAft>
              <a:buClrTx/>
              <a:buSzTx/>
              <a:buFontTx/>
              <a:buAutoNum type="arabicPeriod"/>
              <a:tabLst/>
              <a:defRPr/>
            </a:pPr>
            <a:r>
              <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rPr>
              <a:t>Alan=kenar * kenar</a:t>
            </a:r>
          </a:p>
          <a:p>
            <a:pPr marL="800100" marR="0" lvl="1" indent="-342900" algn="just" defTabSz="914400" rtl="0" eaLnBrk="1" fontAlgn="auto" latinLnBrk="0" hangingPunct="1">
              <a:lnSpc>
                <a:spcPct val="100000"/>
              </a:lnSpc>
              <a:spcBef>
                <a:spcPts val="0"/>
              </a:spcBef>
              <a:spcAft>
                <a:spcPts val="0"/>
              </a:spcAft>
              <a:buClrTx/>
              <a:buSzTx/>
              <a:buFontTx/>
              <a:buAutoNum type="arabicPeriod"/>
              <a:tabLst/>
              <a:defRPr/>
            </a:pPr>
            <a:r>
              <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rPr>
              <a:t>Çevreyi ekrana yaz</a:t>
            </a:r>
          </a:p>
          <a:p>
            <a:pPr marL="800100" marR="0" lvl="1" indent="-342900" algn="just" defTabSz="914400" rtl="0" eaLnBrk="1" fontAlgn="auto" latinLnBrk="0" hangingPunct="1">
              <a:lnSpc>
                <a:spcPct val="100000"/>
              </a:lnSpc>
              <a:spcBef>
                <a:spcPts val="0"/>
              </a:spcBef>
              <a:spcAft>
                <a:spcPts val="0"/>
              </a:spcAft>
              <a:buClrTx/>
              <a:buSzTx/>
              <a:buFontTx/>
              <a:buAutoNum type="arabicPeriod"/>
              <a:tabLst/>
              <a:defRPr/>
            </a:pPr>
            <a:r>
              <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rPr>
              <a:t>Alanı ekrana yaz</a:t>
            </a:r>
          </a:p>
          <a:p>
            <a:pPr marL="800100" marR="0" lvl="1" indent="-342900" algn="just" defTabSz="914400" rtl="0" eaLnBrk="1" fontAlgn="auto" latinLnBrk="0" hangingPunct="1">
              <a:lnSpc>
                <a:spcPct val="100000"/>
              </a:lnSpc>
              <a:spcBef>
                <a:spcPts val="0"/>
              </a:spcBef>
              <a:spcAft>
                <a:spcPts val="0"/>
              </a:spcAft>
              <a:buClrTx/>
              <a:buSzTx/>
              <a:buFontTx/>
              <a:buAutoNum type="arabicPeriod"/>
              <a:tabLst/>
              <a:defRPr/>
            </a:pPr>
            <a:r>
              <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rPr>
              <a:t>Dur</a:t>
            </a:r>
          </a:p>
          <a:p>
            <a:pPr marL="457200" marR="0" lvl="1" indent="0" algn="just" defTabSz="9144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endParaRPr>
          </a:p>
          <a:p>
            <a:pPr marL="457200" marR="0" lvl="1" indent="0" algn="just" defTabSz="9144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dirty="0">
              <a:ln>
                <a:noFill/>
              </a:ln>
              <a:solidFill>
                <a:srgbClr val="000000"/>
              </a:solidFill>
              <a:effectLst/>
              <a:uLnTx/>
              <a:uFillTx/>
              <a:latin typeface="Trebuchet MS" pitchFamily="34" charset="0"/>
              <a:ea typeface="+mn-ea"/>
              <a:cs typeface="Arial" panose="020B0604020202020204" pitchFamily="34" charset="0"/>
            </a:endParaRPr>
          </a:p>
        </p:txBody>
      </p:sp>
      <p:sp>
        <p:nvSpPr>
          <p:cNvPr id="4" name="Akış Çizelgesi: Öteki İşlem 3">
            <a:extLst>
              <a:ext uri="{FF2B5EF4-FFF2-40B4-BE49-F238E27FC236}">
                <a16:creationId xmlns:a16="http://schemas.microsoft.com/office/drawing/2014/main" id="{FF91741A-EDBF-4F6C-9A96-EA4DDB4C1AD9}"/>
              </a:ext>
            </a:extLst>
          </p:cNvPr>
          <p:cNvSpPr/>
          <p:nvPr/>
        </p:nvSpPr>
        <p:spPr>
          <a:xfrm>
            <a:off x="7008813" y="2276476"/>
            <a:ext cx="1223962" cy="576263"/>
          </a:xfrm>
          <a:prstGeom prst="flowChartAlternateProcess">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0" i="0" u="none" strike="noStrike" kern="1200" cap="none" spc="0" normalizeH="0" baseline="0" noProof="0" dirty="0">
                <a:ln>
                  <a:noFill/>
                </a:ln>
                <a:solidFill>
                  <a:srgbClr val="000000"/>
                </a:solidFill>
                <a:effectLst/>
                <a:uLnTx/>
                <a:uFillTx/>
                <a:latin typeface="Franklin Gothic Book"/>
                <a:ea typeface="+mn-ea"/>
                <a:cs typeface="+mn-cs"/>
              </a:rPr>
              <a:t>Başla</a:t>
            </a:r>
          </a:p>
        </p:txBody>
      </p:sp>
      <p:sp>
        <p:nvSpPr>
          <p:cNvPr id="6" name="Akış Çizelgesi: Veri 5">
            <a:extLst>
              <a:ext uri="{FF2B5EF4-FFF2-40B4-BE49-F238E27FC236}">
                <a16:creationId xmlns:a16="http://schemas.microsoft.com/office/drawing/2014/main" id="{200EEEA9-7BEE-4791-BF3F-1DA28595ABBA}"/>
              </a:ext>
            </a:extLst>
          </p:cNvPr>
          <p:cNvSpPr/>
          <p:nvPr/>
        </p:nvSpPr>
        <p:spPr>
          <a:xfrm>
            <a:off x="6935789" y="3170238"/>
            <a:ext cx="1368425" cy="576262"/>
          </a:xfrm>
          <a:prstGeom prst="flowChartInputOutput">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100" b="0" i="0" u="none" strike="noStrike" kern="1200" cap="none" spc="0" normalizeH="0" baseline="0" noProof="0" dirty="0">
                <a:ln>
                  <a:noFill/>
                </a:ln>
                <a:solidFill>
                  <a:srgbClr val="000000"/>
                </a:solidFill>
                <a:effectLst/>
                <a:uLnTx/>
                <a:uFillTx/>
                <a:latin typeface="Franklin Gothic Book"/>
                <a:ea typeface="+mn-ea"/>
                <a:cs typeface="+mn-cs"/>
              </a:rPr>
              <a:t>Oku (Kenar)</a:t>
            </a:r>
          </a:p>
        </p:txBody>
      </p:sp>
      <p:sp>
        <p:nvSpPr>
          <p:cNvPr id="7" name="Akış Çizelgesi: İşlem 6">
            <a:extLst>
              <a:ext uri="{FF2B5EF4-FFF2-40B4-BE49-F238E27FC236}">
                <a16:creationId xmlns:a16="http://schemas.microsoft.com/office/drawing/2014/main" id="{53E521F7-C63C-48EF-9984-36C5FDC4A5F1}"/>
              </a:ext>
            </a:extLst>
          </p:cNvPr>
          <p:cNvSpPr/>
          <p:nvPr/>
        </p:nvSpPr>
        <p:spPr>
          <a:xfrm>
            <a:off x="7007225" y="4073526"/>
            <a:ext cx="1225550" cy="576263"/>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900" b="0" i="0" u="none" strike="noStrike" kern="1200" cap="none" spc="0" normalizeH="0" baseline="0" noProof="0" dirty="0">
                <a:ln>
                  <a:noFill/>
                </a:ln>
                <a:solidFill>
                  <a:srgbClr val="000000"/>
                </a:solidFill>
                <a:effectLst/>
                <a:uLnTx/>
                <a:uFillTx/>
                <a:latin typeface="Franklin Gothic Book"/>
                <a:ea typeface="+mn-ea"/>
                <a:cs typeface="+mn-cs"/>
              </a:rPr>
              <a:t>Çevre = 4  * Kenar</a:t>
            </a:r>
          </a:p>
        </p:txBody>
      </p:sp>
      <p:sp>
        <p:nvSpPr>
          <p:cNvPr id="8" name="Akış Çizelgesi: Belge 7">
            <a:extLst>
              <a:ext uri="{FF2B5EF4-FFF2-40B4-BE49-F238E27FC236}">
                <a16:creationId xmlns:a16="http://schemas.microsoft.com/office/drawing/2014/main" id="{D271EF75-ADBE-4179-9453-14056A12AFA8}"/>
              </a:ext>
            </a:extLst>
          </p:cNvPr>
          <p:cNvSpPr/>
          <p:nvPr/>
        </p:nvSpPr>
        <p:spPr>
          <a:xfrm>
            <a:off x="8904288" y="2566988"/>
            <a:ext cx="1223962" cy="576262"/>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100" b="0" i="0" u="none" strike="noStrike" kern="1200" cap="none" spc="0" normalizeH="0" baseline="0" noProof="0" dirty="0">
                <a:ln>
                  <a:noFill/>
                </a:ln>
                <a:solidFill>
                  <a:srgbClr val="000000"/>
                </a:solidFill>
                <a:effectLst/>
                <a:uLnTx/>
                <a:uFillTx/>
                <a:latin typeface="Franklin Gothic Book"/>
                <a:ea typeface="+mn-ea"/>
                <a:cs typeface="+mn-cs"/>
              </a:rPr>
              <a:t>Yaz Çevre</a:t>
            </a:r>
            <a:endParaRPr kumimoji="0" lang="tr-TR" sz="1800" b="0" i="0" u="none" strike="noStrike" kern="1200" cap="none" spc="0" normalizeH="0" baseline="0" noProof="0" dirty="0">
              <a:ln>
                <a:noFill/>
              </a:ln>
              <a:solidFill>
                <a:srgbClr val="000000"/>
              </a:solidFill>
              <a:effectLst/>
              <a:uLnTx/>
              <a:uFillTx/>
              <a:latin typeface="Franklin Gothic Book"/>
              <a:ea typeface="+mn-ea"/>
              <a:cs typeface="+mn-cs"/>
            </a:endParaRPr>
          </a:p>
        </p:txBody>
      </p:sp>
      <p:sp>
        <p:nvSpPr>
          <p:cNvPr id="9" name="Akış Çizelgesi: Öteki İşlem 8">
            <a:extLst>
              <a:ext uri="{FF2B5EF4-FFF2-40B4-BE49-F238E27FC236}">
                <a16:creationId xmlns:a16="http://schemas.microsoft.com/office/drawing/2014/main" id="{2705CACA-7265-44EE-955E-356ABB596FBC}"/>
              </a:ext>
            </a:extLst>
          </p:cNvPr>
          <p:cNvSpPr/>
          <p:nvPr/>
        </p:nvSpPr>
        <p:spPr>
          <a:xfrm>
            <a:off x="8904288" y="4370388"/>
            <a:ext cx="1223962" cy="576262"/>
          </a:xfrm>
          <a:prstGeom prst="flowChartAlternateProcess">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400" b="0" i="0" u="none" strike="noStrike" kern="1200" cap="none" spc="0" normalizeH="0" baseline="0" noProof="0" dirty="0">
                <a:ln>
                  <a:noFill/>
                </a:ln>
                <a:solidFill>
                  <a:srgbClr val="000000"/>
                </a:solidFill>
                <a:effectLst/>
                <a:uLnTx/>
                <a:uFillTx/>
                <a:latin typeface="Franklin Gothic Book"/>
                <a:ea typeface="+mn-ea"/>
                <a:cs typeface="+mn-cs"/>
              </a:rPr>
              <a:t>Dur</a:t>
            </a:r>
          </a:p>
        </p:txBody>
      </p:sp>
      <p:cxnSp>
        <p:nvCxnSpPr>
          <p:cNvPr id="10" name="Düz Ok Bağlayıcısı 9">
            <a:extLst>
              <a:ext uri="{FF2B5EF4-FFF2-40B4-BE49-F238E27FC236}">
                <a16:creationId xmlns:a16="http://schemas.microsoft.com/office/drawing/2014/main" id="{801568BC-736A-48C4-8D8F-3A52DF8ACDA1}"/>
              </a:ext>
            </a:extLst>
          </p:cNvPr>
          <p:cNvCxnSpPr>
            <a:stCxn id="4" idx="2"/>
            <a:endCxn id="6" idx="1"/>
          </p:cNvCxnSpPr>
          <p:nvPr/>
        </p:nvCxnSpPr>
        <p:spPr>
          <a:xfrm>
            <a:off x="7620000" y="2852738"/>
            <a:ext cx="0" cy="317500"/>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11" name="Düz Ok Bağlayıcısı 10">
            <a:extLst>
              <a:ext uri="{FF2B5EF4-FFF2-40B4-BE49-F238E27FC236}">
                <a16:creationId xmlns:a16="http://schemas.microsoft.com/office/drawing/2014/main" id="{F5F3C5A4-F4DB-4913-97B4-58D05AB7ABFC}"/>
              </a:ext>
            </a:extLst>
          </p:cNvPr>
          <p:cNvCxnSpPr>
            <a:stCxn id="6" idx="4"/>
            <a:endCxn id="7" idx="0"/>
          </p:cNvCxnSpPr>
          <p:nvPr/>
        </p:nvCxnSpPr>
        <p:spPr>
          <a:xfrm flipH="1">
            <a:off x="7620000" y="3746501"/>
            <a:ext cx="0" cy="3270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12" name="Düz Ok Bağlayıcısı 11">
            <a:extLst>
              <a:ext uri="{FF2B5EF4-FFF2-40B4-BE49-F238E27FC236}">
                <a16:creationId xmlns:a16="http://schemas.microsoft.com/office/drawing/2014/main" id="{8D231675-7356-4FB0-91C9-40C87CE3DBCB}"/>
              </a:ext>
            </a:extLst>
          </p:cNvPr>
          <p:cNvCxnSpPr/>
          <p:nvPr/>
        </p:nvCxnSpPr>
        <p:spPr>
          <a:xfrm>
            <a:off x="7643813" y="4611689"/>
            <a:ext cx="0" cy="363537"/>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16" name="Akış Çizelgesi: İşlem 15">
            <a:extLst>
              <a:ext uri="{FF2B5EF4-FFF2-40B4-BE49-F238E27FC236}">
                <a16:creationId xmlns:a16="http://schemas.microsoft.com/office/drawing/2014/main" id="{2472394E-5D51-4565-8CC7-B5A8D7673DD9}"/>
              </a:ext>
            </a:extLst>
          </p:cNvPr>
          <p:cNvSpPr/>
          <p:nvPr/>
        </p:nvSpPr>
        <p:spPr>
          <a:xfrm>
            <a:off x="7032626" y="4975226"/>
            <a:ext cx="1223963" cy="576263"/>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900" b="0" i="0" u="none" strike="noStrike" kern="1200" cap="none" spc="0" normalizeH="0" baseline="0" noProof="0" dirty="0">
                <a:ln>
                  <a:noFill/>
                </a:ln>
                <a:solidFill>
                  <a:srgbClr val="000000"/>
                </a:solidFill>
                <a:effectLst/>
                <a:uLnTx/>
                <a:uFillTx/>
                <a:latin typeface="Franklin Gothic Book"/>
                <a:ea typeface="+mn-ea"/>
                <a:cs typeface="+mn-cs"/>
              </a:rPr>
              <a:t>Alan = Kenar * Kenar</a:t>
            </a:r>
          </a:p>
        </p:txBody>
      </p:sp>
      <p:sp>
        <p:nvSpPr>
          <p:cNvPr id="17" name="Akış Çizelgesi: Belge 16">
            <a:extLst>
              <a:ext uri="{FF2B5EF4-FFF2-40B4-BE49-F238E27FC236}">
                <a16:creationId xmlns:a16="http://schemas.microsoft.com/office/drawing/2014/main" id="{6B12610F-496A-4365-89B1-3204D46B4531}"/>
              </a:ext>
            </a:extLst>
          </p:cNvPr>
          <p:cNvSpPr/>
          <p:nvPr/>
        </p:nvSpPr>
        <p:spPr>
          <a:xfrm>
            <a:off x="8904288" y="3444876"/>
            <a:ext cx="1223962" cy="574675"/>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1100" b="0" i="0" u="none" strike="noStrike" kern="1200" cap="none" spc="0" normalizeH="0" baseline="0" noProof="0" dirty="0">
                <a:ln>
                  <a:noFill/>
                </a:ln>
                <a:solidFill>
                  <a:srgbClr val="000000"/>
                </a:solidFill>
                <a:effectLst/>
                <a:uLnTx/>
                <a:uFillTx/>
                <a:latin typeface="Franklin Gothic Book"/>
                <a:ea typeface="+mn-ea"/>
                <a:cs typeface="+mn-cs"/>
              </a:rPr>
              <a:t>Yaz Alan</a:t>
            </a:r>
            <a:endParaRPr kumimoji="0" lang="tr-TR" sz="1800" b="0" i="0" u="none" strike="noStrike" kern="1200" cap="none" spc="0" normalizeH="0" baseline="0" noProof="0" dirty="0">
              <a:ln>
                <a:noFill/>
              </a:ln>
              <a:solidFill>
                <a:srgbClr val="000000"/>
              </a:solidFill>
              <a:effectLst/>
              <a:uLnTx/>
              <a:uFillTx/>
              <a:latin typeface="Franklin Gothic Book"/>
              <a:ea typeface="+mn-ea"/>
              <a:cs typeface="+mn-cs"/>
            </a:endParaRPr>
          </a:p>
        </p:txBody>
      </p:sp>
      <p:sp>
        <p:nvSpPr>
          <p:cNvPr id="25" name="Akış Çizelgesi: Bağlayıcı 24">
            <a:extLst>
              <a:ext uri="{FF2B5EF4-FFF2-40B4-BE49-F238E27FC236}">
                <a16:creationId xmlns:a16="http://schemas.microsoft.com/office/drawing/2014/main" id="{F713E061-2C9C-4E9A-8E99-AB746BCAAA82}"/>
              </a:ext>
            </a:extLst>
          </p:cNvPr>
          <p:cNvSpPr/>
          <p:nvPr/>
        </p:nvSpPr>
        <p:spPr>
          <a:xfrm>
            <a:off x="7427913" y="5876925"/>
            <a:ext cx="431800" cy="431800"/>
          </a:xfrm>
          <a:prstGeom prst="flowChartConnector">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srgbClr val="000000"/>
              </a:solidFill>
              <a:effectLst/>
              <a:uLnTx/>
              <a:uFillTx/>
              <a:latin typeface="Franklin Gothic Book"/>
              <a:ea typeface="+mn-ea"/>
              <a:cs typeface="+mn-cs"/>
            </a:endParaRPr>
          </a:p>
        </p:txBody>
      </p:sp>
      <p:cxnSp>
        <p:nvCxnSpPr>
          <p:cNvPr id="26" name="Düz Ok Bağlayıcısı 25">
            <a:extLst>
              <a:ext uri="{FF2B5EF4-FFF2-40B4-BE49-F238E27FC236}">
                <a16:creationId xmlns:a16="http://schemas.microsoft.com/office/drawing/2014/main" id="{2304EC53-6413-4320-94EB-24DFBA81EFBC}"/>
              </a:ext>
            </a:extLst>
          </p:cNvPr>
          <p:cNvCxnSpPr/>
          <p:nvPr/>
        </p:nvCxnSpPr>
        <p:spPr>
          <a:xfrm>
            <a:off x="7651750" y="5513389"/>
            <a:ext cx="0" cy="363537"/>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28" name="Dirsek Bağlayıcısı 27">
            <a:extLst>
              <a:ext uri="{FF2B5EF4-FFF2-40B4-BE49-F238E27FC236}">
                <a16:creationId xmlns:a16="http://schemas.microsoft.com/office/drawing/2014/main" id="{A6475290-34E4-4A33-9A22-E3C7172F8124}"/>
              </a:ext>
            </a:extLst>
          </p:cNvPr>
          <p:cNvCxnSpPr>
            <a:stCxn id="25" idx="4"/>
          </p:cNvCxnSpPr>
          <p:nvPr/>
        </p:nvCxnSpPr>
        <p:spPr>
          <a:xfrm rot="16200000" flipH="1">
            <a:off x="8058151" y="5894388"/>
            <a:ext cx="215900" cy="1044575"/>
          </a:xfrm>
          <a:prstGeom prst="bentConnector2">
            <a:avLst/>
          </a:prstGeom>
          <a:ln w="28575"/>
        </p:spPr>
        <p:style>
          <a:lnRef idx="1">
            <a:schemeClr val="accent2"/>
          </a:lnRef>
          <a:fillRef idx="0">
            <a:schemeClr val="accent2"/>
          </a:fillRef>
          <a:effectRef idx="0">
            <a:schemeClr val="accent2"/>
          </a:effectRef>
          <a:fontRef idx="minor">
            <a:schemeClr val="tx1"/>
          </a:fontRef>
        </p:style>
      </p:cxnSp>
      <p:cxnSp>
        <p:nvCxnSpPr>
          <p:cNvPr id="33" name="Düz Bağlayıcı 32">
            <a:extLst>
              <a:ext uri="{FF2B5EF4-FFF2-40B4-BE49-F238E27FC236}">
                <a16:creationId xmlns:a16="http://schemas.microsoft.com/office/drawing/2014/main" id="{22B8AE94-769E-4E94-9E0D-181937BF5286}"/>
              </a:ext>
            </a:extLst>
          </p:cNvPr>
          <p:cNvCxnSpPr/>
          <p:nvPr/>
        </p:nvCxnSpPr>
        <p:spPr>
          <a:xfrm flipH="1" flipV="1">
            <a:off x="8616950" y="2276475"/>
            <a:ext cx="71438" cy="424815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38" name="Düz Bağlayıcı 37">
            <a:extLst>
              <a:ext uri="{FF2B5EF4-FFF2-40B4-BE49-F238E27FC236}">
                <a16:creationId xmlns:a16="http://schemas.microsoft.com/office/drawing/2014/main" id="{B0F1AAC9-9324-4D0F-BA6C-60702F9896A5}"/>
              </a:ext>
            </a:extLst>
          </p:cNvPr>
          <p:cNvCxnSpPr/>
          <p:nvPr/>
        </p:nvCxnSpPr>
        <p:spPr>
          <a:xfrm>
            <a:off x="8616951" y="2276475"/>
            <a:ext cx="900113"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40" name="Düz Ok Bağlayıcısı 39">
            <a:extLst>
              <a:ext uri="{FF2B5EF4-FFF2-40B4-BE49-F238E27FC236}">
                <a16:creationId xmlns:a16="http://schemas.microsoft.com/office/drawing/2014/main" id="{ED5852D6-1179-42D4-BDF3-4279251E8322}"/>
              </a:ext>
            </a:extLst>
          </p:cNvPr>
          <p:cNvCxnSpPr/>
          <p:nvPr/>
        </p:nvCxnSpPr>
        <p:spPr>
          <a:xfrm>
            <a:off x="9517063" y="2276476"/>
            <a:ext cx="0" cy="2889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41" name="Düz Ok Bağlayıcısı 40">
            <a:extLst>
              <a:ext uri="{FF2B5EF4-FFF2-40B4-BE49-F238E27FC236}">
                <a16:creationId xmlns:a16="http://schemas.microsoft.com/office/drawing/2014/main" id="{13159228-926B-4F19-AD5A-487F00C3698D}"/>
              </a:ext>
            </a:extLst>
          </p:cNvPr>
          <p:cNvCxnSpPr/>
          <p:nvPr/>
        </p:nvCxnSpPr>
        <p:spPr>
          <a:xfrm>
            <a:off x="9517063" y="3128963"/>
            <a:ext cx="0" cy="317500"/>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42" name="Düz Ok Bağlayıcısı 41">
            <a:extLst>
              <a:ext uri="{FF2B5EF4-FFF2-40B4-BE49-F238E27FC236}">
                <a16:creationId xmlns:a16="http://schemas.microsoft.com/office/drawing/2014/main" id="{372FF764-8D37-4630-8B69-BACCC6C6E29F}"/>
              </a:ext>
            </a:extLst>
          </p:cNvPr>
          <p:cNvCxnSpPr/>
          <p:nvPr/>
        </p:nvCxnSpPr>
        <p:spPr>
          <a:xfrm>
            <a:off x="9505950" y="3997325"/>
            <a:ext cx="0" cy="363538"/>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961001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97F824E-4847-4068-A1CF-E40DAFF40B53}"/>
              </a:ext>
            </a:extLst>
          </p:cNvPr>
          <p:cNvSpPr>
            <a:spLocks noGrp="1"/>
          </p:cNvSpPr>
          <p:nvPr>
            <p:ph type="title"/>
          </p:nvPr>
        </p:nvSpPr>
        <p:spPr/>
        <p:txBody>
          <a:bodyPr/>
          <a:lstStyle/>
          <a:p>
            <a:r>
              <a:rPr lang="tr-TR" b="1" i="0" dirty="0">
                <a:solidFill>
                  <a:srgbClr val="002060"/>
                </a:solidFill>
                <a:effectLst/>
                <a:latin typeface="Open Sans"/>
              </a:rPr>
              <a:t>Algoritma sözcüğü nereden gelir?</a:t>
            </a:r>
            <a:br>
              <a:rPr lang="tr-TR" b="1" i="0" dirty="0">
                <a:solidFill>
                  <a:srgbClr val="002060"/>
                </a:solidFill>
                <a:effectLst/>
                <a:latin typeface="Open Sans"/>
              </a:rPr>
            </a:br>
            <a:endParaRPr lang="tr-TR" dirty="0">
              <a:solidFill>
                <a:srgbClr val="002060"/>
              </a:solidFill>
            </a:endParaRPr>
          </a:p>
        </p:txBody>
      </p:sp>
      <p:sp>
        <p:nvSpPr>
          <p:cNvPr id="3" name="İçerik Yer Tutucusu 2">
            <a:extLst>
              <a:ext uri="{FF2B5EF4-FFF2-40B4-BE49-F238E27FC236}">
                <a16:creationId xmlns:a16="http://schemas.microsoft.com/office/drawing/2014/main" id="{493545D6-F39C-4CE1-9122-3EA17CEF7885}"/>
              </a:ext>
            </a:extLst>
          </p:cNvPr>
          <p:cNvSpPr>
            <a:spLocks noGrp="1"/>
          </p:cNvSpPr>
          <p:nvPr>
            <p:ph idx="1"/>
          </p:nvPr>
        </p:nvSpPr>
        <p:spPr>
          <a:xfrm>
            <a:off x="561424" y="1452251"/>
            <a:ext cx="8596668" cy="4536425"/>
          </a:xfrm>
        </p:spPr>
        <p:txBody>
          <a:bodyPr>
            <a:noAutofit/>
          </a:bodyPr>
          <a:lstStyle/>
          <a:p>
            <a:r>
              <a:rPr lang="tr-TR" sz="2400" b="0" i="0" dirty="0">
                <a:solidFill>
                  <a:srgbClr val="242424"/>
                </a:solidFill>
                <a:effectLst/>
                <a:latin typeface="Lora"/>
              </a:rPr>
              <a:t>Algoritma sözcüğü, Özbekistan’ın </a:t>
            </a:r>
            <a:r>
              <a:rPr lang="tr-TR" sz="2400" b="0" i="0" dirty="0" err="1">
                <a:solidFill>
                  <a:srgbClr val="242424"/>
                </a:solidFill>
                <a:effectLst/>
                <a:latin typeface="Lora"/>
              </a:rPr>
              <a:t>Harezm</a:t>
            </a:r>
            <a:r>
              <a:rPr lang="tr-TR" sz="2400" b="0" i="0" dirty="0">
                <a:solidFill>
                  <a:srgbClr val="242424"/>
                </a:solidFill>
                <a:effectLst/>
                <a:latin typeface="Lora"/>
              </a:rPr>
              <a:t>, bugünkü Türkmenistan’ın </a:t>
            </a:r>
            <a:r>
              <a:rPr lang="tr-TR" sz="2400" b="0" i="0" dirty="0" err="1">
                <a:solidFill>
                  <a:srgbClr val="242424"/>
                </a:solidFill>
                <a:effectLst/>
                <a:latin typeface="Lora"/>
              </a:rPr>
              <a:t>Khiva</a:t>
            </a:r>
            <a:r>
              <a:rPr lang="tr-TR" sz="2400" b="0" i="0" dirty="0">
                <a:solidFill>
                  <a:srgbClr val="242424"/>
                </a:solidFill>
                <a:effectLst/>
                <a:latin typeface="Lora"/>
              </a:rPr>
              <a:t> kentinde doğmuş olan Ebu Abdullah Muhammed </a:t>
            </a:r>
            <a:r>
              <a:rPr lang="tr-TR" sz="2400" b="0" i="0" dirty="0" err="1">
                <a:solidFill>
                  <a:srgbClr val="242424"/>
                </a:solidFill>
                <a:effectLst/>
                <a:latin typeface="Lora"/>
              </a:rPr>
              <a:t>İbn</a:t>
            </a:r>
            <a:r>
              <a:rPr lang="tr-TR" sz="2400" b="0" i="0" dirty="0">
                <a:solidFill>
                  <a:srgbClr val="242424"/>
                </a:solidFill>
                <a:effectLst/>
                <a:latin typeface="Lora"/>
              </a:rPr>
              <a:t> Musa el-Harezmi’den kaynaklanır. Bu alim 9. yüzyılda cebir  alanındaki </a:t>
            </a:r>
            <a:r>
              <a:rPr lang="tr-TR" sz="2400" b="0" i="0" dirty="0" err="1">
                <a:solidFill>
                  <a:srgbClr val="242424"/>
                </a:solidFill>
                <a:effectLst/>
                <a:latin typeface="Lora"/>
              </a:rPr>
              <a:t>algoritmik</a:t>
            </a:r>
            <a:r>
              <a:rPr lang="tr-TR" sz="2400" b="0" i="0" dirty="0">
                <a:solidFill>
                  <a:srgbClr val="242424"/>
                </a:solidFill>
                <a:effectLst/>
                <a:latin typeface="Lora"/>
              </a:rPr>
              <a:t> çalışmalarını kitaba dökerek matematiğe çok büyük bir katkı sağlamıştır.  “</a:t>
            </a:r>
            <a:r>
              <a:rPr lang="tr-TR" sz="2400" b="0" i="0" dirty="0" err="1">
                <a:solidFill>
                  <a:srgbClr val="242424"/>
                </a:solidFill>
                <a:effectLst/>
                <a:latin typeface="Lora"/>
              </a:rPr>
              <a:t>Hisab</a:t>
            </a:r>
            <a:r>
              <a:rPr lang="tr-TR" sz="2400" b="0" i="0" dirty="0">
                <a:solidFill>
                  <a:srgbClr val="242424"/>
                </a:solidFill>
                <a:effectLst/>
                <a:latin typeface="Lora"/>
              </a:rPr>
              <a:t> el-cebir ve el-</a:t>
            </a:r>
            <a:r>
              <a:rPr lang="tr-TR" sz="2400" b="0" i="0" dirty="0" err="1">
                <a:solidFill>
                  <a:srgbClr val="242424"/>
                </a:solidFill>
                <a:effectLst/>
                <a:latin typeface="Lora"/>
              </a:rPr>
              <a:t>mukabala</a:t>
            </a:r>
            <a:r>
              <a:rPr lang="tr-TR" sz="2400" b="0" i="0" dirty="0">
                <a:solidFill>
                  <a:srgbClr val="242424"/>
                </a:solidFill>
                <a:effectLst/>
                <a:latin typeface="Lora"/>
              </a:rPr>
              <a:t> (</a:t>
            </a:r>
            <a:r>
              <a:rPr lang="ar-AE" sz="2400" b="0" i="0" dirty="0">
                <a:solidFill>
                  <a:srgbClr val="242424"/>
                </a:solidFill>
                <a:effectLst/>
                <a:latin typeface="Lora"/>
              </a:rPr>
              <a:t>حساب الجبر و المقابلة)” </a:t>
            </a:r>
            <a:r>
              <a:rPr lang="tr-TR" sz="2400" b="0" i="0" dirty="0">
                <a:solidFill>
                  <a:srgbClr val="242424"/>
                </a:solidFill>
                <a:effectLst/>
                <a:latin typeface="Lora"/>
              </a:rPr>
              <a:t>)kitabı dünyanın ilk cebir kitabı ve aynı zamanda ilk algoritma koleksiyonunu oluşturur. Latince çevirisi Avrupa’da çok ilgi görür. Alimin ismini telaffuz edemeyen Avrupalılar “</a:t>
            </a:r>
            <a:r>
              <a:rPr lang="tr-TR" sz="2400" b="0" i="0" dirty="0" err="1">
                <a:solidFill>
                  <a:srgbClr val="242424"/>
                </a:solidFill>
                <a:effectLst/>
                <a:latin typeface="Lora"/>
              </a:rPr>
              <a:t>algorizm</a:t>
            </a:r>
            <a:r>
              <a:rPr lang="tr-TR" sz="2400" b="0" i="0" dirty="0">
                <a:solidFill>
                  <a:srgbClr val="242424"/>
                </a:solidFill>
                <a:effectLst/>
                <a:latin typeface="Lora"/>
              </a:rPr>
              <a:t>” sözcüğünü “Arap sayıları kullanarak aritmetik problemler çözme kuralları” manasında kullanırlar. Bu sözcük daha sonra “</a:t>
            </a:r>
            <a:r>
              <a:rPr lang="tr-TR" sz="2400" b="0" i="0" dirty="0" err="1">
                <a:solidFill>
                  <a:srgbClr val="242424"/>
                </a:solidFill>
                <a:effectLst/>
                <a:latin typeface="Lora"/>
              </a:rPr>
              <a:t>algoritma”ya</a:t>
            </a:r>
            <a:r>
              <a:rPr lang="tr-TR" sz="2400" b="0" i="0" dirty="0">
                <a:solidFill>
                  <a:srgbClr val="242424"/>
                </a:solidFill>
                <a:effectLst/>
                <a:latin typeface="Lora"/>
              </a:rPr>
              <a:t> dönüşür ve genel kapsamda kullanılır.</a:t>
            </a:r>
            <a:endParaRPr lang="tr-TR" sz="2400" dirty="0"/>
          </a:p>
        </p:txBody>
      </p:sp>
    </p:spTree>
    <p:extLst>
      <p:ext uri="{BB962C8B-B14F-4D97-AF65-F5344CB8AC3E}">
        <p14:creationId xmlns:p14="http://schemas.microsoft.com/office/powerpoint/2010/main" val="2987585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22EF1C9-53E5-4C3B-A02C-9C30EF855621}"/>
              </a:ext>
            </a:extLst>
          </p:cNvPr>
          <p:cNvSpPr>
            <a:spLocks noGrp="1"/>
          </p:cNvSpPr>
          <p:nvPr>
            <p:ph type="title"/>
          </p:nvPr>
        </p:nvSpPr>
        <p:spPr>
          <a:xfrm>
            <a:off x="458393" y="173150"/>
            <a:ext cx="8596668" cy="1101859"/>
          </a:xfrm>
        </p:spPr>
        <p:txBody>
          <a:bodyPr/>
          <a:lstStyle/>
          <a:p>
            <a:r>
              <a:rPr lang="tr-TR" b="1" dirty="0">
                <a:solidFill>
                  <a:srgbClr val="002060"/>
                </a:solidFill>
                <a:latin typeface="Trebuchet MS" pitchFamily="34" charset="0"/>
              </a:rPr>
              <a:t>ALGORİTMA</a:t>
            </a:r>
            <a:endParaRPr lang="tr-TR" dirty="0">
              <a:solidFill>
                <a:srgbClr val="002060"/>
              </a:solidFill>
            </a:endParaRPr>
          </a:p>
        </p:txBody>
      </p:sp>
      <p:sp>
        <p:nvSpPr>
          <p:cNvPr id="3" name="İçerik Yer Tutucusu 2">
            <a:extLst>
              <a:ext uri="{FF2B5EF4-FFF2-40B4-BE49-F238E27FC236}">
                <a16:creationId xmlns:a16="http://schemas.microsoft.com/office/drawing/2014/main" id="{79C7531B-6890-44EA-BA86-DFD2C79A3E6B}"/>
              </a:ext>
            </a:extLst>
          </p:cNvPr>
          <p:cNvSpPr>
            <a:spLocks noGrp="1"/>
          </p:cNvSpPr>
          <p:nvPr>
            <p:ph idx="1"/>
          </p:nvPr>
        </p:nvSpPr>
        <p:spPr>
          <a:xfrm>
            <a:off x="677334" y="1481071"/>
            <a:ext cx="8596668" cy="4560292"/>
          </a:xfrm>
        </p:spPr>
        <p:txBody>
          <a:bodyPr>
            <a:normAutofit/>
          </a:bodyPr>
          <a:lstStyle/>
          <a:p>
            <a:pPr algn="just" fontAlgn="auto">
              <a:spcBef>
                <a:spcPts val="0"/>
              </a:spcBef>
              <a:spcAft>
                <a:spcPts val="0"/>
              </a:spcAft>
              <a:defRPr/>
            </a:pPr>
            <a:r>
              <a:rPr lang="tr-TR" sz="2000" dirty="0">
                <a:latin typeface="Trebuchet MS" pitchFamily="34" charset="0"/>
                <a:cs typeface="+mn-cs"/>
              </a:rPr>
              <a:t>Bilgisayar sistemlerinde herhangi bir problemin çözümüne yönelik  oluşturulan her bir program  genel yada özel bir algoritmaya sahiptir. </a:t>
            </a:r>
          </a:p>
          <a:p>
            <a:pPr algn="just" fontAlgn="auto">
              <a:spcBef>
                <a:spcPts val="0"/>
              </a:spcBef>
              <a:spcAft>
                <a:spcPts val="0"/>
              </a:spcAft>
              <a:defRPr/>
            </a:pPr>
            <a:endParaRPr lang="tr-TR" sz="2000" dirty="0">
              <a:latin typeface="Trebuchet MS" pitchFamily="34" charset="0"/>
              <a:cs typeface="+mn-cs"/>
            </a:endParaRPr>
          </a:p>
          <a:p>
            <a:pPr algn="just" fontAlgn="auto">
              <a:spcBef>
                <a:spcPts val="0"/>
              </a:spcBef>
              <a:spcAft>
                <a:spcPts val="0"/>
              </a:spcAft>
              <a:defRPr/>
            </a:pPr>
            <a:r>
              <a:rPr lang="tr-TR" sz="2000" dirty="0">
                <a:latin typeface="Trebuchet MS" pitchFamily="34" charset="0"/>
                <a:cs typeface="+mn-cs"/>
              </a:rPr>
              <a:t>Algoritma : Bir problemi çözmek için takip edilecek sonlu sayıda adımdan oluşan çözüm yöntemine denir. Algoritma bir programlama dili değildir. Programlama dillerine yol gösteren bir yöntem dizisidir. Her dilde algoritma yazılıp uygulanabilir.</a:t>
            </a:r>
          </a:p>
          <a:p>
            <a:pPr algn="just" fontAlgn="auto">
              <a:spcBef>
                <a:spcPts val="0"/>
              </a:spcBef>
              <a:spcAft>
                <a:spcPts val="0"/>
              </a:spcAft>
              <a:defRPr/>
            </a:pPr>
            <a:endParaRPr lang="tr-TR" sz="2000" b="0" i="0" dirty="0">
              <a:solidFill>
                <a:srgbClr val="242424"/>
              </a:solidFill>
              <a:effectLst/>
              <a:latin typeface="Trebuchet MS" pitchFamily="34" charset="0"/>
            </a:endParaRPr>
          </a:p>
          <a:p>
            <a:pPr algn="just" fontAlgn="auto">
              <a:spcBef>
                <a:spcPts val="0"/>
              </a:spcBef>
              <a:spcAft>
                <a:spcPts val="0"/>
              </a:spcAft>
              <a:defRPr/>
            </a:pPr>
            <a:r>
              <a:rPr lang="tr-TR" sz="2000" dirty="0">
                <a:latin typeface="Trebuchet MS" pitchFamily="34" charset="0"/>
              </a:rPr>
              <a:t>Bir problemin çözümünde izlenecek yol anlamına gelir ve problemin çözümünün adımlar halinde yazılmasıyla oluşturulur. Genellikle matematikte ve programlamada bir  işi yapmak için tanımlanan, belli bir başlangıcı ve sonu olan, açıkça belirlenmiş basamaklardır.</a:t>
            </a:r>
          </a:p>
          <a:p>
            <a:pPr algn="just" fontAlgn="auto">
              <a:spcBef>
                <a:spcPts val="0"/>
              </a:spcBef>
              <a:spcAft>
                <a:spcPts val="0"/>
              </a:spcAft>
              <a:defRPr/>
            </a:pPr>
            <a:endParaRPr lang="tr-TR" dirty="0">
              <a:latin typeface="Trebuchet MS" pitchFamily="34" charset="0"/>
            </a:endParaRPr>
          </a:p>
          <a:p>
            <a:pPr marL="0" indent="0">
              <a:buNone/>
            </a:pPr>
            <a:endParaRPr lang="tr-TR" dirty="0"/>
          </a:p>
        </p:txBody>
      </p:sp>
    </p:spTree>
    <p:extLst>
      <p:ext uri="{BB962C8B-B14F-4D97-AF65-F5344CB8AC3E}">
        <p14:creationId xmlns:p14="http://schemas.microsoft.com/office/powerpoint/2010/main" val="11719712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B36153B-73EB-4C0E-9080-072BD40C7119}"/>
              </a:ext>
            </a:extLst>
          </p:cNvPr>
          <p:cNvSpPr>
            <a:spLocks noGrp="1"/>
          </p:cNvSpPr>
          <p:nvPr>
            <p:ph type="title"/>
          </p:nvPr>
        </p:nvSpPr>
        <p:spPr/>
        <p:txBody>
          <a:bodyPr>
            <a:normAutofit fontScale="90000"/>
          </a:bodyPr>
          <a:lstStyle/>
          <a:p>
            <a:r>
              <a:rPr lang="tr-TR" dirty="0">
                <a:solidFill>
                  <a:srgbClr val="FF0000"/>
                </a:solidFill>
                <a:latin typeface="Trebuchet MS" pitchFamily="34" charset="0"/>
                <a:cs typeface="+mn-cs"/>
              </a:rPr>
              <a:t>Bir algoritma oluştururken dikkat edilecek özellikler;</a:t>
            </a:r>
            <a:br>
              <a:rPr lang="tr-TR" dirty="0">
                <a:latin typeface="Trebuchet MS" pitchFamily="34" charset="0"/>
                <a:cs typeface="+mn-cs"/>
              </a:rPr>
            </a:br>
            <a:endParaRPr lang="tr-TR" dirty="0"/>
          </a:p>
        </p:txBody>
      </p:sp>
      <p:sp>
        <p:nvSpPr>
          <p:cNvPr id="3" name="İçerik Yer Tutucusu 2">
            <a:extLst>
              <a:ext uri="{FF2B5EF4-FFF2-40B4-BE49-F238E27FC236}">
                <a16:creationId xmlns:a16="http://schemas.microsoft.com/office/drawing/2014/main" id="{F106DAD4-614D-4A6A-9B1A-ACFAEC100E63}"/>
              </a:ext>
            </a:extLst>
          </p:cNvPr>
          <p:cNvSpPr>
            <a:spLocks noGrp="1"/>
          </p:cNvSpPr>
          <p:nvPr>
            <p:ph idx="1"/>
          </p:nvPr>
        </p:nvSpPr>
        <p:spPr/>
        <p:txBody>
          <a:bodyPr>
            <a:normAutofit fontScale="92500" lnSpcReduction="10000"/>
          </a:bodyPr>
          <a:lstStyle/>
          <a:p>
            <a:pPr marL="0" indent="0" algn="just" fontAlgn="auto">
              <a:spcBef>
                <a:spcPts val="0"/>
              </a:spcBef>
              <a:spcAft>
                <a:spcPts val="0"/>
              </a:spcAft>
              <a:buNone/>
              <a:defRPr/>
            </a:pPr>
            <a:r>
              <a:rPr lang="tr-TR" dirty="0">
                <a:latin typeface="Trebuchet MS" pitchFamily="34" charset="0"/>
                <a:cs typeface="+mn-cs"/>
              </a:rPr>
              <a:t>	</a:t>
            </a:r>
            <a:endParaRPr lang="tr-TR" sz="2400" dirty="0">
              <a:latin typeface="Trebuchet MS" pitchFamily="34" charset="0"/>
              <a:cs typeface="+mn-cs"/>
            </a:endParaRPr>
          </a:p>
          <a:p>
            <a:pPr marL="400050" indent="-400050" algn="just" fontAlgn="auto">
              <a:spcBef>
                <a:spcPts val="0"/>
              </a:spcBef>
              <a:spcAft>
                <a:spcPts val="0"/>
              </a:spcAft>
              <a:buFont typeface="+mj-lt"/>
              <a:buAutoNum type="romanUcPeriod"/>
              <a:defRPr/>
            </a:pPr>
            <a:r>
              <a:rPr lang="tr-TR" sz="2400" dirty="0">
                <a:solidFill>
                  <a:srgbClr val="FF0000"/>
                </a:solidFill>
                <a:latin typeface="Trebuchet MS" pitchFamily="34" charset="0"/>
                <a:cs typeface="+mn-cs"/>
              </a:rPr>
              <a:t>Kesinlik :</a:t>
            </a:r>
            <a:r>
              <a:rPr lang="tr-TR" sz="2400" dirty="0">
                <a:latin typeface="Trebuchet MS" pitchFamily="34" charset="0"/>
                <a:cs typeface="+mn-cs"/>
              </a:rPr>
              <a:t> Algoritma içindeki adımların herkes tarafından anlaşılabilir olması, içerisinde farklı anlamlara gelebilecek bulanık ifadeler içermemesi gerekir.</a:t>
            </a:r>
            <a:br>
              <a:rPr lang="tr-TR" sz="2400" dirty="0">
                <a:latin typeface="Trebuchet MS" pitchFamily="34" charset="0"/>
                <a:cs typeface="+mn-cs"/>
              </a:rPr>
            </a:br>
            <a:endParaRPr lang="tr-TR" sz="2400" dirty="0">
              <a:latin typeface="Trebuchet MS" pitchFamily="34" charset="0"/>
              <a:cs typeface="+mn-cs"/>
            </a:endParaRPr>
          </a:p>
          <a:p>
            <a:pPr marL="400050" indent="-400050" algn="just" fontAlgn="auto">
              <a:spcBef>
                <a:spcPts val="0"/>
              </a:spcBef>
              <a:spcAft>
                <a:spcPts val="0"/>
              </a:spcAft>
              <a:buFont typeface="+mj-lt"/>
              <a:buAutoNum type="romanUcPeriod"/>
              <a:defRPr/>
            </a:pPr>
            <a:r>
              <a:rPr lang="tr-TR" sz="2400" dirty="0">
                <a:solidFill>
                  <a:srgbClr val="FF0000"/>
                </a:solidFill>
                <a:latin typeface="Trebuchet MS" pitchFamily="34" charset="0"/>
                <a:cs typeface="+mn-cs"/>
              </a:rPr>
              <a:t>Sıralı Olma : </a:t>
            </a:r>
            <a:r>
              <a:rPr lang="tr-TR" sz="2400" dirty="0">
                <a:latin typeface="Trebuchet MS" pitchFamily="34" charset="0"/>
                <a:cs typeface="+mn-cs"/>
              </a:rPr>
              <a:t>Yapılacak işlemlerin hangi adımda gerçekleştirileceği algoritma içerisinde net bir şekilde  belirtilmelidir.</a:t>
            </a:r>
          </a:p>
          <a:p>
            <a:pPr marL="400050" indent="-400050" algn="just" fontAlgn="auto">
              <a:spcBef>
                <a:spcPts val="0"/>
              </a:spcBef>
              <a:spcAft>
                <a:spcPts val="0"/>
              </a:spcAft>
              <a:buFont typeface="+mj-lt"/>
              <a:buAutoNum type="romanUcPeriod"/>
              <a:defRPr/>
            </a:pPr>
            <a:endParaRPr lang="tr-TR" sz="2400" dirty="0">
              <a:latin typeface="Trebuchet MS" pitchFamily="34" charset="0"/>
              <a:cs typeface="+mn-cs"/>
            </a:endParaRPr>
          </a:p>
          <a:p>
            <a:pPr marL="400050" indent="-400050" algn="just" fontAlgn="auto">
              <a:spcBef>
                <a:spcPts val="0"/>
              </a:spcBef>
              <a:spcAft>
                <a:spcPts val="0"/>
              </a:spcAft>
              <a:buFont typeface="+mj-lt"/>
              <a:buAutoNum type="romanUcPeriod"/>
              <a:defRPr/>
            </a:pPr>
            <a:r>
              <a:rPr lang="tr-TR" sz="2400" dirty="0">
                <a:solidFill>
                  <a:srgbClr val="FF0000"/>
                </a:solidFill>
                <a:latin typeface="Trebuchet MS" pitchFamily="34" charset="0"/>
                <a:cs typeface="+mn-cs"/>
              </a:rPr>
              <a:t>Sonluluk :</a:t>
            </a:r>
            <a:r>
              <a:rPr lang="tr-TR" sz="2400" dirty="0">
                <a:latin typeface="Trebuchet MS" pitchFamily="34" charset="0"/>
                <a:cs typeface="+mn-cs"/>
              </a:rPr>
              <a:t> Algoritma mutlaka sonlu sayıda adımdan oluşmalıdır. Her algoritmanın bir son noktası ve sınırlı bir zaman dilimi olması gerekir.</a:t>
            </a:r>
          </a:p>
          <a:p>
            <a:endParaRPr lang="tr-TR" dirty="0"/>
          </a:p>
        </p:txBody>
      </p:sp>
    </p:spTree>
    <p:extLst>
      <p:ext uri="{BB962C8B-B14F-4D97-AF65-F5344CB8AC3E}">
        <p14:creationId xmlns:p14="http://schemas.microsoft.com/office/powerpoint/2010/main" val="1967053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BD13C88F-5D17-4BF1-AFF0-7BFADF0E6673}"/>
              </a:ext>
            </a:extLst>
          </p:cNvPr>
          <p:cNvSpPr>
            <a:spLocks noGrp="1"/>
          </p:cNvSpPr>
          <p:nvPr>
            <p:ph idx="1"/>
          </p:nvPr>
        </p:nvSpPr>
        <p:spPr/>
        <p:txBody>
          <a:bodyPr/>
          <a:lstStyle/>
          <a:p>
            <a:pPr algn="just"/>
            <a:r>
              <a:rPr lang="tr-TR" altLang="tr-TR" dirty="0">
                <a:latin typeface="Trebuchet MS" panose="020B0603020202020204" pitchFamily="34" charset="0"/>
              </a:rPr>
              <a:t>Yazılım : değişik ve çeşitli görevler yapma amaçlı tasarlanmış elektronik aygıtların birbirleriyle haberleşebilmesini ve uyumunu sağlayarak görevlerini ya da kullanılabilirliklerini geliştirmeye yarayan makine komutlarıdır.</a:t>
            </a:r>
          </a:p>
          <a:p>
            <a:pPr algn="just"/>
            <a:endParaRPr lang="tr-TR" altLang="tr-TR" dirty="0">
              <a:latin typeface="Trebuchet MS" panose="020B0603020202020204" pitchFamily="34" charset="0"/>
            </a:endParaRPr>
          </a:p>
          <a:p>
            <a:pPr algn="just"/>
            <a:r>
              <a:rPr lang="tr-TR" altLang="tr-TR" dirty="0">
                <a:latin typeface="Trebuchet MS" panose="020B0603020202020204" pitchFamily="34" charset="0"/>
              </a:rPr>
              <a:t>Yazılım, elektronik aygıtların belirli bir işi yapmasını sağlayan programların tümüne verilen isimdir. Bir başka deyişle, var olan bir problemi çözmek amacıyla bilgisayar dili kullanılarak oluşturulmuş anlamlı anlatımlar bütünüdür.</a:t>
            </a:r>
          </a:p>
          <a:p>
            <a:endParaRPr lang="tr-TR" dirty="0"/>
          </a:p>
        </p:txBody>
      </p:sp>
      <p:sp>
        <p:nvSpPr>
          <p:cNvPr id="4" name="Başlık 4">
            <a:extLst>
              <a:ext uri="{FF2B5EF4-FFF2-40B4-BE49-F238E27FC236}">
                <a16:creationId xmlns:a16="http://schemas.microsoft.com/office/drawing/2014/main" id="{57524D26-AD94-4EC5-AB63-4DFC620CCB37}"/>
              </a:ext>
            </a:extLst>
          </p:cNvPr>
          <p:cNvSpPr>
            <a:spLocks noGrp="1"/>
          </p:cNvSpPr>
          <p:nvPr>
            <p:ph type="title"/>
          </p:nvPr>
        </p:nvSpPr>
        <p:spPr>
          <a:xfrm>
            <a:off x="677863" y="609600"/>
            <a:ext cx="8596312" cy="1320800"/>
          </a:xfrm>
        </p:spPr>
        <p:txBody>
          <a:bodyPr/>
          <a:lstStyle/>
          <a:p>
            <a:pPr fontAlgn="auto">
              <a:spcAft>
                <a:spcPts val="0"/>
              </a:spcAft>
              <a:defRPr/>
            </a:pPr>
            <a:r>
              <a:rPr lang="tr-TR" b="1" dirty="0">
                <a:solidFill>
                  <a:srgbClr val="002060"/>
                </a:solidFill>
                <a:latin typeface="Trebuchet MS" pitchFamily="34" charset="0"/>
              </a:rPr>
              <a:t>ALGORİTMALARIN YAZILIM GELİŞTİRME SÜRECİNDEKİ YERİ</a:t>
            </a:r>
          </a:p>
        </p:txBody>
      </p:sp>
    </p:spTree>
    <p:extLst>
      <p:ext uri="{BB962C8B-B14F-4D97-AF65-F5344CB8AC3E}">
        <p14:creationId xmlns:p14="http://schemas.microsoft.com/office/powerpoint/2010/main" val="1974633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1FC499-B83E-4C06-81AA-73D9784727FA}"/>
              </a:ext>
            </a:extLst>
          </p:cNvPr>
          <p:cNvSpPr>
            <a:spLocks noGrp="1"/>
          </p:cNvSpPr>
          <p:nvPr>
            <p:ph type="title"/>
          </p:nvPr>
        </p:nvSpPr>
        <p:spPr/>
        <p:txBody>
          <a:bodyPr>
            <a:normAutofit fontScale="90000"/>
          </a:bodyPr>
          <a:lstStyle/>
          <a:p>
            <a:pPr fontAlgn="auto">
              <a:spcBef>
                <a:spcPts val="0"/>
              </a:spcBef>
              <a:spcAft>
                <a:spcPts val="0"/>
              </a:spcAft>
              <a:defRPr/>
            </a:pPr>
            <a:r>
              <a:rPr lang="tr-TR" dirty="0">
                <a:solidFill>
                  <a:srgbClr val="002060"/>
                </a:solidFill>
                <a:latin typeface="Trebuchet MS" pitchFamily="34" charset="0"/>
                <a:cs typeface="+mn-cs"/>
              </a:rPr>
              <a:t>Bir yazılımı geliştirmek için temel olarak şu adımları uygulamak gerekir;</a:t>
            </a:r>
            <a:br>
              <a:rPr lang="tr-TR" dirty="0">
                <a:latin typeface="Trebuchet MS" pitchFamily="34" charset="0"/>
                <a:cs typeface="+mn-cs"/>
              </a:rPr>
            </a:br>
            <a:br>
              <a:rPr lang="tr-TR" dirty="0">
                <a:latin typeface="Trebuchet MS" pitchFamily="34" charset="0"/>
                <a:cs typeface="+mn-cs"/>
              </a:rPr>
            </a:br>
            <a:endParaRPr lang="tr-TR" dirty="0"/>
          </a:p>
        </p:txBody>
      </p:sp>
      <p:sp>
        <p:nvSpPr>
          <p:cNvPr id="3" name="İçerik Yer Tutucusu 2">
            <a:extLst>
              <a:ext uri="{FF2B5EF4-FFF2-40B4-BE49-F238E27FC236}">
                <a16:creationId xmlns:a16="http://schemas.microsoft.com/office/drawing/2014/main" id="{BE73F49F-A619-43F9-B6A3-C2BE2FCFFF53}"/>
              </a:ext>
            </a:extLst>
          </p:cNvPr>
          <p:cNvSpPr>
            <a:spLocks noGrp="1"/>
          </p:cNvSpPr>
          <p:nvPr>
            <p:ph idx="1"/>
          </p:nvPr>
        </p:nvSpPr>
        <p:spPr/>
        <p:txBody>
          <a:bodyPr>
            <a:normAutofit fontScale="92500" lnSpcReduction="20000"/>
          </a:bodyPr>
          <a:lstStyle/>
          <a:p>
            <a:pPr fontAlgn="auto">
              <a:spcBef>
                <a:spcPts val="0"/>
              </a:spcBef>
              <a:spcAft>
                <a:spcPts val="0"/>
              </a:spcAft>
              <a:defRPr/>
            </a:pPr>
            <a:endParaRPr lang="tr-TR" dirty="0">
              <a:latin typeface="Trebuchet MS" pitchFamily="34" charset="0"/>
              <a:cs typeface="+mn-cs"/>
            </a:endParaRPr>
          </a:p>
          <a:p>
            <a:pPr marL="342900" indent="-342900" algn="just" fontAlgn="auto">
              <a:spcBef>
                <a:spcPts val="0"/>
              </a:spcBef>
              <a:spcAft>
                <a:spcPts val="0"/>
              </a:spcAft>
              <a:buFontTx/>
              <a:buAutoNum type="arabicPeriod"/>
              <a:defRPr/>
            </a:pPr>
            <a:r>
              <a:rPr lang="tr-TR" dirty="0">
                <a:solidFill>
                  <a:srgbClr val="FF0000"/>
                </a:solidFill>
                <a:latin typeface="Trebuchet MS" pitchFamily="34" charset="0"/>
                <a:cs typeface="+mn-cs"/>
              </a:rPr>
              <a:t>Analiz:</a:t>
            </a:r>
            <a:r>
              <a:rPr lang="tr-TR" dirty="0">
                <a:latin typeface="Trebuchet MS" pitchFamily="34" charset="0"/>
                <a:cs typeface="+mn-cs"/>
              </a:rPr>
              <a:t> Müşterinin gereksinimlerinin belirlendiği, bu gereksinimlerin çözümlediği ve çerçevelendiği aşamadır. Bu aşamada yazılımın ne yapacağı, hangi ihtiyacı karşılayacağı hangi problemi çözeceği belirlenir. </a:t>
            </a:r>
          </a:p>
          <a:p>
            <a:pPr marL="342900" indent="-342900" fontAlgn="auto">
              <a:spcBef>
                <a:spcPts val="0"/>
              </a:spcBef>
              <a:spcAft>
                <a:spcPts val="0"/>
              </a:spcAft>
              <a:buFontTx/>
              <a:buAutoNum type="arabicPeriod"/>
              <a:defRPr/>
            </a:pPr>
            <a:endParaRPr lang="tr-TR" dirty="0">
              <a:latin typeface="Trebuchet MS" pitchFamily="34" charset="0"/>
              <a:cs typeface="+mn-cs"/>
            </a:endParaRPr>
          </a:p>
          <a:p>
            <a:pPr marL="342900" indent="-342900" algn="just" fontAlgn="auto">
              <a:spcBef>
                <a:spcPts val="0"/>
              </a:spcBef>
              <a:spcAft>
                <a:spcPts val="0"/>
              </a:spcAft>
              <a:buFontTx/>
              <a:buAutoNum type="arabicPeriod"/>
              <a:defRPr/>
            </a:pPr>
            <a:r>
              <a:rPr lang="tr-TR" dirty="0">
                <a:solidFill>
                  <a:srgbClr val="FF0000"/>
                </a:solidFill>
                <a:latin typeface="Trebuchet MS" pitchFamily="34" charset="0"/>
                <a:cs typeface="+mn-cs"/>
              </a:rPr>
              <a:t>Tasarım:</a:t>
            </a:r>
            <a:r>
              <a:rPr lang="tr-TR" dirty="0">
                <a:latin typeface="Trebuchet MS" pitchFamily="34" charset="0"/>
                <a:cs typeface="+mn-cs"/>
              </a:rPr>
              <a:t> Analizle belirlenen yazılımın en uygun şekilde nasıl gerçekleştirilebileceğinin belirlenmesidir. Müşterinin gereksinimlerine ve koşullara bakılarak hangi programlama dili, teknoloji, mimari, araç vb. kullanılarak, çözümün planının ve mimarisinin tasarlanmasıdır.</a:t>
            </a:r>
          </a:p>
          <a:p>
            <a:pPr marL="342900" indent="-342900" fontAlgn="auto">
              <a:spcBef>
                <a:spcPts val="0"/>
              </a:spcBef>
              <a:spcAft>
                <a:spcPts val="0"/>
              </a:spcAft>
              <a:buFontTx/>
              <a:buAutoNum type="arabicPeriod"/>
              <a:defRPr/>
            </a:pPr>
            <a:endParaRPr lang="tr-TR" dirty="0">
              <a:latin typeface="Trebuchet MS" pitchFamily="34" charset="0"/>
              <a:cs typeface="+mn-cs"/>
            </a:endParaRPr>
          </a:p>
          <a:p>
            <a:pPr marL="342900" indent="-342900" fontAlgn="auto">
              <a:spcBef>
                <a:spcPts val="0"/>
              </a:spcBef>
              <a:spcAft>
                <a:spcPts val="0"/>
              </a:spcAft>
              <a:buFontTx/>
              <a:buAutoNum type="arabicPeriod"/>
              <a:defRPr/>
            </a:pPr>
            <a:r>
              <a:rPr lang="tr-TR" dirty="0">
                <a:solidFill>
                  <a:srgbClr val="FF0000"/>
                </a:solidFill>
                <a:latin typeface="Trebuchet MS" pitchFamily="34" charset="0"/>
                <a:cs typeface="+mn-cs"/>
              </a:rPr>
              <a:t>Geliştirme:</a:t>
            </a:r>
            <a:r>
              <a:rPr lang="tr-TR" dirty="0">
                <a:latin typeface="Trebuchet MS" pitchFamily="34" charset="0"/>
                <a:cs typeface="+mn-cs"/>
              </a:rPr>
              <a:t> Tasarımın artık hayata geçirilmeye başlandığı aşamadır. Kodlama bu aşamada yapılır. Bu aşamada </a:t>
            </a:r>
            <a:r>
              <a:rPr lang="tr-TR" dirty="0" err="1">
                <a:latin typeface="Trebuchet MS" pitchFamily="34" charset="0"/>
                <a:cs typeface="+mn-cs"/>
              </a:rPr>
              <a:t>arayüz</a:t>
            </a:r>
            <a:r>
              <a:rPr lang="tr-TR" dirty="0">
                <a:latin typeface="Trebuchet MS" pitchFamily="34" charset="0"/>
                <a:cs typeface="+mn-cs"/>
              </a:rPr>
              <a:t> tasarımları ve çeşitli ayarlamalar da yapılır.</a:t>
            </a:r>
          </a:p>
          <a:p>
            <a:pPr marL="342900" indent="-342900" fontAlgn="auto">
              <a:spcBef>
                <a:spcPts val="0"/>
              </a:spcBef>
              <a:spcAft>
                <a:spcPts val="0"/>
              </a:spcAft>
              <a:buFontTx/>
              <a:buAutoNum type="arabicPeriod"/>
              <a:defRPr/>
            </a:pPr>
            <a:endParaRPr lang="tr-TR" dirty="0">
              <a:latin typeface="Trebuchet MS" pitchFamily="34" charset="0"/>
              <a:cs typeface="+mn-cs"/>
            </a:endParaRPr>
          </a:p>
          <a:p>
            <a:pPr marL="342900" indent="-342900" algn="just" fontAlgn="auto">
              <a:spcBef>
                <a:spcPts val="0"/>
              </a:spcBef>
              <a:spcAft>
                <a:spcPts val="0"/>
              </a:spcAft>
              <a:buFontTx/>
              <a:buAutoNum type="arabicPeriod"/>
              <a:defRPr/>
            </a:pPr>
            <a:r>
              <a:rPr lang="tr-TR" dirty="0">
                <a:solidFill>
                  <a:srgbClr val="FF0000"/>
                </a:solidFill>
                <a:latin typeface="Trebuchet MS" pitchFamily="34" charset="0"/>
                <a:cs typeface="+mn-cs"/>
              </a:rPr>
              <a:t>Hatalardan Arındırma:</a:t>
            </a:r>
            <a:r>
              <a:rPr lang="tr-TR" dirty="0">
                <a:latin typeface="Trebuchet MS" pitchFamily="34" charset="0"/>
                <a:cs typeface="+mn-cs"/>
              </a:rPr>
              <a:t> Geliştirme aşamasında ortaya çıkan </a:t>
            </a:r>
            <a:r>
              <a:rPr lang="tr-TR" dirty="0" err="1">
                <a:latin typeface="Trebuchet MS" pitchFamily="34" charset="0"/>
                <a:cs typeface="+mn-cs"/>
              </a:rPr>
              <a:t>arayüz</a:t>
            </a:r>
            <a:r>
              <a:rPr lang="tr-TR" dirty="0">
                <a:latin typeface="Trebuchet MS" pitchFamily="34" charset="0"/>
                <a:cs typeface="+mn-cs"/>
              </a:rPr>
              <a:t>, kod, </a:t>
            </a:r>
            <a:r>
              <a:rPr lang="tr-TR" dirty="0" err="1">
                <a:latin typeface="Trebuchet MS" pitchFamily="34" charset="0"/>
                <a:cs typeface="+mn-cs"/>
              </a:rPr>
              <a:t>veritabanı</a:t>
            </a:r>
            <a:r>
              <a:rPr lang="tr-TR" dirty="0">
                <a:latin typeface="Trebuchet MS" pitchFamily="34" charset="0"/>
                <a:cs typeface="+mn-cs"/>
              </a:rPr>
              <a:t>, doküman gibi ürünlerin istenilen şeye uygun olup olmadığı test edilir. Eğer yazılımın çeşitli bölümlerinde hatalar </a:t>
            </a:r>
            <a:r>
              <a:rPr lang="tr-TR" dirty="0" err="1">
                <a:latin typeface="Trebuchet MS" pitchFamily="34" charset="0"/>
                <a:cs typeface="+mn-cs"/>
              </a:rPr>
              <a:t>bulunuyorsa,bu</a:t>
            </a:r>
            <a:r>
              <a:rPr lang="tr-TR" dirty="0">
                <a:latin typeface="Trebuchet MS" pitchFamily="34" charset="0"/>
                <a:cs typeface="+mn-cs"/>
              </a:rPr>
              <a:t> hatalar düzeltilerek yeniden test edilir. </a:t>
            </a:r>
          </a:p>
          <a:p>
            <a:endParaRPr lang="tr-TR" dirty="0"/>
          </a:p>
        </p:txBody>
      </p:sp>
    </p:spTree>
    <p:extLst>
      <p:ext uri="{BB962C8B-B14F-4D97-AF65-F5344CB8AC3E}">
        <p14:creationId xmlns:p14="http://schemas.microsoft.com/office/powerpoint/2010/main" val="8307489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EACFE7E-7825-4B09-A07C-5842F1CED9D0}"/>
              </a:ext>
            </a:extLst>
          </p:cNvPr>
          <p:cNvSpPr>
            <a:spLocks noGrp="1"/>
          </p:cNvSpPr>
          <p:nvPr>
            <p:ph type="title"/>
          </p:nvPr>
        </p:nvSpPr>
        <p:spPr/>
        <p:txBody>
          <a:bodyPr/>
          <a:lstStyle/>
          <a:p>
            <a:r>
              <a:rPr lang="tr-TR" dirty="0">
                <a:solidFill>
                  <a:srgbClr val="002060"/>
                </a:solidFill>
                <a:latin typeface="Trebuchet MS" pitchFamily="34" charset="0"/>
                <a:cs typeface="+mn-cs"/>
              </a:rPr>
              <a:t>Bir yazılımı geliştirmek için temel olarak şu adımları uygulamak gerekir;</a:t>
            </a:r>
            <a:endParaRPr lang="tr-TR" dirty="0"/>
          </a:p>
        </p:txBody>
      </p:sp>
      <p:sp>
        <p:nvSpPr>
          <p:cNvPr id="3" name="İçerik Yer Tutucusu 2">
            <a:extLst>
              <a:ext uri="{FF2B5EF4-FFF2-40B4-BE49-F238E27FC236}">
                <a16:creationId xmlns:a16="http://schemas.microsoft.com/office/drawing/2014/main" id="{8AEBC063-50C4-449E-8FDA-209DB8945D6D}"/>
              </a:ext>
            </a:extLst>
          </p:cNvPr>
          <p:cNvSpPr>
            <a:spLocks noGrp="1"/>
          </p:cNvSpPr>
          <p:nvPr>
            <p:ph idx="1"/>
          </p:nvPr>
        </p:nvSpPr>
        <p:spPr/>
        <p:txBody>
          <a:bodyPr>
            <a:normAutofit/>
          </a:bodyPr>
          <a:lstStyle/>
          <a:p>
            <a:pPr algn="just"/>
            <a:r>
              <a:rPr lang="tr-TR" altLang="tr-TR" dirty="0">
                <a:latin typeface="Trebuchet MS" panose="020B0603020202020204" pitchFamily="34" charset="0"/>
              </a:rPr>
              <a:t>Algoritmalar yazılım geliştirme sürecinde, programlamayla tasarım arasında bir yerde kalırlar. Büyük projelerde bazen yazılım mimarları karmaşık bir işin çözümü için önceden çalışarak çözümü bulur ve bunun algoritmasını oluştururlar. </a:t>
            </a:r>
          </a:p>
          <a:p>
            <a:pPr algn="just"/>
            <a:r>
              <a:rPr lang="tr-TR" altLang="tr-TR" dirty="0">
                <a:latin typeface="Trebuchet MS" panose="020B0603020202020204" pitchFamily="34" charset="0"/>
              </a:rPr>
              <a:t>	Daha sonrada yazılımcı bu algoritmayı alarak programlar. Orta ve küçük çaplı projelerde yazılımcı kendi algoritmasını kendisi belirler ve programını buna göre yazar. </a:t>
            </a:r>
          </a:p>
          <a:p>
            <a:pPr algn="just"/>
            <a:endParaRPr lang="tr-TR" altLang="tr-TR" dirty="0">
              <a:latin typeface="Trebuchet MS" panose="020B0603020202020204" pitchFamily="34" charset="0"/>
            </a:endParaRPr>
          </a:p>
          <a:p>
            <a:pPr algn="just"/>
            <a:r>
              <a:rPr lang="tr-TR" altLang="tr-TR" dirty="0">
                <a:latin typeface="Trebuchet MS" panose="020B0603020202020204" pitchFamily="34" charset="0"/>
              </a:rPr>
              <a:t>	Günümüzde artık standart iş yazılımları geliştirilirken yapılan işler için algoritma yazmadan direkt programlama yoluna gidilmektedir. Fakat karmaşık problemleri çözümlemek için mutlaka algoritmalara başvurulması gerekir. </a:t>
            </a:r>
          </a:p>
          <a:p>
            <a:pPr algn="just"/>
            <a:endParaRPr lang="tr-TR" altLang="tr-TR" dirty="0">
              <a:latin typeface="Trebuchet MS" panose="020B0603020202020204" pitchFamily="34" charset="0"/>
            </a:endParaRPr>
          </a:p>
          <a:p>
            <a:endParaRPr lang="tr-TR" dirty="0"/>
          </a:p>
        </p:txBody>
      </p:sp>
    </p:spTree>
    <p:extLst>
      <p:ext uri="{BB962C8B-B14F-4D97-AF65-F5344CB8AC3E}">
        <p14:creationId xmlns:p14="http://schemas.microsoft.com/office/powerpoint/2010/main" val="482938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8DD294E-2DE0-4555-B929-5A36EA3922BB}"/>
              </a:ext>
            </a:extLst>
          </p:cNvPr>
          <p:cNvSpPr>
            <a:spLocks noGrp="1"/>
          </p:cNvSpPr>
          <p:nvPr>
            <p:ph type="title"/>
          </p:nvPr>
        </p:nvSpPr>
        <p:spPr/>
        <p:txBody>
          <a:bodyPr>
            <a:normAutofit fontScale="90000"/>
          </a:bodyPr>
          <a:lstStyle/>
          <a:p>
            <a:r>
              <a:rPr lang="tr-TR" b="1" i="0" dirty="0">
                <a:solidFill>
                  <a:srgbClr val="002060"/>
                </a:solidFill>
                <a:effectLst/>
                <a:latin typeface="Open Sans"/>
              </a:rPr>
              <a:t>Neden Çocuklara Programlama Öğretmeliyiz?</a:t>
            </a:r>
            <a:br>
              <a:rPr lang="tr-TR" b="1" i="0" dirty="0">
                <a:solidFill>
                  <a:srgbClr val="242424"/>
                </a:solidFill>
                <a:effectLst/>
                <a:latin typeface="Open Sans"/>
              </a:rPr>
            </a:br>
            <a:endParaRPr lang="tr-TR" dirty="0"/>
          </a:p>
        </p:txBody>
      </p:sp>
      <p:sp>
        <p:nvSpPr>
          <p:cNvPr id="3" name="İçerik Yer Tutucusu 2">
            <a:extLst>
              <a:ext uri="{FF2B5EF4-FFF2-40B4-BE49-F238E27FC236}">
                <a16:creationId xmlns:a16="http://schemas.microsoft.com/office/drawing/2014/main" id="{AE3B571F-7646-4CF7-ABD2-DF5D8DBCCA8A}"/>
              </a:ext>
            </a:extLst>
          </p:cNvPr>
          <p:cNvSpPr>
            <a:spLocks noGrp="1"/>
          </p:cNvSpPr>
          <p:nvPr>
            <p:ph idx="1"/>
          </p:nvPr>
        </p:nvSpPr>
        <p:spPr/>
        <p:txBody>
          <a:bodyPr>
            <a:normAutofit/>
          </a:bodyPr>
          <a:lstStyle/>
          <a:p>
            <a:r>
              <a:rPr lang="tr-TR" sz="2400" b="0" i="0" dirty="0">
                <a:solidFill>
                  <a:srgbClr val="242424"/>
                </a:solidFill>
                <a:effectLst/>
                <a:latin typeface="Lora"/>
              </a:rPr>
              <a:t>Bilgisayar alanında çok önemli isimlerin hepsinin ortak özelliği küçük yaşta programlama öğrenmiş olmalarıdır. Teknolojideki gelişmeler sistematik ve alternatif düşünme becerisini geliştiren, olaylar arasındaki bağlantıyı görmeyi sağlayan programlamayı hem eğlenceli hem de öğretici olarak çocuklara öğretebilmek artık mümkün hale gelmiştir. Özet olarak programlama öğrenmek insana ; sistematik düşünme, problem çözebilme, olaylar arasındaki ilişkileri görebilme, yaratıcı düşünebilme gibi yetiler kazandırır.</a:t>
            </a:r>
            <a:endParaRPr lang="tr-TR" sz="2400" dirty="0"/>
          </a:p>
        </p:txBody>
      </p:sp>
    </p:spTree>
    <p:extLst>
      <p:ext uri="{BB962C8B-B14F-4D97-AF65-F5344CB8AC3E}">
        <p14:creationId xmlns:p14="http://schemas.microsoft.com/office/powerpoint/2010/main" val="23394529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752E8902-3CF1-429F-84AD-B4354C78E814}"/>
              </a:ext>
            </a:extLst>
          </p:cNvPr>
          <p:cNvSpPr>
            <a:spLocks noGrp="1"/>
          </p:cNvSpPr>
          <p:nvPr>
            <p:ph type="title"/>
          </p:nvPr>
        </p:nvSpPr>
        <p:spPr/>
        <p:txBody>
          <a:bodyPr/>
          <a:lstStyle/>
          <a:p>
            <a:r>
              <a:rPr lang="tr-TR" b="1" dirty="0">
                <a:solidFill>
                  <a:srgbClr val="002060"/>
                </a:solidFill>
                <a:latin typeface="Trebuchet MS" pitchFamily="34" charset="0"/>
              </a:rPr>
              <a:t>ALGORİTMA OLUŞTURMA</a:t>
            </a:r>
            <a:endParaRPr lang="tr-TR" dirty="0">
              <a:solidFill>
                <a:srgbClr val="002060"/>
              </a:solidFill>
            </a:endParaRPr>
          </a:p>
        </p:txBody>
      </p:sp>
      <p:sp>
        <p:nvSpPr>
          <p:cNvPr id="3" name="İçerik Yer Tutucusu 2">
            <a:extLst>
              <a:ext uri="{FF2B5EF4-FFF2-40B4-BE49-F238E27FC236}">
                <a16:creationId xmlns:a16="http://schemas.microsoft.com/office/drawing/2014/main" id="{ABD06A8D-F942-4DA3-93C2-2929CEA7C42E}"/>
              </a:ext>
            </a:extLst>
          </p:cNvPr>
          <p:cNvSpPr>
            <a:spLocks noGrp="1"/>
          </p:cNvSpPr>
          <p:nvPr>
            <p:ph idx="1"/>
          </p:nvPr>
        </p:nvSpPr>
        <p:spPr/>
        <p:txBody>
          <a:bodyPr/>
          <a:lstStyle/>
          <a:p>
            <a:pPr marL="457200" lvl="1" indent="0" algn="just">
              <a:buNone/>
            </a:pPr>
            <a:r>
              <a:rPr lang="tr-TR" altLang="tr-TR" b="1" dirty="0">
                <a:latin typeface="Trebuchet MS" panose="020B0603020202020204" pitchFamily="34" charset="0"/>
              </a:rPr>
              <a:t>Aritmetik İşlemler;</a:t>
            </a:r>
          </a:p>
          <a:p>
            <a:pPr lvl="1" algn="just"/>
            <a:r>
              <a:rPr lang="tr-TR" altLang="tr-TR" dirty="0">
                <a:latin typeface="Trebuchet MS" panose="020B0603020202020204" pitchFamily="34" charset="0"/>
              </a:rPr>
              <a:t>Programlamadaki en temel işlemlerdir. Aritmetik işlemler için kullanılan işleçlere </a:t>
            </a:r>
            <a:r>
              <a:rPr lang="tr-TR" altLang="tr-TR" dirty="0">
                <a:solidFill>
                  <a:srgbClr val="FF0000"/>
                </a:solidFill>
                <a:latin typeface="Trebuchet MS" panose="020B0603020202020204" pitchFamily="34" charset="0"/>
              </a:rPr>
              <a:t>operatör</a:t>
            </a:r>
            <a:r>
              <a:rPr lang="tr-TR" altLang="tr-TR" dirty="0">
                <a:latin typeface="Trebuchet MS" panose="020B0603020202020204" pitchFamily="34" charset="0"/>
              </a:rPr>
              <a:t> adı verilir. </a:t>
            </a:r>
            <a:r>
              <a:rPr lang="tr-TR" altLang="tr-TR" b="1" dirty="0">
                <a:latin typeface="Trebuchet MS" panose="020B0603020202020204" pitchFamily="34" charset="0"/>
              </a:rPr>
              <a:t>Aritmetiksel Operatörler</a:t>
            </a:r>
          </a:p>
          <a:p>
            <a:pPr lvl="1" algn="just"/>
            <a:endParaRPr lang="tr-TR" altLang="tr-TR" b="1" dirty="0">
              <a:latin typeface="Trebuchet MS" panose="020B0603020202020204" pitchFamily="34" charset="0"/>
            </a:endParaRPr>
          </a:p>
          <a:p>
            <a:endParaRPr lang="tr-TR" dirty="0"/>
          </a:p>
        </p:txBody>
      </p:sp>
      <p:graphicFrame>
        <p:nvGraphicFramePr>
          <p:cNvPr id="4" name="Tablo 3">
            <a:extLst>
              <a:ext uri="{FF2B5EF4-FFF2-40B4-BE49-F238E27FC236}">
                <a16:creationId xmlns:a16="http://schemas.microsoft.com/office/drawing/2014/main" id="{69DC26CA-9BAA-45FB-B628-1925EED2A898}"/>
              </a:ext>
            </a:extLst>
          </p:cNvPr>
          <p:cNvGraphicFramePr>
            <a:graphicFrameLocks noGrp="1"/>
          </p:cNvGraphicFramePr>
          <p:nvPr>
            <p:extLst>
              <p:ext uri="{D42A27DB-BD31-4B8C-83A1-F6EECF244321}">
                <p14:modId xmlns:p14="http://schemas.microsoft.com/office/powerpoint/2010/main" val="2324785901"/>
              </p:ext>
            </p:extLst>
          </p:nvPr>
        </p:nvGraphicFramePr>
        <p:xfrm>
          <a:off x="1151856" y="3244940"/>
          <a:ext cx="6330770" cy="3451394"/>
        </p:xfrm>
        <a:graphic>
          <a:graphicData uri="http://schemas.openxmlformats.org/drawingml/2006/table">
            <a:tbl>
              <a:tblPr firstRow="1" bandRow="1">
                <a:tableStyleId>{9DCAF9ED-07DC-4A11-8D7F-57B35C25682E}</a:tableStyleId>
              </a:tblPr>
              <a:tblGrid>
                <a:gridCol w="1023154">
                  <a:extLst>
                    <a:ext uri="{9D8B030D-6E8A-4147-A177-3AD203B41FA5}">
                      <a16:colId xmlns:a16="http://schemas.microsoft.com/office/drawing/2014/main" val="20000"/>
                    </a:ext>
                  </a:extLst>
                </a:gridCol>
                <a:gridCol w="895261">
                  <a:extLst>
                    <a:ext uri="{9D8B030D-6E8A-4147-A177-3AD203B41FA5}">
                      <a16:colId xmlns:a16="http://schemas.microsoft.com/office/drawing/2014/main" val="20001"/>
                    </a:ext>
                  </a:extLst>
                </a:gridCol>
                <a:gridCol w="831313">
                  <a:extLst>
                    <a:ext uri="{9D8B030D-6E8A-4147-A177-3AD203B41FA5}">
                      <a16:colId xmlns:a16="http://schemas.microsoft.com/office/drawing/2014/main" val="20002"/>
                    </a:ext>
                  </a:extLst>
                </a:gridCol>
                <a:gridCol w="3581042">
                  <a:extLst>
                    <a:ext uri="{9D8B030D-6E8A-4147-A177-3AD203B41FA5}">
                      <a16:colId xmlns:a16="http://schemas.microsoft.com/office/drawing/2014/main" val="20003"/>
                    </a:ext>
                  </a:extLst>
                </a:gridCol>
              </a:tblGrid>
              <a:tr h="342434">
                <a:tc>
                  <a:txBody>
                    <a:bodyPr/>
                    <a:lstStyle/>
                    <a:p>
                      <a:pPr algn="ctr"/>
                      <a:r>
                        <a:rPr lang="tr-TR" sz="1400" dirty="0"/>
                        <a:t>İşleç</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dirty="0"/>
                        <a:t>Adı</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dirty="0"/>
                        <a:t>Örnek</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dirty="0"/>
                        <a:t>Açıklama</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42434">
                <a:tc>
                  <a:txBody>
                    <a:bodyPr/>
                    <a:lstStyle/>
                    <a:p>
                      <a:pPr algn="ctr"/>
                      <a:r>
                        <a:rPr lang="tr-TR" sz="1400" b="1" dirty="0"/>
                        <a:t>+</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Toplama</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C=A+B</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b="1" dirty="0"/>
                        <a:t>A ve B sayılarını toplar</a:t>
                      </a:r>
                      <a:r>
                        <a:rPr lang="tr-TR" sz="1400" b="1" baseline="0" dirty="0"/>
                        <a:t> ve sonucu C ye aktarır.</a:t>
                      </a:r>
                      <a:endParaRPr lang="tr-TR" sz="1400" b="1" dirty="0"/>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42280">
                <a:tc>
                  <a:txBody>
                    <a:bodyPr/>
                    <a:lstStyle/>
                    <a:p>
                      <a:pPr algn="ctr"/>
                      <a:r>
                        <a:rPr lang="tr-TR" sz="1400" b="1" dirty="0"/>
                        <a:t>-</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Çıkarma</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C=A-B</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b="1" dirty="0"/>
                        <a:t>A sayısından</a:t>
                      </a:r>
                      <a:r>
                        <a:rPr lang="tr-TR" sz="1400" b="1" baseline="0" dirty="0"/>
                        <a:t> B </a:t>
                      </a:r>
                      <a:r>
                        <a:rPr lang="tr-TR" sz="1400" b="1" baseline="0" dirty="0" err="1"/>
                        <a:t>yi</a:t>
                      </a:r>
                      <a:r>
                        <a:rPr lang="tr-TR" sz="1400" b="1" baseline="0" dirty="0"/>
                        <a:t> çıkarır ve sonucu C ye aktarır.</a:t>
                      </a:r>
                      <a:endParaRPr lang="tr-TR" sz="1400" b="1" dirty="0"/>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2280">
                <a:tc>
                  <a:txBody>
                    <a:bodyPr/>
                    <a:lstStyle/>
                    <a:p>
                      <a:pPr algn="ctr"/>
                      <a:r>
                        <a:rPr lang="tr-TR" sz="1400" b="1" dirty="0"/>
                        <a:t>*</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Çarpma</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C=A</a:t>
                      </a:r>
                      <a:r>
                        <a:rPr lang="tr-TR" sz="1400" b="1" baseline="0" dirty="0"/>
                        <a:t> x B</a:t>
                      </a:r>
                      <a:endParaRPr lang="tr-TR" sz="1400" b="1" dirty="0"/>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b="1" dirty="0"/>
                        <a:t>A ve</a:t>
                      </a:r>
                      <a:r>
                        <a:rPr lang="tr-TR" sz="1400" b="1" baseline="0" dirty="0"/>
                        <a:t> B sayılarını çarpar ve sonucu C ye aktarır. </a:t>
                      </a:r>
                      <a:endParaRPr lang="tr-TR" sz="1400" b="1" dirty="0"/>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42280">
                <a:tc>
                  <a:txBody>
                    <a:bodyPr/>
                    <a:lstStyle/>
                    <a:p>
                      <a:pPr algn="ctr"/>
                      <a:r>
                        <a:rPr lang="tr-TR" sz="1400" b="1" dirty="0"/>
                        <a:t>/</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Bölme</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C=A / B</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b="1" dirty="0"/>
                        <a:t>A sayısını B</a:t>
                      </a:r>
                      <a:r>
                        <a:rPr lang="tr-TR" sz="1400" b="1" baseline="0" dirty="0"/>
                        <a:t> sayısına böler ve sonucu C ye aktarır. </a:t>
                      </a:r>
                      <a:endParaRPr lang="tr-TR" sz="1400" b="1" dirty="0"/>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42280">
                <a:tc>
                  <a:txBody>
                    <a:bodyPr/>
                    <a:lstStyle/>
                    <a:p>
                      <a:pPr algn="ctr"/>
                      <a:r>
                        <a:rPr lang="tr-TR" sz="1800" b="1" dirty="0"/>
                        <a:t>%</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err="1"/>
                        <a:t>Mod</a:t>
                      </a:r>
                      <a:r>
                        <a:rPr lang="tr-TR" sz="1400" b="1" dirty="0"/>
                        <a:t> </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C=A %</a:t>
                      </a:r>
                      <a:r>
                        <a:rPr lang="tr-TR" sz="1400" b="1" baseline="0" dirty="0"/>
                        <a:t> B</a:t>
                      </a:r>
                      <a:endParaRPr lang="tr-TR" sz="1400" b="1" dirty="0"/>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b="1" dirty="0"/>
                        <a:t>A sayısını B sayısına böler ve kalanı C ye aktarır.</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42434">
                <a:tc>
                  <a:txBody>
                    <a:bodyPr/>
                    <a:lstStyle/>
                    <a:p>
                      <a:pPr algn="ctr"/>
                      <a:r>
                        <a:rPr lang="tr-TR" sz="1400" b="1" dirty="0"/>
                        <a:t>=</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Atama</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b="1" dirty="0"/>
                        <a:t>C=A+B</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400" b="1" dirty="0"/>
                        <a:t>A ve B sayılarını toplar ve sonucu C ye aktarır.</a:t>
                      </a:r>
                    </a:p>
                  </a:txBody>
                  <a:tcPr marL="91449" marR="9144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0484198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DB91E4F-8E3B-474E-9F5B-E1F7F28D31C6}"/>
              </a:ext>
            </a:extLst>
          </p:cNvPr>
          <p:cNvSpPr>
            <a:spLocks noGrp="1"/>
          </p:cNvSpPr>
          <p:nvPr>
            <p:ph type="title"/>
          </p:nvPr>
        </p:nvSpPr>
        <p:spPr>
          <a:xfrm>
            <a:off x="677334" y="193183"/>
            <a:ext cx="8596668" cy="1737217"/>
          </a:xfrm>
        </p:spPr>
        <p:txBody>
          <a:bodyPr>
            <a:normAutofit fontScale="90000"/>
          </a:bodyPr>
          <a:lstStyle/>
          <a:p>
            <a:pPr lvl="1"/>
            <a:r>
              <a:rPr lang="tr-TR" altLang="tr-TR" b="1" dirty="0">
                <a:latin typeface="Trebuchet MS" panose="020B0603020202020204" pitchFamily="34" charset="0"/>
              </a:rPr>
              <a:t>Mantıksal İşlemler;</a:t>
            </a:r>
            <a:br>
              <a:rPr lang="tr-TR" altLang="tr-TR" b="1" dirty="0">
                <a:latin typeface="Trebuchet MS" panose="020B0603020202020204" pitchFamily="34" charset="0"/>
              </a:rPr>
            </a:br>
            <a:br>
              <a:rPr lang="tr-TR" altLang="tr-TR" dirty="0">
                <a:latin typeface="Trebuchet MS" panose="020B0603020202020204" pitchFamily="34" charset="0"/>
              </a:rPr>
            </a:br>
            <a:r>
              <a:rPr lang="tr-TR" altLang="tr-TR" dirty="0">
                <a:latin typeface="Trebuchet MS" panose="020B0603020202020204" pitchFamily="34" charset="0"/>
              </a:rPr>
              <a:t>Bir programın akışı içerisinde, belirli bir koşula bağlı olarak akışın hangi yönde ilerleyeceğine karar vermede mantıksal operatörler kullanılır. Bu operatörler karşılaştırma işlemlerinde kullanıldıklarında sonuç olarak sadece </a:t>
            </a:r>
            <a:r>
              <a:rPr lang="tr-TR" altLang="tr-TR" dirty="0" err="1">
                <a:solidFill>
                  <a:srgbClr val="FF0000"/>
                </a:solidFill>
                <a:latin typeface="Trebuchet MS" panose="020B0603020202020204" pitchFamily="34" charset="0"/>
              </a:rPr>
              <a:t>true</a:t>
            </a:r>
            <a:r>
              <a:rPr lang="tr-TR" altLang="tr-TR" dirty="0">
                <a:solidFill>
                  <a:srgbClr val="FF0000"/>
                </a:solidFill>
                <a:latin typeface="Trebuchet MS" panose="020B0603020202020204" pitchFamily="34" charset="0"/>
              </a:rPr>
              <a:t>(</a:t>
            </a:r>
            <a:r>
              <a:rPr lang="tr-TR" altLang="tr-TR" dirty="0">
                <a:latin typeface="Trebuchet MS" panose="020B0603020202020204" pitchFamily="34" charset="0"/>
              </a:rPr>
              <a:t>doğru) yada </a:t>
            </a:r>
            <a:r>
              <a:rPr lang="tr-TR" altLang="tr-TR" dirty="0" err="1">
                <a:solidFill>
                  <a:srgbClr val="FF0000"/>
                </a:solidFill>
                <a:latin typeface="Trebuchet MS" panose="020B0603020202020204" pitchFamily="34" charset="0"/>
              </a:rPr>
              <a:t>false</a:t>
            </a:r>
            <a:r>
              <a:rPr lang="tr-TR" altLang="tr-TR" dirty="0">
                <a:latin typeface="Trebuchet MS" panose="020B0603020202020204" pitchFamily="34" charset="0"/>
              </a:rPr>
              <a:t>(yanlış) değerleri üretilir.</a:t>
            </a:r>
            <a:br>
              <a:rPr lang="tr-TR" altLang="tr-TR" dirty="0">
                <a:latin typeface="Trebuchet MS" panose="020B0603020202020204" pitchFamily="34" charset="0"/>
              </a:rPr>
            </a:br>
            <a:endParaRPr lang="tr-TR" dirty="0"/>
          </a:p>
        </p:txBody>
      </p:sp>
      <p:graphicFrame>
        <p:nvGraphicFramePr>
          <p:cNvPr id="4" name="Tablo 3">
            <a:extLst>
              <a:ext uri="{FF2B5EF4-FFF2-40B4-BE49-F238E27FC236}">
                <a16:creationId xmlns:a16="http://schemas.microsoft.com/office/drawing/2014/main" id="{2262FC9A-D5B5-4FF4-9EDE-2EE5D1060571}"/>
              </a:ext>
            </a:extLst>
          </p:cNvPr>
          <p:cNvGraphicFramePr>
            <a:graphicFrameLocks noGrp="1"/>
          </p:cNvGraphicFramePr>
          <p:nvPr>
            <p:extLst>
              <p:ext uri="{D42A27DB-BD31-4B8C-83A1-F6EECF244321}">
                <p14:modId xmlns:p14="http://schemas.microsoft.com/office/powerpoint/2010/main" val="570570079"/>
              </p:ext>
            </p:extLst>
          </p:nvPr>
        </p:nvGraphicFramePr>
        <p:xfrm>
          <a:off x="1008185" y="2360054"/>
          <a:ext cx="8596666" cy="3087710"/>
        </p:xfrm>
        <a:graphic>
          <a:graphicData uri="http://schemas.openxmlformats.org/drawingml/2006/table">
            <a:tbl>
              <a:tblPr firstRow="1" bandRow="1">
                <a:tableStyleId>{9DCAF9ED-07DC-4A11-8D7F-57B35C25682E}</a:tableStyleId>
              </a:tblPr>
              <a:tblGrid>
                <a:gridCol w="1054308">
                  <a:extLst>
                    <a:ext uri="{9D8B030D-6E8A-4147-A177-3AD203B41FA5}">
                      <a16:colId xmlns:a16="http://schemas.microsoft.com/office/drawing/2014/main" val="20000"/>
                    </a:ext>
                  </a:extLst>
                </a:gridCol>
                <a:gridCol w="1054308">
                  <a:extLst>
                    <a:ext uri="{9D8B030D-6E8A-4147-A177-3AD203B41FA5}">
                      <a16:colId xmlns:a16="http://schemas.microsoft.com/office/drawing/2014/main" val="20001"/>
                    </a:ext>
                  </a:extLst>
                </a:gridCol>
                <a:gridCol w="1054308">
                  <a:extLst>
                    <a:ext uri="{9D8B030D-6E8A-4147-A177-3AD203B41FA5}">
                      <a16:colId xmlns:a16="http://schemas.microsoft.com/office/drawing/2014/main" val="20002"/>
                    </a:ext>
                  </a:extLst>
                </a:gridCol>
                <a:gridCol w="5433742">
                  <a:extLst>
                    <a:ext uri="{9D8B030D-6E8A-4147-A177-3AD203B41FA5}">
                      <a16:colId xmlns:a16="http://schemas.microsoft.com/office/drawing/2014/main" val="20003"/>
                    </a:ext>
                  </a:extLst>
                </a:gridCol>
              </a:tblGrid>
              <a:tr h="416198">
                <a:tc>
                  <a:txBody>
                    <a:bodyPr/>
                    <a:lstStyle/>
                    <a:p>
                      <a:pPr algn="ctr"/>
                      <a:r>
                        <a:rPr lang="tr-TR" sz="1400" dirty="0"/>
                        <a:t>İşleç</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dirty="0"/>
                        <a:t>Adı</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dirty="0"/>
                        <a:t>Örnek</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400" dirty="0"/>
                        <a:t>Açıklama</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16198">
                <a:tc>
                  <a:txBody>
                    <a:bodyPr/>
                    <a:lstStyle/>
                    <a:p>
                      <a:pPr algn="ctr"/>
                      <a:r>
                        <a:rPr lang="tr-TR" sz="1200" b="1" dirty="0"/>
                        <a:t>&gt;</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Büyük</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A &gt; B</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200" b="1" dirty="0"/>
                        <a:t>A</a:t>
                      </a:r>
                      <a:r>
                        <a:rPr lang="tr-TR" sz="1200" b="1" baseline="0" dirty="0"/>
                        <a:t> değişkeni B değişkeninden büyükse </a:t>
                      </a:r>
                      <a:r>
                        <a:rPr lang="tr-TR" sz="1200" b="1" baseline="0" dirty="0" err="1"/>
                        <a:t>true</a:t>
                      </a:r>
                      <a:r>
                        <a:rPr lang="tr-TR" sz="1200" b="1" baseline="0" dirty="0"/>
                        <a:t>, değilse </a:t>
                      </a:r>
                      <a:r>
                        <a:rPr lang="tr-TR" sz="1200" b="1" baseline="0" dirty="0" err="1"/>
                        <a:t>false</a:t>
                      </a:r>
                      <a:r>
                        <a:rPr lang="tr-TR" sz="1200" b="1" baseline="0" dirty="0"/>
                        <a:t> değeri üretir..</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16198">
                <a:tc>
                  <a:txBody>
                    <a:bodyPr/>
                    <a:lstStyle/>
                    <a:p>
                      <a:pPr algn="ctr"/>
                      <a:r>
                        <a:rPr lang="tr-TR" sz="1200" b="1" dirty="0"/>
                        <a:t>&lt;</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Küçük</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A</a:t>
                      </a:r>
                      <a:r>
                        <a:rPr lang="tr-TR" sz="1200" b="1" baseline="0" dirty="0"/>
                        <a:t> &lt; B</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200" b="1" dirty="0"/>
                        <a:t>A</a:t>
                      </a:r>
                      <a:r>
                        <a:rPr lang="tr-TR" sz="1200" b="1" baseline="0" dirty="0"/>
                        <a:t> değişkeni B değişkeninden küçükse </a:t>
                      </a:r>
                      <a:r>
                        <a:rPr lang="tr-TR" sz="1200" b="1" baseline="0" dirty="0" err="1"/>
                        <a:t>true</a:t>
                      </a:r>
                      <a:r>
                        <a:rPr lang="tr-TR" sz="1200" b="1" baseline="0" dirty="0"/>
                        <a:t>, değilse </a:t>
                      </a:r>
                      <a:r>
                        <a:rPr lang="tr-TR" sz="1200" b="1" baseline="0" dirty="0" err="1"/>
                        <a:t>false</a:t>
                      </a:r>
                      <a:r>
                        <a:rPr lang="tr-TR" sz="1200" b="1" baseline="0" dirty="0"/>
                        <a:t> değeri üretir..</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16198">
                <a:tc>
                  <a:txBody>
                    <a:bodyPr/>
                    <a:lstStyle/>
                    <a:p>
                      <a:pPr algn="ctr"/>
                      <a:r>
                        <a:rPr lang="tr-TR" sz="1200" b="1" dirty="0"/>
                        <a:t>==</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Eşit</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A == B</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200" b="1" dirty="0"/>
                        <a:t>A</a:t>
                      </a:r>
                      <a:r>
                        <a:rPr lang="tr-TR" sz="1200" b="1" baseline="0" dirty="0"/>
                        <a:t> değişkeni B değişkeninden eşitse </a:t>
                      </a:r>
                      <a:r>
                        <a:rPr lang="tr-TR" sz="1200" b="1" baseline="0" dirty="0" err="1"/>
                        <a:t>true</a:t>
                      </a:r>
                      <a:r>
                        <a:rPr lang="tr-TR" sz="1200" b="1" baseline="0" dirty="0"/>
                        <a:t>, değilse </a:t>
                      </a:r>
                      <a:r>
                        <a:rPr lang="tr-TR" sz="1200" b="1" baseline="0" dirty="0" err="1"/>
                        <a:t>false</a:t>
                      </a:r>
                      <a:r>
                        <a:rPr lang="tr-TR" sz="1200" b="1" baseline="0" dirty="0"/>
                        <a:t> değeri üretir..</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74306">
                <a:tc>
                  <a:txBody>
                    <a:bodyPr/>
                    <a:lstStyle/>
                    <a:p>
                      <a:pPr algn="ctr"/>
                      <a:r>
                        <a:rPr lang="tr-TR" sz="1200" b="1" dirty="0"/>
                        <a:t>!=</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Eşit Değil</a:t>
                      </a:r>
                      <a:r>
                        <a:rPr lang="tr-TR" sz="1200" b="1" baseline="0" dirty="0"/>
                        <a:t> (Farklı)</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A !=</a:t>
                      </a:r>
                      <a:r>
                        <a:rPr lang="tr-TR" sz="1200" b="1" baseline="0" dirty="0"/>
                        <a:t> B</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200" b="1" dirty="0"/>
                        <a:t>A</a:t>
                      </a:r>
                      <a:r>
                        <a:rPr lang="tr-TR" sz="1200" b="1" baseline="0" dirty="0"/>
                        <a:t> değişkeni B değişkeninden eşit değilse </a:t>
                      </a:r>
                      <a:r>
                        <a:rPr lang="tr-TR" sz="1200" b="1" baseline="0" dirty="0" err="1"/>
                        <a:t>true</a:t>
                      </a:r>
                      <a:r>
                        <a:rPr lang="tr-TR" sz="1200" b="1" baseline="0" dirty="0"/>
                        <a:t>, değilse </a:t>
                      </a:r>
                      <a:r>
                        <a:rPr lang="tr-TR" sz="1200" b="1" baseline="0" dirty="0" err="1"/>
                        <a:t>false</a:t>
                      </a:r>
                      <a:r>
                        <a:rPr lang="tr-TR" sz="1200" b="1" baseline="0" dirty="0"/>
                        <a:t> değeri üretir..</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74306">
                <a:tc>
                  <a:txBody>
                    <a:bodyPr/>
                    <a:lstStyle/>
                    <a:p>
                      <a:pPr algn="ctr"/>
                      <a:r>
                        <a:rPr lang="tr-TR" sz="1200" b="1" kern="1200" dirty="0">
                          <a:solidFill>
                            <a:schemeClr val="dk1"/>
                          </a:solidFill>
                          <a:latin typeface="+mn-lt"/>
                          <a:ea typeface="+mn-ea"/>
                          <a:cs typeface="+mn-cs"/>
                        </a:rPr>
                        <a:t>&gt;=</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Büyük</a:t>
                      </a:r>
                      <a:r>
                        <a:rPr lang="tr-TR" sz="1200" b="1" baseline="0" dirty="0"/>
                        <a:t> eşit</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A &gt;=</a:t>
                      </a:r>
                      <a:r>
                        <a:rPr lang="tr-TR" sz="1200" b="1" baseline="0" dirty="0"/>
                        <a:t> B</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200" b="1" dirty="0"/>
                        <a:t>A</a:t>
                      </a:r>
                      <a:r>
                        <a:rPr lang="tr-TR" sz="1200" b="1" baseline="0" dirty="0"/>
                        <a:t> değişkeni B değişkeninden büyük yada eşitse </a:t>
                      </a:r>
                      <a:r>
                        <a:rPr lang="tr-TR" sz="1200" b="1" baseline="0" dirty="0" err="1"/>
                        <a:t>true</a:t>
                      </a:r>
                      <a:r>
                        <a:rPr lang="tr-TR" sz="1200" b="1" baseline="0" dirty="0"/>
                        <a:t>, değilse </a:t>
                      </a:r>
                      <a:r>
                        <a:rPr lang="tr-TR" sz="1200" b="1" baseline="0" dirty="0" err="1"/>
                        <a:t>false</a:t>
                      </a:r>
                      <a:r>
                        <a:rPr lang="tr-TR" sz="1200" b="1" baseline="0" dirty="0"/>
                        <a:t> değeri üretir..</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74306">
                <a:tc>
                  <a:txBody>
                    <a:bodyPr/>
                    <a:lstStyle/>
                    <a:p>
                      <a:pPr algn="ctr"/>
                      <a:r>
                        <a:rPr lang="tr-TR" sz="1200" b="1" dirty="0"/>
                        <a:t>&lt;=</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Küçük eşit</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tr-TR" sz="1200" b="1" dirty="0"/>
                        <a:t>A &lt;= B</a:t>
                      </a:r>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tr-TR" sz="1200" b="1" dirty="0"/>
                        <a:t>A</a:t>
                      </a:r>
                      <a:r>
                        <a:rPr lang="tr-TR" sz="1200" b="1" baseline="0" dirty="0"/>
                        <a:t> değişkeni B değişkeninden küçük yada eşitse </a:t>
                      </a:r>
                      <a:r>
                        <a:rPr lang="tr-TR" sz="1200" b="1" baseline="0" dirty="0" err="1"/>
                        <a:t>true</a:t>
                      </a:r>
                      <a:r>
                        <a:rPr lang="tr-TR" sz="1200" b="1" baseline="0" dirty="0"/>
                        <a:t>, değilse </a:t>
                      </a:r>
                      <a:r>
                        <a:rPr lang="tr-TR" sz="1200" b="1" baseline="0" dirty="0" err="1"/>
                        <a:t>false</a:t>
                      </a:r>
                      <a:r>
                        <a:rPr lang="tr-TR" sz="1200" b="1" baseline="0" dirty="0"/>
                        <a:t> değeri üretir..</a:t>
                      </a:r>
                      <a:endParaRPr lang="tr-TR" sz="1200" b="1" dirty="0"/>
                    </a:p>
                  </a:txBody>
                  <a:tcPr marL="91438" marR="91438" marT="45723" marB="457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6815174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333CAFC2-B3E1-4011-A04C-DB956A09E555}"/>
              </a:ext>
            </a:extLst>
          </p:cNvPr>
          <p:cNvSpPr>
            <a:spLocks noGrp="1"/>
          </p:cNvSpPr>
          <p:nvPr>
            <p:ph type="title" idx="4294967295"/>
          </p:nvPr>
        </p:nvSpPr>
        <p:spPr>
          <a:xfrm>
            <a:off x="1847851" y="188914"/>
            <a:ext cx="7521575" cy="549275"/>
          </a:xfrm>
        </p:spPr>
        <p:txBody>
          <a:bodyPr>
            <a:normAutofit fontScale="90000"/>
          </a:bodyPr>
          <a:lstStyle/>
          <a:p>
            <a:pPr>
              <a:defRPr/>
            </a:pPr>
            <a:r>
              <a:rPr lang="tr-TR" b="1" dirty="0">
                <a:solidFill>
                  <a:srgbClr val="002060"/>
                </a:solidFill>
                <a:latin typeface="Trebuchet MS" pitchFamily="34" charset="0"/>
              </a:rPr>
              <a:t>ALGORİTMA OLUŞTURMA</a:t>
            </a:r>
          </a:p>
        </p:txBody>
      </p:sp>
      <p:sp>
        <p:nvSpPr>
          <p:cNvPr id="2" name="Metin kutusu 1">
            <a:extLst>
              <a:ext uri="{FF2B5EF4-FFF2-40B4-BE49-F238E27FC236}">
                <a16:creationId xmlns:a16="http://schemas.microsoft.com/office/drawing/2014/main" id="{057EA73A-1570-41C9-A3A3-67A771109AA8}"/>
              </a:ext>
            </a:extLst>
          </p:cNvPr>
          <p:cNvSpPr txBox="1"/>
          <p:nvPr/>
        </p:nvSpPr>
        <p:spPr>
          <a:xfrm>
            <a:off x="425340" y="856536"/>
            <a:ext cx="8497887" cy="5910263"/>
          </a:xfrm>
          <a:prstGeom prst="rect">
            <a:avLst/>
          </a:prstGeom>
          <a:noFill/>
        </p:spPr>
        <p:txBody>
          <a:bodyPr>
            <a:spAutoFit/>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srgbClr val="FF0000"/>
                </a:solidFill>
                <a:effectLst/>
                <a:uLnTx/>
                <a:uFillTx/>
                <a:latin typeface="Trebuchet MS" pitchFamily="34" charset="0"/>
                <a:ea typeface="+mn-ea"/>
                <a:cs typeface="+mn-cs"/>
              </a:rPr>
              <a:t>Sözde Kodlar;</a:t>
            </a:r>
          </a:p>
          <a:p>
            <a:pPr marL="457200" marR="0" lvl="1" indent="0" algn="just"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endParaRP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rPr>
              <a:t>Bilgisayarda bir programlama dili olarak çalışmayan, ancak programlama dillerine yakın algoritma ifadelerine sözde kodlar(</a:t>
            </a:r>
            <a:r>
              <a:rPr kumimoji="0" lang="tr-TR" sz="1800" b="0" i="0" u="none" strike="noStrike" kern="1200" cap="none" spc="0" normalizeH="0" baseline="0" noProof="0" dirty="0" err="1">
                <a:ln>
                  <a:noFill/>
                </a:ln>
                <a:solidFill>
                  <a:prstClr val="black"/>
                </a:solidFill>
                <a:effectLst/>
                <a:uLnTx/>
                <a:uFillTx/>
                <a:latin typeface="Trebuchet MS" pitchFamily="34" charset="0"/>
                <a:ea typeface="+mn-ea"/>
                <a:cs typeface="+mn-cs"/>
              </a:rPr>
              <a:t>pseudo-code</a:t>
            </a:r>
            <a:r>
              <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rPr>
              <a:t>) denir. Bu yöntem farklı kullanım şekillerine sahiptir. Fakat genel kullanım dili </a:t>
            </a:r>
            <a:r>
              <a:rPr kumimoji="0" lang="tr-TR" sz="1800" b="0" i="0" u="none" strike="noStrike" kern="1200" cap="none" spc="0" normalizeH="0" baseline="0" noProof="0" dirty="0" err="1">
                <a:ln>
                  <a:noFill/>
                </a:ln>
                <a:solidFill>
                  <a:prstClr val="black"/>
                </a:solidFill>
                <a:effectLst/>
                <a:uLnTx/>
                <a:uFillTx/>
                <a:latin typeface="Trebuchet MS" pitchFamily="34" charset="0"/>
                <a:ea typeface="+mn-ea"/>
                <a:cs typeface="+mn-cs"/>
              </a:rPr>
              <a:t>ingilizce</a:t>
            </a:r>
            <a:r>
              <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rPr>
              <a:t> ve programlama dili olarak </a:t>
            </a:r>
            <a:r>
              <a:rPr kumimoji="0" lang="tr-TR" sz="1800" b="0" i="0" u="none" strike="noStrike" kern="1200" cap="none" spc="0" normalizeH="0" baseline="0" noProof="0" dirty="0" err="1">
                <a:ln>
                  <a:noFill/>
                </a:ln>
                <a:solidFill>
                  <a:prstClr val="black"/>
                </a:solidFill>
                <a:effectLst/>
                <a:uLnTx/>
                <a:uFillTx/>
                <a:latin typeface="Trebuchet MS" pitchFamily="34" charset="0"/>
                <a:ea typeface="+mn-ea"/>
                <a:cs typeface="+mn-cs"/>
              </a:rPr>
              <a:t>pascal</a:t>
            </a:r>
            <a:r>
              <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rPr>
              <a:t> diline çok benzerlik gösterir. </a:t>
            </a:r>
          </a:p>
          <a:p>
            <a:pPr marL="457200" marR="0" lvl="1" indent="0" algn="just"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endParaRPr>
          </a:p>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rPr>
              <a:t>Sözde kodlar yapısal olarak 4 temel ögeye sahiptir.</a:t>
            </a:r>
          </a:p>
          <a:p>
            <a:pPr marL="457200" marR="0" lvl="1" indent="0" algn="just"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endParaRPr>
          </a:p>
          <a:p>
            <a:pPr marL="800100" marR="0" lvl="1" indent="-342900" algn="just" defTabSz="457200" rtl="0" eaLnBrk="1" fontAlgn="auto" latinLnBrk="0" hangingPunct="1">
              <a:lnSpc>
                <a:spcPct val="100000"/>
              </a:lnSpc>
              <a:spcBef>
                <a:spcPts val="0"/>
              </a:spcBef>
              <a:spcAft>
                <a:spcPts val="0"/>
              </a:spcAft>
              <a:buClrTx/>
              <a:buSzTx/>
              <a:buFontTx/>
              <a:buAutoNum type="arabicPeriod"/>
              <a:tabLst/>
              <a:defRPr/>
            </a:pPr>
            <a:r>
              <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rPr>
              <a:t>Okuma / Yazma İşlemleri: Okuma işlemleri için GET, READ , Yazma işlemleri için WRITE,DISPLAY gibi komutlar kullanılır.</a:t>
            </a:r>
          </a:p>
          <a:p>
            <a:pPr marL="457200" marR="0" lvl="1" indent="0" algn="just"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endParaRPr>
          </a:p>
          <a:p>
            <a:pPr marL="800100" marR="0" lvl="1" indent="-342900" algn="just" defTabSz="457200" rtl="0" eaLnBrk="1" fontAlgn="auto" latinLnBrk="0" hangingPunct="1">
              <a:lnSpc>
                <a:spcPct val="100000"/>
              </a:lnSpc>
              <a:spcBef>
                <a:spcPts val="0"/>
              </a:spcBef>
              <a:spcAft>
                <a:spcPts val="0"/>
              </a:spcAft>
              <a:buClrTx/>
              <a:buSzTx/>
              <a:buFontTx/>
              <a:buAutoNum type="arabicPeriod" startAt="2"/>
              <a:tabLst/>
              <a:defRPr/>
            </a:pPr>
            <a:r>
              <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rPr>
              <a:t>İşlemler :Sözde kod içinde gerçekleştirilen toplama, çıkarma, çarpma, bölme vb. aritmetiksel işlemler, bir değişkene değer atanması gibi işlemlerdir.</a:t>
            </a:r>
          </a:p>
          <a:p>
            <a:pPr marL="800100" marR="0" lvl="1" indent="-342900" algn="just" defTabSz="457200" rtl="0" eaLnBrk="1" fontAlgn="auto" latinLnBrk="0" hangingPunct="1">
              <a:lnSpc>
                <a:spcPct val="100000"/>
              </a:lnSpc>
              <a:spcBef>
                <a:spcPts val="0"/>
              </a:spcBef>
              <a:spcAft>
                <a:spcPts val="0"/>
              </a:spcAft>
              <a:buClrTx/>
              <a:buSzTx/>
              <a:buFontTx/>
              <a:buAutoNum type="arabicPeriod" startAt="2"/>
              <a:tabLst/>
              <a:defRPr/>
            </a:pPr>
            <a:endPar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endParaRPr>
          </a:p>
          <a:p>
            <a:pPr marL="800100" marR="0" lvl="1" indent="-342900" algn="just" defTabSz="457200" rtl="0" eaLnBrk="1" fontAlgn="auto" latinLnBrk="0" hangingPunct="1">
              <a:lnSpc>
                <a:spcPct val="100000"/>
              </a:lnSpc>
              <a:spcBef>
                <a:spcPts val="0"/>
              </a:spcBef>
              <a:spcAft>
                <a:spcPts val="0"/>
              </a:spcAft>
              <a:buClrTx/>
              <a:buSzTx/>
              <a:buFontTx/>
              <a:buAutoNum type="arabicPeriod" startAt="2"/>
              <a:tabLst/>
              <a:defRPr/>
            </a:pPr>
            <a:r>
              <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rPr>
              <a:t>Karar Yapıları : Bir koşula bağlı olarak bir işin yapılıp yapılamayacağına karar verme işlemleridir. </a:t>
            </a:r>
          </a:p>
          <a:p>
            <a:pPr marL="800100" marR="0" lvl="1" indent="-342900" algn="just" defTabSz="457200" rtl="0" eaLnBrk="1" fontAlgn="auto" latinLnBrk="0" hangingPunct="1">
              <a:lnSpc>
                <a:spcPct val="100000"/>
              </a:lnSpc>
              <a:spcBef>
                <a:spcPts val="0"/>
              </a:spcBef>
              <a:spcAft>
                <a:spcPts val="0"/>
              </a:spcAft>
              <a:buClrTx/>
              <a:buSzTx/>
              <a:buFontTx/>
              <a:buAutoNum type="arabicPeriod" startAt="2"/>
              <a:tabLst/>
              <a:defRPr/>
            </a:pPr>
            <a:endPar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endParaRPr>
          </a:p>
          <a:p>
            <a:pPr marL="800100" marR="0" lvl="1" indent="-342900" algn="just" defTabSz="457200" rtl="0" eaLnBrk="1" fontAlgn="auto" latinLnBrk="0" hangingPunct="1">
              <a:lnSpc>
                <a:spcPct val="100000"/>
              </a:lnSpc>
              <a:spcBef>
                <a:spcPts val="0"/>
              </a:spcBef>
              <a:spcAft>
                <a:spcPts val="0"/>
              </a:spcAft>
              <a:buClrTx/>
              <a:buSzTx/>
              <a:buFontTx/>
              <a:buAutoNum type="arabicPeriod" startAt="2"/>
              <a:tabLst/>
              <a:defRPr/>
            </a:pPr>
            <a:r>
              <a:rPr kumimoji="0" lang="tr-TR" sz="1800" b="0" i="0" u="none" strike="noStrike" kern="1200" cap="none" spc="0" normalizeH="0" baseline="0" noProof="0" dirty="0">
                <a:ln>
                  <a:noFill/>
                </a:ln>
                <a:solidFill>
                  <a:prstClr val="black"/>
                </a:solidFill>
                <a:effectLst/>
                <a:uLnTx/>
                <a:uFillTx/>
                <a:latin typeface="Trebuchet MS" pitchFamily="34" charset="0"/>
                <a:ea typeface="+mn-ea"/>
                <a:cs typeface="+mn-cs"/>
              </a:rPr>
              <a:t>Tekrarlı Yapılar : Program içinde bir koşula bağlı olarak yada belirli bir sayıda tekrar edecek işlemler için kullanılırlar. </a:t>
            </a:r>
          </a:p>
        </p:txBody>
      </p:sp>
    </p:spTree>
    <p:extLst>
      <p:ext uri="{BB962C8B-B14F-4D97-AF65-F5344CB8AC3E}">
        <p14:creationId xmlns:p14="http://schemas.microsoft.com/office/powerpoint/2010/main" val="38512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0E3B5EE-0FD6-4230-822C-B26092E5BFD1}"/>
              </a:ext>
            </a:extLst>
          </p:cNvPr>
          <p:cNvSpPr>
            <a:spLocks noGrp="1"/>
          </p:cNvSpPr>
          <p:nvPr>
            <p:ph type="title"/>
          </p:nvPr>
        </p:nvSpPr>
        <p:spPr/>
        <p:txBody>
          <a:bodyPr/>
          <a:lstStyle/>
          <a:p>
            <a:r>
              <a:rPr lang="tr-TR" dirty="0">
                <a:solidFill>
                  <a:srgbClr val="002060"/>
                </a:solidFill>
                <a:latin typeface="Trebuchet MS" pitchFamily="34" charset="0"/>
                <a:cs typeface="+mn-cs"/>
              </a:rPr>
              <a:t>Algoritma Yazımı;</a:t>
            </a:r>
            <a:br>
              <a:rPr lang="tr-TR" dirty="0">
                <a:solidFill>
                  <a:srgbClr val="002060"/>
                </a:solidFill>
                <a:latin typeface="Trebuchet MS" pitchFamily="34" charset="0"/>
                <a:cs typeface="+mn-cs"/>
              </a:rPr>
            </a:br>
            <a:endParaRPr lang="tr-TR" dirty="0">
              <a:solidFill>
                <a:srgbClr val="002060"/>
              </a:solidFill>
            </a:endParaRPr>
          </a:p>
        </p:txBody>
      </p:sp>
      <p:sp>
        <p:nvSpPr>
          <p:cNvPr id="3" name="İçerik Yer Tutucusu 2">
            <a:extLst>
              <a:ext uri="{FF2B5EF4-FFF2-40B4-BE49-F238E27FC236}">
                <a16:creationId xmlns:a16="http://schemas.microsoft.com/office/drawing/2014/main" id="{3837E598-EE1C-47C5-8B1C-09FFDC9D1603}"/>
              </a:ext>
            </a:extLst>
          </p:cNvPr>
          <p:cNvSpPr>
            <a:spLocks noGrp="1"/>
          </p:cNvSpPr>
          <p:nvPr>
            <p:ph idx="1"/>
          </p:nvPr>
        </p:nvSpPr>
        <p:spPr/>
        <p:txBody>
          <a:bodyPr>
            <a:normAutofit lnSpcReduction="10000"/>
          </a:bodyPr>
          <a:lstStyle/>
          <a:p>
            <a:pPr algn="just" fontAlgn="auto">
              <a:spcBef>
                <a:spcPts val="0"/>
              </a:spcBef>
              <a:spcAft>
                <a:spcPts val="0"/>
              </a:spcAft>
              <a:defRPr/>
            </a:pPr>
            <a:r>
              <a:rPr lang="tr-TR" dirty="0">
                <a:latin typeface="Trebuchet MS" pitchFamily="34" charset="0"/>
                <a:cs typeface="+mn-cs"/>
              </a:rPr>
              <a:t>Problem çözmenin 3. adımı algoritma geliştirmektir. Geliştirilen algoritma kağıt yada bilgisayar ortamında yazılı hale getirilmelidir.</a:t>
            </a:r>
          </a:p>
          <a:p>
            <a:pPr algn="just" fontAlgn="auto">
              <a:spcBef>
                <a:spcPts val="0"/>
              </a:spcBef>
              <a:spcAft>
                <a:spcPts val="0"/>
              </a:spcAft>
              <a:defRPr/>
            </a:pPr>
            <a:endParaRPr lang="tr-TR" dirty="0">
              <a:latin typeface="Trebuchet MS" pitchFamily="34" charset="0"/>
              <a:cs typeface="+mn-cs"/>
            </a:endParaRPr>
          </a:p>
          <a:p>
            <a:pPr algn="just" fontAlgn="auto">
              <a:spcBef>
                <a:spcPts val="0"/>
              </a:spcBef>
              <a:spcAft>
                <a:spcPts val="0"/>
              </a:spcAft>
              <a:defRPr/>
            </a:pPr>
            <a:r>
              <a:rPr lang="tr-TR" dirty="0">
                <a:latin typeface="Trebuchet MS" pitchFamily="34" charset="0"/>
                <a:cs typeface="+mn-cs"/>
              </a:rPr>
              <a:t>	Algoritmayı yazılı hale getirebilmek için 3 yöntem kullanılır. </a:t>
            </a:r>
          </a:p>
          <a:p>
            <a:pPr marL="0" indent="0" algn="just" fontAlgn="auto">
              <a:spcBef>
                <a:spcPts val="0"/>
              </a:spcBef>
              <a:spcAft>
                <a:spcPts val="0"/>
              </a:spcAft>
              <a:buNone/>
              <a:defRPr/>
            </a:pPr>
            <a:r>
              <a:rPr lang="tr-TR" dirty="0">
                <a:latin typeface="Trebuchet MS" pitchFamily="34" charset="0"/>
                <a:cs typeface="+mn-cs"/>
              </a:rPr>
              <a:t>	</a:t>
            </a:r>
          </a:p>
          <a:p>
            <a:pPr marL="1200150" lvl="2" indent="-285750" algn="just" fontAlgn="auto">
              <a:spcBef>
                <a:spcPts val="0"/>
              </a:spcBef>
              <a:spcAft>
                <a:spcPts val="0"/>
              </a:spcAft>
              <a:buFont typeface="Arial" pitchFamily="34" charset="0"/>
              <a:buChar char="•"/>
              <a:defRPr/>
            </a:pPr>
            <a:r>
              <a:rPr lang="tr-TR" dirty="0">
                <a:latin typeface="Trebuchet MS" pitchFamily="34" charset="0"/>
                <a:cs typeface="+mn-cs"/>
              </a:rPr>
              <a:t>Satır Algoritma Yöntemi</a:t>
            </a:r>
          </a:p>
          <a:p>
            <a:pPr marL="285750" indent="-285750" algn="just" fontAlgn="auto">
              <a:spcBef>
                <a:spcPts val="0"/>
              </a:spcBef>
              <a:spcAft>
                <a:spcPts val="0"/>
              </a:spcAft>
              <a:buFont typeface="Arial" pitchFamily="34" charset="0"/>
              <a:buChar char="•"/>
              <a:defRPr/>
            </a:pPr>
            <a:endParaRPr lang="tr-TR" dirty="0">
              <a:latin typeface="Trebuchet MS" pitchFamily="34" charset="0"/>
              <a:cs typeface="+mn-cs"/>
            </a:endParaRPr>
          </a:p>
          <a:p>
            <a:pPr marL="1200150" lvl="2" indent="-285750" algn="just" fontAlgn="auto">
              <a:spcBef>
                <a:spcPts val="0"/>
              </a:spcBef>
              <a:spcAft>
                <a:spcPts val="0"/>
              </a:spcAft>
              <a:buFont typeface="Arial" pitchFamily="34" charset="0"/>
              <a:buChar char="•"/>
              <a:defRPr/>
            </a:pPr>
            <a:r>
              <a:rPr lang="tr-TR" dirty="0">
                <a:latin typeface="Trebuchet MS" pitchFamily="34" charset="0"/>
                <a:cs typeface="+mn-cs"/>
              </a:rPr>
              <a:t>Akış Diyagramları Yöntemi </a:t>
            </a:r>
          </a:p>
          <a:p>
            <a:pPr marL="285750" indent="-285750" algn="just" fontAlgn="auto">
              <a:spcBef>
                <a:spcPts val="0"/>
              </a:spcBef>
              <a:spcAft>
                <a:spcPts val="0"/>
              </a:spcAft>
              <a:buFont typeface="Arial" pitchFamily="34" charset="0"/>
              <a:buChar char="•"/>
              <a:defRPr/>
            </a:pPr>
            <a:endParaRPr lang="tr-TR" dirty="0">
              <a:latin typeface="Trebuchet MS" pitchFamily="34" charset="0"/>
              <a:cs typeface="+mn-cs"/>
            </a:endParaRPr>
          </a:p>
          <a:p>
            <a:pPr marL="1200150" lvl="2" indent="-285750" algn="just" fontAlgn="auto">
              <a:spcBef>
                <a:spcPts val="0"/>
              </a:spcBef>
              <a:spcAft>
                <a:spcPts val="0"/>
              </a:spcAft>
              <a:buFont typeface="Arial" pitchFamily="34" charset="0"/>
              <a:buChar char="•"/>
              <a:defRPr/>
            </a:pPr>
            <a:r>
              <a:rPr lang="tr-TR" dirty="0">
                <a:latin typeface="Trebuchet MS" pitchFamily="34" charset="0"/>
                <a:cs typeface="+mn-cs"/>
              </a:rPr>
              <a:t>Sözde Kod Yöntemi</a:t>
            </a:r>
          </a:p>
          <a:p>
            <a:pPr marL="1200150" lvl="2" indent="-285750" algn="just" fontAlgn="auto">
              <a:spcBef>
                <a:spcPts val="0"/>
              </a:spcBef>
              <a:spcAft>
                <a:spcPts val="0"/>
              </a:spcAft>
              <a:buFont typeface="Arial" pitchFamily="34" charset="0"/>
              <a:buChar char="•"/>
              <a:defRPr/>
            </a:pPr>
            <a:endParaRPr lang="tr-TR" dirty="0">
              <a:latin typeface="Trebuchet MS" pitchFamily="34" charset="0"/>
              <a:cs typeface="+mn-cs"/>
            </a:endParaRPr>
          </a:p>
          <a:p>
            <a:pPr marL="1200150" lvl="2" indent="-285750" algn="just" fontAlgn="auto">
              <a:spcBef>
                <a:spcPts val="0"/>
              </a:spcBef>
              <a:spcAft>
                <a:spcPts val="0"/>
              </a:spcAft>
              <a:buFont typeface="Arial" pitchFamily="34" charset="0"/>
              <a:buChar char="•"/>
              <a:defRPr/>
            </a:pPr>
            <a:endParaRPr lang="tr-TR" dirty="0">
              <a:latin typeface="Trebuchet MS" pitchFamily="34" charset="0"/>
              <a:cs typeface="+mn-cs"/>
            </a:endParaRPr>
          </a:p>
          <a:p>
            <a:pPr algn="just" fontAlgn="auto">
              <a:spcBef>
                <a:spcPts val="0"/>
              </a:spcBef>
              <a:spcAft>
                <a:spcPts val="0"/>
              </a:spcAft>
              <a:defRPr/>
            </a:pPr>
            <a:r>
              <a:rPr lang="tr-TR" dirty="0">
                <a:latin typeface="Trebuchet MS" pitchFamily="34" charset="0"/>
                <a:cs typeface="+mn-cs"/>
              </a:rPr>
              <a:t>	Satır algoritma ile Akış diyagramı yöntemleri matematik, inşaat, vb. herhangi bir konuda problem çözülürken kullanılabilir. Ancak sözde kod tamamen programlamaya yönelik bir gösterimdir. Ve kodlamaya çok yakın bir yöntemdir.</a:t>
            </a:r>
          </a:p>
          <a:p>
            <a:pPr marL="0" indent="0">
              <a:buNone/>
            </a:pPr>
            <a:endParaRPr lang="tr-TR" dirty="0"/>
          </a:p>
        </p:txBody>
      </p:sp>
    </p:spTree>
    <p:extLst>
      <p:ext uri="{BB962C8B-B14F-4D97-AF65-F5344CB8AC3E}">
        <p14:creationId xmlns:p14="http://schemas.microsoft.com/office/powerpoint/2010/main" val="13549287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B1F6722-2264-47DF-AD7E-F275E4A57510}"/>
              </a:ext>
            </a:extLst>
          </p:cNvPr>
          <p:cNvSpPr>
            <a:spLocks noGrp="1"/>
          </p:cNvSpPr>
          <p:nvPr>
            <p:ph type="title"/>
          </p:nvPr>
        </p:nvSpPr>
        <p:spPr/>
        <p:txBody>
          <a:bodyPr/>
          <a:lstStyle/>
          <a:p>
            <a:r>
              <a:rPr lang="tr-TR" dirty="0">
                <a:solidFill>
                  <a:srgbClr val="002060"/>
                </a:solidFill>
              </a:rPr>
              <a:t>SATIR ALGORİTMALARI</a:t>
            </a:r>
          </a:p>
        </p:txBody>
      </p:sp>
      <p:sp>
        <p:nvSpPr>
          <p:cNvPr id="3" name="İçerik Yer Tutucusu 2">
            <a:extLst>
              <a:ext uri="{FF2B5EF4-FFF2-40B4-BE49-F238E27FC236}">
                <a16:creationId xmlns:a16="http://schemas.microsoft.com/office/drawing/2014/main" id="{E60068D3-01FF-48D3-8181-78DFCB2DEA0D}"/>
              </a:ext>
            </a:extLst>
          </p:cNvPr>
          <p:cNvSpPr>
            <a:spLocks noGrp="1"/>
          </p:cNvSpPr>
          <p:nvPr>
            <p:ph idx="1"/>
          </p:nvPr>
        </p:nvSpPr>
        <p:spPr/>
        <p:txBody>
          <a:bodyPr>
            <a:normAutofit fontScale="92500" lnSpcReduction="20000"/>
          </a:bodyPr>
          <a:lstStyle/>
          <a:p>
            <a:pPr lvl="1" algn="just" fontAlgn="auto">
              <a:spcBef>
                <a:spcPts val="0"/>
              </a:spcBef>
              <a:spcAft>
                <a:spcPts val="0"/>
              </a:spcAft>
              <a:defRPr/>
            </a:pPr>
            <a:r>
              <a:rPr lang="tr-TR" dirty="0">
                <a:latin typeface="Trebuchet MS" pitchFamily="34" charset="0"/>
                <a:cs typeface="+mn-cs"/>
              </a:rPr>
              <a:t>Satır Algoritmaları;</a:t>
            </a: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	Satır Algoritmalar, problem çözümünü günlük yazı konuşma diliyle ifade ederek sıra numarasıyla yazılarak oluşturulur. Konuşma diline çok yakın olmasından dolayı bir algoritmayı ifade etmenin en basit yoludur. </a:t>
            </a: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Örnek : Kullanıcıdan iki sayıyı alıp, bu iki sayının toplamını ekrana yazdıran algoritmayı tasarlayın.</a:t>
            </a: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Çözüm : </a:t>
            </a:r>
          </a:p>
          <a:p>
            <a:pPr lvl="1" algn="just" fontAlgn="auto">
              <a:spcBef>
                <a:spcPts val="0"/>
              </a:spcBef>
              <a:spcAft>
                <a:spcPts val="0"/>
              </a:spcAft>
              <a:defRPr/>
            </a:pPr>
            <a:endParaRPr lang="tr-TR" dirty="0">
              <a:latin typeface="Trebuchet MS" pitchFamily="34" charset="0"/>
              <a:cs typeface="+mn-cs"/>
            </a:endParaRPr>
          </a:p>
          <a:p>
            <a:pPr marL="800100" lvl="1" indent="-342900" algn="just" fontAlgn="auto">
              <a:spcBef>
                <a:spcPts val="0"/>
              </a:spcBef>
              <a:spcAft>
                <a:spcPts val="0"/>
              </a:spcAft>
              <a:buFontTx/>
              <a:buAutoNum type="arabicPeriod"/>
              <a:defRPr/>
            </a:pPr>
            <a:r>
              <a:rPr lang="tr-TR" dirty="0">
                <a:latin typeface="Trebuchet MS" pitchFamily="34" charset="0"/>
                <a:cs typeface="+mn-cs"/>
              </a:rPr>
              <a:t>Başla </a:t>
            </a:r>
          </a:p>
          <a:p>
            <a:pPr marL="800100" lvl="1" indent="-342900" algn="just" fontAlgn="auto">
              <a:spcBef>
                <a:spcPts val="0"/>
              </a:spcBef>
              <a:spcAft>
                <a:spcPts val="0"/>
              </a:spcAft>
              <a:buFontTx/>
              <a:buAutoNum type="arabicPeriod"/>
              <a:defRPr/>
            </a:pPr>
            <a:r>
              <a:rPr lang="tr-TR" dirty="0">
                <a:latin typeface="Trebuchet MS" pitchFamily="34" charset="0"/>
                <a:cs typeface="+mn-cs"/>
              </a:rPr>
              <a:t>Oku (Sayı1,Sayı2)</a:t>
            </a:r>
          </a:p>
          <a:p>
            <a:pPr marL="800100" lvl="1" indent="-342900" algn="just" fontAlgn="auto">
              <a:spcBef>
                <a:spcPts val="0"/>
              </a:spcBef>
              <a:spcAft>
                <a:spcPts val="0"/>
              </a:spcAft>
              <a:buFontTx/>
              <a:buAutoNum type="arabicPeriod"/>
              <a:defRPr/>
            </a:pPr>
            <a:r>
              <a:rPr lang="tr-TR" dirty="0">
                <a:latin typeface="Trebuchet MS" pitchFamily="34" charset="0"/>
                <a:cs typeface="+mn-cs"/>
              </a:rPr>
              <a:t>Sonuç=Sayı1 + Sayı2</a:t>
            </a:r>
          </a:p>
          <a:p>
            <a:pPr marL="800100" lvl="1" indent="-342900" algn="just" fontAlgn="auto">
              <a:spcBef>
                <a:spcPts val="0"/>
              </a:spcBef>
              <a:spcAft>
                <a:spcPts val="0"/>
              </a:spcAft>
              <a:buFontTx/>
              <a:buAutoNum type="arabicPeriod"/>
              <a:defRPr/>
            </a:pPr>
            <a:r>
              <a:rPr lang="tr-TR" dirty="0">
                <a:latin typeface="Trebuchet MS" pitchFamily="34" charset="0"/>
                <a:cs typeface="+mn-cs"/>
              </a:rPr>
              <a:t>Sonucu Ekrana Yaz</a:t>
            </a:r>
          </a:p>
          <a:p>
            <a:pPr marL="800100" lvl="1" indent="-342900" algn="just" fontAlgn="auto">
              <a:spcBef>
                <a:spcPts val="0"/>
              </a:spcBef>
              <a:spcAft>
                <a:spcPts val="0"/>
              </a:spcAft>
              <a:buFontTx/>
              <a:buAutoNum type="arabicPeriod"/>
              <a:defRPr/>
            </a:pPr>
            <a:r>
              <a:rPr lang="tr-TR" dirty="0">
                <a:latin typeface="Trebuchet MS" pitchFamily="34" charset="0"/>
                <a:cs typeface="+mn-cs"/>
              </a:rPr>
              <a:t>Dur</a:t>
            </a:r>
          </a:p>
          <a:p>
            <a:pPr marL="800100" lvl="1" indent="-342900" algn="just" fontAlgn="auto">
              <a:spcBef>
                <a:spcPts val="0"/>
              </a:spcBef>
              <a:spcAft>
                <a:spcPts val="0"/>
              </a:spcAft>
              <a:buFontTx/>
              <a:buAutoNum type="arabicPeriod"/>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Not: Burada Sayı1 ve Sayı2 değişkenleri girdi, Sonuç değişkeni çıktı olarak kullanılmıştır. Yani programın iki girdisi ve bir çıktısı vardır. </a:t>
            </a:r>
          </a:p>
          <a:p>
            <a:endParaRPr lang="tr-TR" dirty="0"/>
          </a:p>
        </p:txBody>
      </p:sp>
    </p:spTree>
    <p:extLst>
      <p:ext uri="{BB962C8B-B14F-4D97-AF65-F5344CB8AC3E}">
        <p14:creationId xmlns:p14="http://schemas.microsoft.com/office/powerpoint/2010/main" val="30276743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5B0731E-32D4-4C9E-9F85-CECC20BBE265}"/>
              </a:ext>
            </a:extLst>
          </p:cNvPr>
          <p:cNvSpPr>
            <a:spLocks noGrp="1"/>
          </p:cNvSpPr>
          <p:nvPr>
            <p:ph type="title"/>
          </p:nvPr>
        </p:nvSpPr>
        <p:spPr/>
        <p:txBody>
          <a:bodyPr/>
          <a:lstStyle/>
          <a:p>
            <a:r>
              <a:rPr lang="tr-TR" dirty="0">
                <a:solidFill>
                  <a:srgbClr val="FF0000"/>
                </a:solidFill>
              </a:rPr>
              <a:t>ÖRNEK-1 ;</a:t>
            </a:r>
          </a:p>
        </p:txBody>
      </p:sp>
      <p:sp>
        <p:nvSpPr>
          <p:cNvPr id="3" name="İçerik Yer Tutucusu 2">
            <a:extLst>
              <a:ext uri="{FF2B5EF4-FFF2-40B4-BE49-F238E27FC236}">
                <a16:creationId xmlns:a16="http://schemas.microsoft.com/office/drawing/2014/main" id="{16F89B3B-D66C-4BCD-B73E-F9A17BD34C3C}"/>
              </a:ext>
            </a:extLst>
          </p:cNvPr>
          <p:cNvSpPr>
            <a:spLocks noGrp="1"/>
          </p:cNvSpPr>
          <p:nvPr>
            <p:ph idx="1"/>
          </p:nvPr>
        </p:nvSpPr>
        <p:spPr/>
        <p:txBody>
          <a:bodyPr>
            <a:normAutofit lnSpcReduction="10000"/>
          </a:bodyPr>
          <a:lstStyle/>
          <a:p>
            <a:pPr marL="457200" lvl="1" indent="0" algn="just" fontAlgn="auto">
              <a:spcBef>
                <a:spcPts val="0"/>
              </a:spcBef>
              <a:spcAft>
                <a:spcPts val="0"/>
              </a:spcAft>
              <a:buNone/>
              <a:defRPr/>
            </a:pPr>
            <a:r>
              <a:rPr lang="tr-TR" dirty="0">
                <a:latin typeface="Trebuchet MS" pitchFamily="34" charset="0"/>
                <a:cs typeface="+mn-cs"/>
              </a:rPr>
              <a:t>Kullanıcıdan bir kenarı alınan karenin çevresini ve alanını hesaplayarak ekrana yazdıran algoritmayı tasarlayın.</a:t>
            </a: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Çözüm: </a:t>
            </a:r>
          </a:p>
          <a:p>
            <a:pPr lvl="1" algn="just" fontAlgn="auto">
              <a:spcBef>
                <a:spcPts val="0"/>
              </a:spcBef>
              <a:spcAft>
                <a:spcPts val="0"/>
              </a:spcAft>
              <a:defRPr/>
            </a:pPr>
            <a:endParaRPr lang="tr-TR" dirty="0">
              <a:latin typeface="Trebuchet MS" pitchFamily="34" charset="0"/>
              <a:cs typeface="+mn-cs"/>
            </a:endParaRPr>
          </a:p>
          <a:p>
            <a:pPr marL="800100" lvl="1" indent="-342900" algn="just" fontAlgn="auto">
              <a:spcBef>
                <a:spcPts val="0"/>
              </a:spcBef>
              <a:spcAft>
                <a:spcPts val="0"/>
              </a:spcAft>
              <a:buFontTx/>
              <a:buAutoNum type="arabicPeriod"/>
              <a:defRPr/>
            </a:pPr>
            <a:r>
              <a:rPr lang="tr-TR" dirty="0">
                <a:latin typeface="Trebuchet MS" pitchFamily="34" charset="0"/>
                <a:cs typeface="+mn-cs"/>
              </a:rPr>
              <a:t>Başla</a:t>
            </a:r>
          </a:p>
          <a:p>
            <a:pPr marL="800100" lvl="1" indent="-342900" algn="just" fontAlgn="auto">
              <a:spcBef>
                <a:spcPts val="0"/>
              </a:spcBef>
              <a:spcAft>
                <a:spcPts val="0"/>
              </a:spcAft>
              <a:buFontTx/>
              <a:buAutoNum type="arabicPeriod"/>
              <a:defRPr/>
            </a:pPr>
            <a:r>
              <a:rPr lang="tr-TR" dirty="0">
                <a:latin typeface="Trebuchet MS" pitchFamily="34" charset="0"/>
                <a:cs typeface="+mn-cs"/>
              </a:rPr>
              <a:t>Oku (Kenar)</a:t>
            </a:r>
          </a:p>
          <a:p>
            <a:pPr marL="800100" lvl="1" indent="-342900" algn="just" fontAlgn="auto">
              <a:spcBef>
                <a:spcPts val="0"/>
              </a:spcBef>
              <a:spcAft>
                <a:spcPts val="0"/>
              </a:spcAft>
              <a:buFontTx/>
              <a:buAutoNum type="arabicPeriod"/>
              <a:defRPr/>
            </a:pPr>
            <a:r>
              <a:rPr lang="tr-TR" dirty="0">
                <a:latin typeface="Trebuchet MS" pitchFamily="34" charset="0"/>
                <a:cs typeface="+mn-cs"/>
              </a:rPr>
              <a:t>Çevre=kenar  * 4</a:t>
            </a:r>
          </a:p>
          <a:p>
            <a:pPr marL="800100" lvl="1" indent="-342900" algn="just" fontAlgn="auto">
              <a:spcBef>
                <a:spcPts val="0"/>
              </a:spcBef>
              <a:spcAft>
                <a:spcPts val="0"/>
              </a:spcAft>
              <a:buFontTx/>
              <a:buAutoNum type="arabicPeriod"/>
              <a:defRPr/>
            </a:pPr>
            <a:r>
              <a:rPr lang="tr-TR" dirty="0">
                <a:latin typeface="Trebuchet MS" pitchFamily="34" charset="0"/>
                <a:cs typeface="+mn-cs"/>
              </a:rPr>
              <a:t>Alan=kenar * kenar</a:t>
            </a:r>
          </a:p>
          <a:p>
            <a:pPr marL="800100" lvl="1" indent="-342900" algn="just" fontAlgn="auto">
              <a:spcBef>
                <a:spcPts val="0"/>
              </a:spcBef>
              <a:spcAft>
                <a:spcPts val="0"/>
              </a:spcAft>
              <a:buFontTx/>
              <a:buAutoNum type="arabicPeriod"/>
              <a:defRPr/>
            </a:pPr>
            <a:r>
              <a:rPr lang="tr-TR" dirty="0">
                <a:latin typeface="Trebuchet MS" pitchFamily="34" charset="0"/>
                <a:cs typeface="+mn-cs"/>
              </a:rPr>
              <a:t>Çevreyi ekrana yaz</a:t>
            </a:r>
          </a:p>
          <a:p>
            <a:pPr marL="800100" lvl="1" indent="-342900" algn="just" fontAlgn="auto">
              <a:spcBef>
                <a:spcPts val="0"/>
              </a:spcBef>
              <a:spcAft>
                <a:spcPts val="0"/>
              </a:spcAft>
              <a:buFontTx/>
              <a:buAutoNum type="arabicPeriod"/>
              <a:defRPr/>
            </a:pPr>
            <a:r>
              <a:rPr lang="tr-TR" dirty="0">
                <a:latin typeface="Trebuchet MS" pitchFamily="34" charset="0"/>
                <a:cs typeface="+mn-cs"/>
              </a:rPr>
              <a:t>Alanı ekrana yaz</a:t>
            </a:r>
          </a:p>
          <a:p>
            <a:pPr marL="800100" lvl="1" indent="-342900" algn="just" fontAlgn="auto">
              <a:spcBef>
                <a:spcPts val="0"/>
              </a:spcBef>
              <a:spcAft>
                <a:spcPts val="0"/>
              </a:spcAft>
              <a:buFontTx/>
              <a:buAutoNum type="arabicPeriod"/>
              <a:defRPr/>
            </a:pPr>
            <a:r>
              <a:rPr lang="tr-TR" dirty="0">
                <a:latin typeface="Trebuchet MS" pitchFamily="34" charset="0"/>
                <a:cs typeface="+mn-cs"/>
              </a:rPr>
              <a:t>Dur</a:t>
            </a: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Not : Burada kenar bilgisi girdi, çevre ve alan değerleri ise değişken olarak kullanılmıştır. Burada kenar, çevre, alan değişken olarak tanımlanmıştır</a:t>
            </a:r>
            <a:endParaRPr lang="tr-TR" dirty="0"/>
          </a:p>
        </p:txBody>
      </p:sp>
    </p:spTree>
    <p:extLst>
      <p:ext uri="{BB962C8B-B14F-4D97-AF65-F5344CB8AC3E}">
        <p14:creationId xmlns:p14="http://schemas.microsoft.com/office/powerpoint/2010/main" val="37007695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0E986E2-82B2-49F8-A4C9-8BA5FECE07DB}"/>
              </a:ext>
            </a:extLst>
          </p:cNvPr>
          <p:cNvSpPr>
            <a:spLocks noGrp="1"/>
          </p:cNvSpPr>
          <p:nvPr>
            <p:ph type="title"/>
          </p:nvPr>
        </p:nvSpPr>
        <p:spPr/>
        <p:txBody>
          <a:bodyPr/>
          <a:lstStyle/>
          <a:p>
            <a:r>
              <a:rPr lang="tr-TR" dirty="0">
                <a:solidFill>
                  <a:srgbClr val="FF0000"/>
                </a:solidFill>
              </a:rPr>
              <a:t>ÖRNEK 2 ;</a:t>
            </a:r>
          </a:p>
        </p:txBody>
      </p:sp>
      <p:sp>
        <p:nvSpPr>
          <p:cNvPr id="3" name="İçerik Yer Tutucusu 2">
            <a:extLst>
              <a:ext uri="{FF2B5EF4-FFF2-40B4-BE49-F238E27FC236}">
                <a16:creationId xmlns:a16="http://schemas.microsoft.com/office/drawing/2014/main" id="{73F55B8F-5349-48C5-9648-8373B795992C}"/>
              </a:ext>
            </a:extLst>
          </p:cNvPr>
          <p:cNvSpPr>
            <a:spLocks noGrp="1"/>
          </p:cNvSpPr>
          <p:nvPr>
            <p:ph idx="1"/>
          </p:nvPr>
        </p:nvSpPr>
        <p:spPr/>
        <p:txBody>
          <a:bodyPr/>
          <a:lstStyle/>
          <a:p>
            <a:pPr lvl="1" algn="just" fontAlgn="auto">
              <a:spcBef>
                <a:spcPts val="0"/>
              </a:spcBef>
              <a:spcAft>
                <a:spcPts val="0"/>
              </a:spcAft>
              <a:defRPr/>
            </a:pPr>
            <a:r>
              <a:rPr lang="tr-TR" dirty="0">
                <a:latin typeface="Trebuchet MS" pitchFamily="34" charset="0"/>
                <a:cs typeface="+mn-cs"/>
              </a:rPr>
              <a:t>Örnek: Klavyeden yol ve aracın hız bilgisi alınarak ne kadar sürede yolun tamamlanacağını hesaplayan algoritmayı oluşturunuz.</a:t>
            </a: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Çözüm;</a:t>
            </a:r>
          </a:p>
          <a:p>
            <a:pPr lvl="1" algn="just" fontAlgn="auto">
              <a:spcBef>
                <a:spcPts val="0"/>
              </a:spcBef>
              <a:spcAft>
                <a:spcPts val="0"/>
              </a:spcAft>
              <a:defRPr/>
            </a:pPr>
            <a:endParaRPr lang="tr-TR" dirty="0">
              <a:latin typeface="Trebuchet MS" pitchFamily="34" charset="0"/>
              <a:cs typeface="+mn-cs"/>
            </a:endParaRPr>
          </a:p>
          <a:p>
            <a:pPr marL="800100" lvl="1" indent="-342900" algn="just" fontAlgn="auto">
              <a:spcBef>
                <a:spcPts val="0"/>
              </a:spcBef>
              <a:spcAft>
                <a:spcPts val="0"/>
              </a:spcAft>
              <a:buFontTx/>
              <a:buAutoNum type="arabicPeriod"/>
              <a:defRPr/>
            </a:pPr>
            <a:r>
              <a:rPr lang="tr-TR" dirty="0">
                <a:latin typeface="Trebuchet MS" pitchFamily="34" charset="0"/>
                <a:cs typeface="+mn-cs"/>
              </a:rPr>
              <a:t>Başla</a:t>
            </a:r>
          </a:p>
          <a:p>
            <a:pPr marL="800100" lvl="1" indent="-342900" algn="just" fontAlgn="auto">
              <a:spcBef>
                <a:spcPts val="0"/>
              </a:spcBef>
              <a:spcAft>
                <a:spcPts val="0"/>
              </a:spcAft>
              <a:buFontTx/>
              <a:buAutoNum type="arabicPeriod"/>
              <a:defRPr/>
            </a:pPr>
            <a:r>
              <a:rPr lang="tr-TR" dirty="0">
                <a:latin typeface="Trebuchet MS" pitchFamily="34" charset="0"/>
                <a:cs typeface="+mn-cs"/>
              </a:rPr>
              <a:t>Oku (Yol)</a:t>
            </a:r>
          </a:p>
          <a:p>
            <a:pPr marL="800100" lvl="1" indent="-342900" algn="just" fontAlgn="auto">
              <a:spcBef>
                <a:spcPts val="0"/>
              </a:spcBef>
              <a:spcAft>
                <a:spcPts val="0"/>
              </a:spcAft>
              <a:buFontTx/>
              <a:buAutoNum type="arabicPeriod"/>
              <a:defRPr/>
            </a:pPr>
            <a:r>
              <a:rPr lang="tr-TR" dirty="0">
                <a:latin typeface="Trebuchet MS" pitchFamily="34" charset="0"/>
                <a:cs typeface="+mn-cs"/>
              </a:rPr>
              <a:t>Oku (Hız)</a:t>
            </a:r>
          </a:p>
          <a:p>
            <a:pPr marL="800100" lvl="1" indent="-342900" algn="just" fontAlgn="auto">
              <a:spcBef>
                <a:spcPts val="0"/>
              </a:spcBef>
              <a:spcAft>
                <a:spcPts val="0"/>
              </a:spcAft>
              <a:buFontTx/>
              <a:buAutoNum type="arabicPeriod"/>
              <a:defRPr/>
            </a:pPr>
            <a:r>
              <a:rPr lang="tr-TR" dirty="0">
                <a:latin typeface="Trebuchet MS" pitchFamily="34" charset="0"/>
                <a:cs typeface="+mn-cs"/>
              </a:rPr>
              <a:t>Süre=Yol / Hız (Y=V * t den)</a:t>
            </a:r>
          </a:p>
          <a:p>
            <a:pPr marL="800100" lvl="1" indent="-342900" algn="just" fontAlgn="auto">
              <a:spcBef>
                <a:spcPts val="0"/>
              </a:spcBef>
              <a:spcAft>
                <a:spcPts val="0"/>
              </a:spcAft>
              <a:buFontTx/>
              <a:buAutoNum type="arabicPeriod"/>
              <a:defRPr/>
            </a:pPr>
            <a:r>
              <a:rPr lang="tr-TR" dirty="0">
                <a:latin typeface="Trebuchet MS" pitchFamily="34" charset="0"/>
                <a:cs typeface="+mn-cs"/>
              </a:rPr>
              <a:t>Süreyi Ekrana Yaz</a:t>
            </a:r>
          </a:p>
          <a:p>
            <a:pPr marL="800100" lvl="1" indent="-342900" algn="just" fontAlgn="auto">
              <a:spcBef>
                <a:spcPts val="0"/>
              </a:spcBef>
              <a:spcAft>
                <a:spcPts val="0"/>
              </a:spcAft>
              <a:buFontTx/>
              <a:buAutoNum type="arabicPeriod"/>
              <a:defRPr/>
            </a:pPr>
            <a:r>
              <a:rPr lang="tr-TR" dirty="0">
                <a:latin typeface="Trebuchet MS" pitchFamily="34" charset="0"/>
                <a:cs typeface="+mn-cs"/>
              </a:rPr>
              <a:t>Dur</a:t>
            </a:r>
          </a:p>
          <a:p>
            <a:endParaRPr lang="tr-TR" dirty="0"/>
          </a:p>
        </p:txBody>
      </p:sp>
    </p:spTree>
    <p:extLst>
      <p:ext uri="{BB962C8B-B14F-4D97-AF65-F5344CB8AC3E}">
        <p14:creationId xmlns:p14="http://schemas.microsoft.com/office/powerpoint/2010/main" val="9445141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AB475AD-BD79-43B8-845F-5576175AB22E}"/>
              </a:ext>
            </a:extLst>
          </p:cNvPr>
          <p:cNvSpPr>
            <a:spLocks noGrp="1"/>
          </p:cNvSpPr>
          <p:nvPr>
            <p:ph type="title"/>
          </p:nvPr>
        </p:nvSpPr>
        <p:spPr/>
        <p:txBody>
          <a:bodyPr/>
          <a:lstStyle/>
          <a:p>
            <a:r>
              <a:rPr lang="tr-TR" dirty="0">
                <a:solidFill>
                  <a:srgbClr val="FF0000"/>
                </a:solidFill>
              </a:rPr>
              <a:t>ÖRNEK 3 ;</a:t>
            </a:r>
          </a:p>
        </p:txBody>
      </p:sp>
      <p:sp>
        <p:nvSpPr>
          <p:cNvPr id="3" name="İçerik Yer Tutucusu 2">
            <a:extLst>
              <a:ext uri="{FF2B5EF4-FFF2-40B4-BE49-F238E27FC236}">
                <a16:creationId xmlns:a16="http://schemas.microsoft.com/office/drawing/2014/main" id="{A95E91F1-BED1-480B-BA1C-53D02864BF30}"/>
              </a:ext>
            </a:extLst>
          </p:cNvPr>
          <p:cNvSpPr>
            <a:spLocks noGrp="1"/>
          </p:cNvSpPr>
          <p:nvPr>
            <p:ph idx="1"/>
          </p:nvPr>
        </p:nvSpPr>
        <p:spPr/>
        <p:txBody>
          <a:bodyPr/>
          <a:lstStyle/>
          <a:p>
            <a:pPr lvl="1" algn="just" fontAlgn="auto">
              <a:spcBef>
                <a:spcPts val="0"/>
              </a:spcBef>
              <a:spcAft>
                <a:spcPts val="0"/>
              </a:spcAft>
              <a:defRPr/>
            </a:pPr>
            <a:r>
              <a:rPr lang="tr-TR" dirty="0">
                <a:latin typeface="Trebuchet MS" pitchFamily="34" charset="0"/>
                <a:cs typeface="+mn-cs"/>
              </a:rPr>
              <a:t>Örnek: Klavyeden girilen iki adet sayıdan büyük olanını ekrana yazan algoritmayı oluşturunuz.</a:t>
            </a: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Çözüm;</a:t>
            </a:r>
          </a:p>
          <a:p>
            <a:pPr lvl="1" algn="just" fontAlgn="auto">
              <a:spcBef>
                <a:spcPts val="0"/>
              </a:spcBef>
              <a:spcAft>
                <a:spcPts val="0"/>
              </a:spcAft>
              <a:defRPr/>
            </a:pPr>
            <a:endParaRPr lang="tr-TR" dirty="0">
              <a:latin typeface="Trebuchet MS" pitchFamily="34" charset="0"/>
              <a:cs typeface="+mn-cs"/>
            </a:endParaRPr>
          </a:p>
          <a:p>
            <a:pPr marL="800100" lvl="1" indent="-342900" algn="just" fontAlgn="auto">
              <a:spcBef>
                <a:spcPts val="0"/>
              </a:spcBef>
              <a:spcAft>
                <a:spcPts val="0"/>
              </a:spcAft>
              <a:buFontTx/>
              <a:buAutoNum type="arabicPeriod"/>
              <a:defRPr/>
            </a:pPr>
            <a:r>
              <a:rPr lang="tr-TR" dirty="0">
                <a:latin typeface="Trebuchet MS" pitchFamily="34" charset="0"/>
                <a:cs typeface="+mn-cs"/>
              </a:rPr>
              <a:t>Başla</a:t>
            </a:r>
          </a:p>
          <a:p>
            <a:pPr marL="800100" lvl="1" indent="-342900" algn="just" fontAlgn="auto">
              <a:spcBef>
                <a:spcPts val="0"/>
              </a:spcBef>
              <a:spcAft>
                <a:spcPts val="0"/>
              </a:spcAft>
              <a:buFontTx/>
              <a:buAutoNum type="arabicPeriod"/>
              <a:defRPr/>
            </a:pPr>
            <a:r>
              <a:rPr lang="tr-TR" dirty="0">
                <a:latin typeface="Trebuchet MS" pitchFamily="34" charset="0"/>
                <a:cs typeface="+mn-cs"/>
              </a:rPr>
              <a:t>Oku (Sayı1)</a:t>
            </a:r>
          </a:p>
          <a:p>
            <a:pPr marL="800100" lvl="1" indent="-342900" algn="just" fontAlgn="auto">
              <a:spcBef>
                <a:spcPts val="0"/>
              </a:spcBef>
              <a:spcAft>
                <a:spcPts val="0"/>
              </a:spcAft>
              <a:buFontTx/>
              <a:buAutoNum type="arabicPeriod"/>
              <a:defRPr/>
            </a:pPr>
            <a:r>
              <a:rPr lang="tr-TR" dirty="0">
                <a:latin typeface="Trebuchet MS" pitchFamily="34" charset="0"/>
                <a:cs typeface="+mn-cs"/>
              </a:rPr>
              <a:t>Oku (Sayı2)</a:t>
            </a:r>
          </a:p>
          <a:p>
            <a:pPr marL="800100" lvl="1" indent="-342900" algn="just" fontAlgn="auto">
              <a:spcBef>
                <a:spcPts val="0"/>
              </a:spcBef>
              <a:spcAft>
                <a:spcPts val="0"/>
              </a:spcAft>
              <a:buFontTx/>
              <a:buAutoNum type="arabicPeriod"/>
              <a:defRPr/>
            </a:pPr>
            <a:r>
              <a:rPr lang="tr-TR" dirty="0">
                <a:latin typeface="Trebuchet MS" pitchFamily="34" charset="0"/>
                <a:cs typeface="+mn-cs"/>
              </a:rPr>
              <a:t>Eğer</a:t>
            </a:r>
          </a:p>
          <a:p>
            <a:pPr lvl="1" algn="just" fontAlgn="auto">
              <a:spcBef>
                <a:spcPts val="0"/>
              </a:spcBef>
              <a:spcAft>
                <a:spcPts val="0"/>
              </a:spcAft>
              <a:defRPr/>
            </a:pPr>
            <a:r>
              <a:rPr lang="tr-TR" dirty="0">
                <a:latin typeface="Trebuchet MS" pitchFamily="34" charset="0"/>
                <a:cs typeface="+mn-cs"/>
              </a:rPr>
              <a:t>4.1. (Sayı1&gt;Sayı2) </a:t>
            </a:r>
            <a:r>
              <a:rPr lang="tr-TR" dirty="0" err="1">
                <a:latin typeface="Trebuchet MS" pitchFamily="34" charset="0"/>
                <a:cs typeface="+mn-cs"/>
              </a:rPr>
              <a:t>Enbüyük</a:t>
            </a:r>
            <a:r>
              <a:rPr lang="tr-TR" dirty="0">
                <a:latin typeface="Trebuchet MS" pitchFamily="34" charset="0"/>
                <a:cs typeface="+mn-cs"/>
              </a:rPr>
              <a:t>=Sayı1</a:t>
            </a:r>
          </a:p>
          <a:p>
            <a:pPr lvl="1" algn="just" fontAlgn="auto">
              <a:spcBef>
                <a:spcPts val="0"/>
              </a:spcBef>
              <a:spcAft>
                <a:spcPts val="0"/>
              </a:spcAft>
              <a:defRPr/>
            </a:pPr>
            <a:r>
              <a:rPr lang="tr-TR" dirty="0">
                <a:latin typeface="Trebuchet MS" pitchFamily="34" charset="0"/>
                <a:cs typeface="+mn-cs"/>
              </a:rPr>
              <a:t>4.2. Değilse </a:t>
            </a:r>
            <a:r>
              <a:rPr lang="tr-TR" dirty="0" err="1">
                <a:latin typeface="Trebuchet MS" pitchFamily="34" charset="0"/>
                <a:cs typeface="+mn-cs"/>
              </a:rPr>
              <a:t>Enbüyük</a:t>
            </a:r>
            <a:r>
              <a:rPr lang="tr-TR" dirty="0">
                <a:latin typeface="Trebuchet MS" pitchFamily="34" charset="0"/>
                <a:cs typeface="+mn-cs"/>
              </a:rPr>
              <a:t>=Sayı2</a:t>
            </a:r>
          </a:p>
          <a:p>
            <a:pPr lvl="1" algn="just" fontAlgn="auto">
              <a:spcBef>
                <a:spcPts val="0"/>
              </a:spcBef>
              <a:spcAft>
                <a:spcPts val="0"/>
              </a:spcAft>
              <a:defRPr/>
            </a:pPr>
            <a:r>
              <a:rPr lang="tr-TR" dirty="0">
                <a:latin typeface="Trebuchet MS" pitchFamily="34" charset="0"/>
                <a:cs typeface="+mn-cs"/>
              </a:rPr>
              <a:t>5. </a:t>
            </a:r>
            <a:r>
              <a:rPr lang="tr-TR" dirty="0" err="1">
                <a:latin typeface="Trebuchet MS" pitchFamily="34" charset="0"/>
                <a:cs typeface="+mn-cs"/>
              </a:rPr>
              <a:t>Enbüyüğü</a:t>
            </a:r>
            <a:r>
              <a:rPr lang="tr-TR" dirty="0">
                <a:latin typeface="Trebuchet MS" pitchFamily="34" charset="0"/>
                <a:cs typeface="+mn-cs"/>
              </a:rPr>
              <a:t> ekrana yaz</a:t>
            </a:r>
          </a:p>
          <a:p>
            <a:pPr marL="800100" lvl="1" indent="-342900" algn="just" fontAlgn="auto">
              <a:spcBef>
                <a:spcPts val="0"/>
              </a:spcBef>
              <a:spcAft>
                <a:spcPts val="0"/>
              </a:spcAft>
              <a:buFontTx/>
              <a:buAutoNum type="arabicPeriod" startAt="6"/>
              <a:defRPr/>
            </a:pPr>
            <a:r>
              <a:rPr lang="tr-TR" dirty="0">
                <a:latin typeface="Trebuchet MS" pitchFamily="34" charset="0"/>
                <a:cs typeface="+mn-cs"/>
              </a:rPr>
              <a:t>Dur</a:t>
            </a:r>
          </a:p>
          <a:p>
            <a:endParaRPr lang="tr-TR" dirty="0"/>
          </a:p>
        </p:txBody>
      </p:sp>
    </p:spTree>
    <p:extLst>
      <p:ext uri="{BB962C8B-B14F-4D97-AF65-F5344CB8AC3E}">
        <p14:creationId xmlns:p14="http://schemas.microsoft.com/office/powerpoint/2010/main" val="33303286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DB05AF6-114C-4ACF-91D7-3A43E5252FE2}"/>
              </a:ext>
            </a:extLst>
          </p:cNvPr>
          <p:cNvSpPr>
            <a:spLocks noGrp="1"/>
          </p:cNvSpPr>
          <p:nvPr>
            <p:ph type="title"/>
          </p:nvPr>
        </p:nvSpPr>
        <p:spPr/>
        <p:txBody>
          <a:bodyPr/>
          <a:lstStyle/>
          <a:p>
            <a:r>
              <a:rPr lang="tr-TR" dirty="0">
                <a:solidFill>
                  <a:srgbClr val="FF0000"/>
                </a:solidFill>
              </a:rPr>
              <a:t>ÖRNEK 4 ;</a:t>
            </a:r>
          </a:p>
        </p:txBody>
      </p:sp>
      <p:sp>
        <p:nvSpPr>
          <p:cNvPr id="3" name="İçerik Yer Tutucusu 2">
            <a:extLst>
              <a:ext uri="{FF2B5EF4-FFF2-40B4-BE49-F238E27FC236}">
                <a16:creationId xmlns:a16="http://schemas.microsoft.com/office/drawing/2014/main" id="{152DD368-FA44-4939-8F17-ADDB9A14E6CB}"/>
              </a:ext>
            </a:extLst>
          </p:cNvPr>
          <p:cNvSpPr>
            <a:spLocks noGrp="1"/>
          </p:cNvSpPr>
          <p:nvPr>
            <p:ph idx="1"/>
          </p:nvPr>
        </p:nvSpPr>
        <p:spPr/>
        <p:txBody>
          <a:bodyPr/>
          <a:lstStyle/>
          <a:p>
            <a:pPr lvl="1" algn="just" fontAlgn="auto">
              <a:spcBef>
                <a:spcPts val="0"/>
              </a:spcBef>
              <a:spcAft>
                <a:spcPts val="0"/>
              </a:spcAft>
              <a:defRPr/>
            </a:pPr>
            <a:r>
              <a:rPr lang="tr-TR" dirty="0">
                <a:latin typeface="Trebuchet MS" pitchFamily="34" charset="0"/>
                <a:cs typeface="+mn-cs"/>
              </a:rPr>
              <a:t>Örnek: Klavyeden girilen sayının tek yada çift olup olmadığını ekrana yazdıran algoritmayı oluşturunuz.</a:t>
            </a: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Çözüm;</a:t>
            </a:r>
          </a:p>
          <a:p>
            <a:pPr lvl="1" algn="just" fontAlgn="auto">
              <a:spcBef>
                <a:spcPts val="0"/>
              </a:spcBef>
              <a:spcAft>
                <a:spcPts val="0"/>
              </a:spcAft>
              <a:defRPr/>
            </a:pPr>
            <a:endParaRPr lang="tr-TR" dirty="0">
              <a:latin typeface="Trebuchet MS" pitchFamily="34" charset="0"/>
              <a:cs typeface="+mn-cs"/>
            </a:endParaRPr>
          </a:p>
          <a:p>
            <a:pPr marL="800100" lvl="1" indent="-342900" algn="just" fontAlgn="auto">
              <a:spcBef>
                <a:spcPts val="0"/>
              </a:spcBef>
              <a:spcAft>
                <a:spcPts val="0"/>
              </a:spcAft>
              <a:buFontTx/>
              <a:buAutoNum type="arabicPeriod"/>
              <a:defRPr/>
            </a:pPr>
            <a:r>
              <a:rPr lang="tr-TR" dirty="0">
                <a:latin typeface="Trebuchet MS" pitchFamily="34" charset="0"/>
                <a:cs typeface="+mn-cs"/>
              </a:rPr>
              <a:t>Başla</a:t>
            </a:r>
          </a:p>
          <a:p>
            <a:pPr marL="800100" lvl="1" indent="-342900" algn="just" fontAlgn="auto">
              <a:spcBef>
                <a:spcPts val="0"/>
              </a:spcBef>
              <a:spcAft>
                <a:spcPts val="0"/>
              </a:spcAft>
              <a:buFontTx/>
              <a:buAutoNum type="arabicPeriod"/>
              <a:defRPr/>
            </a:pPr>
            <a:r>
              <a:rPr lang="tr-TR" dirty="0">
                <a:latin typeface="Trebuchet MS" pitchFamily="34" charset="0"/>
                <a:cs typeface="+mn-cs"/>
              </a:rPr>
              <a:t>Oku (sayı)</a:t>
            </a:r>
          </a:p>
          <a:p>
            <a:pPr marL="800100" lvl="1" indent="-342900" algn="just" fontAlgn="auto">
              <a:spcBef>
                <a:spcPts val="0"/>
              </a:spcBef>
              <a:spcAft>
                <a:spcPts val="0"/>
              </a:spcAft>
              <a:buFontTx/>
              <a:buAutoNum type="arabicPeriod"/>
              <a:defRPr/>
            </a:pPr>
            <a:r>
              <a:rPr lang="tr-TR" dirty="0">
                <a:latin typeface="Trebuchet MS" pitchFamily="34" charset="0"/>
                <a:cs typeface="+mn-cs"/>
              </a:rPr>
              <a:t>Eğer</a:t>
            </a:r>
          </a:p>
          <a:p>
            <a:pPr lvl="1" algn="just" fontAlgn="auto">
              <a:spcBef>
                <a:spcPts val="0"/>
              </a:spcBef>
              <a:spcAft>
                <a:spcPts val="0"/>
              </a:spcAft>
              <a:defRPr/>
            </a:pPr>
            <a:r>
              <a:rPr lang="tr-TR" dirty="0">
                <a:latin typeface="Trebuchet MS" pitchFamily="34" charset="0"/>
                <a:cs typeface="+mn-cs"/>
              </a:rPr>
              <a:t>3. 1. ((Sayı % 2)==0) ise ekrana yaz ‘’çift’’</a:t>
            </a:r>
          </a:p>
          <a:p>
            <a:pPr lvl="1" algn="just" fontAlgn="auto">
              <a:spcBef>
                <a:spcPts val="0"/>
              </a:spcBef>
              <a:spcAft>
                <a:spcPts val="0"/>
              </a:spcAft>
              <a:defRPr/>
            </a:pPr>
            <a:r>
              <a:rPr lang="tr-TR" dirty="0">
                <a:latin typeface="Trebuchet MS" pitchFamily="34" charset="0"/>
                <a:cs typeface="+mn-cs"/>
              </a:rPr>
              <a:t>3. 2. Değilse ekrana yaz ‘’tek’’</a:t>
            </a:r>
          </a:p>
          <a:p>
            <a:pPr lvl="1" algn="just" fontAlgn="auto">
              <a:spcBef>
                <a:spcPts val="0"/>
              </a:spcBef>
              <a:spcAft>
                <a:spcPts val="0"/>
              </a:spcAft>
              <a:defRPr/>
            </a:pPr>
            <a:r>
              <a:rPr lang="tr-TR" dirty="0">
                <a:latin typeface="Trebuchet MS" pitchFamily="34" charset="0"/>
                <a:cs typeface="+mn-cs"/>
              </a:rPr>
              <a:t>4.  Dur</a:t>
            </a:r>
          </a:p>
          <a:p>
            <a:endParaRPr lang="tr-TR" dirty="0"/>
          </a:p>
        </p:txBody>
      </p:sp>
    </p:spTree>
    <p:extLst>
      <p:ext uri="{BB962C8B-B14F-4D97-AF65-F5344CB8AC3E}">
        <p14:creationId xmlns:p14="http://schemas.microsoft.com/office/powerpoint/2010/main" val="22767269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B13046C-3519-4FED-A7A3-4A4C87016E1C}"/>
              </a:ext>
            </a:extLst>
          </p:cNvPr>
          <p:cNvSpPr>
            <a:spLocks noGrp="1"/>
          </p:cNvSpPr>
          <p:nvPr>
            <p:ph type="title"/>
          </p:nvPr>
        </p:nvSpPr>
        <p:spPr>
          <a:xfrm>
            <a:off x="677334" y="570964"/>
            <a:ext cx="8596668" cy="1320800"/>
          </a:xfrm>
        </p:spPr>
        <p:txBody>
          <a:bodyPr/>
          <a:lstStyle/>
          <a:p>
            <a:r>
              <a:rPr lang="tr-TR" dirty="0">
                <a:solidFill>
                  <a:srgbClr val="FF0000"/>
                </a:solidFill>
              </a:rPr>
              <a:t>ÖRNEK 5 ;</a:t>
            </a:r>
          </a:p>
        </p:txBody>
      </p:sp>
      <p:sp>
        <p:nvSpPr>
          <p:cNvPr id="3" name="İçerik Yer Tutucusu 2">
            <a:extLst>
              <a:ext uri="{FF2B5EF4-FFF2-40B4-BE49-F238E27FC236}">
                <a16:creationId xmlns:a16="http://schemas.microsoft.com/office/drawing/2014/main" id="{3B7AA221-8F28-4BF5-BF29-68F7F6CE6D38}"/>
              </a:ext>
            </a:extLst>
          </p:cNvPr>
          <p:cNvSpPr>
            <a:spLocks noGrp="1"/>
          </p:cNvSpPr>
          <p:nvPr>
            <p:ph idx="1"/>
          </p:nvPr>
        </p:nvSpPr>
        <p:spPr/>
        <p:txBody>
          <a:bodyPr/>
          <a:lstStyle/>
          <a:p>
            <a:pPr lvl="1" algn="just" fontAlgn="auto">
              <a:spcBef>
                <a:spcPts val="0"/>
              </a:spcBef>
              <a:spcAft>
                <a:spcPts val="0"/>
              </a:spcAft>
              <a:defRPr/>
            </a:pPr>
            <a:r>
              <a:rPr lang="tr-TR" dirty="0">
                <a:latin typeface="Trebuchet MS" pitchFamily="34" charset="0"/>
                <a:cs typeface="+mn-cs"/>
              </a:rPr>
              <a:t>Örnek: Kullanıcıdan bir sayı alıp 1 den başlayarak kullanıcıdan aldığı sayıya kadar bir artırarak ekrana yazdıran algoritmayı oluşturunuz.</a:t>
            </a: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Çözüm;</a:t>
            </a:r>
          </a:p>
          <a:p>
            <a:pPr lvl="1" algn="just" fontAlgn="auto">
              <a:spcBef>
                <a:spcPts val="0"/>
              </a:spcBef>
              <a:spcAft>
                <a:spcPts val="0"/>
              </a:spcAft>
              <a:defRPr/>
            </a:pPr>
            <a:endParaRPr lang="tr-TR" dirty="0">
              <a:latin typeface="Trebuchet MS" pitchFamily="34" charset="0"/>
              <a:cs typeface="+mn-cs"/>
            </a:endParaRPr>
          </a:p>
          <a:p>
            <a:pPr marL="800100" lvl="1" indent="-342900" algn="just" fontAlgn="auto">
              <a:spcBef>
                <a:spcPts val="0"/>
              </a:spcBef>
              <a:spcAft>
                <a:spcPts val="0"/>
              </a:spcAft>
              <a:buFontTx/>
              <a:buAutoNum type="arabicPeriod"/>
              <a:defRPr/>
            </a:pPr>
            <a:r>
              <a:rPr lang="tr-TR" dirty="0">
                <a:latin typeface="Trebuchet MS" pitchFamily="34" charset="0"/>
                <a:cs typeface="+mn-cs"/>
              </a:rPr>
              <a:t>Başla</a:t>
            </a:r>
          </a:p>
          <a:p>
            <a:pPr marL="800100" lvl="1" indent="-342900" algn="just" fontAlgn="auto">
              <a:spcBef>
                <a:spcPts val="0"/>
              </a:spcBef>
              <a:spcAft>
                <a:spcPts val="0"/>
              </a:spcAft>
              <a:buFontTx/>
              <a:buAutoNum type="arabicPeriod"/>
              <a:defRPr/>
            </a:pPr>
            <a:r>
              <a:rPr lang="tr-TR" dirty="0" err="1">
                <a:latin typeface="Trebuchet MS" pitchFamily="34" charset="0"/>
                <a:cs typeface="+mn-cs"/>
              </a:rPr>
              <a:t>Sayac</a:t>
            </a:r>
            <a:r>
              <a:rPr lang="tr-TR" dirty="0">
                <a:latin typeface="Trebuchet MS" pitchFamily="34" charset="0"/>
                <a:cs typeface="+mn-cs"/>
              </a:rPr>
              <a:t>=0, Toplam=0</a:t>
            </a:r>
          </a:p>
          <a:p>
            <a:pPr marL="800100" lvl="1" indent="-342900" algn="just" fontAlgn="auto">
              <a:spcBef>
                <a:spcPts val="0"/>
              </a:spcBef>
              <a:spcAft>
                <a:spcPts val="0"/>
              </a:spcAft>
              <a:buFontTx/>
              <a:buAutoNum type="arabicPeriod"/>
              <a:defRPr/>
            </a:pPr>
            <a:r>
              <a:rPr lang="tr-TR" dirty="0">
                <a:latin typeface="Trebuchet MS" pitchFamily="34" charset="0"/>
                <a:cs typeface="+mn-cs"/>
              </a:rPr>
              <a:t>Oku (sayı)</a:t>
            </a:r>
          </a:p>
          <a:p>
            <a:pPr marL="800100" lvl="1" indent="-342900" algn="just" fontAlgn="auto">
              <a:spcBef>
                <a:spcPts val="0"/>
              </a:spcBef>
              <a:spcAft>
                <a:spcPts val="0"/>
              </a:spcAft>
              <a:buFontTx/>
              <a:buAutoNum type="arabicPeriod"/>
              <a:defRPr/>
            </a:pPr>
            <a:r>
              <a:rPr lang="tr-TR" dirty="0">
                <a:latin typeface="Trebuchet MS" pitchFamily="34" charset="0"/>
                <a:cs typeface="+mn-cs"/>
              </a:rPr>
              <a:t>Eğer (</a:t>
            </a:r>
            <a:r>
              <a:rPr lang="tr-TR" dirty="0" err="1">
                <a:latin typeface="Trebuchet MS" pitchFamily="34" charset="0"/>
                <a:cs typeface="+mn-cs"/>
              </a:rPr>
              <a:t>Sayac</a:t>
            </a:r>
            <a:r>
              <a:rPr lang="tr-TR" dirty="0">
                <a:latin typeface="Trebuchet MS" pitchFamily="34" charset="0"/>
                <a:cs typeface="+mn-cs"/>
              </a:rPr>
              <a:t> &gt;= Sayı), Adım 8 e git</a:t>
            </a:r>
          </a:p>
          <a:p>
            <a:pPr marL="800100" lvl="1" indent="-342900" algn="just" fontAlgn="auto">
              <a:spcBef>
                <a:spcPts val="0"/>
              </a:spcBef>
              <a:spcAft>
                <a:spcPts val="0"/>
              </a:spcAft>
              <a:buFontTx/>
              <a:buAutoNum type="arabicPeriod"/>
              <a:defRPr/>
            </a:pPr>
            <a:r>
              <a:rPr lang="tr-TR" dirty="0">
                <a:latin typeface="Trebuchet MS" pitchFamily="34" charset="0"/>
                <a:cs typeface="+mn-cs"/>
              </a:rPr>
              <a:t>Toplam = Toplam + </a:t>
            </a:r>
            <a:r>
              <a:rPr lang="tr-TR" dirty="0" err="1">
                <a:latin typeface="Trebuchet MS" pitchFamily="34" charset="0"/>
                <a:cs typeface="+mn-cs"/>
              </a:rPr>
              <a:t>Sayac</a:t>
            </a:r>
            <a:endParaRPr lang="tr-TR" dirty="0">
              <a:latin typeface="Trebuchet MS" pitchFamily="34" charset="0"/>
              <a:cs typeface="+mn-cs"/>
            </a:endParaRPr>
          </a:p>
          <a:p>
            <a:pPr marL="800100" lvl="1" indent="-342900" algn="just" fontAlgn="auto">
              <a:spcBef>
                <a:spcPts val="0"/>
              </a:spcBef>
              <a:spcAft>
                <a:spcPts val="0"/>
              </a:spcAft>
              <a:buFontTx/>
              <a:buAutoNum type="arabicPeriod"/>
              <a:defRPr/>
            </a:pPr>
            <a:r>
              <a:rPr lang="tr-TR" dirty="0" err="1">
                <a:latin typeface="Trebuchet MS" pitchFamily="34" charset="0"/>
                <a:cs typeface="+mn-cs"/>
              </a:rPr>
              <a:t>Sayac</a:t>
            </a:r>
            <a:r>
              <a:rPr lang="tr-TR" dirty="0">
                <a:latin typeface="Trebuchet MS" pitchFamily="34" charset="0"/>
                <a:cs typeface="+mn-cs"/>
              </a:rPr>
              <a:t> = </a:t>
            </a:r>
            <a:r>
              <a:rPr lang="tr-TR" dirty="0" err="1">
                <a:latin typeface="Trebuchet MS" pitchFamily="34" charset="0"/>
                <a:cs typeface="+mn-cs"/>
              </a:rPr>
              <a:t>Sayac</a:t>
            </a:r>
            <a:r>
              <a:rPr lang="tr-TR" dirty="0">
                <a:latin typeface="Trebuchet MS" pitchFamily="34" charset="0"/>
                <a:cs typeface="+mn-cs"/>
              </a:rPr>
              <a:t> + 1</a:t>
            </a:r>
          </a:p>
          <a:p>
            <a:pPr marL="800100" lvl="1" indent="-342900" algn="just" fontAlgn="auto">
              <a:spcBef>
                <a:spcPts val="0"/>
              </a:spcBef>
              <a:spcAft>
                <a:spcPts val="0"/>
              </a:spcAft>
              <a:buFontTx/>
              <a:buAutoNum type="arabicPeriod"/>
              <a:defRPr/>
            </a:pPr>
            <a:r>
              <a:rPr lang="tr-TR" dirty="0">
                <a:latin typeface="Trebuchet MS" pitchFamily="34" charset="0"/>
                <a:cs typeface="+mn-cs"/>
              </a:rPr>
              <a:t>Adım 4 e git</a:t>
            </a:r>
          </a:p>
          <a:p>
            <a:pPr marL="800100" lvl="1" indent="-342900" algn="just" fontAlgn="auto">
              <a:spcBef>
                <a:spcPts val="0"/>
              </a:spcBef>
              <a:spcAft>
                <a:spcPts val="0"/>
              </a:spcAft>
              <a:buFontTx/>
              <a:buAutoNum type="arabicPeriod"/>
              <a:defRPr/>
            </a:pPr>
            <a:r>
              <a:rPr lang="tr-TR" dirty="0">
                <a:latin typeface="Trebuchet MS" pitchFamily="34" charset="0"/>
                <a:cs typeface="+mn-cs"/>
              </a:rPr>
              <a:t>Yaz Toplam</a:t>
            </a:r>
          </a:p>
          <a:p>
            <a:pPr marL="800100" lvl="1" indent="-342900" algn="just" fontAlgn="auto">
              <a:spcBef>
                <a:spcPts val="0"/>
              </a:spcBef>
              <a:spcAft>
                <a:spcPts val="0"/>
              </a:spcAft>
              <a:buFontTx/>
              <a:buAutoNum type="arabicPeriod"/>
              <a:defRPr/>
            </a:pPr>
            <a:r>
              <a:rPr lang="tr-TR" dirty="0">
                <a:latin typeface="Trebuchet MS" pitchFamily="34" charset="0"/>
                <a:cs typeface="+mn-cs"/>
              </a:rPr>
              <a:t>Dur</a:t>
            </a:r>
          </a:p>
          <a:p>
            <a:endParaRPr lang="tr-TR" dirty="0"/>
          </a:p>
        </p:txBody>
      </p:sp>
    </p:spTree>
    <p:extLst>
      <p:ext uri="{BB962C8B-B14F-4D97-AF65-F5344CB8AC3E}">
        <p14:creationId xmlns:p14="http://schemas.microsoft.com/office/powerpoint/2010/main" val="3260324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FF2EC9E-8754-4F41-9962-155F2B38FF69}"/>
              </a:ext>
            </a:extLst>
          </p:cNvPr>
          <p:cNvSpPr>
            <a:spLocks noGrp="1"/>
          </p:cNvSpPr>
          <p:nvPr>
            <p:ph type="title"/>
          </p:nvPr>
        </p:nvSpPr>
        <p:spPr/>
        <p:txBody>
          <a:bodyPr/>
          <a:lstStyle/>
          <a:p>
            <a:r>
              <a:rPr lang="tr-TR" b="1" i="0" dirty="0">
                <a:solidFill>
                  <a:srgbClr val="002060"/>
                </a:solidFill>
                <a:effectLst/>
                <a:latin typeface="Open Sans"/>
              </a:rPr>
              <a:t>Neden Çocuklara Programlama Öğretmeliyiz?</a:t>
            </a:r>
            <a:endParaRPr lang="tr-TR" dirty="0"/>
          </a:p>
        </p:txBody>
      </p:sp>
      <p:sp>
        <p:nvSpPr>
          <p:cNvPr id="3" name="İçerik Yer Tutucusu 2">
            <a:extLst>
              <a:ext uri="{FF2B5EF4-FFF2-40B4-BE49-F238E27FC236}">
                <a16:creationId xmlns:a16="http://schemas.microsoft.com/office/drawing/2014/main" id="{F6F6B585-EE82-4D97-A1DC-4B49F89B3241}"/>
              </a:ext>
            </a:extLst>
          </p:cNvPr>
          <p:cNvSpPr>
            <a:spLocks noGrp="1"/>
          </p:cNvSpPr>
          <p:nvPr>
            <p:ph idx="1"/>
          </p:nvPr>
        </p:nvSpPr>
        <p:spPr>
          <a:xfrm>
            <a:off x="677334" y="2160589"/>
            <a:ext cx="8596668" cy="4369000"/>
          </a:xfrm>
        </p:spPr>
        <p:txBody>
          <a:bodyPr>
            <a:noAutofit/>
          </a:bodyPr>
          <a:lstStyle/>
          <a:p>
            <a:r>
              <a:rPr lang="tr-TR" sz="2400" b="0" i="0" dirty="0">
                <a:solidFill>
                  <a:srgbClr val="242424"/>
                </a:solidFill>
                <a:effectLst/>
                <a:latin typeface="Lora"/>
              </a:rPr>
              <a:t>Küçük yaşta programlama öğrenmenin önemini kavrayan programcılar bunu kolaylaştırmak için çeşitli araçlar ve diller geliştirdiler. Çocuklara programlamayı sevdirecek ve eğlendirecek şekilde hazırlanmış bir çok uygulama mevcut. </a:t>
            </a:r>
            <a:br>
              <a:rPr lang="tr-TR" sz="2400" b="0" i="0" dirty="0">
                <a:solidFill>
                  <a:srgbClr val="242424"/>
                </a:solidFill>
                <a:effectLst/>
                <a:latin typeface="Lora"/>
              </a:rPr>
            </a:br>
            <a:endParaRPr lang="tr-TR" sz="2400" b="0" i="0" dirty="0">
              <a:solidFill>
                <a:srgbClr val="242424"/>
              </a:solidFill>
              <a:effectLst/>
              <a:latin typeface="Lora"/>
            </a:endParaRPr>
          </a:p>
          <a:p>
            <a:r>
              <a:rPr lang="tr-TR" sz="2400" b="0" i="0" dirty="0">
                <a:solidFill>
                  <a:srgbClr val="242424"/>
                </a:solidFill>
                <a:effectLst/>
                <a:latin typeface="Lora"/>
              </a:rPr>
              <a:t>Aralarında dünyanın en meşhur programcıları aynı zamanda büyük  teknoloji firmalarının kurucuları ve Dünyanın En Zengin İnsanlarından olan </a:t>
            </a:r>
            <a:r>
              <a:rPr lang="tr-TR" sz="2400" b="0" i="0" dirty="0" err="1">
                <a:solidFill>
                  <a:srgbClr val="242424"/>
                </a:solidFill>
                <a:effectLst/>
                <a:latin typeface="Lora"/>
              </a:rPr>
              <a:t>Sergey</a:t>
            </a:r>
            <a:r>
              <a:rPr lang="tr-TR" sz="2400" b="0" i="0" dirty="0">
                <a:solidFill>
                  <a:srgbClr val="242424"/>
                </a:solidFill>
                <a:effectLst/>
                <a:latin typeface="Lora"/>
              </a:rPr>
              <a:t> </a:t>
            </a:r>
            <a:r>
              <a:rPr lang="tr-TR" sz="2400" b="0" i="0" dirty="0" err="1">
                <a:solidFill>
                  <a:srgbClr val="242424"/>
                </a:solidFill>
                <a:effectLst/>
                <a:latin typeface="Lora"/>
              </a:rPr>
              <a:t>Brin</a:t>
            </a:r>
            <a:r>
              <a:rPr lang="tr-TR" sz="2400" b="0" i="0" dirty="0">
                <a:solidFill>
                  <a:srgbClr val="242424"/>
                </a:solidFill>
                <a:effectLst/>
                <a:latin typeface="Lora"/>
              </a:rPr>
              <a:t>, Mark </a:t>
            </a:r>
            <a:r>
              <a:rPr lang="tr-TR" sz="2400" b="0" i="0" dirty="0" err="1">
                <a:solidFill>
                  <a:srgbClr val="242424"/>
                </a:solidFill>
                <a:effectLst/>
                <a:latin typeface="Lora"/>
              </a:rPr>
              <a:t>Zuckerberg</a:t>
            </a:r>
            <a:r>
              <a:rPr lang="tr-TR" sz="2400" b="0" i="0" dirty="0">
                <a:solidFill>
                  <a:srgbClr val="242424"/>
                </a:solidFill>
                <a:effectLst/>
                <a:latin typeface="Lora"/>
              </a:rPr>
              <a:t> (Facebook’un Sahibi) ve Bill Gates ‘in(Microsoft’un Sahibi) hayatları ; bilgisayara ve  programcılığa merakı olan her öğrenci için incelemeye araştırmaya değer.</a:t>
            </a:r>
            <a:endParaRPr lang="tr-TR" sz="2400" dirty="0"/>
          </a:p>
        </p:txBody>
      </p:sp>
    </p:spTree>
    <p:extLst>
      <p:ext uri="{BB962C8B-B14F-4D97-AF65-F5344CB8AC3E}">
        <p14:creationId xmlns:p14="http://schemas.microsoft.com/office/powerpoint/2010/main" val="5793482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270A79A-47C4-426F-8039-08D6C18FE3FF}"/>
              </a:ext>
            </a:extLst>
          </p:cNvPr>
          <p:cNvSpPr>
            <a:spLocks noGrp="1"/>
          </p:cNvSpPr>
          <p:nvPr>
            <p:ph type="title"/>
          </p:nvPr>
        </p:nvSpPr>
        <p:spPr/>
        <p:txBody>
          <a:bodyPr/>
          <a:lstStyle/>
          <a:p>
            <a:r>
              <a:rPr lang="tr-TR" dirty="0">
                <a:solidFill>
                  <a:srgbClr val="FF0000"/>
                </a:solidFill>
              </a:rPr>
              <a:t>ÖRNEK 6 ;</a:t>
            </a:r>
          </a:p>
        </p:txBody>
      </p:sp>
      <p:sp>
        <p:nvSpPr>
          <p:cNvPr id="3" name="İçerik Yer Tutucusu 2">
            <a:extLst>
              <a:ext uri="{FF2B5EF4-FFF2-40B4-BE49-F238E27FC236}">
                <a16:creationId xmlns:a16="http://schemas.microsoft.com/office/drawing/2014/main" id="{8D478209-E94D-4C16-A2FD-781EA5123F2D}"/>
              </a:ext>
            </a:extLst>
          </p:cNvPr>
          <p:cNvSpPr>
            <a:spLocks noGrp="1"/>
          </p:cNvSpPr>
          <p:nvPr>
            <p:ph idx="1"/>
          </p:nvPr>
        </p:nvSpPr>
        <p:spPr/>
        <p:txBody>
          <a:bodyPr/>
          <a:lstStyle/>
          <a:p>
            <a:pPr lvl="1" algn="just" fontAlgn="auto">
              <a:spcBef>
                <a:spcPts val="0"/>
              </a:spcBef>
              <a:spcAft>
                <a:spcPts val="0"/>
              </a:spcAft>
              <a:defRPr/>
            </a:pPr>
            <a:r>
              <a:rPr lang="tr-TR" dirty="0">
                <a:latin typeface="Trebuchet MS" pitchFamily="34" charset="0"/>
                <a:cs typeface="+mn-cs"/>
              </a:rPr>
              <a:t>Örnek: 1 den 100 e kadar olan sayılardan 8 e tam bölünebilen sayıları ekrana yazdıran algoritmayı oluşturunuz.</a:t>
            </a:r>
          </a:p>
          <a:p>
            <a:pPr lvl="1" algn="just" fontAlgn="auto">
              <a:spcBef>
                <a:spcPts val="0"/>
              </a:spcBef>
              <a:spcAft>
                <a:spcPts val="0"/>
              </a:spcAft>
              <a:defRPr/>
            </a:pPr>
            <a:endParaRPr lang="tr-TR" dirty="0">
              <a:latin typeface="Trebuchet MS" pitchFamily="34" charset="0"/>
              <a:cs typeface="+mn-cs"/>
            </a:endParaRPr>
          </a:p>
          <a:p>
            <a:pPr lvl="1" algn="just" fontAlgn="auto">
              <a:spcBef>
                <a:spcPts val="0"/>
              </a:spcBef>
              <a:spcAft>
                <a:spcPts val="0"/>
              </a:spcAft>
              <a:defRPr/>
            </a:pPr>
            <a:r>
              <a:rPr lang="tr-TR" dirty="0">
                <a:latin typeface="Trebuchet MS" pitchFamily="34" charset="0"/>
                <a:cs typeface="+mn-cs"/>
              </a:rPr>
              <a:t>Çözüm;</a:t>
            </a:r>
          </a:p>
          <a:p>
            <a:pPr lvl="1" algn="just" fontAlgn="auto">
              <a:spcBef>
                <a:spcPts val="0"/>
              </a:spcBef>
              <a:spcAft>
                <a:spcPts val="0"/>
              </a:spcAft>
              <a:defRPr/>
            </a:pPr>
            <a:endParaRPr lang="tr-TR" dirty="0">
              <a:latin typeface="Trebuchet MS" pitchFamily="34" charset="0"/>
              <a:cs typeface="+mn-cs"/>
            </a:endParaRPr>
          </a:p>
          <a:p>
            <a:pPr marL="800100" lvl="1" indent="-342900" algn="just" fontAlgn="auto">
              <a:spcBef>
                <a:spcPts val="0"/>
              </a:spcBef>
              <a:spcAft>
                <a:spcPts val="0"/>
              </a:spcAft>
              <a:buFontTx/>
              <a:buAutoNum type="arabicPeriod"/>
              <a:defRPr/>
            </a:pPr>
            <a:r>
              <a:rPr lang="tr-TR" dirty="0">
                <a:latin typeface="Trebuchet MS" pitchFamily="34" charset="0"/>
                <a:cs typeface="+mn-cs"/>
              </a:rPr>
              <a:t>Başla</a:t>
            </a:r>
          </a:p>
          <a:p>
            <a:pPr marL="800100" lvl="1" indent="-342900" algn="just" fontAlgn="auto">
              <a:spcBef>
                <a:spcPts val="0"/>
              </a:spcBef>
              <a:spcAft>
                <a:spcPts val="0"/>
              </a:spcAft>
              <a:buFontTx/>
              <a:buAutoNum type="arabicPeriod"/>
              <a:defRPr/>
            </a:pPr>
            <a:r>
              <a:rPr lang="tr-TR" dirty="0">
                <a:latin typeface="Trebuchet MS" pitchFamily="34" charset="0"/>
                <a:cs typeface="+mn-cs"/>
              </a:rPr>
              <a:t>Sayı=0</a:t>
            </a:r>
          </a:p>
          <a:p>
            <a:pPr marL="800100" lvl="1" indent="-342900" algn="just" fontAlgn="auto">
              <a:spcBef>
                <a:spcPts val="0"/>
              </a:spcBef>
              <a:spcAft>
                <a:spcPts val="0"/>
              </a:spcAft>
              <a:buFontTx/>
              <a:buAutoNum type="arabicPeriod"/>
              <a:defRPr/>
            </a:pPr>
            <a:r>
              <a:rPr lang="tr-TR" dirty="0">
                <a:latin typeface="Trebuchet MS" pitchFamily="34" charset="0"/>
                <a:cs typeface="+mn-cs"/>
              </a:rPr>
              <a:t>Eğer </a:t>
            </a:r>
          </a:p>
          <a:p>
            <a:pPr lvl="1" algn="just" fontAlgn="auto">
              <a:spcBef>
                <a:spcPts val="0"/>
              </a:spcBef>
              <a:spcAft>
                <a:spcPts val="0"/>
              </a:spcAft>
              <a:defRPr/>
            </a:pPr>
            <a:r>
              <a:rPr lang="tr-TR" dirty="0">
                <a:latin typeface="Trebuchet MS" pitchFamily="34" charset="0"/>
                <a:cs typeface="+mn-cs"/>
              </a:rPr>
              <a:t>3. 1. (Sayı &gt; 100) ise Adım 6 ya git</a:t>
            </a:r>
          </a:p>
          <a:p>
            <a:pPr lvl="1" algn="just" fontAlgn="auto">
              <a:spcBef>
                <a:spcPts val="0"/>
              </a:spcBef>
              <a:spcAft>
                <a:spcPts val="0"/>
              </a:spcAft>
              <a:defRPr/>
            </a:pPr>
            <a:r>
              <a:rPr lang="tr-TR" dirty="0">
                <a:latin typeface="Trebuchet MS" pitchFamily="34" charset="0"/>
                <a:cs typeface="+mn-cs"/>
              </a:rPr>
              <a:t>3. 2.  Eğer</a:t>
            </a:r>
          </a:p>
          <a:p>
            <a:pPr lvl="1" algn="just" fontAlgn="auto">
              <a:spcBef>
                <a:spcPts val="0"/>
              </a:spcBef>
              <a:spcAft>
                <a:spcPts val="0"/>
              </a:spcAft>
              <a:defRPr/>
            </a:pPr>
            <a:r>
              <a:rPr lang="tr-TR" dirty="0">
                <a:latin typeface="Trebuchet MS" pitchFamily="34" charset="0"/>
                <a:cs typeface="+mn-cs"/>
              </a:rPr>
              <a:t>3. 2. 1. ((Sayı % 8)==0) ise Sayıyı ekrana yaz</a:t>
            </a:r>
          </a:p>
          <a:p>
            <a:pPr marL="800100" lvl="1" indent="-342900" algn="just" fontAlgn="auto">
              <a:spcBef>
                <a:spcPts val="0"/>
              </a:spcBef>
              <a:spcAft>
                <a:spcPts val="0"/>
              </a:spcAft>
              <a:buFontTx/>
              <a:buAutoNum type="arabicPeriod" startAt="4"/>
              <a:defRPr/>
            </a:pPr>
            <a:r>
              <a:rPr lang="tr-TR" dirty="0">
                <a:latin typeface="Trebuchet MS" pitchFamily="34" charset="0"/>
                <a:cs typeface="+mn-cs"/>
              </a:rPr>
              <a:t>Sayı=Sayı + 1</a:t>
            </a:r>
          </a:p>
          <a:p>
            <a:pPr marL="800100" lvl="1" indent="-342900" algn="just" fontAlgn="auto">
              <a:spcBef>
                <a:spcPts val="0"/>
              </a:spcBef>
              <a:spcAft>
                <a:spcPts val="0"/>
              </a:spcAft>
              <a:buFontTx/>
              <a:buAutoNum type="arabicPeriod" startAt="4"/>
              <a:defRPr/>
            </a:pPr>
            <a:r>
              <a:rPr lang="tr-TR" dirty="0">
                <a:latin typeface="Trebuchet MS" pitchFamily="34" charset="0"/>
                <a:cs typeface="+mn-cs"/>
              </a:rPr>
              <a:t>Adım 3 e git</a:t>
            </a:r>
          </a:p>
          <a:p>
            <a:pPr marL="800100" lvl="1" indent="-342900" algn="just" fontAlgn="auto">
              <a:spcBef>
                <a:spcPts val="0"/>
              </a:spcBef>
              <a:spcAft>
                <a:spcPts val="0"/>
              </a:spcAft>
              <a:buFontTx/>
              <a:buAutoNum type="arabicPeriod" startAt="4"/>
              <a:defRPr/>
            </a:pPr>
            <a:r>
              <a:rPr lang="tr-TR" dirty="0">
                <a:latin typeface="Trebuchet MS" pitchFamily="34" charset="0"/>
                <a:cs typeface="+mn-cs"/>
              </a:rPr>
              <a:t>Dur</a:t>
            </a:r>
            <a:endParaRPr lang="tr-TR" dirty="0"/>
          </a:p>
        </p:txBody>
      </p:sp>
    </p:spTree>
    <p:extLst>
      <p:ext uri="{BB962C8B-B14F-4D97-AF65-F5344CB8AC3E}">
        <p14:creationId xmlns:p14="http://schemas.microsoft.com/office/powerpoint/2010/main" val="18981861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7898DF36-1F54-4DE5-A74E-962EC6C2F64B}"/>
              </a:ext>
            </a:extLst>
          </p:cNvPr>
          <p:cNvSpPr>
            <a:spLocks noGrp="1"/>
          </p:cNvSpPr>
          <p:nvPr>
            <p:ph type="title" idx="4294967295"/>
          </p:nvPr>
        </p:nvSpPr>
        <p:spPr>
          <a:xfrm>
            <a:off x="0" y="188913"/>
            <a:ext cx="7521575" cy="549275"/>
          </a:xfrm>
        </p:spPr>
        <p:txBody>
          <a:bodyPr>
            <a:normAutofit fontScale="90000"/>
          </a:bodyPr>
          <a:lstStyle/>
          <a:p>
            <a:pPr fontAlgn="auto">
              <a:spcAft>
                <a:spcPts val="0"/>
              </a:spcAft>
              <a:defRPr/>
            </a:pPr>
            <a:r>
              <a:rPr lang="tr-TR" b="1" dirty="0">
                <a:solidFill>
                  <a:srgbClr val="002060"/>
                </a:solidFill>
                <a:latin typeface="Trebuchet MS" pitchFamily="34" charset="0"/>
              </a:rPr>
              <a:t>ALGORİTMA</a:t>
            </a:r>
            <a:r>
              <a:rPr lang="tr-TR" b="1" dirty="0">
                <a:latin typeface="Trebuchet MS" pitchFamily="34" charset="0"/>
              </a:rPr>
              <a:t> </a:t>
            </a:r>
            <a:r>
              <a:rPr lang="tr-TR" b="1" dirty="0">
                <a:solidFill>
                  <a:srgbClr val="002060"/>
                </a:solidFill>
                <a:latin typeface="Trebuchet MS" pitchFamily="34" charset="0"/>
              </a:rPr>
              <a:t>OLUŞTURMA</a:t>
            </a:r>
          </a:p>
        </p:txBody>
      </p:sp>
      <p:sp>
        <p:nvSpPr>
          <p:cNvPr id="2" name="Metin kutusu 1">
            <a:extLst>
              <a:ext uri="{FF2B5EF4-FFF2-40B4-BE49-F238E27FC236}">
                <a16:creationId xmlns:a16="http://schemas.microsoft.com/office/drawing/2014/main" id="{4C2741FA-BC75-4962-97B9-B2B52E1D3EE9}"/>
              </a:ext>
            </a:extLst>
          </p:cNvPr>
          <p:cNvSpPr txBox="1"/>
          <p:nvPr/>
        </p:nvSpPr>
        <p:spPr>
          <a:xfrm>
            <a:off x="1919289" y="908050"/>
            <a:ext cx="8497887" cy="2586038"/>
          </a:xfrm>
          <a:prstGeom prst="rect">
            <a:avLst/>
          </a:prstGeom>
          <a:noFill/>
        </p:spPr>
        <p:txBody>
          <a:bodyPr>
            <a:spAutoFit/>
          </a:bodyPr>
          <a:lstStyle/>
          <a:p>
            <a:pPr lvl="1" algn="just">
              <a:defRPr/>
            </a:pPr>
            <a:r>
              <a:rPr lang="tr-TR" dirty="0">
                <a:solidFill>
                  <a:srgbClr val="000000"/>
                </a:solidFill>
                <a:latin typeface="Trebuchet MS" pitchFamily="34" charset="0"/>
              </a:rPr>
              <a:t>Akış Diyagramları;</a:t>
            </a:r>
          </a:p>
          <a:p>
            <a:pPr lvl="1" algn="just">
              <a:defRPr/>
            </a:pPr>
            <a:endParaRPr lang="tr-TR" dirty="0">
              <a:solidFill>
                <a:srgbClr val="000000"/>
              </a:solidFill>
              <a:latin typeface="Trebuchet MS" pitchFamily="34" charset="0"/>
            </a:endParaRPr>
          </a:p>
          <a:p>
            <a:pPr lvl="1" algn="just">
              <a:defRPr/>
            </a:pPr>
            <a:r>
              <a:rPr lang="tr-TR" dirty="0">
                <a:solidFill>
                  <a:srgbClr val="000000"/>
                </a:solidFill>
                <a:latin typeface="Trebuchet MS" pitchFamily="34" charset="0"/>
              </a:rPr>
              <a:t>Örnek: Klavyeden girilen iki adet sayıdan büyük olanını ekrana yazan algoritmayı oluşturunuz.</a:t>
            </a:r>
          </a:p>
          <a:p>
            <a:pPr lvl="1" algn="just">
              <a:defRPr/>
            </a:pPr>
            <a:endParaRPr lang="tr-TR" dirty="0">
              <a:solidFill>
                <a:srgbClr val="000000"/>
              </a:solidFill>
              <a:latin typeface="Trebuchet MS" pitchFamily="34" charset="0"/>
            </a:endParaRPr>
          </a:p>
          <a:p>
            <a:pPr lvl="1" algn="just">
              <a:defRPr/>
            </a:pPr>
            <a:r>
              <a:rPr lang="tr-TR" dirty="0">
                <a:solidFill>
                  <a:srgbClr val="000000"/>
                </a:solidFill>
                <a:latin typeface="Trebuchet MS" pitchFamily="34" charset="0"/>
              </a:rPr>
              <a:t>Çözüm;</a:t>
            </a:r>
          </a:p>
          <a:p>
            <a:pPr lvl="1" algn="just">
              <a:defRPr/>
            </a:pPr>
            <a:endParaRPr lang="tr-TR" dirty="0">
              <a:solidFill>
                <a:srgbClr val="000000"/>
              </a:solidFill>
              <a:latin typeface="Trebuchet MS" pitchFamily="34" charset="0"/>
            </a:endParaRPr>
          </a:p>
          <a:p>
            <a:pPr lvl="1" algn="just">
              <a:defRPr/>
            </a:pPr>
            <a:endParaRPr lang="tr-TR" dirty="0">
              <a:solidFill>
                <a:srgbClr val="000000"/>
              </a:solidFill>
              <a:latin typeface="Trebuchet MS" pitchFamily="34" charset="0"/>
            </a:endParaRPr>
          </a:p>
          <a:p>
            <a:pPr marL="800100" lvl="1" indent="-342900" algn="just">
              <a:buFontTx/>
              <a:buAutoNum type="arabicPeriod"/>
              <a:defRPr/>
            </a:pPr>
            <a:endParaRPr lang="tr-TR" dirty="0">
              <a:solidFill>
                <a:srgbClr val="000000"/>
              </a:solidFill>
              <a:latin typeface="Trebuchet MS" pitchFamily="34" charset="0"/>
            </a:endParaRPr>
          </a:p>
        </p:txBody>
      </p:sp>
      <p:sp>
        <p:nvSpPr>
          <p:cNvPr id="4" name="Akış Çizelgesi: Öteki İşlem 3">
            <a:extLst>
              <a:ext uri="{FF2B5EF4-FFF2-40B4-BE49-F238E27FC236}">
                <a16:creationId xmlns:a16="http://schemas.microsoft.com/office/drawing/2014/main" id="{4DEFAAD4-AEBD-42FB-983D-01EF5D58E646}"/>
              </a:ext>
            </a:extLst>
          </p:cNvPr>
          <p:cNvSpPr/>
          <p:nvPr/>
        </p:nvSpPr>
        <p:spPr>
          <a:xfrm>
            <a:off x="4914900" y="2312989"/>
            <a:ext cx="1036638" cy="503237"/>
          </a:xfrm>
          <a:prstGeom prst="flowChartAlternate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400" dirty="0"/>
              <a:t>Başla</a:t>
            </a:r>
          </a:p>
        </p:txBody>
      </p:sp>
      <p:sp>
        <p:nvSpPr>
          <p:cNvPr id="6" name="Akış Çizelgesi: Veri 5">
            <a:extLst>
              <a:ext uri="{FF2B5EF4-FFF2-40B4-BE49-F238E27FC236}">
                <a16:creationId xmlns:a16="http://schemas.microsoft.com/office/drawing/2014/main" id="{B7DD636E-289F-4295-B7CF-19B9AEAD1A71}"/>
              </a:ext>
            </a:extLst>
          </p:cNvPr>
          <p:cNvSpPr/>
          <p:nvPr/>
        </p:nvSpPr>
        <p:spPr>
          <a:xfrm>
            <a:off x="4894264" y="3062288"/>
            <a:ext cx="1093787" cy="431800"/>
          </a:xfrm>
          <a:prstGeom prst="flowChartInputOutpu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100" dirty="0"/>
              <a:t>Oku (Sayı1)</a:t>
            </a:r>
          </a:p>
        </p:txBody>
      </p:sp>
      <p:sp>
        <p:nvSpPr>
          <p:cNvPr id="7" name="Akış Çizelgesi: Veri 6">
            <a:extLst>
              <a:ext uri="{FF2B5EF4-FFF2-40B4-BE49-F238E27FC236}">
                <a16:creationId xmlns:a16="http://schemas.microsoft.com/office/drawing/2014/main" id="{FB635AAF-C7D2-4320-A94E-310B66E8ED3A}"/>
              </a:ext>
            </a:extLst>
          </p:cNvPr>
          <p:cNvSpPr/>
          <p:nvPr/>
        </p:nvSpPr>
        <p:spPr>
          <a:xfrm>
            <a:off x="4816476" y="3721100"/>
            <a:ext cx="1095375" cy="431800"/>
          </a:xfrm>
          <a:prstGeom prst="flowChartInputOutpu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100" dirty="0"/>
              <a:t>Oku (Sayı2)</a:t>
            </a:r>
          </a:p>
        </p:txBody>
      </p:sp>
      <p:sp>
        <p:nvSpPr>
          <p:cNvPr id="8" name="Akış Çizelgesi: Karar 7">
            <a:extLst>
              <a:ext uri="{FF2B5EF4-FFF2-40B4-BE49-F238E27FC236}">
                <a16:creationId xmlns:a16="http://schemas.microsoft.com/office/drawing/2014/main" id="{863AE063-2068-4B4D-8D5E-3642CBD21235}"/>
              </a:ext>
            </a:extLst>
          </p:cNvPr>
          <p:cNvSpPr/>
          <p:nvPr/>
        </p:nvSpPr>
        <p:spPr>
          <a:xfrm>
            <a:off x="4843463" y="4398963"/>
            <a:ext cx="1223962" cy="722312"/>
          </a:xfrm>
          <a:prstGeom prst="flowChartDecision">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tr-TR" sz="800" dirty="0"/>
          </a:p>
        </p:txBody>
      </p:sp>
      <p:sp>
        <p:nvSpPr>
          <p:cNvPr id="9" name="Akış Çizelgesi: Belge 8">
            <a:extLst>
              <a:ext uri="{FF2B5EF4-FFF2-40B4-BE49-F238E27FC236}">
                <a16:creationId xmlns:a16="http://schemas.microsoft.com/office/drawing/2014/main" id="{57E013E5-F06B-40C3-A324-5C5D9888333F}"/>
              </a:ext>
            </a:extLst>
          </p:cNvPr>
          <p:cNvSpPr/>
          <p:nvPr/>
        </p:nvSpPr>
        <p:spPr>
          <a:xfrm>
            <a:off x="3808413" y="5121275"/>
            <a:ext cx="1008062" cy="503238"/>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100" dirty="0"/>
              <a:t>Yaz Sayı1</a:t>
            </a:r>
            <a:endParaRPr lang="tr-TR" dirty="0"/>
          </a:p>
        </p:txBody>
      </p:sp>
      <p:sp>
        <p:nvSpPr>
          <p:cNvPr id="10" name="Akış Çizelgesi: Belge 9">
            <a:extLst>
              <a:ext uri="{FF2B5EF4-FFF2-40B4-BE49-F238E27FC236}">
                <a16:creationId xmlns:a16="http://schemas.microsoft.com/office/drawing/2014/main" id="{48A01735-3A05-439C-813A-E2AACDD6DAFA}"/>
              </a:ext>
            </a:extLst>
          </p:cNvPr>
          <p:cNvSpPr/>
          <p:nvPr/>
        </p:nvSpPr>
        <p:spPr>
          <a:xfrm>
            <a:off x="6113463" y="5135564"/>
            <a:ext cx="1008062" cy="503237"/>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100" dirty="0"/>
              <a:t>Yaz Sayı2</a:t>
            </a:r>
            <a:endParaRPr lang="tr-TR" dirty="0"/>
          </a:p>
        </p:txBody>
      </p:sp>
      <p:cxnSp>
        <p:nvCxnSpPr>
          <p:cNvPr id="11" name="Düz Ok Bağlayıcısı 10">
            <a:extLst>
              <a:ext uri="{FF2B5EF4-FFF2-40B4-BE49-F238E27FC236}">
                <a16:creationId xmlns:a16="http://schemas.microsoft.com/office/drawing/2014/main" id="{A62CC5AD-4FF4-41A3-8D66-85E3C4511C56}"/>
              </a:ext>
            </a:extLst>
          </p:cNvPr>
          <p:cNvCxnSpPr>
            <a:stCxn id="4" idx="2"/>
            <a:endCxn id="6" idx="1"/>
          </p:cNvCxnSpPr>
          <p:nvPr/>
        </p:nvCxnSpPr>
        <p:spPr>
          <a:xfrm>
            <a:off x="5434013" y="2816226"/>
            <a:ext cx="6350" cy="246063"/>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20" name="Düz Ok Bağlayıcısı 19">
            <a:extLst>
              <a:ext uri="{FF2B5EF4-FFF2-40B4-BE49-F238E27FC236}">
                <a16:creationId xmlns:a16="http://schemas.microsoft.com/office/drawing/2014/main" id="{284CC923-BEF3-4CF5-BDCC-0CF21C9C4902}"/>
              </a:ext>
            </a:extLst>
          </p:cNvPr>
          <p:cNvCxnSpPr/>
          <p:nvPr/>
        </p:nvCxnSpPr>
        <p:spPr>
          <a:xfrm>
            <a:off x="5440364" y="3476626"/>
            <a:ext cx="7937" cy="24447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21" name="Düz Ok Bağlayıcısı 20">
            <a:extLst>
              <a:ext uri="{FF2B5EF4-FFF2-40B4-BE49-F238E27FC236}">
                <a16:creationId xmlns:a16="http://schemas.microsoft.com/office/drawing/2014/main" id="{567A322B-8808-4E2A-BF5D-FCF810BA262C}"/>
              </a:ext>
            </a:extLst>
          </p:cNvPr>
          <p:cNvCxnSpPr/>
          <p:nvPr/>
        </p:nvCxnSpPr>
        <p:spPr>
          <a:xfrm>
            <a:off x="5448300" y="4152901"/>
            <a:ext cx="7938" cy="246063"/>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23" name="Dirsek Bağlayıcısı 22">
            <a:extLst>
              <a:ext uri="{FF2B5EF4-FFF2-40B4-BE49-F238E27FC236}">
                <a16:creationId xmlns:a16="http://schemas.microsoft.com/office/drawing/2014/main" id="{E157C1A5-C471-4270-A9E4-05F899E11787}"/>
              </a:ext>
            </a:extLst>
          </p:cNvPr>
          <p:cNvCxnSpPr>
            <a:stCxn id="8" idx="1"/>
            <a:endCxn id="9" idx="0"/>
          </p:cNvCxnSpPr>
          <p:nvPr/>
        </p:nvCxnSpPr>
        <p:spPr>
          <a:xfrm rot="10800000" flipV="1">
            <a:off x="4313239" y="4760913"/>
            <a:ext cx="530225" cy="360362"/>
          </a:xfrm>
          <a:prstGeom prst="bentConnector2">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25" name="Dirsek Bağlayıcısı 24">
            <a:extLst>
              <a:ext uri="{FF2B5EF4-FFF2-40B4-BE49-F238E27FC236}">
                <a16:creationId xmlns:a16="http://schemas.microsoft.com/office/drawing/2014/main" id="{5AD8938B-C239-4373-9CCB-819AE875DC60}"/>
              </a:ext>
            </a:extLst>
          </p:cNvPr>
          <p:cNvCxnSpPr>
            <a:stCxn id="8" idx="3"/>
            <a:endCxn id="10" idx="0"/>
          </p:cNvCxnSpPr>
          <p:nvPr/>
        </p:nvCxnSpPr>
        <p:spPr>
          <a:xfrm>
            <a:off x="6067426" y="4760913"/>
            <a:ext cx="549275" cy="374650"/>
          </a:xfrm>
          <a:prstGeom prst="bentConnector2">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26" name="Akış Çizelgesi: Öteki İşlem 25">
            <a:extLst>
              <a:ext uri="{FF2B5EF4-FFF2-40B4-BE49-F238E27FC236}">
                <a16:creationId xmlns:a16="http://schemas.microsoft.com/office/drawing/2014/main" id="{05C0785D-0D5F-4CBA-AB19-DEAC669C873C}"/>
              </a:ext>
            </a:extLst>
          </p:cNvPr>
          <p:cNvSpPr/>
          <p:nvPr/>
        </p:nvSpPr>
        <p:spPr>
          <a:xfrm>
            <a:off x="4922839" y="5949950"/>
            <a:ext cx="1036637" cy="503238"/>
          </a:xfrm>
          <a:prstGeom prst="flowChartAlternate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400" dirty="0"/>
              <a:t>Dur</a:t>
            </a:r>
          </a:p>
        </p:txBody>
      </p:sp>
      <p:cxnSp>
        <p:nvCxnSpPr>
          <p:cNvPr id="28" name="Dirsek Bağlayıcısı 27">
            <a:extLst>
              <a:ext uri="{FF2B5EF4-FFF2-40B4-BE49-F238E27FC236}">
                <a16:creationId xmlns:a16="http://schemas.microsoft.com/office/drawing/2014/main" id="{38A6DE2A-43E4-49E5-9100-4F37D612514B}"/>
              </a:ext>
            </a:extLst>
          </p:cNvPr>
          <p:cNvCxnSpPr>
            <a:stCxn id="9" idx="2"/>
            <a:endCxn id="26" idx="0"/>
          </p:cNvCxnSpPr>
          <p:nvPr/>
        </p:nvCxnSpPr>
        <p:spPr>
          <a:xfrm rot="16200000" flipH="1">
            <a:off x="4697414" y="5207001"/>
            <a:ext cx="358775" cy="1127125"/>
          </a:xfrm>
          <a:prstGeom prst="bentConnector3">
            <a:avLst>
              <a:gd name="adj1" fmla="val 52370"/>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30" name="Dirsek Bağlayıcısı 29">
            <a:extLst>
              <a:ext uri="{FF2B5EF4-FFF2-40B4-BE49-F238E27FC236}">
                <a16:creationId xmlns:a16="http://schemas.microsoft.com/office/drawing/2014/main" id="{92D489BC-8167-4B10-AF8D-B5369B10F7E0}"/>
              </a:ext>
            </a:extLst>
          </p:cNvPr>
          <p:cNvCxnSpPr>
            <a:stCxn id="10" idx="2"/>
            <a:endCxn id="26" idx="0"/>
          </p:cNvCxnSpPr>
          <p:nvPr/>
        </p:nvCxnSpPr>
        <p:spPr>
          <a:xfrm rot="5400000">
            <a:off x="5856289" y="5189539"/>
            <a:ext cx="344487" cy="1176337"/>
          </a:xfrm>
          <a:prstGeom prst="bentConnector3">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35" name="Metin kutusu 34">
            <a:extLst>
              <a:ext uri="{FF2B5EF4-FFF2-40B4-BE49-F238E27FC236}">
                <a16:creationId xmlns:a16="http://schemas.microsoft.com/office/drawing/2014/main" id="{661752E0-ADA9-48AF-ACC4-A4187F8A5872}"/>
              </a:ext>
            </a:extLst>
          </p:cNvPr>
          <p:cNvSpPr txBox="1"/>
          <p:nvPr/>
        </p:nvSpPr>
        <p:spPr>
          <a:xfrm>
            <a:off x="4994276" y="4633913"/>
            <a:ext cx="1008063" cy="254000"/>
          </a:xfrm>
          <a:prstGeom prst="rect">
            <a:avLst/>
          </a:prstGeom>
          <a:noFill/>
        </p:spPr>
        <p:txBody>
          <a:bodyPr>
            <a:spAutoFit/>
          </a:bodyPr>
          <a:lstStyle/>
          <a:p>
            <a:pPr>
              <a:defRPr/>
            </a:pPr>
            <a:r>
              <a:rPr lang="tr-TR" sz="1050" dirty="0"/>
              <a:t>Sayı1 &gt; Sayı 2</a:t>
            </a:r>
          </a:p>
        </p:txBody>
      </p:sp>
      <p:sp>
        <p:nvSpPr>
          <p:cNvPr id="37" name="Metin kutusu 36">
            <a:extLst>
              <a:ext uri="{FF2B5EF4-FFF2-40B4-BE49-F238E27FC236}">
                <a16:creationId xmlns:a16="http://schemas.microsoft.com/office/drawing/2014/main" id="{F44DA54E-8F9E-416D-AFA9-9A874B95FAEA}"/>
              </a:ext>
            </a:extLst>
          </p:cNvPr>
          <p:cNvSpPr txBox="1"/>
          <p:nvPr/>
        </p:nvSpPr>
        <p:spPr>
          <a:xfrm>
            <a:off x="4159251" y="4506913"/>
            <a:ext cx="677863" cy="254000"/>
          </a:xfrm>
          <a:prstGeom prst="rect">
            <a:avLst/>
          </a:prstGeom>
          <a:noFill/>
        </p:spPr>
        <p:txBody>
          <a:bodyPr>
            <a:spAutoFit/>
          </a:bodyPr>
          <a:lstStyle/>
          <a:p>
            <a:pPr>
              <a:defRPr/>
            </a:pPr>
            <a:r>
              <a:rPr lang="tr-TR" sz="1050" dirty="0"/>
              <a:t>True (E)</a:t>
            </a:r>
          </a:p>
        </p:txBody>
      </p:sp>
      <p:sp>
        <p:nvSpPr>
          <p:cNvPr id="38" name="Metin kutusu 37">
            <a:extLst>
              <a:ext uri="{FF2B5EF4-FFF2-40B4-BE49-F238E27FC236}">
                <a16:creationId xmlns:a16="http://schemas.microsoft.com/office/drawing/2014/main" id="{F7A41CAA-874E-4F76-AE3E-4536A7FFA785}"/>
              </a:ext>
            </a:extLst>
          </p:cNvPr>
          <p:cNvSpPr txBox="1"/>
          <p:nvPr/>
        </p:nvSpPr>
        <p:spPr>
          <a:xfrm>
            <a:off x="6067425" y="4506913"/>
            <a:ext cx="749300" cy="254000"/>
          </a:xfrm>
          <a:prstGeom prst="rect">
            <a:avLst/>
          </a:prstGeom>
          <a:noFill/>
        </p:spPr>
        <p:txBody>
          <a:bodyPr>
            <a:spAutoFit/>
          </a:bodyPr>
          <a:lstStyle/>
          <a:p>
            <a:pPr>
              <a:defRPr/>
            </a:pPr>
            <a:r>
              <a:rPr lang="tr-TR" sz="1050" dirty="0" err="1"/>
              <a:t>False</a:t>
            </a:r>
            <a:r>
              <a:rPr lang="tr-TR" sz="1050" dirty="0"/>
              <a:t> (H)</a:t>
            </a:r>
          </a:p>
        </p:txBody>
      </p:sp>
    </p:spTree>
  </p:cSld>
  <p:clrMapOvr>
    <a:overrideClrMapping bg1="lt1" tx1="dk1" bg2="lt2" tx2="dk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31ADF5AA-6C32-4253-9210-A5A4310F6857}"/>
              </a:ext>
            </a:extLst>
          </p:cNvPr>
          <p:cNvSpPr>
            <a:spLocks noGrp="1"/>
          </p:cNvSpPr>
          <p:nvPr>
            <p:ph type="title" idx="4294967295"/>
          </p:nvPr>
        </p:nvSpPr>
        <p:spPr>
          <a:xfrm>
            <a:off x="0" y="188913"/>
            <a:ext cx="7521575" cy="549275"/>
          </a:xfrm>
        </p:spPr>
        <p:txBody>
          <a:bodyPr>
            <a:normAutofit fontScale="90000"/>
          </a:bodyPr>
          <a:lstStyle/>
          <a:p>
            <a:pPr fontAlgn="auto">
              <a:spcAft>
                <a:spcPts val="0"/>
              </a:spcAft>
              <a:defRPr/>
            </a:pPr>
            <a:r>
              <a:rPr lang="tr-TR" b="1" dirty="0">
                <a:solidFill>
                  <a:srgbClr val="002060"/>
                </a:solidFill>
                <a:latin typeface="Trebuchet MS" pitchFamily="34" charset="0"/>
              </a:rPr>
              <a:t>ALGORİTMA OLUŞTURMA</a:t>
            </a:r>
          </a:p>
        </p:txBody>
      </p:sp>
      <p:sp>
        <p:nvSpPr>
          <p:cNvPr id="2" name="Metin kutusu 1">
            <a:extLst>
              <a:ext uri="{FF2B5EF4-FFF2-40B4-BE49-F238E27FC236}">
                <a16:creationId xmlns:a16="http://schemas.microsoft.com/office/drawing/2014/main" id="{D3BA6901-8D61-42CC-B8A3-848240A01535}"/>
              </a:ext>
            </a:extLst>
          </p:cNvPr>
          <p:cNvSpPr txBox="1"/>
          <p:nvPr/>
        </p:nvSpPr>
        <p:spPr>
          <a:xfrm>
            <a:off x="1919289" y="908050"/>
            <a:ext cx="8497887" cy="2586038"/>
          </a:xfrm>
          <a:prstGeom prst="rect">
            <a:avLst/>
          </a:prstGeom>
          <a:noFill/>
        </p:spPr>
        <p:txBody>
          <a:bodyPr>
            <a:spAutoFit/>
          </a:bodyPr>
          <a:lstStyle/>
          <a:p>
            <a:pPr lvl="1" algn="just">
              <a:defRPr/>
            </a:pPr>
            <a:r>
              <a:rPr lang="tr-TR" dirty="0">
                <a:solidFill>
                  <a:srgbClr val="000000"/>
                </a:solidFill>
                <a:latin typeface="Trebuchet MS" pitchFamily="34" charset="0"/>
              </a:rPr>
              <a:t>Akış Diyagramları;</a:t>
            </a:r>
          </a:p>
          <a:p>
            <a:pPr lvl="1" algn="just">
              <a:defRPr/>
            </a:pPr>
            <a:endParaRPr lang="tr-TR" dirty="0">
              <a:solidFill>
                <a:srgbClr val="000000"/>
              </a:solidFill>
              <a:latin typeface="Trebuchet MS" pitchFamily="34" charset="0"/>
            </a:endParaRPr>
          </a:p>
          <a:p>
            <a:pPr lvl="1" algn="just">
              <a:defRPr/>
            </a:pPr>
            <a:r>
              <a:rPr lang="tr-TR" dirty="0">
                <a:solidFill>
                  <a:srgbClr val="000000"/>
                </a:solidFill>
                <a:latin typeface="Trebuchet MS" pitchFamily="34" charset="0"/>
              </a:rPr>
              <a:t>Örnek: Klavyeden girilen sayının pozitif yada negatif, yada sıfır olduğunu ekrana yazan algoritmayı oluşturunuz.</a:t>
            </a:r>
          </a:p>
          <a:p>
            <a:pPr lvl="1" algn="just">
              <a:defRPr/>
            </a:pPr>
            <a:endParaRPr lang="tr-TR" dirty="0">
              <a:solidFill>
                <a:srgbClr val="000000"/>
              </a:solidFill>
              <a:latin typeface="Trebuchet MS" pitchFamily="34" charset="0"/>
            </a:endParaRPr>
          </a:p>
          <a:p>
            <a:pPr lvl="1" algn="just">
              <a:defRPr/>
            </a:pPr>
            <a:r>
              <a:rPr lang="tr-TR" dirty="0">
                <a:solidFill>
                  <a:srgbClr val="000000"/>
                </a:solidFill>
                <a:latin typeface="Trebuchet MS" pitchFamily="34" charset="0"/>
              </a:rPr>
              <a:t>Çözüm;</a:t>
            </a:r>
          </a:p>
          <a:p>
            <a:pPr lvl="1" algn="just">
              <a:defRPr/>
            </a:pPr>
            <a:endParaRPr lang="tr-TR" dirty="0">
              <a:solidFill>
                <a:srgbClr val="000000"/>
              </a:solidFill>
              <a:latin typeface="Trebuchet MS" pitchFamily="34" charset="0"/>
            </a:endParaRPr>
          </a:p>
          <a:p>
            <a:pPr lvl="1" algn="just">
              <a:defRPr/>
            </a:pPr>
            <a:endParaRPr lang="tr-TR" dirty="0">
              <a:solidFill>
                <a:srgbClr val="000000"/>
              </a:solidFill>
              <a:latin typeface="Trebuchet MS" pitchFamily="34" charset="0"/>
            </a:endParaRPr>
          </a:p>
          <a:p>
            <a:pPr marL="800100" lvl="1" indent="-342900" algn="just">
              <a:buFontTx/>
              <a:buAutoNum type="arabicPeriod"/>
              <a:defRPr/>
            </a:pPr>
            <a:endParaRPr lang="tr-TR" dirty="0">
              <a:solidFill>
                <a:srgbClr val="000000"/>
              </a:solidFill>
              <a:latin typeface="Trebuchet MS" pitchFamily="34" charset="0"/>
            </a:endParaRPr>
          </a:p>
        </p:txBody>
      </p:sp>
      <p:sp>
        <p:nvSpPr>
          <p:cNvPr id="4" name="Akış Çizelgesi: Öteki İşlem 3">
            <a:extLst>
              <a:ext uri="{FF2B5EF4-FFF2-40B4-BE49-F238E27FC236}">
                <a16:creationId xmlns:a16="http://schemas.microsoft.com/office/drawing/2014/main" id="{68E6FEAC-F49D-4CB4-B51A-5EBA13EE671F}"/>
              </a:ext>
            </a:extLst>
          </p:cNvPr>
          <p:cNvSpPr/>
          <p:nvPr/>
        </p:nvSpPr>
        <p:spPr>
          <a:xfrm>
            <a:off x="4914901" y="2312989"/>
            <a:ext cx="893763" cy="395287"/>
          </a:xfrm>
          <a:prstGeom prst="flowChartAlternate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100" dirty="0"/>
              <a:t>Başla</a:t>
            </a:r>
          </a:p>
        </p:txBody>
      </p:sp>
      <p:sp>
        <p:nvSpPr>
          <p:cNvPr id="6" name="Akış Çizelgesi: Veri 5">
            <a:extLst>
              <a:ext uri="{FF2B5EF4-FFF2-40B4-BE49-F238E27FC236}">
                <a16:creationId xmlns:a16="http://schemas.microsoft.com/office/drawing/2014/main" id="{9D0211B3-B244-40E1-A3A6-F21E7DC186C3}"/>
              </a:ext>
            </a:extLst>
          </p:cNvPr>
          <p:cNvSpPr/>
          <p:nvPr/>
        </p:nvSpPr>
        <p:spPr>
          <a:xfrm>
            <a:off x="4821238" y="2997200"/>
            <a:ext cx="1058862" cy="431800"/>
          </a:xfrm>
          <a:prstGeom prst="flowChartInputOutpu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dirty="0"/>
              <a:t>Oku (Sayı</a:t>
            </a:r>
            <a:r>
              <a:rPr lang="tr-TR" sz="1100" dirty="0"/>
              <a:t>)</a:t>
            </a:r>
          </a:p>
        </p:txBody>
      </p:sp>
      <p:sp>
        <p:nvSpPr>
          <p:cNvPr id="8" name="Akış Çizelgesi: Karar 7">
            <a:extLst>
              <a:ext uri="{FF2B5EF4-FFF2-40B4-BE49-F238E27FC236}">
                <a16:creationId xmlns:a16="http://schemas.microsoft.com/office/drawing/2014/main" id="{4CECD8B3-A033-4B95-AEC5-A0929C3FBCA7}"/>
              </a:ext>
            </a:extLst>
          </p:cNvPr>
          <p:cNvSpPr/>
          <p:nvPr/>
        </p:nvSpPr>
        <p:spPr>
          <a:xfrm>
            <a:off x="4735513" y="3622676"/>
            <a:ext cx="1223962" cy="720725"/>
          </a:xfrm>
          <a:prstGeom prst="flowChartDecision">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dirty="0"/>
              <a:t>Sayı&gt;0</a:t>
            </a:r>
          </a:p>
        </p:txBody>
      </p:sp>
      <p:sp>
        <p:nvSpPr>
          <p:cNvPr id="9" name="Akış Çizelgesi: Belge 8">
            <a:extLst>
              <a:ext uri="{FF2B5EF4-FFF2-40B4-BE49-F238E27FC236}">
                <a16:creationId xmlns:a16="http://schemas.microsoft.com/office/drawing/2014/main" id="{3E9B61BD-3D10-4D0D-8886-30EFC503349A}"/>
              </a:ext>
            </a:extLst>
          </p:cNvPr>
          <p:cNvSpPr/>
          <p:nvPr/>
        </p:nvSpPr>
        <p:spPr>
          <a:xfrm>
            <a:off x="3514726" y="4441825"/>
            <a:ext cx="1008063" cy="503238"/>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dirty="0">
                <a:latin typeface="Calibri" pitchFamily="34" charset="0"/>
                <a:cs typeface="Calibri" pitchFamily="34" charset="0"/>
              </a:rPr>
              <a:t>‘’POZİTİF’’</a:t>
            </a:r>
          </a:p>
        </p:txBody>
      </p:sp>
      <p:cxnSp>
        <p:nvCxnSpPr>
          <p:cNvPr id="23" name="Dirsek Bağlayıcısı 22">
            <a:extLst>
              <a:ext uri="{FF2B5EF4-FFF2-40B4-BE49-F238E27FC236}">
                <a16:creationId xmlns:a16="http://schemas.microsoft.com/office/drawing/2014/main" id="{DC346359-C62E-4C48-9AEE-C472C92AF9F1}"/>
              </a:ext>
            </a:extLst>
          </p:cNvPr>
          <p:cNvCxnSpPr>
            <a:stCxn id="8" idx="1"/>
            <a:endCxn id="9" idx="0"/>
          </p:cNvCxnSpPr>
          <p:nvPr/>
        </p:nvCxnSpPr>
        <p:spPr>
          <a:xfrm rot="10800000" flipV="1">
            <a:off x="4017963" y="3983039"/>
            <a:ext cx="717550" cy="458787"/>
          </a:xfrm>
          <a:prstGeom prst="bentConnector2">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25" name="Dirsek Bağlayıcısı 24">
            <a:extLst>
              <a:ext uri="{FF2B5EF4-FFF2-40B4-BE49-F238E27FC236}">
                <a16:creationId xmlns:a16="http://schemas.microsoft.com/office/drawing/2014/main" id="{34826383-45EE-4EFD-BDFD-D9601F5CC716}"/>
              </a:ext>
            </a:extLst>
          </p:cNvPr>
          <p:cNvCxnSpPr>
            <a:stCxn id="8" idx="3"/>
          </p:cNvCxnSpPr>
          <p:nvPr/>
        </p:nvCxnSpPr>
        <p:spPr>
          <a:xfrm>
            <a:off x="5959475" y="3983038"/>
            <a:ext cx="954088" cy="404812"/>
          </a:xfrm>
          <a:prstGeom prst="bentConnector2">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26" name="Akış Çizelgesi: Öteki İşlem 25">
            <a:extLst>
              <a:ext uri="{FF2B5EF4-FFF2-40B4-BE49-F238E27FC236}">
                <a16:creationId xmlns:a16="http://schemas.microsoft.com/office/drawing/2014/main" id="{F892EEFE-2174-4B42-A824-E5593303A80F}"/>
              </a:ext>
            </a:extLst>
          </p:cNvPr>
          <p:cNvSpPr/>
          <p:nvPr/>
        </p:nvSpPr>
        <p:spPr>
          <a:xfrm>
            <a:off x="4943476" y="6381750"/>
            <a:ext cx="911225" cy="387350"/>
          </a:xfrm>
          <a:prstGeom prst="flowChartAlternate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dirty="0"/>
              <a:t>Dur</a:t>
            </a:r>
          </a:p>
        </p:txBody>
      </p:sp>
      <p:sp>
        <p:nvSpPr>
          <p:cNvPr id="38923" name="Metin kutusu 36">
            <a:extLst>
              <a:ext uri="{FF2B5EF4-FFF2-40B4-BE49-F238E27FC236}">
                <a16:creationId xmlns:a16="http://schemas.microsoft.com/office/drawing/2014/main" id="{ECD0B567-48F0-4913-9AD7-06A4F249DD0D}"/>
              </a:ext>
            </a:extLst>
          </p:cNvPr>
          <p:cNvSpPr txBox="1">
            <a:spLocks noChangeArrowheads="1"/>
          </p:cNvSpPr>
          <p:nvPr/>
        </p:nvSpPr>
        <p:spPr bwMode="auto">
          <a:xfrm>
            <a:off x="5640388" y="4416425"/>
            <a:ext cx="6778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Franklin Gothic Book" panose="020B0503020102020204" pitchFamily="34" charset="0"/>
              </a:defRPr>
            </a:lvl1pPr>
            <a:lvl2pPr marL="742950" indent="-285750">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defRPr>
            </a:lvl9pPr>
          </a:lstStyle>
          <a:p>
            <a:r>
              <a:rPr lang="tr-TR" altLang="tr-TR" sz="1000"/>
              <a:t>True (E)</a:t>
            </a:r>
          </a:p>
        </p:txBody>
      </p:sp>
      <p:sp>
        <p:nvSpPr>
          <p:cNvPr id="38" name="Metin kutusu 37">
            <a:extLst>
              <a:ext uri="{FF2B5EF4-FFF2-40B4-BE49-F238E27FC236}">
                <a16:creationId xmlns:a16="http://schemas.microsoft.com/office/drawing/2014/main" id="{706714FC-219E-49CD-9189-91544CDC50B4}"/>
              </a:ext>
            </a:extLst>
          </p:cNvPr>
          <p:cNvSpPr txBox="1"/>
          <p:nvPr/>
        </p:nvSpPr>
        <p:spPr>
          <a:xfrm>
            <a:off x="6165851" y="3729038"/>
            <a:ext cx="747713" cy="254000"/>
          </a:xfrm>
          <a:prstGeom prst="rect">
            <a:avLst/>
          </a:prstGeom>
          <a:noFill/>
        </p:spPr>
        <p:txBody>
          <a:bodyPr>
            <a:spAutoFit/>
          </a:bodyPr>
          <a:lstStyle/>
          <a:p>
            <a:pPr>
              <a:defRPr/>
            </a:pPr>
            <a:r>
              <a:rPr lang="tr-TR" sz="1050" dirty="0" err="1"/>
              <a:t>False</a:t>
            </a:r>
            <a:r>
              <a:rPr lang="tr-TR" sz="1050" dirty="0"/>
              <a:t> (H)</a:t>
            </a:r>
          </a:p>
        </p:txBody>
      </p:sp>
      <p:cxnSp>
        <p:nvCxnSpPr>
          <p:cNvPr id="19" name="Düz Ok Bağlayıcısı 18">
            <a:extLst>
              <a:ext uri="{FF2B5EF4-FFF2-40B4-BE49-F238E27FC236}">
                <a16:creationId xmlns:a16="http://schemas.microsoft.com/office/drawing/2014/main" id="{7DE99B87-FF63-49EC-9A1A-49F59E12ABA7}"/>
              </a:ext>
            </a:extLst>
          </p:cNvPr>
          <p:cNvCxnSpPr/>
          <p:nvPr/>
        </p:nvCxnSpPr>
        <p:spPr>
          <a:xfrm>
            <a:off x="5360988" y="2708276"/>
            <a:ext cx="0" cy="288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Düz Ok Bağlayıcısı 28">
            <a:extLst>
              <a:ext uri="{FF2B5EF4-FFF2-40B4-BE49-F238E27FC236}">
                <a16:creationId xmlns:a16="http://schemas.microsoft.com/office/drawing/2014/main" id="{C4A7267C-A44B-4E1A-86C4-E3A6F76F88BA}"/>
              </a:ext>
            </a:extLst>
          </p:cNvPr>
          <p:cNvCxnSpPr>
            <a:stCxn id="6" idx="4"/>
            <a:endCxn id="8" idx="0"/>
          </p:cNvCxnSpPr>
          <p:nvPr/>
        </p:nvCxnSpPr>
        <p:spPr>
          <a:xfrm flipH="1">
            <a:off x="5346701" y="3429001"/>
            <a:ext cx="4763" cy="1936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Dirsek Bağlayıcısı 44">
            <a:extLst>
              <a:ext uri="{FF2B5EF4-FFF2-40B4-BE49-F238E27FC236}">
                <a16:creationId xmlns:a16="http://schemas.microsoft.com/office/drawing/2014/main" id="{D80EC38A-3101-4DCA-8F3C-3631750E1B8C}"/>
              </a:ext>
            </a:extLst>
          </p:cNvPr>
          <p:cNvCxnSpPr/>
          <p:nvPr/>
        </p:nvCxnSpPr>
        <p:spPr>
          <a:xfrm rot="10800000" flipV="1">
            <a:off x="5824538" y="4752976"/>
            <a:ext cx="715962" cy="385763"/>
          </a:xfrm>
          <a:prstGeom prst="bentConnector2">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46" name="Dirsek Bağlayıcısı 45">
            <a:extLst>
              <a:ext uri="{FF2B5EF4-FFF2-40B4-BE49-F238E27FC236}">
                <a16:creationId xmlns:a16="http://schemas.microsoft.com/office/drawing/2014/main" id="{7F4106AA-5FB4-4194-AFC8-EE61A2381856}"/>
              </a:ext>
            </a:extLst>
          </p:cNvPr>
          <p:cNvCxnSpPr>
            <a:endCxn id="49" idx="0"/>
          </p:cNvCxnSpPr>
          <p:nvPr/>
        </p:nvCxnSpPr>
        <p:spPr>
          <a:xfrm>
            <a:off x="7391401" y="4738689"/>
            <a:ext cx="955675" cy="369887"/>
          </a:xfrm>
          <a:prstGeom prst="bentConnector2">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43" name="Akış Çizelgesi: Karar 42">
            <a:extLst>
              <a:ext uri="{FF2B5EF4-FFF2-40B4-BE49-F238E27FC236}">
                <a16:creationId xmlns:a16="http://schemas.microsoft.com/office/drawing/2014/main" id="{5E5A60E8-4FF7-419E-B103-DE5AA17D65D0}"/>
              </a:ext>
            </a:extLst>
          </p:cNvPr>
          <p:cNvSpPr/>
          <p:nvPr/>
        </p:nvSpPr>
        <p:spPr>
          <a:xfrm>
            <a:off x="6302376" y="4387851"/>
            <a:ext cx="1223963" cy="720725"/>
          </a:xfrm>
          <a:prstGeom prst="flowChartDecision">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dirty="0"/>
              <a:t>Sayı&lt;0</a:t>
            </a:r>
          </a:p>
        </p:txBody>
      </p:sp>
      <p:sp>
        <p:nvSpPr>
          <p:cNvPr id="47" name="Metin kutusu 46">
            <a:extLst>
              <a:ext uri="{FF2B5EF4-FFF2-40B4-BE49-F238E27FC236}">
                <a16:creationId xmlns:a16="http://schemas.microsoft.com/office/drawing/2014/main" id="{AB75B252-EE72-4A23-BC3E-6B59A38675E4}"/>
              </a:ext>
            </a:extLst>
          </p:cNvPr>
          <p:cNvSpPr txBox="1"/>
          <p:nvPr/>
        </p:nvSpPr>
        <p:spPr>
          <a:xfrm>
            <a:off x="4017963" y="3729038"/>
            <a:ext cx="677862" cy="254000"/>
          </a:xfrm>
          <a:prstGeom prst="rect">
            <a:avLst/>
          </a:prstGeom>
          <a:noFill/>
        </p:spPr>
        <p:txBody>
          <a:bodyPr>
            <a:spAutoFit/>
          </a:bodyPr>
          <a:lstStyle/>
          <a:p>
            <a:pPr>
              <a:defRPr/>
            </a:pPr>
            <a:r>
              <a:rPr lang="tr-TR" sz="1050" dirty="0"/>
              <a:t>True (E)</a:t>
            </a:r>
          </a:p>
        </p:txBody>
      </p:sp>
      <p:sp>
        <p:nvSpPr>
          <p:cNvPr id="48" name="Akış Çizelgesi: Belge 47">
            <a:extLst>
              <a:ext uri="{FF2B5EF4-FFF2-40B4-BE49-F238E27FC236}">
                <a16:creationId xmlns:a16="http://schemas.microsoft.com/office/drawing/2014/main" id="{D67E7DF2-6D44-4E89-B4DF-25687A0FCA24}"/>
              </a:ext>
            </a:extLst>
          </p:cNvPr>
          <p:cNvSpPr/>
          <p:nvPr/>
        </p:nvSpPr>
        <p:spPr>
          <a:xfrm>
            <a:off x="5343526" y="5135564"/>
            <a:ext cx="1008063" cy="503237"/>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dirty="0">
                <a:latin typeface="Calibri" pitchFamily="34" charset="0"/>
                <a:cs typeface="Calibri" pitchFamily="34" charset="0"/>
              </a:rPr>
              <a:t>‘’NEGATİF’’</a:t>
            </a:r>
          </a:p>
        </p:txBody>
      </p:sp>
      <p:sp>
        <p:nvSpPr>
          <p:cNvPr id="49" name="Akış Çizelgesi: Belge 48">
            <a:extLst>
              <a:ext uri="{FF2B5EF4-FFF2-40B4-BE49-F238E27FC236}">
                <a16:creationId xmlns:a16="http://schemas.microsoft.com/office/drawing/2014/main" id="{7FD1E403-0AC5-4494-B7BF-FDB3A2D26D11}"/>
              </a:ext>
            </a:extLst>
          </p:cNvPr>
          <p:cNvSpPr/>
          <p:nvPr/>
        </p:nvSpPr>
        <p:spPr>
          <a:xfrm>
            <a:off x="7842251" y="5108576"/>
            <a:ext cx="1008063" cy="504825"/>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dirty="0">
                <a:latin typeface="Calibri" pitchFamily="34" charset="0"/>
                <a:cs typeface="Calibri" pitchFamily="34" charset="0"/>
              </a:rPr>
              <a:t>‘’SIFIR’’</a:t>
            </a:r>
          </a:p>
        </p:txBody>
      </p:sp>
      <p:sp>
        <p:nvSpPr>
          <p:cNvPr id="38933" name="Metin kutusu 50">
            <a:extLst>
              <a:ext uri="{FF2B5EF4-FFF2-40B4-BE49-F238E27FC236}">
                <a16:creationId xmlns:a16="http://schemas.microsoft.com/office/drawing/2014/main" id="{09B9D442-8324-4624-99B1-8BD6FBDB522C}"/>
              </a:ext>
            </a:extLst>
          </p:cNvPr>
          <p:cNvSpPr txBox="1">
            <a:spLocks noChangeArrowheads="1"/>
          </p:cNvSpPr>
          <p:nvPr/>
        </p:nvSpPr>
        <p:spPr bwMode="auto">
          <a:xfrm>
            <a:off x="7581901" y="4416425"/>
            <a:ext cx="747713"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Franklin Gothic Book" panose="020B0503020102020204" pitchFamily="34" charset="0"/>
              </a:defRPr>
            </a:lvl1pPr>
            <a:lvl2pPr marL="742950" indent="-285750">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defRPr>
            </a:lvl9pPr>
          </a:lstStyle>
          <a:p>
            <a:r>
              <a:rPr lang="tr-TR" altLang="tr-TR" sz="1000"/>
              <a:t>False (H)</a:t>
            </a:r>
          </a:p>
        </p:txBody>
      </p:sp>
      <p:sp>
        <p:nvSpPr>
          <p:cNvPr id="52" name="Akış Çizelgesi: Bağlayıcı 51">
            <a:extLst>
              <a:ext uri="{FF2B5EF4-FFF2-40B4-BE49-F238E27FC236}">
                <a16:creationId xmlns:a16="http://schemas.microsoft.com/office/drawing/2014/main" id="{97DD2CC5-7617-4FBA-9927-59B2CA47B6FA}"/>
              </a:ext>
            </a:extLst>
          </p:cNvPr>
          <p:cNvSpPr/>
          <p:nvPr/>
        </p:nvSpPr>
        <p:spPr>
          <a:xfrm>
            <a:off x="5767388" y="6021388"/>
            <a:ext cx="158750" cy="144462"/>
          </a:xfrm>
          <a:prstGeom prst="flowChartConnector">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tr-TR"/>
          </a:p>
        </p:txBody>
      </p:sp>
      <p:cxnSp>
        <p:nvCxnSpPr>
          <p:cNvPr id="54" name="Dirsek Bağlayıcısı 53">
            <a:extLst>
              <a:ext uri="{FF2B5EF4-FFF2-40B4-BE49-F238E27FC236}">
                <a16:creationId xmlns:a16="http://schemas.microsoft.com/office/drawing/2014/main" id="{6AB85C7A-3831-4F48-8670-2FF26D810FDA}"/>
              </a:ext>
            </a:extLst>
          </p:cNvPr>
          <p:cNvCxnSpPr>
            <a:stCxn id="49" idx="2"/>
            <a:endCxn id="52" idx="6"/>
          </p:cNvCxnSpPr>
          <p:nvPr/>
        </p:nvCxnSpPr>
        <p:spPr>
          <a:xfrm rot="5400000">
            <a:off x="6880226" y="4625976"/>
            <a:ext cx="512762" cy="2420937"/>
          </a:xfrm>
          <a:prstGeom prst="bentConnector2">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56" name="Düz Ok Bağlayıcısı 55">
            <a:extLst>
              <a:ext uri="{FF2B5EF4-FFF2-40B4-BE49-F238E27FC236}">
                <a16:creationId xmlns:a16="http://schemas.microsoft.com/office/drawing/2014/main" id="{F6C4F151-3D5A-42E2-89E7-DE4671521C54}"/>
              </a:ext>
            </a:extLst>
          </p:cNvPr>
          <p:cNvCxnSpPr>
            <a:stCxn id="48" idx="2"/>
            <a:endCxn id="52" idx="0"/>
          </p:cNvCxnSpPr>
          <p:nvPr/>
        </p:nvCxnSpPr>
        <p:spPr>
          <a:xfrm>
            <a:off x="5846763" y="5605464"/>
            <a:ext cx="0" cy="4159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67" name="Akış Çizelgesi: Bağlayıcı 66">
            <a:extLst>
              <a:ext uri="{FF2B5EF4-FFF2-40B4-BE49-F238E27FC236}">
                <a16:creationId xmlns:a16="http://schemas.microsoft.com/office/drawing/2014/main" id="{FD7C27BE-E375-4EC1-9C8A-C69F86128825}"/>
              </a:ext>
            </a:extLst>
          </p:cNvPr>
          <p:cNvSpPr/>
          <p:nvPr/>
        </p:nvSpPr>
        <p:spPr>
          <a:xfrm>
            <a:off x="5319713" y="6029326"/>
            <a:ext cx="158750" cy="144463"/>
          </a:xfrm>
          <a:prstGeom prst="flowChartConnector">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tr-TR"/>
          </a:p>
        </p:txBody>
      </p:sp>
      <p:cxnSp>
        <p:nvCxnSpPr>
          <p:cNvPr id="69" name="Düz Ok Bağlayıcısı 68">
            <a:extLst>
              <a:ext uri="{FF2B5EF4-FFF2-40B4-BE49-F238E27FC236}">
                <a16:creationId xmlns:a16="http://schemas.microsoft.com/office/drawing/2014/main" id="{FA441C69-3AA0-4B1E-B094-F0D2D25C1587}"/>
              </a:ext>
            </a:extLst>
          </p:cNvPr>
          <p:cNvCxnSpPr>
            <a:stCxn id="52" idx="2"/>
            <a:endCxn id="67" idx="6"/>
          </p:cNvCxnSpPr>
          <p:nvPr/>
        </p:nvCxnSpPr>
        <p:spPr>
          <a:xfrm flipH="1">
            <a:off x="5478464" y="6092826"/>
            <a:ext cx="288925" cy="95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74" name="Düz Ok Bağlayıcısı 73">
            <a:extLst>
              <a:ext uri="{FF2B5EF4-FFF2-40B4-BE49-F238E27FC236}">
                <a16:creationId xmlns:a16="http://schemas.microsoft.com/office/drawing/2014/main" id="{4E8AC319-C9CE-4AD4-BAA5-367F495B620A}"/>
              </a:ext>
            </a:extLst>
          </p:cNvPr>
          <p:cNvCxnSpPr>
            <a:stCxn id="67" idx="4"/>
            <a:endCxn id="26" idx="0"/>
          </p:cNvCxnSpPr>
          <p:nvPr/>
        </p:nvCxnSpPr>
        <p:spPr>
          <a:xfrm>
            <a:off x="5399088" y="6173788"/>
            <a:ext cx="0" cy="207962"/>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76" name="Dirsek Bağlayıcısı 75">
            <a:extLst>
              <a:ext uri="{FF2B5EF4-FFF2-40B4-BE49-F238E27FC236}">
                <a16:creationId xmlns:a16="http://schemas.microsoft.com/office/drawing/2014/main" id="{B69072AD-1649-46D5-A88C-F22D67A055F7}"/>
              </a:ext>
            </a:extLst>
          </p:cNvPr>
          <p:cNvCxnSpPr>
            <a:stCxn id="9" idx="2"/>
            <a:endCxn id="67" idx="2"/>
          </p:cNvCxnSpPr>
          <p:nvPr/>
        </p:nvCxnSpPr>
        <p:spPr>
          <a:xfrm rot="16200000" flipH="1">
            <a:off x="4073526" y="4856163"/>
            <a:ext cx="1190625" cy="1301750"/>
          </a:xfrm>
          <a:prstGeom prst="bentConnector2">
            <a:avLst/>
          </a:prstGeom>
          <a:ln w="28575">
            <a:tailEnd type="arrow"/>
          </a:ln>
        </p:spPr>
        <p:style>
          <a:lnRef idx="1">
            <a:schemeClr val="accent2"/>
          </a:lnRef>
          <a:fillRef idx="0">
            <a:schemeClr val="accent2"/>
          </a:fillRef>
          <a:effectRef idx="0">
            <a:schemeClr val="accent2"/>
          </a:effectRef>
          <a:fontRef idx="minor">
            <a:schemeClr val="tx1"/>
          </a:fontRef>
        </p:style>
      </p:cxnSp>
    </p:spTree>
  </p:cSld>
  <p:clrMapOvr>
    <a:overrideClrMapping bg1="lt1" tx1="dk1" bg2="lt2" tx2="dk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C7F8EABD-B2CA-459F-BEE9-2F09961FC989}"/>
              </a:ext>
            </a:extLst>
          </p:cNvPr>
          <p:cNvSpPr>
            <a:spLocks noGrp="1"/>
          </p:cNvSpPr>
          <p:nvPr>
            <p:ph type="title" idx="4294967295"/>
          </p:nvPr>
        </p:nvSpPr>
        <p:spPr>
          <a:xfrm>
            <a:off x="0" y="188913"/>
            <a:ext cx="7521575" cy="549275"/>
          </a:xfrm>
        </p:spPr>
        <p:txBody>
          <a:bodyPr>
            <a:normAutofit fontScale="90000"/>
          </a:bodyPr>
          <a:lstStyle/>
          <a:p>
            <a:pPr fontAlgn="auto">
              <a:spcAft>
                <a:spcPts val="0"/>
              </a:spcAft>
              <a:defRPr/>
            </a:pPr>
            <a:r>
              <a:rPr lang="tr-TR" b="1" dirty="0">
                <a:solidFill>
                  <a:srgbClr val="002060"/>
                </a:solidFill>
                <a:latin typeface="Trebuchet MS" pitchFamily="34" charset="0"/>
              </a:rPr>
              <a:t>ALGORİTMA OLUŞTURMA</a:t>
            </a:r>
          </a:p>
        </p:txBody>
      </p:sp>
      <p:sp>
        <p:nvSpPr>
          <p:cNvPr id="2" name="Metin kutusu 1">
            <a:extLst>
              <a:ext uri="{FF2B5EF4-FFF2-40B4-BE49-F238E27FC236}">
                <a16:creationId xmlns:a16="http://schemas.microsoft.com/office/drawing/2014/main" id="{013C191C-3DCB-4825-A4D4-08B2877D173F}"/>
              </a:ext>
            </a:extLst>
          </p:cNvPr>
          <p:cNvSpPr txBox="1"/>
          <p:nvPr/>
        </p:nvSpPr>
        <p:spPr>
          <a:xfrm>
            <a:off x="1919289" y="908051"/>
            <a:ext cx="4897437" cy="2278063"/>
          </a:xfrm>
          <a:prstGeom prst="rect">
            <a:avLst/>
          </a:prstGeom>
          <a:noFill/>
        </p:spPr>
        <p:txBody>
          <a:bodyPr>
            <a:spAutoFit/>
          </a:bodyPr>
          <a:lstStyle/>
          <a:p>
            <a:pPr lvl="1" algn="just">
              <a:defRPr/>
            </a:pPr>
            <a:r>
              <a:rPr lang="tr-TR" sz="1400" dirty="0">
                <a:solidFill>
                  <a:srgbClr val="000000"/>
                </a:solidFill>
                <a:latin typeface="Trebuchet MS" pitchFamily="34" charset="0"/>
              </a:rPr>
              <a:t>Akış Diyagramları;</a:t>
            </a:r>
          </a:p>
          <a:p>
            <a:pPr lvl="1" algn="just">
              <a:defRPr/>
            </a:pPr>
            <a:endParaRPr lang="tr-TR" sz="1400" dirty="0">
              <a:solidFill>
                <a:srgbClr val="000000"/>
              </a:solidFill>
              <a:latin typeface="Trebuchet MS" pitchFamily="34" charset="0"/>
            </a:endParaRPr>
          </a:p>
          <a:p>
            <a:pPr lvl="1" algn="just">
              <a:defRPr/>
            </a:pPr>
            <a:r>
              <a:rPr lang="tr-TR" sz="1400" dirty="0">
                <a:solidFill>
                  <a:srgbClr val="000000"/>
                </a:solidFill>
                <a:latin typeface="Trebuchet MS" pitchFamily="34" charset="0"/>
              </a:rPr>
              <a:t>Örnek: Kullanıcıdan 100 adet sayı alarak, bu sayıların toplamını ekrana yazan algoritmayı akış diyagramları ile oluşturunuz.</a:t>
            </a:r>
          </a:p>
          <a:p>
            <a:pPr lvl="1" algn="just">
              <a:defRPr/>
            </a:pPr>
            <a:endParaRPr lang="tr-TR" dirty="0">
              <a:solidFill>
                <a:srgbClr val="000000"/>
              </a:solidFill>
              <a:latin typeface="Trebuchet MS" pitchFamily="34" charset="0"/>
            </a:endParaRPr>
          </a:p>
          <a:p>
            <a:pPr lvl="1" algn="just">
              <a:defRPr/>
            </a:pPr>
            <a:endParaRPr lang="tr-TR" dirty="0">
              <a:solidFill>
                <a:srgbClr val="000000"/>
              </a:solidFill>
              <a:latin typeface="Trebuchet MS" pitchFamily="34" charset="0"/>
            </a:endParaRPr>
          </a:p>
          <a:p>
            <a:pPr lvl="1" algn="just">
              <a:defRPr/>
            </a:pPr>
            <a:endParaRPr lang="tr-TR" dirty="0">
              <a:solidFill>
                <a:srgbClr val="000000"/>
              </a:solidFill>
              <a:latin typeface="Trebuchet MS" pitchFamily="34" charset="0"/>
            </a:endParaRPr>
          </a:p>
          <a:p>
            <a:pPr marL="800100" lvl="1" indent="-342900" algn="just">
              <a:buFontTx/>
              <a:buAutoNum type="arabicPeriod"/>
              <a:defRPr/>
            </a:pPr>
            <a:endParaRPr lang="tr-TR" dirty="0">
              <a:solidFill>
                <a:srgbClr val="000000"/>
              </a:solidFill>
              <a:latin typeface="Trebuchet MS" pitchFamily="34" charset="0"/>
            </a:endParaRPr>
          </a:p>
        </p:txBody>
      </p:sp>
      <p:sp>
        <p:nvSpPr>
          <p:cNvPr id="6" name="Akış Çizelgesi: Veri 5">
            <a:extLst>
              <a:ext uri="{FF2B5EF4-FFF2-40B4-BE49-F238E27FC236}">
                <a16:creationId xmlns:a16="http://schemas.microsoft.com/office/drawing/2014/main" id="{F7DDC933-576F-4D8C-8FB8-06F6247B18EA}"/>
              </a:ext>
            </a:extLst>
          </p:cNvPr>
          <p:cNvSpPr/>
          <p:nvPr/>
        </p:nvSpPr>
        <p:spPr>
          <a:xfrm>
            <a:off x="8594726" y="2565400"/>
            <a:ext cx="1370013" cy="431800"/>
          </a:xfrm>
          <a:prstGeom prst="flowChartInputOutpu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a:latin typeface="Calibri" pitchFamily="34" charset="0"/>
                <a:cs typeface="Calibri" pitchFamily="34" charset="0"/>
              </a:rPr>
              <a:t>Oku (Sayı)</a:t>
            </a:r>
          </a:p>
        </p:txBody>
      </p:sp>
      <p:sp>
        <p:nvSpPr>
          <p:cNvPr id="8" name="Akış Çizelgesi: Karar 7">
            <a:extLst>
              <a:ext uri="{FF2B5EF4-FFF2-40B4-BE49-F238E27FC236}">
                <a16:creationId xmlns:a16="http://schemas.microsoft.com/office/drawing/2014/main" id="{0CC0266B-BE9A-4670-95F8-30CDDC786C4A}"/>
              </a:ext>
            </a:extLst>
          </p:cNvPr>
          <p:cNvSpPr/>
          <p:nvPr/>
        </p:nvSpPr>
        <p:spPr>
          <a:xfrm>
            <a:off x="8486775" y="4448175"/>
            <a:ext cx="1606550" cy="433388"/>
          </a:xfrm>
          <a:prstGeom prst="flowChartDecision">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dirty="0">
                <a:latin typeface="Calibri" pitchFamily="34" charset="0"/>
                <a:cs typeface="Calibri" pitchFamily="34" charset="0"/>
              </a:rPr>
              <a:t>Adet&lt;=100</a:t>
            </a:r>
          </a:p>
        </p:txBody>
      </p:sp>
      <p:sp>
        <p:nvSpPr>
          <p:cNvPr id="9" name="Akış Çizelgesi: Belge 8">
            <a:extLst>
              <a:ext uri="{FF2B5EF4-FFF2-40B4-BE49-F238E27FC236}">
                <a16:creationId xmlns:a16="http://schemas.microsoft.com/office/drawing/2014/main" id="{D7EF6BDD-3EE6-4987-97A4-57700E2B1FB6}"/>
              </a:ext>
            </a:extLst>
          </p:cNvPr>
          <p:cNvSpPr/>
          <p:nvPr/>
        </p:nvSpPr>
        <p:spPr>
          <a:xfrm>
            <a:off x="8623300" y="1824038"/>
            <a:ext cx="1316038" cy="450850"/>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dirty="0">
                <a:latin typeface="Calibri" pitchFamily="34" charset="0"/>
                <a:cs typeface="Calibri" pitchFamily="34" charset="0"/>
              </a:rPr>
              <a:t> </a:t>
            </a:r>
            <a:r>
              <a:rPr lang="tr-TR" sz="1000" b="1" dirty="0">
                <a:latin typeface="Calibri" pitchFamily="34" charset="0"/>
                <a:cs typeface="Calibri" pitchFamily="34" charset="0"/>
              </a:rPr>
              <a:t>Yaz ‘’Bir Sayı Girin’’</a:t>
            </a:r>
          </a:p>
        </p:txBody>
      </p:sp>
      <p:sp>
        <p:nvSpPr>
          <p:cNvPr id="52" name="Akış Çizelgesi: Bağlayıcı 51">
            <a:extLst>
              <a:ext uri="{FF2B5EF4-FFF2-40B4-BE49-F238E27FC236}">
                <a16:creationId xmlns:a16="http://schemas.microsoft.com/office/drawing/2014/main" id="{E0B29547-22AB-4537-B005-8573D0B28423}"/>
              </a:ext>
            </a:extLst>
          </p:cNvPr>
          <p:cNvSpPr/>
          <p:nvPr/>
        </p:nvSpPr>
        <p:spPr>
          <a:xfrm>
            <a:off x="9245601" y="1628775"/>
            <a:ext cx="79375" cy="71438"/>
          </a:xfrm>
          <a:prstGeom prst="flowChartConnector">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tr-TR"/>
          </a:p>
        </p:txBody>
      </p:sp>
      <p:sp>
        <p:nvSpPr>
          <p:cNvPr id="13" name="Akış Çizelgesi: Sonlandırıcı 12">
            <a:extLst>
              <a:ext uri="{FF2B5EF4-FFF2-40B4-BE49-F238E27FC236}">
                <a16:creationId xmlns:a16="http://schemas.microsoft.com/office/drawing/2014/main" id="{1C152F0D-56AE-4110-BA98-09F10C4AD328}"/>
              </a:ext>
            </a:extLst>
          </p:cNvPr>
          <p:cNvSpPr/>
          <p:nvPr/>
        </p:nvSpPr>
        <p:spPr>
          <a:xfrm>
            <a:off x="8629650" y="476251"/>
            <a:ext cx="1309688" cy="360363"/>
          </a:xfrm>
          <a:prstGeom prst="flowChartTerminator">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b="1" dirty="0">
                <a:latin typeface="Calibri" pitchFamily="34" charset="0"/>
                <a:cs typeface="Calibri" pitchFamily="34" charset="0"/>
              </a:rPr>
              <a:t>Başla</a:t>
            </a:r>
          </a:p>
        </p:txBody>
      </p:sp>
      <p:sp>
        <p:nvSpPr>
          <p:cNvPr id="14" name="Akış Çizelgesi: İşlem 13">
            <a:extLst>
              <a:ext uri="{FF2B5EF4-FFF2-40B4-BE49-F238E27FC236}">
                <a16:creationId xmlns:a16="http://schemas.microsoft.com/office/drawing/2014/main" id="{E79C175A-35DE-42FF-A199-B23459709C62}"/>
              </a:ext>
            </a:extLst>
          </p:cNvPr>
          <p:cNvSpPr/>
          <p:nvPr/>
        </p:nvSpPr>
        <p:spPr>
          <a:xfrm>
            <a:off x="8629650" y="1125539"/>
            <a:ext cx="1309688" cy="358775"/>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a:latin typeface="Calibri" pitchFamily="34" charset="0"/>
                <a:cs typeface="Calibri" pitchFamily="34" charset="0"/>
              </a:rPr>
              <a:t>Toplam=0, </a:t>
            </a:r>
            <a:r>
              <a:rPr lang="tr-TR" sz="1000" b="1" dirty="0" err="1">
                <a:latin typeface="Calibri" pitchFamily="34" charset="0"/>
                <a:cs typeface="Calibri" pitchFamily="34" charset="0"/>
              </a:rPr>
              <a:t>Sayac</a:t>
            </a:r>
            <a:r>
              <a:rPr lang="tr-TR" sz="1000" b="1" dirty="0">
                <a:latin typeface="Calibri" pitchFamily="34" charset="0"/>
                <a:cs typeface="Calibri" pitchFamily="34" charset="0"/>
              </a:rPr>
              <a:t>=1, Adet=0</a:t>
            </a:r>
          </a:p>
        </p:txBody>
      </p:sp>
      <p:sp>
        <p:nvSpPr>
          <p:cNvPr id="36" name="Akış Çizelgesi: İşlem 35">
            <a:extLst>
              <a:ext uri="{FF2B5EF4-FFF2-40B4-BE49-F238E27FC236}">
                <a16:creationId xmlns:a16="http://schemas.microsoft.com/office/drawing/2014/main" id="{F44BD9BD-31CB-4308-8AFE-AB7365110584}"/>
              </a:ext>
            </a:extLst>
          </p:cNvPr>
          <p:cNvSpPr/>
          <p:nvPr/>
        </p:nvSpPr>
        <p:spPr>
          <a:xfrm>
            <a:off x="8632825" y="3308351"/>
            <a:ext cx="1309688" cy="360363"/>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a:latin typeface="Calibri" pitchFamily="34" charset="0"/>
                <a:cs typeface="Calibri" pitchFamily="34" charset="0"/>
              </a:rPr>
              <a:t>Toplam=Toplam + Sayı</a:t>
            </a:r>
          </a:p>
        </p:txBody>
      </p:sp>
      <p:sp>
        <p:nvSpPr>
          <p:cNvPr id="39" name="Akış Çizelgesi: İşlem 38">
            <a:extLst>
              <a:ext uri="{FF2B5EF4-FFF2-40B4-BE49-F238E27FC236}">
                <a16:creationId xmlns:a16="http://schemas.microsoft.com/office/drawing/2014/main" id="{C0C0B983-24E3-4F82-A3A0-63B7CB142D2D}"/>
              </a:ext>
            </a:extLst>
          </p:cNvPr>
          <p:cNvSpPr/>
          <p:nvPr/>
        </p:nvSpPr>
        <p:spPr>
          <a:xfrm>
            <a:off x="8637589" y="3875088"/>
            <a:ext cx="1309687" cy="360362"/>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a:latin typeface="Calibri" pitchFamily="34" charset="0"/>
                <a:cs typeface="Calibri" pitchFamily="34" charset="0"/>
              </a:rPr>
              <a:t>Adet=Adet + 1</a:t>
            </a:r>
          </a:p>
        </p:txBody>
      </p:sp>
      <p:sp>
        <p:nvSpPr>
          <p:cNvPr id="40" name="Akış Çizelgesi: Belge 39">
            <a:extLst>
              <a:ext uri="{FF2B5EF4-FFF2-40B4-BE49-F238E27FC236}">
                <a16:creationId xmlns:a16="http://schemas.microsoft.com/office/drawing/2014/main" id="{B3A7B816-9203-4437-9D6D-6759A03A1BBF}"/>
              </a:ext>
            </a:extLst>
          </p:cNvPr>
          <p:cNvSpPr/>
          <p:nvPr/>
        </p:nvSpPr>
        <p:spPr>
          <a:xfrm>
            <a:off x="8632825" y="5106988"/>
            <a:ext cx="1314450" cy="449262"/>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dirty="0">
                <a:latin typeface="Calibri" pitchFamily="34" charset="0"/>
                <a:cs typeface="Calibri" pitchFamily="34" charset="0"/>
              </a:rPr>
              <a:t> </a:t>
            </a:r>
            <a:r>
              <a:rPr lang="tr-TR" sz="1000" b="1" dirty="0">
                <a:latin typeface="Calibri" pitchFamily="34" charset="0"/>
                <a:cs typeface="Calibri" pitchFamily="34" charset="0"/>
              </a:rPr>
              <a:t>Yaz Toplam</a:t>
            </a:r>
          </a:p>
        </p:txBody>
      </p:sp>
      <p:sp>
        <p:nvSpPr>
          <p:cNvPr id="41" name="Akış Çizelgesi: Sonlandırıcı 40">
            <a:extLst>
              <a:ext uri="{FF2B5EF4-FFF2-40B4-BE49-F238E27FC236}">
                <a16:creationId xmlns:a16="http://schemas.microsoft.com/office/drawing/2014/main" id="{33DAFF93-024D-42D0-BC23-D3E57FE0E2D1}"/>
              </a:ext>
            </a:extLst>
          </p:cNvPr>
          <p:cNvSpPr/>
          <p:nvPr/>
        </p:nvSpPr>
        <p:spPr>
          <a:xfrm>
            <a:off x="8636000" y="5867401"/>
            <a:ext cx="1308100" cy="360363"/>
          </a:xfrm>
          <a:prstGeom prst="flowChartTerminator">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b="1" dirty="0">
                <a:latin typeface="Calibri" pitchFamily="34" charset="0"/>
                <a:cs typeface="Calibri" pitchFamily="34" charset="0"/>
              </a:rPr>
              <a:t>Dur</a:t>
            </a:r>
          </a:p>
        </p:txBody>
      </p:sp>
      <p:cxnSp>
        <p:nvCxnSpPr>
          <p:cNvPr id="16" name="Düz Ok Bağlayıcısı 15">
            <a:extLst>
              <a:ext uri="{FF2B5EF4-FFF2-40B4-BE49-F238E27FC236}">
                <a16:creationId xmlns:a16="http://schemas.microsoft.com/office/drawing/2014/main" id="{7769A208-B63A-4153-A623-A8A6AE05C7D5}"/>
              </a:ext>
            </a:extLst>
          </p:cNvPr>
          <p:cNvCxnSpPr>
            <a:stCxn id="13" idx="2"/>
            <a:endCxn id="14" idx="0"/>
          </p:cNvCxnSpPr>
          <p:nvPr/>
        </p:nvCxnSpPr>
        <p:spPr>
          <a:xfrm>
            <a:off x="9285288" y="836614"/>
            <a:ext cx="0" cy="2889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18" name="Düz Ok Bağlayıcısı 17">
            <a:extLst>
              <a:ext uri="{FF2B5EF4-FFF2-40B4-BE49-F238E27FC236}">
                <a16:creationId xmlns:a16="http://schemas.microsoft.com/office/drawing/2014/main" id="{1DFF67FC-3C0F-4229-B2DE-275356A8C1AC}"/>
              </a:ext>
            </a:extLst>
          </p:cNvPr>
          <p:cNvCxnSpPr>
            <a:stCxn id="14" idx="2"/>
            <a:endCxn id="52" idx="0"/>
          </p:cNvCxnSpPr>
          <p:nvPr/>
        </p:nvCxnSpPr>
        <p:spPr>
          <a:xfrm flipH="1">
            <a:off x="9285288" y="1484313"/>
            <a:ext cx="0" cy="144462"/>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21" name="Düz Ok Bağlayıcısı 20">
            <a:extLst>
              <a:ext uri="{FF2B5EF4-FFF2-40B4-BE49-F238E27FC236}">
                <a16:creationId xmlns:a16="http://schemas.microsoft.com/office/drawing/2014/main" id="{4EA9A64C-F420-4662-8EA2-5EEEB630A348}"/>
              </a:ext>
            </a:extLst>
          </p:cNvPr>
          <p:cNvCxnSpPr>
            <a:stCxn id="52" idx="4"/>
            <a:endCxn id="9" idx="0"/>
          </p:cNvCxnSpPr>
          <p:nvPr/>
        </p:nvCxnSpPr>
        <p:spPr>
          <a:xfrm flipH="1">
            <a:off x="9282114" y="1700214"/>
            <a:ext cx="3175" cy="1238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24" name="Düz Ok Bağlayıcısı 23">
            <a:extLst>
              <a:ext uri="{FF2B5EF4-FFF2-40B4-BE49-F238E27FC236}">
                <a16:creationId xmlns:a16="http://schemas.microsoft.com/office/drawing/2014/main" id="{3FF56565-2FEA-4BA2-8B70-A49067C2920A}"/>
              </a:ext>
            </a:extLst>
          </p:cNvPr>
          <p:cNvCxnSpPr>
            <a:stCxn id="9" idx="2"/>
            <a:endCxn id="6" idx="1"/>
          </p:cNvCxnSpPr>
          <p:nvPr/>
        </p:nvCxnSpPr>
        <p:spPr>
          <a:xfrm flipH="1">
            <a:off x="9280525" y="2244726"/>
            <a:ext cx="1588" cy="32067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30" name="Düz Ok Bağlayıcısı 29">
            <a:extLst>
              <a:ext uri="{FF2B5EF4-FFF2-40B4-BE49-F238E27FC236}">
                <a16:creationId xmlns:a16="http://schemas.microsoft.com/office/drawing/2014/main" id="{6930CA15-6C4A-44EC-A910-F9EC876A01D1}"/>
              </a:ext>
            </a:extLst>
          </p:cNvPr>
          <p:cNvCxnSpPr>
            <a:stCxn id="6" idx="4"/>
            <a:endCxn id="36" idx="0"/>
          </p:cNvCxnSpPr>
          <p:nvPr/>
        </p:nvCxnSpPr>
        <p:spPr>
          <a:xfrm>
            <a:off x="9280525" y="2997200"/>
            <a:ext cx="7938" cy="311150"/>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32" name="Düz Ok Bağlayıcısı 31">
            <a:extLst>
              <a:ext uri="{FF2B5EF4-FFF2-40B4-BE49-F238E27FC236}">
                <a16:creationId xmlns:a16="http://schemas.microsoft.com/office/drawing/2014/main" id="{A9C25B77-3974-455B-8A26-2AC68EF0E669}"/>
              </a:ext>
            </a:extLst>
          </p:cNvPr>
          <p:cNvCxnSpPr>
            <a:stCxn id="36" idx="2"/>
            <a:endCxn id="39" idx="0"/>
          </p:cNvCxnSpPr>
          <p:nvPr/>
        </p:nvCxnSpPr>
        <p:spPr>
          <a:xfrm>
            <a:off x="9288463" y="3668714"/>
            <a:ext cx="4762" cy="20637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34" name="Düz Ok Bağlayıcısı 33">
            <a:extLst>
              <a:ext uri="{FF2B5EF4-FFF2-40B4-BE49-F238E27FC236}">
                <a16:creationId xmlns:a16="http://schemas.microsoft.com/office/drawing/2014/main" id="{BF48F661-DDDD-4854-ABEE-CADA3933D137}"/>
              </a:ext>
            </a:extLst>
          </p:cNvPr>
          <p:cNvCxnSpPr>
            <a:stCxn id="39" idx="2"/>
            <a:endCxn id="8" idx="0"/>
          </p:cNvCxnSpPr>
          <p:nvPr/>
        </p:nvCxnSpPr>
        <p:spPr>
          <a:xfrm flipH="1">
            <a:off x="9290051" y="4235451"/>
            <a:ext cx="3175" cy="2127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42" name="Düz Ok Bağlayıcısı 41">
            <a:extLst>
              <a:ext uri="{FF2B5EF4-FFF2-40B4-BE49-F238E27FC236}">
                <a16:creationId xmlns:a16="http://schemas.microsoft.com/office/drawing/2014/main" id="{E1021670-939C-45C0-A4D4-364073E3CB8B}"/>
              </a:ext>
            </a:extLst>
          </p:cNvPr>
          <p:cNvCxnSpPr>
            <a:stCxn id="8" idx="2"/>
            <a:endCxn id="40" idx="0"/>
          </p:cNvCxnSpPr>
          <p:nvPr/>
        </p:nvCxnSpPr>
        <p:spPr>
          <a:xfrm flipH="1">
            <a:off x="9290050" y="4881564"/>
            <a:ext cx="0" cy="2254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50" name="Düz Ok Bağlayıcısı 49">
            <a:extLst>
              <a:ext uri="{FF2B5EF4-FFF2-40B4-BE49-F238E27FC236}">
                <a16:creationId xmlns:a16="http://schemas.microsoft.com/office/drawing/2014/main" id="{616955D1-D90D-473C-870E-C9DE0D28F754}"/>
              </a:ext>
            </a:extLst>
          </p:cNvPr>
          <p:cNvCxnSpPr>
            <a:stCxn id="40" idx="2"/>
            <a:endCxn id="41" idx="0"/>
          </p:cNvCxnSpPr>
          <p:nvPr/>
        </p:nvCxnSpPr>
        <p:spPr>
          <a:xfrm>
            <a:off x="9290050" y="5527676"/>
            <a:ext cx="0" cy="3397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55" name="Dirsek Bağlayıcısı 54">
            <a:extLst>
              <a:ext uri="{FF2B5EF4-FFF2-40B4-BE49-F238E27FC236}">
                <a16:creationId xmlns:a16="http://schemas.microsoft.com/office/drawing/2014/main" id="{FC965166-7013-4B41-A4B7-E0D42CED9044}"/>
              </a:ext>
            </a:extLst>
          </p:cNvPr>
          <p:cNvCxnSpPr>
            <a:stCxn id="8" idx="1"/>
            <a:endCxn id="52" idx="2"/>
          </p:cNvCxnSpPr>
          <p:nvPr/>
        </p:nvCxnSpPr>
        <p:spPr>
          <a:xfrm rot="10800000" flipH="1">
            <a:off x="8486776" y="1665289"/>
            <a:ext cx="758825" cy="3000375"/>
          </a:xfrm>
          <a:prstGeom prst="bentConnector3">
            <a:avLst>
              <a:gd name="adj1" fmla="val -122859"/>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62" name="Metin kutusu 61">
            <a:extLst>
              <a:ext uri="{FF2B5EF4-FFF2-40B4-BE49-F238E27FC236}">
                <a16:creationId xmlns:a16="http://schemas.microsoft.com/office/drawing/2014/main" id="{A88969C2-F953-4045-9B06-374A058EB769}"/>
              </a:ext>
            </a:extLst>
          </p:cNvPr>
          <p:cNvSpPr txBox="1"/>
          <p:nvPr/>
        </p:nvSpPr>
        <p:spPr>
          <a:xfrm>
            <a:off x="7680326" y="4362450"/>
            <a:ext cx="677863" cy="254000"/>
          </a:xfrm>
          <a:prstGeom prst="rect">
            <a:avLst/>
          </a:prstGeom>
          <a:noFill/>
        </p:spPr>
        <p:txBody>
          <a:bodyPr>
            <a:spAutoFit/>
          </a:bodyPr>
          <a:lstStyle/>
          <a:p>
            <a:pPr>
              <a:defRPr/>
            </a:pPr>
            <a:r>
              <a:rPr lang="tr-TR" sz="1050" dirty="0"/>
              <a:t>True (E)</a:t>
            </a:r>
          </a:p>
        </p:txBody>
      </p:sp>
      <p:sp>
        <p:nvSpPr>
          <p:cNvPr id="26" name="Akış Çizelgesi: Sonlandırıcı 25">
            <a:extLst>
              <a:ext uri="{FF2B5EF4-FFF2-40B4-BE49-F238E27FC236}">
                <a16:creationId xmlns:a16="http://schemas.microsoft.com/office/drawing/2014/main" id="{06CD11CD-D98F-4071-B9D7-9A085EC94054}"/>
              </a:ext>
            </a:extLst>
          </p:cNvPr>
          <p:cNvSpPr/>
          <p:nvPr/>
        </p:nvSpPr>
        <p:spPr>
          <a:xfrm>
            <a:off x="2476500" y="2274888"/>
            <a:ext cx="1308100" cy="360362"/>
          </a:xfrm>
          <a:prstGeom prst="flowChartTerminator">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b="1" dirty="0">
                <a:latin typeface="Calibri" pitchFamily="34" charset="0"/>
                <a:cs typeface="Calibri" pitchFamily="34" charset="0"/>
              </a:rPr>
              <a:t>Başla</a:t>
            </a:r>
          </a:p>
        </p:txBody>
      </p:sp>
      <p:sp>
        <p:nvSpPr>
          <p:cNvPr id="27" name="Akış Çizelgesi: İşlem 26">
            <a:extLst>
              <a:ext uri="{FF2B5EF4-FFF2-40B4-BE49-F238E27FC236}">
                <a16:creationId xmlns:a16="http://schemas.microsoft.com/office/drawing/2014/main" id="{22B7CD30-000B-43DE-8972-8833E4B18004}"/>
              </a:ext>
            </a:extLst>
          </p:cNvPr>
          <p:cNvSpPr/>
          <p:nvPr/>
        </p:nvSpPr>
        <p:spPr>
          <a:xfrm>
            <a:off x="2473325" y="2943226"/>
            <a:ext cx="1308100" cy="358775"/>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a:latin typeface="Calibri" pitchFamily="34" charset="0"/>
                <a:cs typeface="Calibri" pitchFamily="34" charset="0"/>
              </a:rPr>
              <a:t>Toplam=0, </a:t>
            </a:r>
            <a:r>
              <a:rPr lang="tr-TR" sz="1000" b="1" dirty="0" err="1">
                <a:latin typeface="Calibri" pitchFamily="34" charset="0"/>
                <a:cs typeface="Calibri" pitchFamily="34" charset="0"/>
              </a:rPr>
              <a:t>Sayac</a:t>
            </a:r>
            <a:r>
              <a:rPr lang="tr-TR" sz="1000" b="1" dirty="0">
                <a:latin typeface="Calibri" pitchFamily="34" charset="0"/>
                <a:cs typeface="Calibri" pitchFamily="34" charset="0"/>
              </a:rPr>
              <a:t>=1, </a:t>
            </a:r>
          </a:p>
        </p:txBody>
      </p:sp>
      <p:sp>
        <p:nvSpPr>
          <p:cNvPr id="3" name="Akış Çizelgesi: Hazırlık 2">
            <a:extLst>
              <a:ext uri="{FF2B5EF4-FFF2-40B4-BE49-F238E27FC236}">
                <a16:creationId xmlns:a16="http://schemas.microsoft.com/office/drawing/2014/main" id="{D7CA0E5B-6E26-4D2C-B6A0-B6D88C87757B}"/>
              </a:ext>
            </a:extLst>
          </p:cNvPr>
          <p:cNvSpPr/>
          <p:nvPr/>
        </p:nvSpPr>
        <p:spPr>
          <a:xfrm>
            <a:off x="2319339" y="3649663"/>
            <a:ext cx="1620837" cy="387350"/>
          </a:xfrm>
          <a:prstGeom prst="flowChartPreparation">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err="1">
                <a:latin typeface="Calibri" pitchFamily="34" charset="0"/>
                <a:cs typeface="Calibri" pitchFamily="34" charset="0"/>
              </a:rPr>
              <a:t>Sayac</a:t>
            </a:r>
            <a:r>
              <a:rPr lang="tr-TR" sz="1000" b="1" dirty="0">
                <a:latin typeface="Calibri" pitchFamily="34" charset="0"/>
                <a:cs typeface="Calibri" pitchFamily="34" charset="0"/>
              </a:rPr>
              <a:t>=1,100,1</a:t>
            </a:r>
          </a:p>
        </p:txBody>
      </p:sp>
      <p:sp>
        <p:nvSpPr>
          <p:cNvPr id="29" name="Akış Çizelgesi: Belge 28">
            <a:extLst>
              <a:ext uri="{FF2B5EF4-FFF2-40B4-BE49-F238E27FC236}">
                <a16:creationId xmlns:a16="http://schemas.microsoft.com/office/drawing/2014/main" id="{594E8D76-A6E7-4D79-948B-8A2250E4FF9D}"/>
              </a:ext>
            </a:extLst>
          </p:cNvPr>
          <p:cNvSpPr/>
          <p:nvPr/>
        </p:nvSpPr>
        <p:spPr>
          <a:xfrm>
            <a:off x="4224338" y="4165600"/>
            <a:ext cx="1314450" cy="450850"/>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dirty="0">
                <a:latin typeface="Calibri" pitchFamily="34" charset="0"/>
                <a:cs typeface="Calibri" pitchFamily="34" charset="0"/>
              </a:rPr>
              <a:t> </a:t>
            </a:r>
            <a:r>
              <a:rPr lang="tr-TR" sz="1000" b="1" dirty="0">
                <a:latin typeface="Calibri" pitchFamily="34" charset="0"/>
                <a:cs typeface="Calibri" pitchFamily="34" charset="0"/>
              </a:rPr>
              <a:t>Yaz ‘’Bir Sayı Girin’’</a:t>
            </a:r>
          </a:p>
        </p:txBody>
      </p:sp>
      <p:sp>
        <p:nvSpPr>
          <p:cNvPr id="31" name="Akış Çizelgesi: Veri 30">
            <a:extLst>
              <a:ext uri="{FF2B5EF4-FFF2-40B4-BE49-F238E27FC236}">
                <a16:creationId xmlns:a16="http://schemas.microsoft.com/office/drawing/2014/main" id="{A5C84FF9-5224-435C-BBB3-5087627E2CDA}"/>
              </a:ext>
            </a:extLst>
          </p:cNvPr>
          <p:cNvSpPr/>
          <p:nvPr/>
        </p:nvSpPr>
        <p:spPr>
          <a:xfrm>
            <a:off x="4195763" y="4872038"/>
            <a:ext cx="1370012" cy="431800"/>
          </a:xfrm>
          <a:prstGeom prst="flowChartInputOutpu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a:latin typeface="Calibri" pitchFamily="34" charset="0"/>
                <a:cs typeface="Calibri" pitchFamily="34" charset="0"/>
              </a:rPr>
              <a:t>Oku (Sayı)</a:t>
            </a:r>
          </a:p>
        </p:txBody>
      </p:sp>
      <p:sp>
        <p:nvSpPr>
          <p:cNvPr id="33" name="Akış Çizelgesi: İşlem 32">
            <a:extLst>
              <a:ext uri="{FF2B5EF4-FFF2-40B4-BE49-F238E27FC236}">
                <a16:creationId xmlns:a16="http://schemas.microsoft.com/office/drawing/2014/main" id="{CD999EB2-9EAC-43F9-9EF6-5B6EE1FC13A5}"/>
              </a:ext>
            </a:extLst>
          </p:cNvPr>
          <p:cNvSpPr/>
          <p:nvPr/>
        </p:nvSpPr>
        <p:spPr>
          <a:xfrm>
            <a:off x="4224338" y="5562601"/>
            <a:ext cx="1308100" cy="360363"/>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a:latin typeface="Calibri" pitchFamily="34" charset="0"/>
                <a:cs typeface="Calibri" pitchFamily="34" charset="0"/>
              </a:rPr>
              <a:t>Toplam=Toplam + Sayı </a:t>
            </a:r>
          </a:p>
        </p:txBody>
      </p:sp>
      <p:sp>
        <p:nvSpPr>
          <p:cNvPr id="35" name="Akış Çizelgesi: Belge 34">
            <a:extLst>
              <a:ext uri="{FF2B5EF4-FFF2-40B4-BE49-F238E27FC236}">
                <a16:creationId xmlns:a16="http://schemas.microsoft.com/office/drawing/2014/main" id="{667D8FA6-905D-4AA1-920E-D31D4FF9809F}"/>
              </a:ext>
            </a:extLst>
          </p:cNvPr>
          <p:cNvSpPr/>
          <p:nvPr/>
        </p:nvSpPr>
        <p:spPr>
          <a:xfrm>
            <a:off x="2466975" y="4440238"/>
            <a:ext cx="1314450" cy="450850"/>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dirty="0">
                <a:latin typeface="Calibri" pitchFamily="34" charset="0"/>
                <a:cs typeface="Calibri" pitchFamily="34" charset="0"/>
              </a:rPr>
              <a:t> </a:t>
            </a:r>
            <a:r>
              <a:rPr lang="tr-TR" sz="1000" b="1" dirty="0">
                <a:latin typeface="Calibri" pitchFamily="34" charset="0"/>
                <a:cs typeface="Calibri" pitchFamily="34" charset="0"/>
              </a:rPr>
              <a:t>Yaz Toplam</a:t>
            </a:r>
          </a:p>
        </p:txBody>
      </p:sp>
      <p:sp>
        <p:nvSpPr>
          <p:cNvPr id="37" name="Akış Çizelgesi: Sonlandırıcı 36">
            <a:extLst>
              <a:ext uri="{FF2B5EF4-FFF2-40B4-BE49-F238E27FC236}">
                <a16:creationId xmlns:a16="http://schemas.microsoft.com/office/drawing/2014/main" id="{588A65D9-DD12-402C-AD6F-7A4745916065}"/>
              </a:ext>
            </a:extLst>
          </p:cNvPr>
          <p:cNvSpPr/>
          <p:nvPr/>
        </p:nvSpPr>
        <p:spPr>
          <a:xfrm>
            <a:off x="2476500" y="5167313"/>
            <a:ext cx="1308100" cy="360362"/>
          </a:xfrm>
          <a:prstGeom prst="flowChartTerminator">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b="1" dirty="0">
                <a:latin typeface="Calibri" pitchFamily="34" charset="0"/>
                <a:cs typeface="Calibri" pitchFamily="34" charset="0"/>
              </a:rPr>
              <a:t>Dur</a:t>
            </a:r>
          </a:p>
        </p:txBody>
      </p:sp>
      <p:cxnSp>
        <p:nvCxnSpPr>
          <p:cNvPr id="7" name="Düz Ok Bağlayıcısı 6">
            <a:extLst>
              <a:ext uri="{FF2B5EF4-FFF2-40B4-BE49-F238E27FC236}">
                <a16:creationId xmlns:a16="http://schemas.microsoft.com/office/drawing/2014/main" id="{FED78D98-777F-404C-B216-3A8C109BB368}"/>
              </a:ext>
            </a:extLst>
          </p:cNvPr>
          <p:cNvCxnSpPr>
            <a:stCxn id="26" idx="2"/>
            <a:endCxn id="27" idx="0"/>
          </p:cNvCxnSpPr>
          <p:nvPr/>
        </p:nvCxnSpPr>
        <p:spPr>
          <a:xfrm flipH="1">
            <a:off x="3127376" y="2635251"/>
            <a:ext cx="3175" cy="30797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12" name="Düz Ok Bağlayıcısı 11">
            <a:extLst>
              <a:ext uri="{FF2B5EF4-FFF2-40B4-BE49-F238E27FC236}">
                <a16:creationId xmlns:a16="http://schemas.microsoft.com/office/drawing/2014/main" id="{E539AAE9-B3A2-4E56-83C5-EBC3B2EDB4D4}"/>
              </a:ext>
            </a:extLst>
          </p:cNvPr>
          <p:cNvCxnSpPr>
            <a:stCxn id="27" idx="2"/>
            <a:endCxn id="3" idx="0"/>
          </p:cNvCxnSpPr>
          <p:nvPr/>
        </p:nvCxnSpPr>
        <p:spPr>
          <a:xfrm>
            <a:off x="3127376" y="3302001"/>
            <a:ext cx="3175" cy="347663"/>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17" name="Düz Ok Bağlayıcısı 16">
            <a:extLst>
              <a:ext uri="{FF2B5EF4-FFF2-40B4-BE49-F238E27FC236}">
                <a16:creationId xmlns:a16="http://schemas.microsoft.com/office/drawing/2014/main" id="{9E57C0EA-F8BB-46B1-9A81-2471425543B7}"/>
              </a:ext>
            </a:extLst>
          </p:cNvPr>
          <p:cNvCxnSpPr>
            <a:stCxn id="3" idx="2"/>
            <a:endCxn id="35" idx="0"/>
          </p:cNvCxnSpPr>
          <p:nvPr/>
        </p:nvCxnSpPr>
        <p:spPr>
          <a:xfrm flipH="1">
            <a:off x="3124200" y="4037014"/>
            <a:ext cx="6350" cy="403225"/>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20" name="Düz Ok Bağlayıcısı 19">
            <a:extLst>
              <a:ext uri="{FF2B5EF4-FFF2-40B4-BE49-F238E27FC236}">
                <a16:creationId xmlns:a16="http://schemas.microsoft.com/office/drawing/2014/main" id="{285325F9-F46A-4F6D-9657-E8AF6001B6A6}"/>
              </a:ext>
            </a:extLst>
          </p:cNvPr>
          <p:cNvCxnSpPr>
            <a:stCxn id="35" idx="2"/>
            <a:endCxn id="37" idx="0"/>
          </p:cNvCxnSpPr>
          <p:nvPr/>
        </p:nvCxnSpPr>
        <p:spPr>
          <a:xfrm>
            <a:off x="3124200" y="4860925"/>
            <a:ext cx="6350" cy="306388"/>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38" name="Dirsek Bağlayıcısı 37">
            <a:extLst>
              <a:ext uri="{FF2B5EF4-FFF2-40B4-BE49-F238E27FC236}">
                <a16:creationId xmlns:a16="http://schemas.microsoft.com/office/drawing/2014/main" id="{C4821E95-E529-4EE1-93E5-B729176C8F3F}"/>
              </a:ext>
            </a:extLst>
          </p:cNvPr>
          <p:cNvCxnSpPr>
            <a:endCxn id="29" idx="1"/>
          </p:cNvCxnSpPr>
          <p:nvPr/>
        </p:nvCxnSpPr>
        <p:spPr>
          <a:xfrm>
            <a:off x="3648076" y="4037013"/>
            <a:ext cx="576263" cy="354012"/>
          </a:xfrm>
          <a:prstGeom prst="bentConnector3">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44" name="Düz Ok Bağlayıcısı 43">
            <a:extLst>
              <a:ext uri="{FF2B5EF4-FFF2-40B4-BE49-F238E27FC236}">
                <a16:creationId xmlns:a16="http://schemas.microsoft.com/office/drawing/2014/main" id="{D19C14D9-A123-48B7-9360-0CC2AB4E5202}"/>
              </a:ext>
            </a:extLst>
          </p:cNvPr>
          <p:cNvCxnSpPr>
            <a:stCxn id="29" idx="2"/>
            <a:endCxn id="31" idx="1"/>
          </p:cNvCxnSpPr>
          <p:nvPr/>
        </p:nvCxnSpPr>
        <p:spPr>
          <a:xfrm flipH="1">
            <a:off x="4881563" y="4586288"/>
            <a:ext cx="0" cy="285750"/>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47" name="Düz Ok Bağlayıcısı 46">
            <a:extLst>
              <a:ext uri="{FF2B5EF4-FFF2-40B4-BE49-F238E27FC236}">
                <a16:creationId xmlns:a16="http://schemas.microsoft.com/office/drawing/2014/main" id="{A97CA46D-88E0-4809-90CF-37E547DC98E6}"/>
              </a:ext>
            </a:extLst>
          </p:cNvPr>
          <p:cNvCxnSpPr>
            <a:stCxn id="31" idx="4"/>
            <a:endCxn id="33" idx="0"/>
          </p:cNvCxnSpPr>
          <p:nvPr/>
        </p:nvCxnSpPr>
        <p:spPr>
          <a:xfrm flipH="1">
            <a:off x="4878389" y="5303838"/>
            <a:ext cx="3175" cy="258762"/>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57" name="Dirsek Bağlayıcısı 56">
            <a:extLst>
              <a:ext uri="{FF2B5EF4-FFF2-40B4-BE49-F238E27FC236}">
                <a16:creationId xmlns:a16="http://schemas.microsoft.com/office/drawing/2014/main" id="{E208C9B9-C390-481D-91A4-16D130180E4D}"/>
              </a:ext>
            </a:extLst>
          </p:cNvPr>
          <p:cNvCxnSpPr>
            <a:stCxn id="33" idx="3"/>
            <a:endCxn id="3" idx="3"/>
          </p:cNvCxnSpPr>
          <p:nvPr/>
        </p:nvCxnSpPr>
        <p:spPr>
          <a:xfrm flipH="1" flipV="1">
            <a:off x="3940176" y="3843339"/>
            <a:ext cx="1592263" cy="1900237"/>
          </a:xfrm>
          <a:prstGeom prst="bentConnector3">
            <a:avLst>
              <a:gd name="adj1" fmla="val -14360"/>
            </a:avLst>
          </a:prstGeom>
          <a:ln w="28575">
            <a:tailEnd type="arrow"/>
          </a:ln>
        </p:spPr>
        <p:style>
          <a:lnRef idx="1">
            <a:schemeClr val="accent2"/>
          </a:lnRef>
          <a:fillRef idx="0">
            <a:schemeClr val="accent2"/>
          </a:fillRef>
          <a:effectRef idx="0">
            <a:schemeClr val="accent2"/>
          </a:effectRef>
          <a:fontRef idx="minor">
            <a:schemeClr val="tx1"/>
          </a:fontRef>
        </p:style>
      </p:cxnSp>
    </p:spTree>
  </p:cSld>
  <p:clrMapOvr>
    <a:overrideClrMapping bg1="lt1" tx1="dk1" bg2="lt2" tx2="dk2" accent1="accent1" accent2="accent2" accent3="accent3" accent4="accent4" accent5="accent5" accent6="accent6" hlink="hlink" folHlink="folHlink"/>
  </p:clrMapOvr>
</p:sld>
</file>

<file path=ppt/slides/slide4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3C941A03-ED82-4841-A149-14C708B17422}"/>
              </a:ext>
            </a:extLst>
          </p:cNvPr>
          <p:cNvSpPr>
            <a:spLocks noGrp="1"/>
          </p:cNvSpPr>
          <p:nvPr>
            <p:ph type="title" idx="4294967295"/>
          </p:nvPr>
        </p:nvSpPr>
        <p:spPr>
          <a:xfrm>
            <a:off x="0" y="188913"/>
            <a:ext cx="7521575" cy="549275"/>
          </a:xfrm>
        </p:spPr>
        <p:txBody>
          <a:bodyPr>
            <a:normAutofit fontScale="90000"/>
          </a:bodyPr>
          <a:lstStyle/>
          <a:p>
            <a:pPr fontAlgn="auto">
              <a:spcAft>
                <a:spcPts val="0"/>
              </a:spcAft>
              <a:defRPr/>
            </a:pPr>
            <a:r>
              <a:rPr lang="tr-TR" b="1" dirty="0">
                <a:solidFill>
                  <a:srgbClr val="002060"/>
                </a:solidFill>
                <a:latin typeface="Trebuchet MS" pitchFamily="34" charset="0"/>
              </a:rPr>
              <a:t>ALGORİTMA OLUŞTURMA</a:t>
            </a:r>
          </a:p>
        </p:txBody>
      </p:sp>
      <p:sp>
        <p:nvSpPr>
          <p:cNvPr id="2" name="Metin kutusu 1">
            <a:extLst>
              <a:ext uri="{FF2B5EF4-FFF2-40B4-BE49-F238E27FC236}">
                <a16:creationId xmlns:a16="http://schemas.microsoft.com/office/drawing/2014/main" id="{3AA7A9A0-C56D-41CA-8C2F-E8DFDA57176E}"/>
              </a:ext>
            </a:extLst>
          </p:cNvPr>
          <p:cNvSpPr txBox="1"/>
          <p:nvPr/>
        </p:nvSpPr>
        <p:spPr>
          <a:xfrm>
            <a:off x="1919288" y="908050"/>
            <a:ext cx="8280400" cy="1847850"/>
          </a:xfrm>
          <a:prstGeom prst="rect">
            <a:avLst/>
          </a:prstGeom>
          <a:noFill/>
        </p:spPr>
        <p:txBody>
          <a:bodyPr>
            <a:spAutoFit/>
          </a:bodyPr>
          <a:lstStyle/>
          <a:p>
            <a:pPr lvl="1" algn="just">
              <a:defRPr/>
            </a:pPr>
            <a:r>
              <a:rPr lang="tr-TR" sz="1400" dirty="0">
                <a:solidFill>
                  <a:srgbClr val="000000"/>
                </a:solidFill>
                <a:latin typeface="Trebuchet MS" pitchFamily="34" charset="0"/>
              </a:rPr>
              <a:t>Akış Diyagramları;</a:t>
            </a:r>
          </a:p>
          <a:p>
            <a:pPr lvl="1" algn="just">
              <a:defRPr/>
            </a:pPr>
            <a:endParaRPr lang="tr-TR" sz="1400" dirty="0">
              <a:solidFill>
                <a:srgbClr val="000000"/>
              </a:solidFill>
              <a:latin typeface="Trebuchet MS" pitchFamily="34" charset="0"/>
            </a:endParaRPr>
          </a:p>
          <a:p>
            <a:pPr lvl="1" algn="just">
              <a:defRPr/>
            </a:pPr>
            <a:r>
              <a:rPr lang="tr-TR" sz="1400" dirty="0">
                <a:solidFill>
                  <a:srgbClr val="000000"/>
                </a:solidFill>
                <a:latin typeface="Trebuchet MS" pitchFamily="34" charset="0"/>
              </a:rPr>
              <a:t>Klavyeden girilen sayının faktöriyelini hesaplayan algoritmayı oluşturunuz.</a:t>
            </a:r>
          </a:p>
          <a:p>
            <a:pPr lvl="1" algn="just">
              <a:defRPr/>
            </a:pPr>
            <a:endParaRPr lang="tr-TR" dirty="0">
              <a:solidFill>
                <a:srgbClr val="000000"/>
              </a:solidFill>
              <a:latin typeface="Trebuchet MS" pitchFamily="34" charset="0"/>
            </a:endParaRPr>
          </a:p>
          <a:p>
            <a:pPr lvl="1" algn="just">
              <a:defRPr/>
            </a:pPr>
            <a:endParaRPr lang="tr-TR" dirty="0">
              <a:solidFill>
                <a:srgbClr val="000000"/>
              </a:solidFill>
              <a:latin typeface="Trebuchet MS" pitchFamily="34" charset="0"/>
            </a:endParaRPr>
          </a:p>
          <a:p>
            <a:pPr lvl="1" algn="just">
              <a:defRPr/>
            </a:pPr>
            <a:endParaRPr lang="tr-TR" dirty="0">
              <a:solidFill>
                <a:srgbClr val="000000"/>
              </a:solidFill>
              <a:latin typeface="Trebuchet MS" pitchFamily="34" charset="0"/>
            </a:endParaRPr>
          </a:p>
          <a:p>
            <a:pPr marL="800100" lvl="1" indent="-342900" algn="just">
              <a:buFontTx/>
              <a:buAutoNum type="arabicPeriod"/>
              <a:defRPr/>
            </a:pPr>
            <a:endParaRPr lang="tr-TR" dirty="0">
              <a:solidFill>
                <a:srgbClr val="000000"/>
              </a:solidFill>
              <a:latin typeface="Trebuchet MS" pitchFamily="34" charset="0"/>
            </a:endParaRPr>
          </a:p>
        </p:txBody>
      </p:sp>
      <p:sp>
        <p:nvSpPr>
          <p:cNvPr id="13" name="Akış Çizelgesi: Sonlandırıcı 12">
            <a:extLst>
              <a:ext uri="{FF2B5EF4-FFF2-40B4-BE49-F238E27FC236}">
                <a16:creationId xmlns:a16="http://schemas.microsoft.com/office/drawing/2014/main" id="{17C42705-EC93-4F63-A25F-6D73045D3E4F}"/>
              </a:ext>
            </a:extLst>
          </p:cNvPr>
          <p:cNvSpPr/>
          <p:nvPr/>
        </p:nvSpPr>
        <p:spPr>
          <a:xfrm>
            <a:off x="4079875" y="1716089"/>
            <a:ext cx="1308100" cy="358775"/>
          </a:xfrm>
          <a:prstGeom prst="flowChartTerminator">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b="1" dirty="0">
                <a:latin typeface="Calibri" pitchFamily="34" charset="0"/>
                <a:cs typeface="Calibri" pitchFamily="34" charset="0"/>
              </a:rPr>
              <a:t>Başla</a:t>
            </a:r>
          </a:p>
        </p:txBody>
      </p:sp>
      <p:sp>
        <p:nvSpPr>
          <p:cNvPr id="14" name="Akış Çizelgesi: İşlem 13">
            <a:extLst>
              <a:ext uri="{FF2B5EF4-FFF2-40B4-BE49-F238E27FC236}">
                <a16:creationId xmlns:a16="http://schemas.microsoft.com/office/drawing/2014/main" id="{A563FC6E-6A5B-409C-8180-27B89C09AA71}"/>
              </a:ext>
            </a:extLst>
          </p:cNvPr>
          <p:cNvSpPr/>
          <p:nvPr/>
        </p:nvSpPr>
        <p:spPr>
          <a:xfrm>
            <a:off x="4079875" y="2339976"/>
            <a:ext cx="1308100" cy="360363"/>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err="1">
                <a:latin typeface="Calibri" pitchFamily="34" charset="0"/>
                <a:cs typeface="Calibri" pitchFamily="34" charset="0"/>
              </a:rPr>
              <a:t>Fakt</a:t>
            </a:r>
            <a:r>
              <a:rPr lang="tr-TR" sz="1000" b="1" dirty="0">
                <a:latin typeface="Calibri" pitchFamily="34" charset="0"/>
                <a:cs typeface="Calibri" pitchFamily="34" charset="0"/>
              </a:rPr>
              <a:t>=1,Sayac=0</a:t>
            </a:r>
          </a:p>
        </p:txBody>
      </p:sp>
      <p:cxnSp>
        <p:nvCxnSpPr>
          <p:cNvPr id="16" name="Düz Ok Bağlayıcısı 15">
            <a:extLst>
              <a:ext uri="{FF2B5EF4-FFF2-40B4-BE49-F238E27FC236}">
                <a16:creationId xmlns:a16="http://schemas.microsoft.com/office/drawing/2014/main" id="{FFA6827D-72EF-4DE7-BB8F-0BA5604F224D}"/>
              </a:ext>
            </a:extLst>
          </p:cNvPr>
          <p:cNvCxnSpPr>
            <a:stCxn id="13" idx="2"/>
            <a:endCxn id="14" idx="0"/>
          </p:cNvCxnSpPr>
          <p:nvPr/>
        </p:nvCxnSpPr>
        <p:spPr>
          <a:xfrm>
            <a:off x="4733925" y="2074863"/>
            <a:ext cx="0" cy="265112"/>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45" name="Akış Çizelgesi: Veri 44">
            <a:extLst>
              <a:ext uri="{FF2B5EF4-FFF2-40B4-BE49-F238E27FC236}">
                <a16:creationId xmlns:a16="http://schemas.microsoft.com/office/drawing/2014/main" id="{8922086D-D130-4BB0-B8D7-2A8EFA66D4E2}"/>
              </a:ext>
            </a:extLst>
          </p:cNvPr>
          <p:cNvSpPr/>
          <p:nvPr/>
        </p:nvSpPr>
        <p:spPr>
          <a:xfrm>
            <a:off x="4016376" y="2933700"/>
            <a:ext cx="1370013" cy="431800"/>
          </a:xfrm>
          <a:prstGeom prst="flowChartInputOutpu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a:latin typeface="Calibri" pitchFamily="34" charset="0"/>
                <a:cs typeface="Calibri" pitchFamily="34" charset="0"/>
              </a:rPr>
              <a:t>Oku (Sayı)</a:t>
            </a:r>
          </a:p>
        </p:txBody>
      </p:sp>
      <p:sp>
        <p:nvSpPr>
          <p:cNvPr id="46" name="Akış Çizelgesi: İşlem 45">
            <a:extLst>
              <a:ext uri="{FF2B5EF4-FFF2-40B4-BE49-F238E27FC236}">
                <a16:creationId xmlns:a16="http://schemas.microsoft.com/office/drawing/2014/main" id="{516D7193-6CB3-46D4-B1B8-F4971197971F}"/>
              </a:ext>
            </a:extLst>
          </p:cNvPr>
          <p:cNvSpPr/>
          <p:nvPr/>
        </p:nvSpPr>
        <p:spPr>
          <a:xfrm>
            <a:off x="4067175" y="3875088"/>
            <a:ext cx="1308100" cy="360362"/>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err="1">
                <a:latin typeface="Calibri" pitchFamily="34" charset="0"/>
                <a:cs typeface="Calibri" pitchFamily="34" charset="0"/>
              </a:rPr>
              <a:t>Sayac</a:t>
            </a:r>
            <a:r>
              <a:rPr lang="tr-TR" sz="1000" b="1" dirty="0">
                <a:latin typeface="Calibri" pitchFamily="34" charset="0"/>
                <a:cs typeface="Calibri" pitchFamily="34" charset="0"/>
              </a:rPr>
              <a:t>=</a:t>
            </a:r>
            <a:r>
              <a:rPr lang="tr-TR" sz="1000" b="1" dirty="0" err="1">
                <a:latin typeface="Calibri" pitchFamily="34" charset="0"/>
                <a:cs typeface="Calibri" pitchFamily="34" charset="0"/>
              </a:rPr>
              <a:t>Sayac</a:t>
            </a:r>
            <a:r>
              <a:rPr lang="tr-TR" sz="1000" b="1" dirty="0">
                <a:latin typeface="Calibri" pitchFamily="34" charset="0"/>
                <a:cs typeface="Calibri" pitchFamily="34" charset="0"/>
              </a:rPr>
              <a:t> + 1</a:t>
            </a:r>
          </a:p>
        </p:txBody>
      </p:sp>
      <p:sp>
        <p:nvSpPr>
          <p:cNvPr id="48" name="Akış Çizelgesi: İşlem 47">
            <a:extLst>
              <a:ext uri="{FF2B5EF4-FFF2-40B4-BE49-F238E27FC236}">
                <a16:creationId xmlns:a16="http://schemas.microsoft.com/office/drawing/2014/main" id="{539CBC38-E121-4252-8ED7-72071E717E39}"/>
              </a:ext>
            </a:extLst>
          </p:cNvPr>
          <p:cNvSpPr/>
          <p:nvPr/>
        </p:nvSpPr>
        <p:spPr>
          <a:xfrm>
            <a:off x="4067175" y="4437063"/>
            <a:ext cx="1308100" cy="360362"/>
          </a:xfrm>
          <a:prstGeom prst="flowChartProcess">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b="1" dirty="0" err="1">
                <a:latin typeface="Calibri" pitchFamily="34" charset="0"/>
                <a:cs typeface="Calibri" pitchFamily="34" charset="0"/>
              </a:rPr>
              <a:t>Fakt</a:t>
            </a:r>
            <a:r>
              <a:rPr lang="tr-TR" sz="1000" b="1" dirty="0">
                <a:latin typeface="Calibri" pitchFamily="34" charset="0"/>
                <a:cs typeface="Calibri" pitchFamily="34" charset="0"/>
              </a:rPr>
              <a:t>=</a:t>
            </a:r>
            <a:r>
              <a:rPr lang="tr-TR" sz="1000" b="1" dirty="0" err="1">
                <a:latin typeface="Calibri" pitchFamily="34" charset="0"/>
                <a:cs typeface="Calibri" pitchFamily="34" charset="0"/>
              </a:rPr>
              <a:t>Fakt</a:t>
            </a:r>
            <a:r>
              <a:rPr lang="tr-TR" sz="1000" b="1" dirty="0">
                <a:latin typeface="Calibri" pitchFamily="34" charset="0"/>
                <a:cs typeface="Calibri" pitchFamily="34" charset="0"/>
              </a:rPr>
              <a:t> * </a:t>
            </a:r>
            <a:r>
              <a:rPr lang="tr-TR" sz="1000" b="1" dirty="0" err="1">
                <a:latin typeface="Calibri" pitchFamily="34" charset="0"/>
                <a:cs typeface="Calibri" pitchFamily="34" charset="0"/>
              </a:rPr>
              <a:t>Sayac</a:t>
            </a:r>
            <a:endParaRPr lang="tr-TR" sz="1000" b="1" dirty="0">
              <a:latin typeface="Calibri" pitchFamily="34" charset="0"/>
              <a:cs typeface="Calibri" pitchFamily="34" charset="0"/>
            </a:endParaRPr>
          </a:p>
        </p:txBody>
      </p:sp>
      <p:sp>
        <p:nvSpPr>
          <p:cNvPr id="49" name="Akış Çizelgesi: Karar 48">
            <a:extLst>
              <a:ext uri="{FF2B5EF4-FFF2-40B4-BE49-F238E27FC236}">
                <a16:creationId xmlns:a16="http://schemas.microsoft.com/office/drawing/2014/main" id="{58145F81-8E34-4FBA-8CAA-AD36CC60D373}"/>
              </a:ext>
            </a:extLst>
          </p:cNvPr>
          <p:cNvSpPr/>
          <p:nvPr/>
        </p:nvSpPr>
        <p:spPr>
          <a:xfrm>
            <a:off x="3854451" y="5013326"/>
            <a:ext cx="1693863" cy="434975"/>
          </a:xfrm>
          <a:prstGeom prst="flowChartDecision">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00" dirty="0" err="1">
                <a:latin typeface="Calibri" pitchFamily="34" charset="0"/>
                <a:cs typeface="Calibri" pitchFamily="34" charset="0"/>
              </a:rPr>
              <a:t>Sayac</a:t>
            </a:r>
            <a:r>
              <a:rPr lang="tr-TR" sz="1000" dirty="0">
                <a:latin typeface="Calibri" pitchFamily="34" charset="0"/>
                <a:cs typeface="Calibri" pitchFamily="34" charset="0"/>
              </a:rPr>
              <a:t>&lt;Sayı</a:t>
            </a:r>
          </a:p>
        </p:txBody>
      </p:sp>
      <p:sp>
        <p:nvSpPr>
          <p:cNvPr id="51" name="Akış Çizelgesi: Belge 50">
            <a:extLst>
              <a:ext uri="{FF2B5EF4-FFF2-40B4-BE49-F238E27FC236}">
                <a16:creationId xmlns:a16="http://schemas.microsoft.com/office/drawing/2014/main" id="{08896275-AEAD-452A-BFE9-880BD9983DE2}"/>
              </a:ext>
            </a:extLst>
          </p:cNvPr>
          <p:cNvSpPr/>
          <p:nvPr/>
        </p:nvSpPr>
        <p:spPr>
          <a:xfrm>
            <a:off x="4070350" y="5643563"/>
            <a:ext cx="1316038" cy="449262"/>
          </a:xfrm>
          <a:prstGeom prst="flowChartDocumen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dirty="0">
                <a:latin typeface="Calibri" pitchFamily="34" charset="0"/>
                <a:cs typeface="Calibri" pitchFamily="34" charset="0"/>
              </a:rPr>
              <a:t> </a:t>
            </a:r>
            <a:r>
              <a:rPr lang="tr-TR" sz="1000" b="1" dirty="0">
                <a:latin typeface="Calibri" pitchFamily="34" charset="0"/>
                <a:cs typeface="Calibri" pitchFamily="34" charset="0"/>
              </a:rPr>
              <a:t>Yaz </a:t>
            </a:r>
            <a:r>
              <a:rPr lang="tr-TR" sz="1000" b="1" dirty="0" err="1">
                <a:latin typeface="Calibri" pitchFamily="34" charset="0"/>
                <a:cs typeface="Calibri" pitchFamily="34" charset="0"/>
              </a:rPr>
              <a:t>Fakt</a:t>
            </a:r>
            <a:endParaRPr lang="tr-TR" sz="1000" b="1" dirty="0">
              <a:latin typeface="Calibri" pitchFamily="34" charset="0"/>
              <a:cs typeface="Calibri" pitchFamily="34" charset="0"/>
            </a:endParaRPr>
          </a:p>
        </p:txBody>
      </p:sp>
      <p:sp>
        <p:nvSpPr>
          <p:cNvPr id="53" name="Akış Çizelgesi: Sonlandırıcı 52">
            <a:extLst>
              <a:ext uri="{FF2B5EF4-FFF2-40B4-BE49-F238E27FC236}">
                <a16:creationId xmlns:a16="http://schemas.microsoft.com/office/drawing/2014/main" id="{8A6E0860-E442-4732-BC25-292A8F9AC5F8}"/>
              </a:ext>
            </a:extLst>
          </p:cNvPr>
          <p:cNvSpPr/>
          <p:nvPr/>
        </p:nvSpPr>
        <p:spPr>
          <a:xfrm>
            <a:off x="4079875" y="6308726"/>
            <a:ext cx="1308100" cy="360363"/>
          </a:xfrm>
          <a:prstGeom prst="flowChartTerminator">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r>
              <a:rPr lang="tr-TR" sz="1050" b="1" dirty="0">
                <a:latin typeface="Calibri" pitchFamily="34" charset="0"/>
                <a:cs typeface="Calibri" pitchFamily="34" charset="0"/>
              </a:rPr>
              <a:t>Dur</a:t>
            </a:r>
          </a:p>
        </p:txBody>
      </p:sp>
      <p:sp>
        <p:nvSpPr>
          <p:cNvPr id="54" name="Akış Çizelgesi: Bağlayıcı 53">
            <a:extLst>
              <a:ext uri="{FF2B5EF4-FFF2-40B4-BE49-F238E27FC236}">
                <a16:creationId xmlns:a16="http://schemas.microsoft.com/office/drawing/2014/main" id="{BC2B1E8E-C254-470C-B007-14D014CA7154}"/>
              </a:ext>
            </a:extLst>
          </p:cNvPr>
          <p:cNvSpPr/>
          <p:nvPr/>
        </p:nvSpPr>
        <p:spPr>
          <a:xfrm>
            <a:off x="4664076" y="3608389"/>
            <a:ext cx="79375" cy="71437"/>
          </a:xfrm>
          <a:prstGeom prst="flowChartConnector">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tr-TR"/>
          </a:p>
        </p:txBody>
      </p:sp>
      <p:cxnSp>
        <p:nvCxnSpPr>
          <p:cNvPr id="56" name="Düz Ok Bağlayıcısı 55">
            <a:extLst>
              <a:ext uri="{FF2B5EF4-FFF2-40B4-BE49-F238E27FC236}">
                <a16:creationId xmlns:a16="http://schemas.microsoft.com/office/drawing/2014/main" id="{374648C6-5E83-4B2A-A55D-D9B89013C64D}"/>
              </a:ext>
            </a:extLst>
          </p:cNvPr>
          <p:cNvCxnSpPr/>
          <p:nvPr/>
        </p:nvCxnSpPr>
        <p:spPr>
          <a:xfrm>
            <a:off x="4727575" y="2668588"/>
            <a:ext cx="0" cy="265112"/>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58" name="Düz Ok Bağlayıcısı 57">
            <a:extLst>
              <a:ext uri="{FF2B5EF4-FFF2-40B4-BE49-F238E27FC236}">
                <a16:creationId xmlns:a16="http://schemas.microsoft.com/office/drawing/2014/main" id="{2421547D-CFDE-49E5-A01D-C9EC3371AF14}"/>
              </a:ext>
            </a:extLst>
          </p:cNvPr>
          <p:cNvCxnSpPr/>
          <p:nvPr/>
        </p:nvCxnSpPr>
        <p:spPr>
          <a:xfrm>
            <a:off x="4700588" y="3344863"/>
            <a:ext cx="0" cy="265112"/>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59" name="Düz Ok Bağlayıcısı 58">
            <a:extLst>
              <a:ext uri="{FF2B5EF4-FFF2-40B4-BE49-F238E27FC236}">
                <a16:creationId xmlns:a16="http://schemas.microsoft.com/office/drawing/2014/main" id="{A3D8CB98-D6D3-42B0-B836-4534503CF74E}"/>
              </a:ext>
            </a:extLst>
          </p:cNvPr>
          <p:cNvCxnSpPr>
            <a:stCxn id="54" idx="4"/>
          </p:cNvCxnSpPr>
          <p:nvPr/>
        </p:nvCxnSpPr>
        <p:spPr>
          <a:xfrm flipH="1">
            <a:off x="4700589" y="3679826"/>
            <a:ext cx="3175" cy="195263"/>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60" name="Düz Ok Bağlayıcısı 59">
            <a:extLst>
              <a:ext uri="{FF2B5EF4-FFF2-40B4-BE49-F238E27FC236}">
                <a16:creationId xmlns:a16="http://schemas.microsoft.com/office/drawing/2014/main" id="{A1B99AED-6BD6-428C-892B-18136898B631}"/>
              </a:ext>
            </a:extLst>
          </p:cNvPr>
          <p:cNvCxnSpPr/>
          <p:nvPr/>
        </p:nvCxnSpPr>
        <p:spPr>
          <a:xfrm flipH="1">
            <a:off x="4699000" y="4235451"/>
            <a:ext cx="1588" cy="195263"/>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61" name="Düz Ok Bağlayıcısı 60">
            <a:extLst>
              <a:ext uri="{FF2B5EF4-FFF2-40B4-BE49-F238E27FC236}">
                <a16:creationId xmlns:a16="http://schemas.microsoft.com/office/drawing/2014/main" id="{A03AFC7E-DD16-48C9-BE7D-FF980451E4AB}"/>
              </a:ext>
            </a:extLst>
          </p:cNvPr>
          <p:cNvCxnSpPr/>
          <p:nvPr/>
        </p:nvCxnSpPr>
        <p:spPr>
          <a:xfrm flipH="1">
            <a:off x="4710114" y="4811713"/>
            <a:ext cx="1587" cy="195262"/>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63" name="Dirsek Bağlayıcısı 62">
            <a:extLst>
              <a:ext uri="{FF2B5EF4-FFF2-40B4-BE49-F238E27FC236}">
                <a16:creationId xmlns:a16="http://schemas.microsoft.com/office/drawing/2014/main" id="{E37E920A-4A35-49C3-BC9F-0CB27D65CEFE}"/>
              </a:ext>
            </a:extLst>
          </p:cNvPr>
          <p:cNvCxnSpPr>
            <a:endCxn id="54" idx="2"/>
          </p:cNvCxnSpPr>
          <p:nvPr/>
        </p:nvCxnSpPr>
        <p:spPr>
          <a:xfrm rot="5400000" flipH="1" flipV="1">
            <a:off x="3476626" y="4021139"/>
            <a:ext cx="1565275" cy="809625"/>
          </a:xfrm>
          <a:prstGeom prst="bentConnector2">
            <a:avLst/>
          </a:prstGeom>
          <a:ln w="28575">
            <a:tailEnd type="arrow"/>
          </a:ln>
        </p:spPr>
        <p:style>
          <a:lnRef idx="1">
            <a:schemeClr val="accent2"/>
          </a:lnRef>
          <a:fillRef idx="0">
            <a:schemeClr val="accent2"/>
          </a:fillRef>
          <a:effectRef idx="0">
            <a:schemeClr val="accent2"/>
          </a:effectRef>
          <a:fontRef idx="minor">
            <a:schemeClr val="tx1"/>
          </a:fontRef>
        </p:style>
      </p:cxnSp>
      <p:sp>
        <p:nvSpPr>
          <p:cNvPr id="64" name="Metin kutusu 63">
            <a:extLst>
              <a:ext uri="{FF2B5EF4-FFF2-40B4-BE49-F238E27FC236}">
                <a16:creationId xmlns:a16="http://schemas.microsoft.com/office/drawing/2014/main" id="{B627BE87-C7C9-45B0-A566-24F204C54F97}"/>
              </a:ext>
            </a:extLst>
          </p:cNvPr>
          <p:cNvSpPr txBox="1"/>
          <p:nvPr/>
        </p:nvSpPr>
        <p:spPr>
          <a:xfrm>
            <a:off x="3176588" y="4908550"/>
            <a:ext cx="677862" cy="254000"/>
          </a:xfrm>
          <a:prstGeom prst="rect">
            <a:avLst/>
          </a:prstGeom>
          <a:noFill/>
        </p:spPr>
        <p:txBody>
          <a:bodyPr>
            <a:spAutoFit/>
          </a:bodyPr>
          <a:lstStyle/>
          <a:p>
            <a:pPr>
              <a:defRPr/>
            </a:pPr>
            <a:r>
              <a:rPr lang="tr-TR" sz="1050" dirty="0"/>
              <a:t>True (E)</a:t>
            </a:r>
          </a:p>
        </p:txBody>
      </p:sp>
      <p:cxnSp>
        <p:nvCxnSpPr>
          <p:cNvPr id="65" name="Düz Ok Bağlayıcısı 64">
            <a:extLst>
              <a:ext uri="{FF2B5EF4-FFF2-40B4-BE49-F238E27FC236}">
                <a16:creationId xmlns:a16="http://schemas.microsoft.com/office/drawing/2014/main" id="{DE6BF01C-068B-4734-928F-CE0A9446F3F3}"/>
              </a:ext>
            </a:extLst>
          </p:cNvPr>
          <p:cNvCxnSpPr/>
          <p:nvPr/>
        </p:nvCxnSpPr>
        <p:spPr>
          <a:xfrm flipH="1">
            <a:off x="4697414" y="5459413"/>
            <a:ext cx="1587" cy="195262"/>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cxnSp>
        <p:nvCxnSpPr>
          <p:cNvPr id="67" name="Düz Ok Bağlayıcısı 66">
            <a:extLst>
              <a:ext uri="{FF2B5EF4-FFF2-40B4-BE49-F238E27FC236}">
                <a16:creationId xmlns:a16="http://schemas.microsoft.com/office/drawing/2014/main" id="{4C654E1F-7F01-4866-92ED-330D1C6B99E4}"/>
              </a:ext>
            </a:extLst>
          </p:cNvPr>
          <p:cNvCxnSpPr/>
          <p:nvPr/>
        </p:nvCxnSpPr>
        <p:spPr>
          <a:xfrm>
            <a:off x="4697413" y="6043613"/>
            <a:ext cx="0" cy="265112"/>
          </a:xfrm>
          <a:prstGeom prst="straightConnector1">
            <a:avLst/>
          </a:prstGeom>
          <a:ln w="28575">
            <a:tailEnd type="arrow"/>
          </a:ln>
        </p:spPr>
        <p:style>
          <a:lnRef idx="1">
            <a:schemeClr val="accent2"/>
          </a:lnRef>
          <a:fillRef idx="0">
            <a:schemeClr val="accent2"/>
          </a:fillRef>
          <a:effectRef idx="0">
            <a:schemeClr val="accent2"/>
          </a:effectRef>
          <a:fontRef idx="minor">
            <a:schemeClr val="tx1"/>
          </a:fontRef>
        </p:style>
      </p:cxnSp>
    </p:spTree>
  </p:cSld>
  <p:clrMapOvr>
    <a:overrideClrMapping bg1="lt1" tx1="dk1" bg2="lt2" tx2="dk2" accent1="accent1" accent2="accent2" accent3="accent3" accent4="accent4" accent5="accent5" accent6="accent6" hlink="hlink" folHlink="folHlink"/>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5E43416A-2BF2-469F-B9D9-71982AFCAC38}"/>
              </a:ext>
            </a:extLst>
          </p:cNvPr>
          <p:cNvSpPr>
            <a:spLocks noGrp="1"/>
          </p:cNvSpPr>
          <p:nvPr>
            <p:ph type="title" idx="4294967295"/>
          </p:nvPr>
        </p:nvSpPr>
        <p:spPr>
          <a:xfrm>
            <a:off x="1847851" y="188914"/>
            <a:ext cx="7521575" cy="549275"/>
          </a:xfrm>
        </p:spPr>
        <p:txBody>
          <a:bodyPr>
            <a:normAutofit fontScale="90000"/>
          </a:bodyPr>
          <a:lstStyle/>
          <a:p>
            <a:pPr>
              <a:defRPr/>
            </a:pPr>
            <a:r>
              <a:rPr lang="tr-TR" b="1" dirty="0">
                <a:solidFill>
                  <a:srgbClr val="002060"/>
                </a:solidFill>
                <a:latin typeface="Trebuchet MS" pitchFamily="34" charset="0"/>
              </a:rPr>
              <a:t>ALGORİTMA OLUŞTURMA</a:t>
            </a:r>
          </a:p>
        </p:txBody>
      </p:sp>
      <p:sp>
        <p:nvSpPr>
          <p:cNvPr id="2" name="Metin kutusu 1">
            <a:extLst>
              <a:ext uri="{FF2B5EF4-FFF2-40B4-BE49-F238E27FC236}">
                <a16:creationId xmlns:a16="http://schemas.microsoft.com/office/drawing/2014/main" id="{CDAD9F7E-D1A3-4904-A687-E663ACDE561A}"/>
              </a:ext>
            </a:extLst>
          </p:cNvPr>
          <p:cNvSpPr txBox="1"/>
          <p:nvPr/>
        </p:nvSpPr>
        <p:spPr>
          <a:xfrm>
            <a:off x="1919289" y="908051"/>
            <a:ext cx="8497887" cy="5910263"/>
          </a:xfrm>
          <a:prstGeom prst="rect">
            <a:avLst/>
          </a:prstGeom>
          <a:noFill/>
        </p:spPr>
        <p:txBody>
          <a:bodyPr>
            <a:spAutoFit/>
          </a:bodyPr>
          <a:lstStyle/>
          <a:p>
            <a:pPr lvl="1" algn="just">
              <a:defRPr/>
            </a:pPr>
            <a:r>
              <a:rPr lang="tr-TR" dirty="0">
                <a:solidFill>
                  <a:srgbClr val="FF0000"/>
                </a:solidFill>
                <a:latin typeface="Trebuchet MS" pitchFamily="34" charset="0"/>
              </a:rPr>
              <a:t>Sözel Kodlar;</a:t>
            </a:r>
          </a:p>
          <a:p>
            <a:pPr lvl="1" algn="just">
              <a:defRPr/>
            </a:pPr>
            <a:endParaRPr lang="tr-TR" dirty="0">
              <a:latin typeface="Trebuchet MS" pitchFamily="34" charset="0"/>
            </a:endParaRPr>
          </a:p>
          <a:p>
            <a:pPr lvl="1" algn="just">
              <a:defRPr/>
            </a:pPr>
            <a:r>
              <a:rPr lang="tr-TR" dirty="0">
                <a:latin typeface="Trebuchet MS" pitchFamily="34" charset="0"/>
              </a:rPr>
              <a:t>Örnek : Kullanıcıdan iki sayıyı alıp, bu iki sayının toplamını ekrana yazdıran algoritmayı tasarlayın.</a:t>
            </a:r>
          </a:p>
          <a:p>
            <a:pPr lvl="1" algn="just">
              <a:defRPr/>
            </a:pPr>
            <a:endParaRPr lang="tr-TR" dirty="0">
              <a:latin typeface="Trebuchet MS" pitchFamily="34" charset="0"/>
            </a:endParaRPr>
          </a:p>
          <a:p>
            <a:pPr lvl="1" algn="just">
              <a:defRPr/>
            </a:pPr>
            <a:r>
              <a:rPr lang="tr-TR" dirty="0">
                <a:latin typeface="Trebuchet MS" pitchFamily="34" charset="0"/>
              </a:rPr>
              <a:t>Çözüm : </a:t>
            </a:r>
          </a:p>
          <a:p>
            <a:pPr lvl="1" algn="just">
              <a:defRPr/>
            </a:pPr>
            <a:endParaRPr lang="tr-TR" dirty="0">
              <a:latin typeface="Trebuchet MS" pitchFamily="34" charset="0"/>
            </a:endParaRPr>
          </a:p>
          <a:p>
            <a:pPr lvl="1" algn="just">
              <a:defRPr/>
            </a:pPr>
            <a:r>
              <a:rPr lang="tr-TR" dirty="0">
                <a:latin typeface="Trebuchet MS" pitchFamily="34" charset="0"/>
              </a:rPr>
              <a:t>Satır Algoritmaları</a:t>
            </a:r>
          </a:p>
          <a:p>
            <a:pPr marL="800100" lvl="1" indent="-342900" algn="just">
              <a:buFontTx/>
              <a:buAutoNum type="arabicPeriod"/>
              <a:defRPr/>
            </a:pPr>
            <a:r>
              <a:rPr lang="tr-TR" dirty="0">
                <a:latin typeface="Trebuchet MS" pitchFamily="34" charset="0"/>
              </a:rPr>
              <a:t>Başla 				</a:t>
            </a:r>
          </a:p>
          <a:p>
            <a:pPr marL="800100" lvl="1" indent="-342900" algn="just">
              <a:buFontTx/>
              <a:buAutoNum type="arabicPeriod"/>
              <a:defRPr/>
            </a:pPr>
            <a:r>
              <a:rPr lang="tr-TR" dirty="0">
                <a:latin typeface="Trebuchet MS" pitchFamily="34" charset="0"/>
              </a:rPr>
              <a:t>Oku (Sayı1,Sayı2)			</a:t>
            </a:r>
          </a:p>
          <a:p>
            <a:pPr marL="800100" lvl="1" indent="-342900" algn="just">
              <a:buFontTx/>
              <a:buAutoNum type="arabicPeriod"/>
              <a:defRPr/>
            </a:pPr>
            <a:r>
              <a:rPr lang="tr-TR" dirty="0">
                <a:latin typeface="Trebuchet MS" pitchFamily="34" charset="0"/>
              </a:rPr>
              <a:t>Sonuç=Sayı1 + Sayı2</a:t>
            </a:r>
          </a:p>
          <a:p>
            <a:pPr marL="800100" lvl="1" indent="-342900" algn="just">
              <a:buFontTx/>
              <a:buAutoNum type="arabicPeriod"/>
              <a:defRPr/>
            </a:pPr>
            <a:r>
              <a:rPr lang="tr-TR" dirty="0">
                <a:latin typeface="Trebuchet MS" pitchFamily="34" charset="0"/>
              </a:rPr>
              <a:t>Sonucu Ekrana Yaz</a:t>
            </a:r>
          </a:p>
          <a:p>
            <a:pPr marL="800100" lvl="1" indent="-342900" algn="just">
              <a:buFontTx/>
              <a:buAutoNum type="arabicPeriod"/>
              <a:defRPr/>
            </a:pPr>
            <a:r>
              <a:rPr lang="tr-TR" dirty="0">
                <a:latin typeface="Trebuchet MS" pitchFamily="34" charset="0"/>
              </a:rPr>
              <a:t>Dur</a:t>
            </a:r>
          </a:p>
          <a:p>
            <a:pPr lvl="1" algn="just">
              <a:defRPr/>
            </a:pPr>
            <a:endParaRPr lang="tr-TR" dirty="0">
              <a:latin typeface="Trebuchet MS" pitchFamily="34" charset="0"/>
            </a:endParaRPr>
          </a:p>
          <a:p>
            <a:pPr lvl="1" algn="just">
              <a:defRPr/>
            </a:pPr>
            <a:r>
              <a:rPr lang="tr-TR" dirty="0">
                <a:latin typeface="Trebuchet MS" pitchFamily="34" charset="0"/>
              </a:rPr>
              <a:t>Sözde Kodlar</a:t>
            </a:r>
          </a:p>
          <a:p>
            <a:pPr lvl="1" algn="just">
              <a:defRPr/>
            </a:pPr>
            <a:endParaRPr lang="tr-TR" dirty="0">
              <a:latin typeface="Trebuchet MS" pitchFamily="34" charset="0"/>
            </a:endParaRPr>
          </a:p>
          <a:p>
            <a:pPr lvl="1" algn="just">
              <a:defRPr/>
            </a:pPr>
            <a:r>
              <a:rPr lang="tr-TR" dirty="0">
                <a:latin typeface="Trebuchet MS" pitchFamily="34" charset="0"/>
              </a:rPr>
              <a:t>GET Sayı1</a:t>
            </a:r>
          </a:p>
          <a:p>
            <a:pPr lvl="1" algn="just">
              <a:defRPr/>
            </a:pPr>
            <a:r>
              <a:rPr lang="tr-TR" dirty="0">
                <a:latin typeface="Trebuchet MS" pitchFamily="34" charset="0"/>
              </a:rPr>
              <a:t>GET Sayı2</a:t>
            </a:r>
          </a:p>
          <a:p>
            <a:pPr lvl="1" algn="just">
              <a:defRPr/>
            </a:pPr>
            <a:r>
              <a:rPr lang="tr-TR" dirty="0" err="1">
                <a:latin typeface="Trebuchet MS" pitchFamily="34" charset="0"/>
              </a:rPr>
              <a:t>Sonuc</a:t>
            </a:r>
            <a:r>
              <a:rPr lang="tr-TR" dirty="0">
                <a:latin typeface="Trebuchet MS" pitchFamily="34" charset="0"/>
              </a:rPr>
              <a:t>=Sayı1+Sayı2</a:t>
            </a:r>
          </a:p>
          <a:p>
            <a:pPr lvl="1" algn="just">
              <a:defRPr/>
            </a:pPr>
            <a:r>
              <a:rPr lang="tr-TR" dirty="0">
                <a:latin typeface="Trebuchet MS" pitchFamily="34" charset="0"/>
              </a:rPr>
              <a:t>DISPLAY </a:t>
            </a:r>
            <a:r>
              <a:rPr lang="tr-TR" dirty="0" err="1">
                <a:latin typeface="Trebuchet MS" pitchFamily="34" charset="0"/>
              </a:rPr>
              <a:t>Sonuc</a:t>
            </a:r>
            <a:endParaRPr lang="tr-TR" dirty="0">
              <a:latin typeface="Trebuchet MS" pitchFamily="34" charset="0"/>
            </a:endParaRPr>
          </a:p>
          <a:p>
            <a:pPr lvl="1" algn="just">
              <a:defRPr/>
            </a:pPr>
            <a:endParaRPr lang="tr-TR" dirty="0">
              <a:latin typeface="Trebuchet MS"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E7A1A289-5BDF-435A-A1D0-95F051025C1B}"/>
              </a:ext>
            </a:extLst>
          </p:cNvPr>
          <p:cNvSpPr>
            <a:spLocks noGrp="1"/>
          </p:cNvSpPr>
          <p:nvPr>
            <p:ph type="title" idx="4294967295"/>
          </p:nvPr>
        </p:nvSpPr>
        <p:spPr>
          <a:xfrm>
            <a:off x="1847851" y="188914"/>
            <a:ext cx="7521575" cy="549275"/>
          </a:xfrm>
        </p:spPr>
        <p:txBody>
          <a:bodyPr>
            <a:normAutofit fontScale="90000"/>
          </a:bodyPr>
          <a:lstStyle/>
          <a:p>
            <a:pPr>
              <a:defRPr/>
            </a:pPr>
            <a:r>
              <a:rPr lang="tr-TR" b="1" dirty="0">
                <a:solidFill>
                  <a:srgbClr val="002060"/>
                </a:solidFill>
                <a:latin typeface="Trebuchet MS" pitchFamily="34" charset="0"/>
              </a:rPr>
              <a:t>ALGORİTMA OLUŞTURMA</a:t>
            </a:r>
          </a:p>
        </p:txBody>
      </p:sp>
      <p:sp>
        <p:nvSpPr>
          <p:cNvPr id="44035" name="Metin kutusu 1">
            <a:extLst>
              <a:ext uri="{FF2B5EF4-FFF2-40B4-BE49-F238E27FC236}">
                <a16:creationId xmlns:a16="http://schemas.microsoft.com/office/drawing/2014/main" id="{47B3E389-CF63-4194-A96E-03C2D17097AA}"/>
              </a:ext>
            </a:extLst>
          </p:cNvPr>
          <p:cNvSpPr txBox="1">
            <a:spLocks noChangeArrowheads="1"/>
          </p:cNvSpPr>
          <p:nvPr/>
        </p:nvSpPr>
        <p:spPr bwMode="auto">
          <a:xfrm>
            <a:off x="1919289" y="908050"/>
            <a:ext cx="8497887"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Franklin Gothic Book" panose="020B0503020102020204" pitchFamily="34" charset="0"/>
              </a:defRPr>
            </a:lvl1pPr>
            <a:lvl2pPr>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defRPr>
            </a:lvl9pPr>
          </a:lstStyle>
          <a:p>
            <a:pPr lvl="1" algn="just"/>
            <a:r>
              <a:rPr lang="tr-TR" altLang="tr-TR" dirty="0">
                <a:solidFill>
                  <a:srgbClr val="FF0000"/>
                </a:solidFill>
                <a:latin typeface="Trebuchet MS" panose="020B0603020202020204" pitchFamily="34" charset="0"/>
              </a:rPr>
              <a:t>Sözel Kodlar;</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Örnek: Klavyeden girilen iki adet sayıdan büyük olanını ekrana yazan algoritmayı oluşturunuz.</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Çözüm;</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GET Sayı1</a:t>
            </a:r>
          </a:p>
          <a:p>
            <a:pPr lvl="1" algn="just"/>
            <a:r>
              <a:rPr lang="tr-TR" altLang="tr-TR" dirty="0">
                <a:latin typeface="Trebuchet MS" panose="020B0603020202020204" pitchFamily="34" charset="0"/>
              </a:rPr>
              <a:t>GET Sayı2</a:t>
            </a:r>
          </a:p>
          <a:p>
            <a:pPr lvl="1" algn="just"/>
            <a:r>
              <a:rPr lang="tr-TR" altLang="tr-TR" dirty="0">
                <a:latin typeface="Trebuchet MS" panose="020B0603020202020204" pitchFamily="34" charset="0"/>
              </a:rPr>
              <a:t>IF (Sayı1&gt;Sayı2) THEN</a:t>
            </a:r>
          </a:p>
          <a:p>
            <a:pPr lvl="1" algn="just"/>
            <a:r>
              <a:rPr lang="tr-TR" altLang="tr-TR" dirty="0">
                <a:latin typeface="Trebuchet MS" panose="020B0603020202020204" pitchFamily="34" charset="0"/>
              </a:rPr>
              <a:t>DISPLAY Sayı1</a:t>
            </a:r>
          </a:p>
          <a:p>
            <a:pPr lvl="1" algn="just"/>
            <a:r>
              <a:rPr lang="tr-TR" altLang="tr-TR" dirty="0">
                <a:latin typeface="Trebuchet MS" panose="020B0603020202020204" pitchFamily="34" charset="0"/>
              </a:rPr>
              <a:t>ELSE</a:t>
            </a:r>
          </a:p>
          <a:p>
            <a:pPr lvl="1" algn="just"/>
            <a:r>
              <a:rPr lang="tr-TR" altLang="tr-TR" dirty="0">
                <a:latin typeface="Trebuchet MS" panose="020B0603020202020204" pitchFamily="34" charset="0"/>
              </a:rPr>
              <a:t>DISPLAY Sayı2</a:t>
            </a:r>
          </a:p>
          <a:p>
            <a:pPr lvl="1" algn="just"/>
            <a:r>
              <a:rPr lang="tr-TR" altLang="tr-TR" dirty="0">
                <a:latin typeface="Trebuchet MS" panose="020B0603020202020204" pitchFamily="34" charset="0"/>
              </a:rPr>
              <a:t>ENDIF</a:t>
            </a:r>
          </a:p>
          <a:p>
            <a:pPr lvl="1" algn="just"/>
            <a:endParaRPr lang="tr-TR" altLang="tr-TR" dirty="0">
              <a:latin typeface="Trebuchet MS" panose="020B0603020202020204"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5C90C9D0-65B2-4A6D-891B-E4DB3C30BFF5}"/>
              </a:ext>
            </a:extLst>
          </p:cNvPr>
          <p:cNvSpPr>
            <a:spLocks noGrp="1"/>
          </p:cNvSpPr>
          <p:nvPr>
            <p:ph type="title" idx="4294967295"/>
          </p:nvPr>
        </p:nvSpPr>
        <p:spPr>
          <a:xfrm>
            <a:off x="1847851" y="188914"/>
            <a:ext cx="7521575" cy="549275"/>
          </a:xfrm>
        </p:spPr>
        <p:txBody>
          <a:bodyPr>
            <a:normAutofit fontScale="90000"/>
          </a:bodyPr>
          <a:lstStyle/>
          <a:p>
            <a:pPr>
              <a:defRPr/>
            </a:pPr>
            <a:r>
              <a:rPr lang="tr-TR" b="1" dirty="0">
                <a:solidFill>
                  <a:srgbClr val="002060"/>
                </a:solidFill>
                <a:latin typeface="Trebuchet MS" pitchFamily="34" charset="0"/>
              </a:rPr>
              <a:t>ALGORİTMA OLUŞTURMA</a:t>
            </a:r>
          </a:p>
        </p:txBody>
      </p:sp>
      <p:sp>
        <p:nvSpPr>
          <p:cNvPr id="45059" name="Metin kutusu 1">
            <a:extLst>
              <a:ext uri="{FF2B5EF4-FFF2-40B4-BE49-F238E27FC236}">
                <a16:creationId xmlns:a16="http://schemas.microsoft.com/office/drawing/2014/main" id="{78C0AA3D-12C2-48AA-AE66-DAEE7CF4E19A}"/>
              </a:ext>
            </a:extLst>
          </p:cNvPr>
          <p:cNvSpPr txBox="1">
            <a:spLocks noChangeArrowheads="1"/>
          </p:cNvSpPr>
          <p:nvPr/>
        </p:nvSpPr>
        <p:spPr bwMode="auto">
          <a:xfrm>
            <a:off x="1919289" y="908051"/>
            <a:ext cx="8497887"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Franklin Gothic Book" panose="020B0503020102020204" pitchFamily="34" charset="0"/>
              </a:defRPr>
            </a:lvl1pPr>
            <a:lvl2pPr>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defRPr>
            </a:lvl9pPr>
          </a:lstStyle>
          <a:p>
            <a:pPr lvl="1" algn="just"/>
            <a:r>
              <a:rPr lang="tr-TR" altLang="tr-TR" dirty="0">
                <a:solidFill>
                  <a:srgbClr val="FF0000"/>
                </a:solidFill>
                <a:latin typeface="Trebuchet MS" panose="020B0603020202020204" pitchFamily="34" charset="0"/>
              </a:rPr>
              <a:t>Sözel Kodlar;</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Örnek: Klavyeden girilen sayının tek yada çift olup olmadığını ekrana yazdıran algoritmayı oluşturunuz.</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Çözüm;</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GET Sayı</a:t>
            </a:r>
          </a:p>
          <a:p>
            <a:pPr lvl="1" algn="just"/>
            <a:r>
              <a:rPr lang="tr-TR" altLang="tr-TR" dirty="0">
                <a:latin typeface="Trebuchet MS" panose="020B0603020202020204" pitchFamily="34" charset="0"/>
              </a:rPr>
              <a:t>IF ((Sayı % 2)==0) THEN</a:t>
            </a:r>
          </a:p>
          <a:p>
            <a:pPr lvl="1" algn="just"/>
            <a:r>
              <a:rPr lang="tr-TR" altLang="tr-TR" dirty="0">
                <a:latin typeface="Trebuchet MS" panose="020B0603020202020204" pitchFamily="34" charset="0"/>
              </a:rPr>
              <a:t>DISPLAY ‘Girilen Sayı Çifttir.’</a:t>
            </a:r>
          </a:p>
          <a:p>
            <a:pPr lvl="1" algn="just"/>
            <a:r>
              <a:rPr lang="tr-TR" altLang="tr-TR" dirty="0">
                <a:latin typeface="Trebuchet MS" panose="020B0603020202020204" pitchFamily="34" charset="0"/>
              </a:rPr>
              <a:t>ELSE</a:t>
            </a:r>
          </a:p>
          <a:p>
            <a:pPr lvl="1" algn="just"/>
            <a:r>
              <a:rPr lang="tr-TR" altLang="tr-TR" dirty="0">
                <a:latin typeface="Trebuchet MS" panose="020B0603020202020204" pitchFamily="34" charset="0"/>
              </a:rPr>
              <a:t>DISPLAY ‘Girilen Sayı Tektir.’</a:t>
            </a:r>
          </a:p>
          <a:p>
            <a:pPr lvl="1" algn="just"/>
            <a:r>
              <a:rPr lang="tr-TR" altLang="tr-TR" dirty="0">
                <a:latin typeface="Trebuchet MS" panose="020B0603020202020204" pitchFamily="34" charset="0"/>
              </a:rPr>
              <a:t>END IF</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20A26C0F-BD72-40BD-8E61-D7C048F7D496}"/>
              </a:ext>
            </a:extLst>
          </p:cNvPr>
          <p:cNvSpPr>
            <a:spLocks noGrp="1"/>
          </p:cNvSpPr>
          <p:nvPr>
            <p:ph type="title" idx="4294967295"/>
          </p:nvPr>
        </p:nvSpPr>
        <p:spPr>
          <a:xfrm>
            <a:off x="1847851" y="188914"/>
            <a:ext cx="7521575" cy="549275"/>
          </a:xfrm>
        </p:spPr>
        <p:txBody>
          <a:bodyPr>
            <a:normAutofit fontScale="90000"/>
          </a:bodyPr>
          <a:lstStyle/>
          <a:p>
            <a:pPr>
              <a:defRPr/>
            </a:pPr>
            <a:r>
              <a:rPr lang="tr-TR" b="1" dirty="0">
                <a:solidFill>
                  <a:srgbClr val="002060"/>
                </a:solidFill>
                <a:latin typeface="Trebuchet MS" pitchFamily="34" charset="0"/>
              </a:rPr>
              <a:t>ALGORİTMA</a:t>
            </a:r>
            <a:r>
              <a:rPr lang="tr-TR" b="1" dirty="0">
                <a:latin typeface="Trebuchet MS" pitchFamily="34" charset="0"/>
              </a:rPr>
              <a:t> </a:t>
            </a:r>
            <a:r>
              <a:rPr lang="tr-TR" b="1" dirty="0">
                <a:solidFill>
                  <a:srgbClr val="002060"/>
                </a:solidFill>
                <a:latin typeface="Trebuchet MS" pitchFamily="34" charset="0"/>
              </a:rPr>
              <a:t>OLUŞTURMA</a:t>
            </a:r>
          </a:p>
        </p:txBody>
      </p:sp>
      <p:sp>
        <p:nvSpPr>
          <p:cNvPr id="46083" name="Metin kutusu 1">
            <a:extLst>
              <a:ext uri="{FF2B5EF4-FFF2-40B4-BE49-F238E27FC236}">
                <a16:creationId xmlns:a16="http://schemas.microsoft.com/office/drawing/2014/main" id="{923E6936-0D28-49DE-923F-B957EB2BE3ED}"/>
              </a:ext>
            </a:extLst>
          </p:cNvPr>
          <p:cNvSpPr txBox="1">
            <a:spLocks noChangeArrowheads="1"/>
          </p:cNvSpPr>
          <p:nvPr/>
        </p:nvSpPr>
        <p:spPr bwMode="auto">
          <a:xfrm>
            <a:off x="1919289" y="908050"/>
            <a:ext cx="8497887"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Franklin Gothic Book" panose="020B0503020102020204" pitchFamily="34" charset="0"/>
              </a:defRPr>
            </a:lvl1pPr>
            <a:lvl2pPr>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defRPr>
            </a:lvl9pPr>
          </a:lstStyle>
          <a:p>
            <a:pPr lvl="1" algn="just"/>
            <a:r>
              <a:rPr lang="tr-TR" altLang="tr-TR" dirty="0">
                <a:solidFill>
                  <a:srgbClr val="FF0000"/>
                </a:solidFill>
                <a:latin typeface="Trebuchet MS" panose="020B0603020202020204" pitchFamily="34" charset="0"/>
              </a:rPr>
              <a:t>Sözel Kodlar;</a:t>
            </a:r>
          </a:p>
          <a:p>
            <a:pPr lvl="1" algn="just"/>
            <a:endParaRPr lang="tr-TR" altLang="tr-TR" dirty="0">
              <a:latin typeface="Trebuchet MS" panose="020B0603020202020204" pitchFamily="34" charset="0"/>
            </a:endParaRPr>
          </a:p>
          <a:p>
            <a:pPr lvl="1" algn="just"/>
            <a:r>
              <a:rPr lang="tr-TR" altLang="tr-TR" dirty="0">
                <a:solidFill>
                  <a:srgbClr val="000000"/>
                </a:solidFill>
                <a:latin typeface="Trebuchet MS" panose="020B0603020202020204" pitchFamily="34" charset="0"/>
              </a:rPr>
              <a:t>Örnek: Klavyeden girilen sayının pozitif yada negatif, yada sıfır olduğunu ekrana yazan algoritmayı oluşturunuz.</a:t>
            </a:r>
          </a:p>
          <a:p>
            <a:pPr lvl="1" algn="just"/>
            <a:endParaRPr lang="tr-TR" altLang="tr-TR" dirty="0">
              <a:solidFill>
                <a:srgbClr val="000000"/>
              </a:solidFill>
              <a:latin typeface="Trebuchet MS" panose="020B0603020202020204" pitchFamily="34" charset="0"/>
            </a:endParaRPr>
          </a:p>
          <a:p>
            <a:pPr lvl="1" algn="just"/>
            <a:r>
              <a:rPr lang="tr-TR" altLang="tr-TR" dirty="0">
                <a:solidFill>
                  <a:srgbClr val="000000"/>
                </a:solidFill>
                <a:latin typeface="Trebuchet MS" panose="020B0603020202020204" pitchFamily="34" charset="0"/>
              </a:rPr>
              <a:t>Çözüm;</a:t>
            </a:r>
          </a:p>
          <a:p>
            <a:pPr lvl="1" algn="just"/>
            <a:endParaRPr lang="tr-TR" altLang="tr-TR" dirty="0">
              <a:solidFill>
                <a:srgbClr val="000000"/>
              </a:solidFill>
              <a:latin typeface="Trebuchet MS" panose="020B0603020202020204" pitchFamily="34" charset="0"/>
            </a:endParaRPr>
          </a:p>
          <a:p>
            <a:pPr lvl="1" algn="just"/>
            <a:r>
              <a:rPr lang="tr-TR" altLang="tr-TR" dirty="0">
                <a:solidFill>
                  <a:srgbClr val="000000"/>
                </a:solidFill>
                <a:latin typeface="Trebuchet MS" panose="020B0603020202020204" pitchFamily="34" charset="0"/>
              </a:rPr>
              <a:t>GET Sayı</a:t>
            </a:r>
          </a:p>
          <a:p>
            <a:pPr lvl="1" algn="just"/>
            <a:r>
              <a:rPr lang="tr-TR" altLang="tr-TR" dirty="0">
                <a:solidFill>
                  <a:srgbClr val="000000"/>
                </a:solidFill>
                <a:latin typeface="Trebuchet MS" panose="020B0603020202020204" pitchFamily="34" charset="0"/>
              </a:rPr>
              <a:t>IF (Sayı&gt;0) THEN</a:t>
            </a:r>
          </a:p>
          <a:p>
            <a:pPr lvl="1" algn="just"/>
            <a:r>
              <a:rPr lang="tr-TR" altLang="tr-TR" dirty="0">
                <a:solidFill>
                  <a:srgbClr val="000000"/>
                </a:solidFill>
                <a:latin typeface="Trebuchet MS" panose="020B0603020202020204" pitchFamily="34" charset="0"/>
              </a:rPr>
              <a:t>DISPLAY ‘Sayı Pozitif’</a:t>
            </a:r>
          </a:p>
          <a:p>
            <a:pPr lvl="1" algn="just"/>
            <a:r>
              <a:rPr lang="tr-TR" altLang="tr-TR" dirty="0">
                <a:solidFill>
                  <a:srgbClr val="000000"/>
                </a:solidFill>
                <a:latin typeface="Trebuchet MS" panose="020B0603020202020204" pitchFamily="34" charset="0"/>
              </a:rPr>
              <a:t>ELSE IF (Sayı&lt;0) THEN</a:t>
            </a:r>
          </a:p>
          <a:p>
            <a:pPr lvl="1" algn="just"/>
            <a:r>
              <a:rPr lang="tr-TR" altLang="tr-TR" dirty="0">
                <a:solidFill>
                  <a:srgbClr val="000000"/>
                </a:solidFill>
                <a:latin typeface="Trebuchet MS" panose="020B0603020202020204" pitchFamily="34" charset="0"/>
              </a:rPr>
              <a:t>DISPLAY ‘Sayı Negatif’</a:t>
            </a:r>
          </a:p>
          <a:p>
            <a:pPr lvl="1" algn="just"/>
            <a:r>
              <a:rPr lang="tr-TR" altLang="tr-TR" dirty="0">
                <a:solidFill>
                  <a:srgbClr val="000000"/>
                </a:solidFill>
                <a:latin typeface="Trebuchet MS" panose="020B0603020202020204" pitchFamily="34" charset="0"/>
              </a:rPr>
              <a:t>ELSE</a:t>
            </a:r>
          </a:p>
          <a:p>
            <a:pPr lvl="1" algn="just"/>
            <a:r>
              <a:rPr lang="tr-TR" altLang="tr-TR" dirty="0">
                <a:solidFill>
                  <a:srgbClr val="000000"/>
                </a:solidFill>
                <a:latin typeface="Trebuchet MS" panose="020B0603020202020204" pitchFamily="34" charset="0"/>
              </a:rPr>
              <a:t>DISPLAY ‘Sayı Sıfır’</a:t>
            </a:r>
          </a:p>
          <a:p>
            <a:pPr lvl="1" algn="just"/>
            <a:r>
              <a:rPr lang="tr-TR" altLang="tr-TR" dirty="0">
                <a:solidFill>
                  <a:srgbClr val="000000"/>
                </a:solidFill>
                <a:latin typeface="Trebuchet MS" panose="020B0603020202020204" pitchFamily="34" charset="0"/>
              </a:rPr>
              <a:t>END IF</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EBF41155-145D-4817-96E9-5E24EB5E2E1E}"/>
              </a:ext>
            </a:extLst>
          </p:cNvPr>
          <p:cNvSpPr>
            <a:spLocks noGrp="1"/>
          </p:cNvSpPr>
          <p:nvPr>
            <p:ph type="title" idx="4294967295"/>
          </p:nvPr>
        </p:nvSpPr>
        <p:spPr>
          <a:xfrm>
            <a:off x="1847851" y="188914"/>
            <a:ext cx="7521575" cy="549275"/>
          </a:xfrm>
        </p:spPr>
        <p:txBody>
          <a:bodyPr>
            <a:normAutofit fontScale="90000"/>
          </a:bodyPr>
          <a:lstStyle/>
          <a:p>
            <a:pPr>
              <a:defRPr/>
            </a:pPr>
            <a:r>
              <a:rPr lang="tr-TR" b="1" dirty="0">
                <a:solidFill>
                  <a:srgbClr val="002060"/>
                </a:solidFill>
                <a:latin typeface="Trebuchet MS" pitchFamily="34" charset="0"/>
              </a:rPr>
              <a:t>ALGORİTMA OLUŞTURMA</a:t>
            </a:r>
          </a:p>
        </p:txBody>
      </p:sp>
      <p:sp>
        <p:nvSpPr>
          <p:cNvPr id="47107" name="Metin kutusu 1">
            <a:extLst>
              <a:ext uri="{FF2B5EF4-FFF2-40B4-BE49-F238E27FC236}">
                <a16:creationId xmlns:a16="http://schemas.microsoft.com/office/drawing/2014/main" id="{7A5CA5EC-DFC9-45CF-9816-963E88C55F91}"/>
              </a:ext>
            </a:extLst>
          </p:cNvPr>
          <p:cNvSpPr txBox="1">
            <a:spLocks noChangeArrowheads="1"/>
          </p:cNvSpPr>
          <p:nvPr/>
        </p:nvSpPr>
        <p:spPr bwMode="auto">
          <a:xfrm>
            <a:off x="1919289" y="908051"/>
            <a:ext cx="8497887"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Franklin Gothic Book" panose="020B0503020102020204" pitchFamily="34" charset="0"/>
              </a:defRPr>
            </a:lvl1pPr>
            <a:lvl2pPr>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defRPr>
            </a:lvl9pPr>
          </a:lstStyle>
          <a:p>
            <a:pPr lvl="1" algn="just"/>
            <a:r>
              <a:rPr lang="tr-TR" altLang="tr-TR" dirty="0">
                <a:solidFill>
                  <a:srgbClr val="FF0000"/>
                </a:solidFill>
                <a:latin typeface="Trebuchet MS" panose="020B0603020202020204" pitchFamily="34" charset="0"/>
              </a:rPr>
              <a:t>Sözel Kodlar;</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Örnek: Kullanıcıdan bir sayı alıp 1 den başlayarak kullanıcıdan aldığı sayıya kadar bir artırarak ekrana yazdıran algoritmayı oluşturunuz.</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Çözüm;</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GET Sayı</a:t>
            </a:r>
          </a:p>
          <a:p>
            <a:pPr lvl="1" algn="just"/>
            <a:r>
              <a:rPr lang="tr-TR" altLang="tr-TR" dirty="0">
                <a:latin typeface="Trebuchet MS" panose="020B0603020202020204" pitchFamily="34" charset="0"/>
              </a:rPr>
              <a:t>FOR X=1 </a:t>
            </a:r>
            <a:r>
              <a:rPr lang="tr-TR" altLang="tr-TR" dirty="0" err="1">
                <a:latin typeface="Trebuchet MS" panose="020B0603020202020204" pitchFamily="34" charset="0"/>
              </a:rPr>
              <a:t>to</a:t>
            </a:r>
            <a:r>
              <a:rPr lang="tr-TR" altLang="tr-TR" dirty="0">
                <a:latin typeface="Trebuchet MS" panose="020B0603020202020204" pitchFamily="34" charset="0"/>
              </a:rPr>
              <a:t> Sayı STEP 1</a:t>
            </a:r>
          </a:p>
          <a:p>
            <a:pPr lvl="1" algn="just"/>
            <a:r>
              <a:rPr lang="tr-TR" altLang="tr-TR" dirty="0">
                <a:latin typeface="Trebuchet MS" panose="020B0603020202020204" pitchFamily="34" charset="0"/>
              </a:rPr>
              <a:t>DISPLAY X</a:t>
            </a:r>
          </a:p>
          <a:p>
            <a:pPr lvl="1" algn="just"/>
            <a:r>
              <a:rPr lang="tr-TR" altLang="tr-TR" dirty="0">
                <a:latin typeface="Trebuchet MS" panose="020B0603020202020204" pitchFamily="34" charset="0"/>
              </a:rPr>
              <a:t>END FOR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065ACF4-BBF7-4A83-99DB-0C816F008568}"/>
              </a:ext>
            </a:extLst>
          </p:cNvPr>
          <p:cNvSpPr>
            <a:spLocks noGrp="1"/>
          </p:cNvSpPr>
          <p:nvPr>
            <p:ph type="title"/>
          </p:nvPr>
        </p:nvSpPr>
        <p:spPr>
          <a:xfrm>
            <a:off x="355363" y="156237"/>
            <a:ext cx="8596668" cy="2480870"/>
          </a:xfrm>
        </p:spPr>
        <p:txBody>
          <a:bodyPr>
            <a:normAutofit fontScale="90000"/>
          </a:bodyPr>
          <a:lstStyle/>
          <a:p>
            <a:r>
              <a:rPr lang="tr-TR" dirty="0">
                <a:solidFill>
                  <a:srgbClr val="FF0000"/>
                </a:solidFill>
              </a:rPr>
              <a:t>Kodlama öğrenmeye başlamadan önce; Bilgisayarın Çalışma Mantığı, </a:t>
            </a:r>
            <a:br>
              <a:rPr lang="tr-TR" dirty="0">
                <a:solidFill>
                  <a:srgbClr val="FF0000"/>
                </a:solidFill>
              </a:rPr>
            </a:br>
            <a:r>
              <a:rPr lang="tr-TR" dirty="0">
                <a:solidFill>
                  <a:srgbClr val="FF0000"/>
                </a:solidFill>
              </a:rPr>
              <a:t>Akış Diyagramları, </a:t>
            </a:r>
            <a:br>
              <a:rPr lang="tr-TR" dirty="0">
                <a:solidFill>
                  <a:srgbClr val="FF0000"/>
                </a:solidFill>
              </a:rPr>
            </a:br>
            <a:r>
              <a:rPr lang="tr-TR" dirty="0">
                <a:solidFill>
                  <a:srgbClr val="FF0000"/>
                </a:solidFill>
              </a:rPr>
              <a:t>Algoritmalar hakkında bilgi sahibi olmanız gerekir !</a:t>
            </a:r>
          </a:p>
        </p:txBody>
      </p:sp>
      <p:sp>
        <p:nvSpPr>
          <p:cNvPr id="3" name="İçerik Yer Tutucusu 2">
            <a:extLst>
              <a:ext uri="{FF2B5EF4-FFF2-40B4-BE49-F238E27FC236}">
                <a16:creationId xmlns:a16="http://schemas.microsoft.com/office/drawing/2014/main" id="{82356F89-21CE-46DB-8732-4A62878B4E17}"/>
              </a:ext>
            </a:extLst>
          </p:cNvPr>
          <p:cNvSpPr>
            <a:spLocks noGrp="1"/>
          </p:cNvSpPr>
          <p:nvPr>
            <p:ph idx="1"/>
          </p:nvPr>
        </p:nvSpPr>
        <p:spPr>
          <a:xfrm>
            <a:off x="638698" y="2637107"/>
            <a:ext cx="8596668" cy="3880773"/>
          </a:xfrm>
        </p:spPr>
        <p:txBody>
          <a:bodyPr>
            <a:normAutofit/>
          </a:bodyPr>
          <a:lstStyle/>
          <a:p>
            <a:r>
              <a:rPr lang="tr-TR" sz="2400" b="0" i="0" dirty="0">
                <a:solidFill>
                  <a:srgbClr val="444444"/>
                </a:solidFill>
                <a:effectLst/>
                <a:latin typeface="Open Sans"/>
              </a:rPr>
              <a:t>Hiç programlama geçmişiniz yoksa, algoritma mantığını öğrenmek için çalışmalar yapın. </a:t>
            </a:r>
          </a:p>
          <a:p>
            <a:r>
              <a:rPr lang="tr-TR" sz="2400" b="1" i="0" dirty="0">
                <a:solidFill>
                  <a:srgbClr val="444444"/>
                </a:solidFill>
                <a:effectLst/>
                <a:latin typeface="Open Sans"/>
              </a:rPr>
              <a:t>Algoritma</a:t>
            </a:r>
            <a:r>
              <a:rPr lang="tr-TR" sz="2400" dirty="0">
                <a:solidFill>
                  <a:srgbClr val="444444"/>
                </a:solidFill>
                <a:latin typeface="Open Sans"/>
              </a:rPr>
              <a:t>; </a:t>
            </a:r>
            <a:r>
              <a:rPr lang="tr-TR" sz="2400" b="0" i="0" dirty="0">
                <a:solidFill>
                  <a:srgbClr val="444444"/>
                </a:solidFill>
                <a:effectLst/>
                <a:latin typeface="Open Sans"/>
              </a:rPr>
              <a:t>bakarken başta kolay gelebilir ancak zaten biliyorum deyip hızlı geçmeyin bir çok örnek inceleyin.</a:t>
            </a:r>
          </a:p>
          <a:p>
            <a:r>
              <a:rPr lang="tr-TR" sz="2400" b="0" i="0" dirty="0">
                <a:solidFill>
                  <a:srgbClr val="444444"/>
                </a:solidFill>
                <a:effectLst/>
                <a:latin typeface="Open Sans"/>
              </a:rPr>
              <a:t>Kendiniz akış diyagramları ve algoritmalar çıkarın. </a:t>
            </a:r>
          </a:p>
          <a:p>
            <a:r>
              <a:rPr lang="tr-TR" sz="2400" b="0" i="0" dirty="0">
                <a:solidFill>
                  <a:srgbClr val="444444"/>
                </a:solidFill>
                <a:effectLst/>
                <a:latin typeface="Open Sans"/>
              </a:rPr>
              <a:t>Sonra öğreneceğiniz dili seçmeye başlayın. </a:t>
            </a:r>
          </a:p>
          <a:p>
            <a:r>
              <a:rPr lang="tr-TR" sz="2400" b="0" i="0" dirty="0">
                <a:solidFill>
                  <a:srgbClr val="444444"/>
                </a:solidFill>
                <a:effectLst/>
                <a:latin typeface="Open Sans"/>
              </a:rPr>
              <a:t>Dillerin kullanımına göre bir çok şema internet ortamında mevcut.</a:t>
            </a:r>
          </a:p>
          <a:p>
            <a:pPr marL="0" indent="0">
              <a:buNone/>
            </a:pPr>
            <a:endParaRPr lang="tr-TR" sz="2400" dirty="0"/>
          </a:p>
        </p:txBody>
      </p:sp>
    </p:spTree>
    <p:extLst>
      <p:ext uri="{BB962C8B-B14F-4D97-AF65-F5344CB8AC3E}">
        <p14:creationId xmlns:p14="http://schemas.microsoft.com/office/powerpoint/2010/main" val="6375369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CD76D632-2B8C-431B-B6D8-CDD3004A066B}"/>
              </a:ext>
            </a:extLst>
          </p:cNvPr>
          <p:cNvSpPr>
            <a:spLocks noGrp="1"/>
          </p:cNvSpPr>
          <p:nvPr>
            <p:ph type="title" idx="4294967295"/>
          </p:nvPr>
        </p:nvSpPr>
        <p:spPr>
          <a:xfrm>
            <a:off x="1847851" y="188914"/>
            <a:ext cx="7521575" cy="549275"/>
          </a:xfrm>
        </p:spPr>
        <p:txBody>
          <a:bodyPr>
            <a:normAutofit fontScale="90000"/>
          </a:bodyPr>
          <a:lstStyle/>
          <a:p>
            <a:pPr>
              <a:defRPr/>
            </a:pPr>
            <a:r>
              <a:rPr lang="tr-TR" b="1" dirty="0">
                <a:solidFill>
                  <a:srgbClr val="002060"/>
                </a:solidFill>
                <a:latin typeface="Trebuchet MS" pitchFamily="34" charset="0"/>
              </a:rPr>
              <a:t>ALGORİTMA OLUŞTURMA</a:t>
            </a:r>
          </a:p>
        </p:txBody>
      </p:sp>
      <p:sp>
        <p:nvSpPr>
          <p:cNvPr id="48131" name="Metin kutusu 1">
            <a:extLst>
              <a:ext uri="{FF2B5EF4-FFF2-40B4-BE49-F238E27FC236}">
                <a16:creationId xmlns:a16="http://schemas.microsoft.com/office/drawing/2014/main" id="{E0D6ECE5-42C2-44F0-90F6-BA147F85A661}"/>
              </a:ext>
            </a:extLst>
          </p:cNvPr>
          <p:cNvSpPr txBox="1">
            <a:spLocks noChangeArrowheads="1"/>
          </p:cNvSpPr>
          <p:nvPr/>
        </p:nvSpPr>
        <p:spPr bwMode="auto">
          <a:xfrm>
            <a:off x="1919289" y="908051"/>
            <a:ext cx="8497887"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Franklin Gothic Book" panose="020B0503020102020204" pitchFamily="34" charset="0"/>
              </a:defRPr>
            </a:lvl1pPr>
            <a:lvl2pPr>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defRPr>
            </a:lvl9pPr>
          </a:lstStyle>
          <a:p>
            <a:pPr lvl="1" algn="just"/>
            <a:r>
              <a:rPr lang="tr-TR" altLang="tr-TR" dirty="0">
                <a:solidFill>
                  <a:srgbClr val="FF0000"/>
                </a:solidFill>
                <a:latin typeface="Trebuchet MS" panose="020B0603020202020204" pitchFamily="34" charset="0"/>
              </a:rPr>
              <a:t>Sözel Kodlar;</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Örnek: Kullanıcıdan bir sayı alıp 1 den başlayarak kullanıcıdan aldığı sayıya kadar sayıları toplayıp ekrana yazdıran algoritmayı oluşturunuz.</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Çözüm;</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Toplam=0</a:t>
            </a:r>
          </a:p>
          <a:p>
            <a:pPr lvl="1" algn="just"/>
            <a:r>
              <a:rPr lang="tr-TR" altLang="tr-TR" dirty="0">
                <a:latin typeface="Trebuchet MS" panose="020B0603020202020204" pitchFamily="34" charset="0"/>
              </a:rPr>
              <a:t>GET Sayı</a:t>
            </a:r>
          </a:p>
          <a:p>
            <a:pPr lvl="1" algn="just"/>
            <a:r>
              <a:rPr lang="tr-TR" altLang="tr-TR" dirty="0">
                <a:latin typeface="Trebuchet MS" panose="020B0603020202020204" pitchFamily="34" charset="0"/>
              </a:rPr>
              <a:t>FOR X=1 </a:t>
            </a:r>
            <a:r>
              <a:rPr lang="tr-TR" altLang="tr-TR" dirty="0" err="1">
                <a:latin typeface="Trebuchet MS" panose="020B0603020202020204" pitchFamily="34" charset="0"/>
              </a:rPr>
              <a:t>to</a:t>
            </a:r>
            <a:r>
              <a:rPr lang="tr-TR" altLang="tr-TR" dirty="0">
                <a:latin typeface="Trebuchet MS" panose="020B0603020202020204" pitchFamily="34" charset="0"/>
              </a:rPr>
              <a:t> Sayı STEP 1</a:t>
            </a:r>
          </a:p>
          <a:p>
            <a:pPr lvl="1" algn="just"/>
            <a:r>
              <a:rPr lang="tr-TR" altLang="tr-TR" dirty="0">
                <a:latin typeface="Trebuchet MS" panose="020B0603020202020204" pitchFamily="34" charset="0"/>
              </a:rPr>
              <a:t>Toplam=Toplam + X</a:t>
            </a:r>
          </a:p>
          <a:p>
            <a:pPr lvl="1" algn="just"/>
            <a:r>
              <a:rPr lang="tr-TR" altLang="tr-TR" dirty="0">
                <a:latin typeface="Trebuchet MS" panose="020B0603020202020204" pitchFamily="34" charset="0"/>
              </a:rPr>
              <a:t>END FOR</a:t>
            </a:r>
          </a:p>
          <a:p>
            <a:pPr lvl="1" algn="just"/>
            <a:r>
              <a:rPr lang="tr-TR" altLang="tr-TR" dirty="0">
                <a:latin typeface="Trebuchet MS" panose="020B0603020202020204" pitchFamily="34" charset="0"/>
              </a:rPr>
              <a:t>DISPLAY Toplam</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E9CDF012-2471-4412-9BC7-1BC1A603720C}"/>
              </a:ext>
            </a:extLst>
          </p:cNvPr>
          <p:cNvSpPr>
            <a:spLocks noGrp="1"/>
          </p:cNvSpPr>
          <p:nvPr>
            <p:ph type="title" idx="4294967295"/>
          </p:nvPr>
        </p:nvSpPr>
        <p:spPr>
          <a:xfrm>
            <a:off x="1847851" y="188914"/>
            <a:ext cx="7521575" cy="549275"/>
          </a:xfrm>
        </p:spPr>
        <p:txBody>
          <a:bodyPr>
            <a:normAutofit fontScale="90000"/>
          </a:bodyPr>
          <a:lstStyle/>
          <a:p>
            <a:pPr>
              <a:defRPr/>
            </a:pPr>
            <a:r>
              <a:rPr lang="tr-TR" b="1" dirty="0">
                <a:solidFill>
                  <a:srgbClr val="002060"/>
                </a:solidFill>
                <a:latin typeface="Trebuchet MS" pitchFamily="34" charset="0"/>
              </a:rPr>
              <a:t>ALGORİTMA OLUŞTURMA</a:t>
            </a:r>
          </a:p>
        </p:txBody>
      </p:sp>
      <p:sp>
        <p:nvSpPr>
          <p:cNvPr id="49155" name="Metin kutusu 1">
            <a:extLst>
              <a:ext uri="{FF2B5EF4-FFF2-40B4-BE49-F238E27FC236}">
                <a16:creationId xmlns:a16="http://schemas.microsoft.com/office/drawing/2014/main" id="{00130619-1C92-44F3-A0BE-60C382AAA745}"/>
              </a:ext>
            </a:extLst>
          </p:cNvPr>
          <p:cNvSpPr txBox="1">
            <a:spLocks noChangeArrowheads="1"/>
          </p:cNvSpPr>
          <p:nvPr/>
        </p:nvSpPr>
        <p:spPr bwMode="auto">
          <a:xfrm>
            <a:off x="1919289" y="908051"/>
            <a:ext cx="8497887"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Franklin Gothic Book" panose="020B0503020102020204" pitchFamily="34" charset="0"/>
              </a:defRPr>
            </a:lvl1pPr>
            <a:lvl2pPr>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defRPr>
            </a:lvl9pPr>
          </a:lstStyle>
          <a:p>
            <a:pPr lvl="1" algn="just"/>
            <a:r>
              <a:rPr lang="tr-TR" altLang="tr-TR" dirty="0">
                <a:solidFill>
                  <a:srgbClr val="FF0000"/>
                </a:solidFill>
                <a:latin typeface="Trebuchet MS" panose="020B0603020202020204" pitchFamily="34" charset="0"/>
              </a:rPr>
              <a:t>Sözel Kodlar;</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Örnek: 1 den 100 e kadar olan sayılardan 8 e tam bölünebilen sayıları ekrana yazdıran algoritmayı oluşturunuz.</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Çözüm;</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FOR Sayı=1 </a:t>
            </a:r>
            <a:r>
              <a:rPr lang="tr-TR" altLang="tr-TR" dirty="0" err="1">
                <a:latin typeface="Trebuchet MS" panose="020B0603020202020204" pitchFamily="34" charset="0"/>
              </a:rPr>
              <a:t>to</a:t>
            </a:r>
            <a:r>
              <a:rPr lang="tr-TR" altLang="tr-TR" dirty="0">
                <a:latin typeface="Trebuchet MS" panose="020B0603020202020204" pitchFamily="34" charset="0"/>
              </a:rPr>
              <a:t> 100 STEP 1</a:t>
            </a:r>
          </a:p>
          <a:p>
            <a:pPr lvl="1" algn="just"/>
            <a:r>
              <a:rPr lang="tr-TR" altLang="tr-TR" dirty="0">
                <a:latin typeface="Trebuchet MS" panose="020B0603020202020204" pitchFamily="34" charset="0"/>
              </a:rPr>
              <a:t>IF ((Sayı % 8) ==0) THEN</a:t>
            </a:r>
          </a:p>
          <a:p>
            <a:pPr lvl="1" algn="just"/>
            <a:r>
              <a:rPr lang="tr-TR" altLang="tr-TR" dirty="0">
                <a:latin typeface="Trebuchet MS" panose="020B0603020202020204" pitchFamily="34" charset="0"/>
              </a:rPr>
              <a:t>DISPLAY Sayı</a:t>
            </a:r>
          </a:p>
          <a:p>
            <a:pPr lvl="1" algn="just"/>
            <a:r>
              <a:rPr lang="tr-TR" altLang="tr-TR" dirty="0">
                <a:latin typeface="Trebuchet MS" panose="020B0603020202020204" pitchFamily="34" charset="0"/>
              </a:rPr>
              <a:t>END IF</a:t>
            </a:r>
          </a:p>
          <a:p>
            <a:pPr lvl="1" algn="just"/>
            <a:r>
              <a:rPr lang="tr-TR" altLang="tr-TR" dirty="0">
                <a:latin typeface="Trebuchet MS" panose="020B0603020202020204" pitchFamily="34" charset="0"/>
              </a:rPr>
              <a:t>END FOR</a:t>
            </a:r>
          </a:p>
          <a:p>
            <a:pPr lvl="1" algn="just"/>
            <a:endParaRPr lang="tr-TR" altLang="tr-TR" dirty="0">
              <a:latin typeface="Trebuchet MS" panose="020B0603020202020204"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4">
            <a:extLst>
              <a:ext uri="{FF2B5EF4-FFF2-40B4-BE49-F238E27FC236}">
                <a16:creationId xmlns:a16="http://schemas.microsoft.com/office/drawing/2014/main" id="{42156022-3DE3-4078-B9A1-BEAA6E8386CC}"/>
              </a:ext>
            </a:extLst>
          </p:cNvPr>
          <p:cNvSpPr>
            <a:spLocks noGrp="1"/>
          </p:cNvSpPr>
          <p:nvPr>
            <p:ph type="title" idx="4294967295"/>
          </p:nvPr>
        </p:nvSpPr>
        <p:spPr>
          <a:xfrm>
            <a:off x="1847851" y="188914"/>
            <a:ext cx="7521575" cy="549275"/>
          </a:xfrm>
        </p:spPr>
        <p:txBody>
          <a:bodyPr>
            <a:normAutofit fontScale="90000"/>
          </a:bodyPr>
          <a:lstStyle/>
          <a:p>
            <a:pPr>
              <a:defRPr/>
            </a:pPr>
            <a:r>
              <a:rPr lang="tr-TR" b="1" dirty="0">
                <a:solidFill>
                  <a:srgbClr val="002060"/>
                </a:solidFill>
                <a:latin typeface="Trebuchet MS" pitchFamily="34" charset="0"/>
              </a:rPr>
              <a:t>ALGORİTMA OLUŞTURMA</a:t>
            </a:r>
          </a:p>
        </p:txBody>
      </p:sp>
      <p:sp>
        <p:nvSpPr>
          <p:cNvPr id="50179" name="Metin kutusu 1">
            <a:extLst>
              <a:ext uri="{FF2B5EF4-FFF2-40B4-BE49-F238E27FC236}">
                <a16:creationId xmlns:a16="http://schemas.microsoft.com/office/drawing/2014/main" id="{02CEE518-BE97-4DA0-9609-8B6DC59F5C8F}"/>
              </a:ext>
            </a:extLst>
          </p:cNvPr>
          <p:cNvSpPr txBox="1">
            <a:spLocks noChangeArrowheads="1"/>
          </p:cNvSpPr>
          <p:nvPr/>
        </p:nvSpPr>
        <p:spPr bwMode="auto">
          <a:xfrm>
            <a:off x="1919289" y="908051"/>
            <a:ext cx="8497887"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Franklin Gothic Book" panose="020B0503020102020204" pitchFamily="34" charset="0"/>
              </a:defRPr>
            </a:lvl1pPr>
            <a:lvl2pPr>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fontAlgn="base">
              <a:spcBef>
                <a:spcPct val="0"/>
              </a:spcBef>
              <a:spcAft>
                <a:spcPct val="0"/>
              </a:spcAft>
              <a:defRPr>
                <a:solidFill>
                  <a:schemeClr val="tx1"/>
                </a:solidFill>
                <a:latin typeface="Franklin Gothic Book" panose="020B0503020102020204" pitchFamily="34" charset="0"/>
              </a:defRPr>
            </a:lvl6pPr>
            <a:lvl7pPr marL="2971800" indent="-228600" fontAlgn="base">
              <a:spcBef>
                <a:spcPct val="0"/>
              </a:spcBef>
              <a:spcAft>
                <a:spcPct val="0"/>
              </a:spcAft>
              <a:defRPr>
                <a:solidFill>
                  <a:schemeClr val="tx1"/>
                </a:solidFill>
                <a:latin typeface="Franklin Gothic Book" panose="020B0503020102020204" pitchFamily="34" charset="0"/>
              </a:defRPr>
            </a:lvl7pPr>
            <a:lvl8pPr marL="3429000" indent="-228600" fontAlgn="base">
              <a:spcBef>
                <a:spcPct val="0"/>
              </a:spcBef>
              <a:spcAft>
                <a:spcPct val="0"/>
              </a:spcAft>
              <a:defRPr>
                <a:solidFill>
                  <a:schemeClr val="tx1"/>
                </a:solidFill>
                <a:latin typeface="Franklin Gothic Book" panose="020B0503020102020204" pitchFamily="34" charset="0"/>
              </a:defRPr>
            </a:lvl8pPr>
            <a:lvl9pPr marL="3886200" indent="-228600" fontAlgn="base">
              <a:spcBef>
                <a:spcPct val="0"/>
              </a:spcBef>
              <a:spcAft>
                <a:spcPct val="0"/>
              </a:spcAft>
              <a:defRPr>
                <a:solidFill>
                  <a:schemeClr val="tx1"/>
                </a:solidFill>
                <a:latin typeface="Franklin Gothic Book" panose="020B0503020102020204" pitchFamily="34" charset="0"/>
              </a:defRPr>
            </a:lvl9pPr>
          </a:lstStyle>
          <a:p>
            <a:pPr lvl="1" algn="just"/>
            <a:r>
              <a:rPr lang="tr-TR" altLang="tr-TR" dirty="0">
                <a:solidFill>
                  <a:srgbClr val="FF0000"/>
                </a:solidFill>
                <a:latin typeface="Trebuchet MS" panose="020B0603020202020204" pitchFamily="34" charset="0"/>
              </a:rPr>
              <a:t>Sözel Kodlar;</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Örnek: </a:t>
            </a:r>
            <a:r>
              <a:rPr lang="tr-TR" altLang="tr-TR" dirty="0">
                <a:solidFill>
                  <a:srgbClr val="000000"/>
                </a:solidFill>
                <a:latin typeface="Trebuchet MS" panose="020B0603020202020204" pitchFamily="34" charset="0"/>
              </a:rPr>
              <a:t>Klavyeden girilen sayının faktöriyelini hesaplayan algoritmayı oluşturunuz.</a:t>
            </a:r>
          </a:p>
          <a:p>
            <a:pPr lvl="1" algn="just"/>
            <a:endParaRPr lang="tr-TR" altLang="tr-TR" dirty="0">
              <a:latin typeface="Trebuchet MS" panose="020B0603020202020204" pitchFamily="34" charset="0"/>
            </a:endParaRPr>
          </a:p>
          <a:p>
            <a:pPr lvl="1" algn="just"/>
            <a:r>
              <a:rPr lang="tr-TR" altLang="tr-TR" dirty="0">
                <a:latin typeface="Trebuchet MS" panose="020B0603020202020204" pitchFamily="34" charset="0"/>
              </a:rPr>
              <a:t>Çözüm;</a:t>
            </a:r>
          </a:p>
          <a:p>
            <a:pPr lvl="1" algn="just"/>
            <a:endParaRPr lang="tr-TR" altLang="tr-TR" dirty="0">
              <a:latin typeface="Trebuchet MS" panose="020B0603020202020204" pitchFamily="34" charset="0"/>
            </a:endParaRPr>
          </a:p>
          <a:p>
            <a:pPr lvl="1" algn="just"/>
            <a:r>
              <a:rPr lang="tr-TR" altLang="tr-TR" dirty="0" err="1">
                <a:latin typeface="Trebuchet MS" panose="020B0603020202020204" pitchFamily="34" charset="0"/>
              </a:rPr>
              <a:t>Fakt</a:t>
            </a:r>
            <a:r>
              <a:rPr lang="tr-TR" altLang="tr-TR" dirty="0">
                <a:latin typeface="Trebuchet MS" panose="020B0603020202020204" pitchFamily="34" charset="0"/>
              </a:rPr>
              <a:t>=1</a:t>
            </a:r>
          </a:p>
          <a:p>
            <a:pPr lvl="1" algn="just"/>
            <a:r>
              <a:rPr lang="tr-TR" altLang="tr-TR" dirty="0">
                <a:latin typeface="Trebuchet MS" panose="020B0603020202020204" pitchFamily="34" charset="0"/>
              </a:rPr>
              <a:t>GET Sayı</a:t>
            </a:r>
          </a:p>
          <a:p>
            <a:pPr lvl="1" algn="just"/>
            <a:r>
              <a:rPr lang="tr-TR" altLang="tr-TR" dirty="0">
                <a:latin typeface="Trebuchet MS" panose="020B0603020202020204" pitchFamily="34" charset="0"/>
              </a:rPr>
              <a:t>FOR X=1 </a:t>
            </a:r>
            <a:r>
              <a:rPr lang="tr-TR" altLang="tr-TR" dirty="0" err="1">
                <a:latin typeface="Trebuchet MS" panose="020B0603020202020204" pitchFamily="34" charset="0"/>
              </a:rPr>
              <a:t>to</a:t>
            </a:r>
            <a:r>
              <a:rPr lang="tr-TR" altLang="tr-TR" dirty="0">
                <a:latin typeface="Trebuchet MS" panose="020B0603020202020204" pitchFamily="34" charset="0"/>
              </a:rPr>
              <a:t> Sayı STEP 1</a:t>
            </a:r>
          </a:p>
          <a:p>
            <a:pPr lvl="1" algn="just"/>
            <a:r>
              <a:rPr lang="tr-TR" altLang="tr-TR" dirty="0" err="1">
                <a:latin typeface="Trebuchet MS" panose="020B0603020202020204" pitchFamily="34" charset="0"/>
              </a:rPr>
              <a:t>Fakt</a:t>
            </a:r>
            <a:r>
              <a:rPr lang="tr-TR" altLang="tr-TR" dirty="0">
                <a:latin typeface="Trebuchet MS" panose="020B0603020202020204" pitchFamily="34" charset="0"/>
              </a:rPr>
              <a:t>=</a:t>
            </a:r>
            <a:r>
              <a:rPr lang="tr-TR" altLang="tr-TR" dirty="0" err="1">
                <a:latin typeface="Trebuchet MS" panose="020B0603020202020204" pitchFamily="34" charset="0"/>
              </a:rPr>
              <a:t>Fakt</a:t>
            </a:r>
            <a:r>
              <a:rPr lang="tr-TR" altLang="tr-TR" dirty="0">
                <a:latin typeface="Trebuchet MS" panose="020B0603020202020204" pitchFamily="34" charset="0"/>
              </a:rPr>
              <a:t> * X</a:t>
            </a:r>
          </a:p>
          <a:p>
            <a:pPr lvl="1" algn="just"/>
            <a:r>
              <a:rPr lang="tr-TR" altLang="tr-TR" dirty="0">
                <a:latin typeface="Trebuchet MS" panose="020B0603020202020204" pitchFamily="34" charset="0"/>
              </a:rPr>
              <a:t>END FOR</a:t>
            </a:r>
          </a:p>
          <a:p>
            <a:pPr lvl="1" algn="just"/>
            <a:r>
              <a:rPr lang="tr-TR" altLang="tr-TR" dirty="0">
                <a:latin typeface="Trebuchet MS" panose="020B0603020202020204" pitchFamily="34" charset="0"/>
              </a:rPr>
              <a:t>DISPLAY </a:t>
            </a:r>
            <a:r>
              <a:rPr lang="tr-TR" altLang="tr-TR" dirty="0" err="1">
                <a:latin typeface="Trebuchet MS" panose="020B0603020202020204" pitchFamily="34" charset="0"/>
              </a:rPr>
              <a:t>Fakt</a:t>
            </a:r>
            <a:endParaRPr lang="tr-TR" altLang="tr-TR" dirty="0">
              <a:latin typeface="Trebuchet MS" panose="020B0603020202020204"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D1F4B02-D0ED-41C4-A8EC-0BC3C98E0BC5}"/>
              </a:ext>
            </a:extLst>
          </p:cNvPr>
          <p:cNvSpPr>
            <a:spLocks noGrp="1"/>
          </p:cNvSpPr>
          <p:nvPr>
            <p:ph type="title"/>
          </p:nvPr>
        </p:nvSpPr>
        <p:spPr/>
        <p:txBody>
          <a:bodyPr/>
          <a:lstStyle/>
          <a:p>
            <a:r>
              <a:rPr lang="tr-TR" b="1" dirty="0">
                <a:solidFill>
                  <a:srgbClr val="002060"/>
                </a:solidFill>
                <a:latin typeface="Trebuchet MS" pitchFamily="34" charset="0"/>
              </a:rPr>
              <a:t>PROGRAMLAMA DİLLERİ</a:t>
            </a:r>
            <a:endParaRPr lang="tr-TR" dirty="0">
              <a:solidFill>
                <a:srgbClr val="002060"/>
              </a:solidFill>
            </a:endParaRPr>
          </a:p>
        </p:txBody>
      </p:sp>
      <p:sp>
        <p:nvSpPr>
          <p:cNvPr id="3" name="İçerik Yer Tutucusu 2">
            <a:extLst>
              <a:ext uri="{FF2B5EF4-FFF2-40B4-BE49-F238E27FC236}">
                <a16:creationId xmlns:a16="http://schemas.microsoft.com/office/drawing/2014/main" id="{EE3700CB-D7AF-463C-9F32-49FF9E606B9B}"/>
              </a:ext>
            </a:extLst>
          </p:cNvPr>
          <p:cNvSpPr>
            <a:spLocks noGrp="1"/>
          </p:cNvSpPr>
          <p:nvPr>
            <p:ph idx="1"/>
          </p:nvPr>
        </p:nvSpPr>
        <p:spPr/>
        <p:txBody>
          <a:bodyPr>
            <a:normAutofit fontScale="92500" lnSpcReduction="10000"/>
          </a:bodyPr>
          <a:lstStyle/>
          <a:p>
            <a:pPr algn="just" fontAlgn="auto">
              <a:spcBef>
                <a:spcPts val="0"/>
              </a:spcBef>
              <a:spcAft>
                <a:spcPts val="0"/>
              </a:spcAft>
              <a:defRPr/>
            </a:pPr>
            <a:r>
              <a:rPr lang="tr-TR" dirty="0">
                <a:latin typeface="Trebuchet MS" pitchFamily="34" charset="0"/>
                <a:cs typeface="+mn-cs"/>
              </a:rPr>
              <a:t>Programlama dili: Yazılımın bir algoritmayı ifade etmek amacıyla, bir bilgisayara ne yapmasının istendiğinin anlatıldığı bölümdür. </a:t>
            </a:r>
          </a:p>
          <a:p>
            <a:pPr algn="just" fontAlgn="auto">
              <a:spcBef>
                <a:spcPts val="0"/>
              </a:spcBef>
              <a:spcAft>
                <a:spcPts val="0"/>
              </a:spcAft>
              <a:defRPr/>
            </a:pPr>
            <a:r>
              <a:rPr lang="tr-TR" dirty="0">
                <a:latin typeface="Trebuchet MS" pitchFamily="34" charset="0"/>
                <a:cs typeface="+mn-cs"/>
              </a:rPr>
              <a:t>	Bu diller yazılımcının hangi veriler üzerinde işlem yapacağını, verilerin nasıl depolanacağını ve nasıl kullanılacağını, hangi koşullarda hangi işlemlerin tanımlanacağını tam olarak anlatılmasını sağlar.</a:t>
            </a:r>
          </a:p>
          <a:p>
            <a:pPr algn="just" fontAlgn="auto">
              <a:spcBef>
                <a:spcPts val="0"/>
              </a:spcBef>
              <a:spcAft>
                <a:spcPts val="0"/>
              </a:spcAft>
              <a:defRPr/>
            </a:pPr>
            <a:endParaRPr lang="tr-TR" dirty="0">
              <a:latin typeface="Trebuchet MS" pitchFamily="34" charset="0"/>
              <a:cs typeface="+mn-cs"/>
            </a:endParaRPr>
          </a:p>
          <a:p>
            <a:pPr algn="just" fontAlgn="auto">
              <a:spcBef>
                <a:spcPts val="0"/>
              </a:spcBef>
              <a:spcAft>
                <a:spcPts val="0"/>
              </a:spcAft>
              <a:defRPr/>
            </a:pPr>
            <a:r>
              <a:rPr lang="tr-TR" dirty="0">
                <a:latin typeface="Trebuchet MS" pitchFamily="34" charset="0"/>
                <a:cs typeface="+mn-cs"/>
              </a:rPr>
              <a:t>	Günümüzde en yaygın olarak kullanılan programlama dilleri;</a:t>
            </a:r>
          </a:p>
          <a:p>
            <a:pPr algn="just" fontAlgn="auto">
              <a:spcBef>
                <a:spcPts val="0"/>
              </a:spcBef>
              <a:spcAft>
                <a:spcPts val="0"/>
              </a:spcAft>
              <a:defRPr/>
            </a:pPr>
            <a:endParaRPr lang="tr-TR" dirty="0">
              <a:latin typeface="Trebuchet MS" pitchFamily="34" charset="0"/>
              <a:cs typeface="+mn-cs"/>
            </a:endParaRPr>
          </a:p>
          <a:p>
            <a:pPr marL="285750" indent="-285750" algn="just" fontAlgn="auto">
              <a:spcBef>
                <a:spcPts val="0"/>
              </a:spcBef>
              <a:spcAft>
                <a:spcPts val="0"/>
              </a:spcAft>
              <a:buFont typeface="Arial" pitchFamily="34" charset="0"/>
              <a:buChar char="•"/>
              <a:defRPr/>
            </a:pPr>
            <a:r>
              <a:rPr lang="tr-TR" dirty="0">
                <a:latin typeface="Trebuchet MS" pitchFamily="34" charset="0"/>
                <a:cs typeface="+mn-cs"/>
              </a:rPr>
              <a:t>C, C++, C#.NET, </a:t>
            </a:r>
            <a:r>
              <a:rPr lang="tr-TR" dirty="0" err="1">
                <a:latin typeface="Trebuchet MS" pitchFamily="34" charset="0"/>
                <a:cs typeface="+mn-cs"/>
              </a:rPr>
              <a:t>Objective</a:t>
            </a:r>
            <a:r>
              <a:rPr lang="tr-TR" dirty="0">
                <a:latin typeface="Trebuchet MS" pitchFamily="34" charset="0"/>
                <a:cs typeface="+mn-cs"/>
              </a:rPr>
              <a:t> C</a:t>
            </a:r>
          </a:p>
          <a:p>
            <a:pPr marL="285750" indent="-285750" algn="just" fontAlgn="auto">
              <a:spcBef>
                <a:spcPts val="0"/>
              </a:spcBef>
              <a:spcAft>
                <a:spcPts val="0"/>
              </a:spcAft>
              <a:buFont typeface="Arial" pitchFamily="34" charset="0"/>
              <a:buChar char="•"/>
              <a:defRPr/>
            </a:pPr>
            <a:r>
              <a:rPr lang="tr-TR" dirty="0">
                <a:latin typeface="Trebuchet MS" pitchFamily="34" charset="0"/>
                <a:cs typeface="+mn-cs"/>
              </a:rPr>
              <a:t>Pascal, </a:t>
            </a:r>
            <a:r>
              <a:rPr lang="tr-TR" dirty="0" err="1">
                <a:latin typeface="Trebuchet MS" pitchFamily="34" charset="0"/>
                <a:cs typeface="+mn-cs"/>
              </a:rPr>
              <a:t>Delphi</a:t>
            </a:r>
            <a:endParaRPr lang="tr-TR" dirty="0">
              <a:latin typeface="Trebuchet MS" pitchFamily="34" charset="0"/>
              <a:cs typeface="+mn-cs"/>
            </a:endParaRPr>
          </a:p>
          <a:p>
            <a:pPr marL="285750" indent="-285750" algn="just" fontAlgn="auto">
              <a:spcBef>
                <a:spcPts val="0"/>
              </a:spcBef>
              <a:spcAft>
                <a:spcPts val="0"/>
              </a:spcAft>
              <a:buFont typeface="Arial" pitchFamily="34" charset="0"/>
              <a:buChar char="•"/>
              <a:defRPr/>
            </a:pPr>
            <a:r>
              <a:rPr lang="tr-TR" dirty="0">
                <a:latin typeface="Trebuchet MS" pitchFamily="34" charset="0"/>
                <a:cs typeface="+mn-cs"/>
              </a:rPr>
              <a:t>QBasic, Visual Basic.NET</a:t>
            </a:r>
          </a:p>
          <a:p>
            <a:pPr marL="285750" indent="-285750" algn="just" fontAlgn="auto">
              <a:spcBef>
                <a:spcPts val="0"/>
              </a:spcBef>
              <a:spcAft>
                <a:spcPts val="0"/>
              </a:spcAft>
              <a:buFont typeface="Arial" pitchFamily="34" charset="0"/>
              <a:buChar char="•"/>
              <a:defRPr/>
            </a:pPr>
            <a:r>
              <a:rPr lang="tr-TR" dirty="0">
                <a:latin typeface="Trebuchet MS" pitchFamily="34" charset="0"/>
                <a:cs typeface="+mn-cs"/>
              </a:rPr>
              <a:t>Java, </a:t>
            </a:r>
            <a:r>
              <a:rPr lang="tr-TR" dirty="0" err="1">
                <a:latin typeface="Trebuchet MS" pitchFamily="34" charset="0"/>
                <a:cs typeface="+mn-cs"/>
              </a:rPr>
              <a:t>Netbeans</a:t>
            </a:r>
            <a:endParaRPr lang="tr-TR" dirty="0">
              <a:latin typeface="Trebuchet MS" pitchFamily="34" charset="0"/>
              <a:cs typeface="+mn-cs"/>
            </a:endParaRPr>
          </a:p>
          <a:p>
            <a:pPr marL="285750" indent="-285750" algn="just" fontAlgn="auto">
              <a:spcBef>
                <a:spcPts val="0"/>
              </a:spcBef>
              <a:spcAft>
                <a:spcPts val="0"/>
              </a:spcAft>
              <a:buFont typeface="Arial" pitchFamily="34" charset="0"/>
              <a:buChar char="•"/>
              <a:defRPr/>
            </a:pPr>
            <a:r>
              <a:rPr lang="tr-TR" dirty="0">
                <a:latin typeface="Trebuchet MS" pitchFamily="34" charset="0"/>
                <a:cs typeface="+mn-cs"/>
              </a:rPr>
              <a:t>Html </a:t>
            </a:r>
          </a:p>
          <a:p>
            <a:pPr marL="285750" indent="-285750" algn="just" fontAlgn="auto">
              <a:spcBef>
                <a:spcPts val="0"/>
              </a:spcBef>
              <a:spcAft>
                <a:spcPts val="0"/>
              </a:spcAft>
              <a:buFont typeface="Arial" pitchFamily="34" charset="0"/>
              <a:buChar char="•"/>
              <a:defRPr/>
            </a:pPr>
            <a:r>
              <a:rPr lang="tr-TR" dirty="0" err="1">
                <a:latin typeface="Trebuchet MS" pitchFamily="34" charset="0"/>
                <a:cs typeface="+mn-cs"/>
              </a:rPr>
              <a:t>Php</a:t>
            </a:r>
            <a:r>
              <a:rPr lang="tr-TR" dirty="0">
                <a:latin typeface="Trebuchet MS" pitchFamily="34" charset="0"/>
                <a:cs typeface="+mn-cs"/>
              </a:rPr>
              <a:t>, </a:t>
            </a:r>
            <a:r>
              <a:rPr lang="tr-TR" dirty="0" err="1">
                <a:latin typeface="Trebuchet MS" pitchFamily="34" charset="0"/>
                <a:cs typeface="+mn-cs"/>
              </a:rPr>
              <a:t>Asp</a:t>
            </a:r>
            <a:r>
              <a:rPr lang="tr-TR" dirty="0">
                <a:latin typeface="Trebuchet MS" pitchFamily="34" charset="0"/>
                <a:cs typeface="+mn-cs"/>
              </a:rPr>
              <a:t>, Asp.NET</a:t>
            </a:r>
          </a:p>
          <a:p>
            <a:pPr marL="285750" indent="-285750" algn="just" fontAlgn="auto">
              <a:spcBef>
                <a:spcPts val="0"/>
              </a:spcBef>
              <a:spcAft>
                <a:spcPts val="0"/>
              </a:spcAft>
              <a:buFont typeface="Arial" pitchFamily="34" charset="0"/>
              <a:buChar char="•"/>
              <a:defRPr/>
            </a:pPr>
            <a:r>
              <a:rPr lang="tr-TR" dirty="0" err="1">
                <a:latin typeface="Trebuchet MS" pitchFamily="34" charset="0"/>
                <a:cs typeface="+mn-cs"/>
              </a:rPr>
              <a:t>Sql,PL</a:t>
            </a:r>
            <a:r>
              <a:rPr lang="tr-TR" dirty="0">
                <a:latin typeface="Trebuchet MS" pitchFamily="34" charset="0"/>
                <a:cs typeface="+mn-cs"/>
              </a:rPr>
              <a:t>/SQL</a:t>
            </a:r>
          </a:p>
          <a:p>
            <a:endParaRPr lang="tr-TR" dirty="0"/>
          </a:p>
        </p:txBody>
      </p:sp>
    </p:spTree>
    <p:extLst>
      <p:ext uri="{BB962C8B-B14F-4D97-AF65-F5344CB8AC3E}">
        <p14:creationId xmlns:p14="http://schemas.microsoft.com/office/powerpoint/2010/main" val="40580152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1A697A9-B6C9-42FF-9AB3-A7119522B137}"/>
              </a:ext>
            </a:extLst>
          </p:cNvPr>
          <p:cNvSpPr>
            <a:spLocks noGrp="1"/>
          </p:cNvSpPr>
          <p:nvPr>
            <p:ph type="title"/>
          </p:nvPr>
        </p:nvSpPr>
        <p:spPr/>
        <p:txBody>
          <a:bodyPr>
            <a:normAutofit fontScale="90000"/>
          </a:bodyPr>
          <a:lstStyle/>
          <a:p>
            <a:r>
              <a:rPr lang="tr-TR" altLang="tr-TR" u="sng" dirty="0">
                <a:solidFill>
                  <a:srgbClr val="002060"/>
                </a:solidFill>
                <a:latin typeface="Trebuchet MS" panose="020B0603020202020204" pitchFamily="34" charset="0"/>
              </a:rPr>
              <a:t>Programlama dilleri ile ilgili ortak kavramlar;</a:t>
            </a:r>
            <a:br>
              <a:rPr lang="tr-TR" altLang="tr-TR" u="sng" dirty="0">
                <a:solidFill>
                  <a:srgbClr val="002060"/>
                </a:solidFill>
                <a:latin typeface="Trebuchet MS" panose="020B0603020202020204" pitchFamily="34" charset="0"/>
              </a:rPr>
            </a:br>
            <a:endParaRPr lang="tr-TR" dirty="0">
              <a:solidFill>
                <a:srgbClr val="002060"/>
              </a:solidFill>
            </a:endParaRPr>
          </a:p>
        </p:txBody>
      </p:sp>
      <p:sp>
        <p:nvSpPr>
          <p:cNvPr id="3" name="İçerik Yer Tutucusu 2">
            <a:extLst>
              <a:ext uri="{FF2B5EF4-FFF2-40B4-BE49-F238E27FC236}">
                <a16:creationId xmlns:a16="http://schemas.microsoft.com/office/drawing/2014/main" id="{B59E075F-C076-463C-B3F7-338474096813}"/>
              </a:ext>
            </a:extLst>
          </p:cNvPr>
          <p:cNvSpPr>
            <a:spLocks noGrp="1"/>
          </p:cNvSpPr>
          <p:nvPr>
            <p:ph idx="1"/>
          </p:nvPr>
        </p:nvSpPr>
        <p:spPr/>
        <p:txBody>
          <a:bodyPr>
            <a:normAutofit fontScale="85000" lnSpcReduction="20000"/>
          </a:bodyPr>
          <a:lstStyle/>
          <a:p>
            <a:pPr marL="0" indent="0" algn="just">
              <a:buNone/>
            </a:pPr>
            <a:endParaRPr lang="tr-TR" altLang="tr-TR" dirty="0">
              <a:latin typeface="Trebuchet MS" panose="020B0603020202020204" pitchFamily="34" charset="0"/>
            </a:endParaRPr>
          </a:p>
          <a:p>
            <a:pPr algn="just"/>
            <a:r>
              <a:rPr lang="tr-TR" altLang="tr-TR" dirty="0">
                <a:latin typeface="Trebuchet MS" panose="020B0603020202020204" pitchFamily="34" charset="0"/>
              </a:rPr>
              <a:t>Kaynak Kod (Source </a:t>
            </a:r>
            <a:r>
              <a:rPr lang="tr-TR" altLang="tr-TR" dirty="0" err="1">
                <a:latin typeface="Trebuchet MS" panose="020B0603020202020204" pitchFamily="34" charset="0"/>
              </a:rPr>
              <a:t>Code</a:t>
            </a:r>
            <a:r>
              <a:rPr lang="tr-TR" altLang="tr-TR" dirty="0">
                <a:latin typeface="Trebuchet MS" panose="020B0603020202020204" pitchFamily="34" charset="0"/>
              </a:rPr>
              <a:t>): Bir programın oluşması için program dili ile yazılan metinlere kaynak kod adı verilir. </a:t>
            </a:r>
          </a:p>
          <a:p>
            <a:pPr algn="just"/>
            <a:endParaRPr lang="tr-TR" altLang="tr-TR" dirty="0">
              <a:latin typeface="Trebuchet MS" panose="020B0603020202020204" pitchFamily="34" charset="0"/>
            </a:endParaRPr>
          </a:p>
          <a:p>
            <a:pPr algn="just"/>
            <a:r>
              <a:rPr lang="tr-TR" altLang="tr-TR" dirty="0">
                <a:latin typeface="Trebuchet MS" panose="020B0603020202020204" pitchFamily="34" charset="0"/>
              </a:rPr>
              <a:t>Kod Düzenleyici: Herhangi bir programlama dilinde program yazmak için, kodla ilgili ipuçları veren, hataları tespit eden ve hataların düzeltilmesi için çeşitli uyarı mesajları veren uygulamaya kod düzenleyici denir. </a:t>
            </a:r>
          </a:p>
          <a:p>
            <a:pPr algn="just"/>
            <a:endParaRPr lang="tr-TR" altLang="tr-TR" dirty="0">
              <a:latin typeface="Trebuchet MS" panose="020B0603020202020204" pitchFamily="34" charset="0"/>
            </a:endParaRPr>
          </a:p>
          <a:p>
            <a:pPr algn="just"/>
            <a:r>
              <a:rPr lang="tr-TR" altLang="tr-TR" dirty="0">
                <a:latin typeface="Trebuchet MS" panose="020B0603020202020204" pitchFamily="34" charset="0"/>
              </a:rPr>
              <a:t>Derleyici (Compiler): Herhangi bir programlama diliyle yazılmış olan kaynak kodunu makine dönüştüren programlara derleyici denir.</a:t>
            </a:r>
          </a:p>
          <a:p>
            <a:pPr algn="just"/>
            <a:endParaRPr lang="tr-TR" altLang="tr-TR" dirty="0">
              <a:latin typeface="Trebuchet MS" panose="020B0603020202020204" pitchFamily="34" charset="0"/>
            </a:endParaRPr>
          </a:p>
          <a:p>
            <a:pPr algn="just"/>
            <a:r>
              <a:rPr lang="tr-TR" altLang="tr-TR" dirty="0">
                <a:latin typeface="Trebuchet MS" panose="020B0603020202020204" pitchFamily="34" charset="0"/>
              </a:rPr>
              <a:t>Yorumlayıcı (Interpreter): Kaynak kodunun satır </a:t>
            </a:r>
            <a:r>
              <a:rPr lang="tr-TR" altLang="tr-TR" dirty="0" err="1">
                <a:latin typeface="Trebuchet MS" panose="020B0603020202020204" pitchFamily="34" charset="0"/>
              </a:rPr>
              <a:t>satır</a:t>
            </a:r>
            <a:r>
              <a:rPr lang="tr-TR" altLang="tr-TR" dirty="0">
                <a:latin typeface="Trebuchet MS" panose="020B0603020202020204" pitchFamily="34" charset="0"/>
              </a:rPr>
              <a:t>, komut </a:t>
            </a:r>
            <a:r>
              <a:rPr lang="tr-TR" altLang="tr-TR" dirty="0" err="1">
                <a:latin typeface="Trebuchet MS" panose="020B0603020202020204" pitchFamily="34" charset="0"/>
              </a:rPr>
              <a:t>komut</a:t>
            </a:r>
            <a:r>
              <a:rPr lang="tr-TR" altLang="tr-TR" dirty="0">
                <a:latin typeface="Trebuchet MS" panose="020B0603020202020204" pitchFamily="34" charset="0"/>
              </a:rPr>
              <a:t> derleyerek makine diline çeviren ve çalıştıran programlara yorumlayıcı adı verilir. Yorumlayıcının amacı, programcının yazdığı programı satır </a:t>
            </a:r>
            <a:r>
              <a:rPr lang="tr-TR" altLang="tr-TR" dirty="0" err="1">
                <a:latin typeface="Trebuchet MS" panose="020B0603020202020204" pitchFamily="34" charset="0"/>
              </a:rPr>
              <a:t>satır</a:t>
            </a:r>
            <a:r>
              <a:rPr lang="tr-TR" altLang="tr-TR" dirty="0">
                <a:latin typeface="Trebuchet MS" panose="020B0603020202020204" pitchFamily="34" charset="0"/>
              </a:rPr>
              <a:t> işleterek, çalışmasını izlemesini ve varsa hatalarını bularak düzeltilmesini sağlamaktır.  </a:t>
            </a:r>
          </a:p>
          <a:p>
            <a:endParaRPr lang="tr-TR" dirty="0"/>
          </a:p>
        </p:txBody>
      </p:sp>
    </p:spTree>
    <p:extLst>
      <p:ext uri="{BB962C8B-B14F-4D97-AF65-F5344CB8AC3E}">
        <p14:creationId xmlns:p14="http://schemas.microsoft.com/office/powerpoint/2010/main" val="38882869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B1F6722-2264-47DF-AD7E-F275E4A57510}"/>
              </a:ext>
            </a:extLst>
          </p:cNvPr>
          <p:cNvSpPr>
            <a:spLocks noGrp="1"/>
          </p:cNvSpPr>
          <p:nvPr>
            <p:ph type="title"/>
          </p:nvPr>
        </p:nvSpPr>
        <p:spPr>
          <a:xfrm>
            <a:off x="484151" y="94445"/>
            <a:ext cx="8596668" cy="1320800"/>
          </a:xfrm>
        </p:spPr>
        <p:txBody>
          <a:bodyPr/>
          <a:lstStyle/>
          <a:p>
            <a:r>
              <a:rPr lang="tr-TR" dirty="0">
                <a:solidFill>
                  <a:srgbClr val="002060"/>
                </a:solidFill>
              </a:rPr>
              <a:t>ONLİNE KODLAMA PROGRAMLAMA ÖĞRETİM SİTELERİ VE ONLİNE EĞİTİMLER</a:t>
            </a:r>
          </a:p>
        </p:txBody>
      </p:sp>
      <p:sp>
        <p:nvSpPr>
          <p:cNvPr id="3" name="İçerik Yer Tutucusu 2">
            <a:extLst>
              <a:ext uri="{FF2B5EF4-FFF2-40B4-BE49-F238E27FC236}">
                <a16:creationId xmlns:a16="http://schemas.microsoft.com/office/drawing/2014/main" id="{E60068D3-01FF-48D3-8181-78DFCB2DEA0D}"/>
              </a:ext>
            </a:extLst>
          </p:cNvPr>
          <p:cNvSpPr>
            <a:spLocks noGrp="1"/>
          </p:cNvSpPr>
          <p:nvPr>
            <p:ph idx="1"/>
          </p:nvPr>
        </p:nvSpPr>
        <p:spPr>
          <a:xfrm>
            <a:off x="612940" y="2057558"/>
            <a:ext cx="8596668" cy="4111422"/>
          </a:xfrm>
        </p:spPr>
        <p:txBody>
          <a:bodyPr>
            <a:normAutofit/>
          </a:bodyPr>
          <a:lstStyle/>
          <a:p>
            <a:r>
              <a:rPr lang="tr-TR" dirty="0">
                <a:solidFill>
                  <a:srgbClr val="C00000"/>
                </a:solidFill>
                <a:hlinkClick r:id="rId3">
                  <a:extLst>
                    <a:ext uri="{A12FA001-AC4F-418D-AE19-62706E023703}">
                      <ahyp:hlinkClr xmlns:ahyp="http://schemas.microsoft.com/office/drawing/2018/hyperlinkcolor" val="tx"/>
                    </a:ext>
                  </a:extLst>
                </a:hlinkClick>
              </a:rPr>
              <a:t>http://www.eba.gov.tr/arama?q=Robotik%20ve%20kodlama</a:t>
            </a:r>
          </a:p>
          <a:p>
            <a:r>
              <a:rPr lang="tr-TR" dirty="0">
                <a:solidFill>
                  <a:srgbClr val="C00000"/>
                </a:solidFill>
                <a:hlinkClick r:id="rId3">
                  <a:extLst>
                    <a:ext uri="{A12FA001-AC4F-418D-AE19-62706E023703}">
                      <ahyp:hlinkClr xmlns:ahyp="http://schemas.microsoft.com/office/drawing/2018/hyperlinkcolor" val="tx"/>
                    </a:ext>
                  </a:extLst>
                </a:hlinkClick>
              </a:rPr>
              <a:t>http://etwinningonline.eba.gov.tr/courses/kodlama/</a:t>
            </a:r>
          </a:p>
          <a:p>
            <a:r>
              <a:rPr lang="tr-TR" dirty="0">
                <a:solidFill>
                  <a:srgbClr val="C00000"/>
                </a:solidFill>
                <a:hlinkClick r:id="rId3">
                  <a:extLst>
                    <a:ext uri="{A12FA001-AC4F-418D-AE19-62706E023703}">
                      <ahyp:hlinkClr xmlns:ahyp="http://schemas.microsoft.com/office/drawing/2018/hyperlinkcolor" val="tx"/>
                    </a:ext>
                  </a:extLst>
                </a:hlinkClick>
              </a:rPr>
              <a:t>https://www.iienstitu.com/online-egitim/robotik-kodlama</a:t>
            </a:r>
          </a:p>
          <a:p>
            <a:r>
              <a:rPr lang="tr-TR" dirty="0">
                <a:solidFill>
                  <a:srgbClr val="C00000"/>
                </a:solidFill>
                <a:hlinkClick r:id="rId3">
                  <a:extLst>
                    <a:ext uri="{A12FA001-AC4F-418D-AE19-62706E023703}">
                      <ahyp:hlinkClr xmlns:ahyp="http://schemas.microsoft.com/office/drawing/2018/hyperlinkcolor" val="tx"/>
                    </a:ext>
                  </a:extLst>
                </a:hlinkClick>
              </a:rPr>
              <a:t>https://www.twinscience.com/tr/2020/03/16/ucretsiz-online-kodlama-egitimlerime-basliyoruz/</a:t>
            </a:r>
          </a:p>
          <a:p>
            <a:r>
              <a:rPr lang="tr-TR" dirty="0">
                <a:solidFill>
                  <a:srgbClr val="C00000"/>
                </a:solidFill>
                <a:hlinkClick r:id="rId3">
                  <a:extLst>
                    <a:ext uri="{A12FA001-AC4F-418D-AE19-62706E023703}">
                      <ahyp:hlinkClr xmlns:ahyp="http://schemas.microsoft.com/office/drawing/2018/hyperlinkcolor" val="tx"/>
                    </a:ext>
                  </a:extLst>
                </a:hlinkClick>
              </a:rPr>
              <a:t>https://habitatdernegi.org/blog/yk-online/</a:t>
            </a:r>
          </a:p>
          <a:p>
            <a:r>
              <a:rPr lang="tr-TR" dirty="0">
                <a:solidFill>
                  <a:srgbClr val="C00000"/>
                </a:solidFill>
                <a:hlinkClick r:id="rId3">
                  <a:extLst>
                    <a:ext uri="{A12FA001-AC4F-418D-AE19-62706E023703}">
                      <ahyp:hlinkClr xmlns:ahyp="http://schemas.microsoft.com/office/drawing/2018/hyperlinkcolor" val="tx"/>
                    </a:ext>
                  </a:extLst>
                </a:hlinkClick>
              </a:rPr>
              <a:t>https://www.yazilimkodlama.com/</a:t>
            </a:r>
          </a:p>
          <a:p>
            <a:endParaRPr lang="tr-TR" dirty="0">
              <a:solidFill>
                <a:srgbClr val="C00000"/>
              </a:solidFill>
              <a:hlinkClick r:id="rId3">
                <a:extLst>
                  <a:ext uri="{A12FA001-AC4F-418D-AE19-62706E023703}">
                    <ahyp:hlinkClr xmlns:ahyp="http://schemas.microsoft.com/office/drawing/2018/hyperlinkcolor" val="tx"/>
                  </a:ext>
                </a:extLst>
              </a:hlinkClick>
            </a:endParaRPr>
          </a:p>
          <a:p>
            <a:endParaRPr lang="tr-TR" dirty="0">
              <a:solidFill>
                <a:srgbClr val="00B0F0"/>
              </a:solidFill>
            </a:endParaRPr>
          </a:p>
          <a:p>
            <a:endParaRPr lang="tr-TR" dirty="0">
              <a:solidFill>
                <a:srgbClr val="00B0F0"/>
              </a:solidFill>
            </a:endParaRPr>
          </a:p>
        </p:txBody>
      </p:sp>
      <p:sp>
        <p:nvSpPr>
          <p:cNvPr id="4" name="Dikdörtgen 3"/>
          <p:cNvSpPr/>
          <p:nvPr/>
        </p:nvSpPr>
        <p:spPr>
          <a:xfrm>
            <a:off x="983268" y="4822613"/>
            <a:ext cx="2459328" cy="369332"/>
          </a:xfrm>
          <a:prstGeom prst="rect">
            <a:avLst/>
          </a:prstGeom>
        </p:spPr>
        <p:txBody>
          <a:bodyPr wrap="none">
            <a:spAutoFit/>
          </a:bodyPr>
          <a:lstStyle/>
          <a:p>
            <a:r>
              <a:rPr lang="tr-TR" b="1" u="sng" dirty="0">
                <a:solidFill>
                  <a:srgbClr val="0563C1"/>
                </a:solidFill>
                <a:latin typeface="Comic Sans MS" panose="030F0702030302020204" pitchFamily="66" charset="0"/>
                <a:ea typeface="Calibri" panose="020F0502020204030204" pitchFamily="34" charset="0"/>
                <a:cs typeface="Times New Roman" panose="02020603050405020304" pitchFamily="18" charset="0"/>
                <a:hlinkClick r:id="rId4"/>
              </a:rPr>
              <a:t>www.egitimhane.com</a:t>
            </a:r>
            <a:endParaRPr lang="tr-TR" dirty="0"/>
          </a:p>
        </p:txBody>
      </p:sp>
    </p:spTree>
    <p:extLst>
      <p:ext uri="{BB962C8B-B14F-4D97-AF65-F5344CB8AC3E}">
        <p14:creationId xmlns:p14="http://schemas.microsoft.com/office/powerpoint/2010/main" val="34322556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63CB32E-9244-489B-ABDE-EC691B41BC82}"/>
              </a:ext>
            </a:extLst>
          </p:cNvPr>
          <p:cNvSpPr>
            <a:spLocks noGrp="1"/>
          </p:cNvSpPr>
          <p:nvPr>
            <p:ph type="title"/>
          </p:nvPr>
        </p:nvSpPr>
        <p:spPr/>
        <p:txBody>
          <a:bodyPr/>
          <a:lstStyle/>
          <a:p>
            <a:r>
              <a:rPr kumimoji="0" lang="tr-TR" sz="3600" b="0" i="0" u="none" strike="noStrike" kern="1200" cap="none" spc="0" normalizeH="0" baseline="0" noProof="0" dirty="0">
                <a:ln>
                  <a:noFill/>
                </a:ln>
                <a:solidFill>
                  <a:srgbClr val="002060"/>
                </a:solidFill>
                <a:effectLst/>
                <a:uLnTx/>
                <a:uFillTx/>
                <a:latin typeface="Trebuchet MS" panose="020B0603020202020204"/>
                <a:ea typeface="+mj-ea"/>
                <a:cs typeface="+mj-cs"/>
              </a:rPr>
              <a:t>ONLİNE KODLAMA PROGRAMLAMA SİTELERİ VE ONLİNE EĞİTİMLER</a:t>
            </a:r>
            <a:endParaRPr lang="tr-TR" dirty="0"/>
          </a:p>
        </p:txBody>
      </p:sp>
      <p:sp>
        <p:nvSpPr>
          <p:cNvPr id="3" name="İçerik Yer Tutucusu 2">
            <a:extLst>
              <a:ext uri="{FF2B5EF4-FFF2-40B4-BE49-F238E27FC236}">
                <a16:creationId xmlns:a16="http://schemas.microsoft.com/office/drawing/2014/main" id="{40D9EC8D-63C3-4111-832B-8FF9B37D2FD0}"/>
              </a:ext>
            </a:extLst>
          </p:cNvPr>
          <p:cNvSpPr>
            <a:spLocks noGrp="1"/>
          </p:cNvSpPr>
          <p:nvPr>
            <p:ph idx="1"/>
          </p:nvPr>
        </p:nvSpPr>
        <p:spPr>
          <a:xfrm>
            <a:off x="677334" y="2160589"/>
            <a:ext cx="8596668" cy="4459152"/>
          </a:xfrm>
        </p:spPr>
        <p:txBody>
          <a:bodyPr>
            <a:normAutofit fontScale="85000" lnSpcReduction="20000"/>
          </a:bodyPr>
          <a:lstStyle/>
          <a:p>
            <a:r>
              <a:rPr lang="tr-TR" dirty="0">
                <a:solidFill>
                  <a:srgbClr val="00B0F0"/>
                </a:solidFill>
                <a:hlinkClick r:id="rId2">
                  <a:extLst>
                    <a:ext uri="{A12FA001-AC4F-418D-AE19-62706E023703}">
                      <ahyp:hlinkClr xmlns:ahyp="http://schemas.microsoft.com/office/drawing/2018/hyperlinkcolor" val="tx"/>
                    </a:ext>
                  </a:extLst>
                </a:hlinkClick>
              </a:rPr>
              <a:t>http://appinventor.mit.edu/</a:t>
            </a:r>
            <a:endParaRPr lang="tr-TR" dirty="0">
              <a:solidFill>
                <a:srgbClr val="00B0F0"/>
              </a:solidFill>
            </a:endParaRPr>
          </a:p>
          <a:p>
            <a:r>
              <a:rPr lang="tr-TR" dirty="0">
                <a:solidFill>
                  <a:srgbClr val="00B0F0"/>
                </a:solidFill>
                <a:hlinkClick r:id="rId3">
                  <a:extLst>
                    <a:ext uri="{A12FA001-AC4F-418D-AE19-62706E023703}">
                      <ahyp:hlinkClr xmlns:ahyp="http://schemas.microsoft.com/office/drawing/2018/hyperlinkcolor" val="tx"/>
                    </a:ext>
                  </a:extLst>
                </a:hlinkClick>
              </a:rPr>
              <a:t>https://gelecegiyazanlar.turkcell.com.tr/</a:t>
            </a:r>
            <a:endParaRPr lang="tr-TR" dirty="0">
              <a:solidFill>
                <a:srgbClr val="00B0F0"/>
              </a:solidFill>
            </a:endParaRPr>
          </a:p>
          <a:p>
            <a:r>
              <a:rPr lang="tr-TR" dirty="0">
                <a:solidFill>
                  <a:srgbClr val="00B0F0"/>
                </a:solidFill>
                <a:hlinkClick r:id="rId4">
                  <a:extLst>
                    <a:ext uri="{A12FA001-AC4F-418D-AE19-62706E023703}">
                      <ahyp:hlinkClr xmlns:ahyp="http://schemas.microsoft.com/office/drawing/2018/hyperlinkcolor" val="tx"/>
                    </a:ext>
                  </a:extLst>
                </a:hlinkClick>
              </a:rPr>
              <a:t>https://www.udemy.com/</a:t>
            </a:r>
            <a:endParaRPr lang="tr-TR" dirty="0">
              <a:solidFill>
                <a:srgbClr val="00B0F0"/>
              </a:solidFill>
            </a:endParaRPr>
          </a:p>
          <a:p>
            <a:r>
              <a:rPr lang="tr-TR" dirty="0">
                <a:solidFill>
                  <a:srgbClr val="00B0F0"/>
                </a:solidFill>
                <a:hlinkClick r:id="rId5">
                  <a:extLst>
                    <a:ext uri="{A12FA001-AC4F-418D-AE19-62706E023703}">
                      <ahyp:hlinkClr xmlns:ahyp="http://schemas.microsoft.com/office/drawing/2018/hyperlinkcolor" val="tx"/>
                    </a:ext>
                  </a:extLst>
                </a:hlinkClick>
              </a:rPr>
              <a:t>https://www.cizgi-tagem.org/</a:t>
            </a:r>
            <a:endParaRPr lang="tr-TR" dirty="0">
              <a:solidFill>
                <a:srgbClr val="00B0F0"/>
              </a:solidFill>
            </a:endParaRPr>
          </a:p>
          <a:p>
            <a:r>
              <a:rPr lang="tr-TR" dirty="0">
                <a:solidFill>
                  <a:srgbClr val="00B0F0"/>
                </a:solidFill>
                <a:hlinkClick r:id="rId6">
                  <a:extLst>
                    <a:ext uri="{A12FA001-AC4F-418D-AE19-62706E023703}">
                      <ahyp:hlinkClr xmlns:ahyp="http://schemas.microsoft.com/office/drawing/2018/hyperlinkcolor" val="tx"/>
                    </a:ext>
                  </a:extLst>
                </a:hlinkClick>
              </a:rPr>
              <a:t>https://www.php.net/manual/tr/index.php</a:t>
            </a:r>
            <a:endParaRPr lang="tr-TR" dirty="0">
              <a:solidFill>
                <a:srgbClr val="00B0F0"/>
              </a:solidFill>
            </a:endParaRPr>
          </a:p>
          <a:p>
            <a:r>
              <a:rPr lang="tr-TR" dirty="0">
                <a:solidFill>
                  <a:srgbClr val="00B0F0"/>
                </a:solidFill>
                <a:hlinkClick r:id="rId7">
                  <a:extLst>
                    <a:ext uri="{A12FA001-AC4F-418D-AE19-62706E023703}">
                      <ahyp:hlinkClr xmlns:ahyp="http://schemas.microsoft.com/office/drawing/2018/hyperlinkcolor" val="tx"/>
                    </a:ext>
                  </a:extLst>
                </a:hlinkClick>
              </a:rPr>
              <a:t>http://www.ruby-lang.org/tr/</a:t>
            </a:r>
            <a:endParaRPr lang="tr-TR" dirty="0">
              <a:solidFill>
                <a:srgbClr val="00B0F0"/>
              </a:solidFill>
            </a:endParaRPr>
          </a:p>
          <a:p>
            <a:r>
              <a:rPr lang="tr-TR" dirty="0">
                <a:solidFill>
                  <a:srgbClr val="00B0F0"/>
                </a:solidFill>
                <a:hlinkClick r:id="rId8">
                  <a:extLst>
                    <a:ext uri="{A12FA001-AC4F-418D-AE19-62706E023703}">
                      <ahyp:hlinkClr xmlns:ahyp="http://schemas.microsoft.com/office/drawing/2018/hyperlinkcolor" val="tx"/>
                    </a:ext>
                  </a:extLst>
                </a:hlinkClick>
              </a:rPr>
              <a:t>https://codea.io/</a:t>
            </a:r>
            <a:endParaRPr lang="tr-TR" dirty="0">
              <a:solidFill>
                <a:srgbClr val="00B0F0"/>
              </a:solidFill>
            </a:endParaRPr>
          </a:p>
          <a:p>
            <a:r>
              <a:rPr lang="tr-TR" dirty="0">
                <a:solidFill>
                  <a:srgbClr val="00B0F0"/>
                </a:solidFill>
                <a:hlinkClick r:id="rId9">
                  <a:extLst>
                    <a:ext uri="{A12FA001-AC4F-418D-AE19-62706E023703}">
                      <ahyp:hlinkClr xmlns:ahyp="http://schemas.microsoft.com/office/drawing/2018/hyperlinkcolor" val="tx"/>
                    </a:ext>
                  </a:extLst>
                </a:hlinkClick>
              </a:rPr>
              <a:t>https://www.codecademy.com/</a:t>
            </a:r>
            <a:endParaRPr lang="tr-TR" dirty="0">
              <a:solidFill>
                <a:srgbClr val="00B0F0"/>
              </a:solidFill>
            </a:endParaRPr>
          </a:p>
          <a:p>
            <a:r>
              <a:rPr lang="tr-TR" dirty="0">
                <a:solidFill>
                  <a:srgbClr val="00B0F0"/>
                </a:solidFill>
                <a:hlinkClick r:id="rId10">
                  <a:extLst>
                    <a:ext uri="{A12FA001-AC4F-418D-AE19-62706E023703}">
                      <ahyp:hlinkClr xmlns:ahyp="http://schemas.microsoft.com/office/drawing/2018/hyperlinkcolor" val="tx"/>
                    </a:ext>
                  </a:extLst>
                </a:hlinkClick>
              </a:rPr>
              <a:t>https://codecombat.com/</a:t>
            </a:r>
            <a:endParaRPr lang="tr-TR" dirty="0">
              <a:solidFill>
                <a:srgbClr val="00B0F0"/>
              </a:solidFill>
            </a:endParaRPr>
          </a:p>
          <a:p>
            <a:r>
              <a:rPr lang="tr-TR" dirty="0">
                <a:solidFill>
                  <a:srgbClr val="00B0F0"/>
                </a:solidFill>
                <a:hlinkClick r:id="rId11">
                  <a:extLst>
                    <a:ext uri="{A12FA001-AC4F-418D-AE19-62706E023703}">
                      <ahyp:hlinkClr xmlns:ahyp="http://schemas.microsoft.com/office/drawing/2018/hyperlinkcolor" val="tx"/>
                    </a:ext>
                  </a:extLst>
                </a:hlinkClick>
              </a:rPr>
              <a:t>https://www.codemonkey.com/tr/</a:t>
            </a:r>
            <a:endParaRPr lang="tr-TR" dirty="0">
              <a:solidFill>
                <a:srgbClr val="00B0F0"/>
              </a:solidFill>
            </a:endParaRPr>
          </a:p>
          <a:p>
            <a:r>
              <a:rPr lang="tr-TR" dirty="0">
                <a:solidFill>
                  <a:srgbClr val="00B0F0"/>
                </a:solidFill>
                <a:hlinkClick r:id="rId12">
                  <a:extLst>
                    <a:ext uri="{A12FA001-AC4F-418D-AE19-62706E023703}">
                      <ahyp:hlinkClr xmlns:ahyp="http://schemas.microsoft.com/office/drawing/2018/hyperlinkcolor" val="tx"/>
                    </a:ext>
                  </a:extLst>
                </a:hlinkClick>
              </a:rPr>
              <a:t>https://code.org/</a:t>
            </a:r>
            <a:endParaRPr lang="tr-TR" dirty="0">
              <a:solidFill>
                <a:srgbClr val="00B0F0"/>
              </a:solidFill>
            </a:endParaRPr>
          </a:p>
          <a:p>
            <a:r>
              <a:rPr lang="tr-TR" dirty="0">
                <a:solidFill>
                  <a:srgbClr val="00B0F0"/>
                </a:solidFill>
                <a:hlinkClick r:id="rId13">
                  <a:extLst>
                    <a:ext uri="{A12FA001-AC4F-418D-AE19-62706E023703}">
                      <ahyp:hlinkClr xmlns:ahyp="http://schemas.microsoft.com/office/drawing/2018/hyperlinkcolor" val="tx"/>
                    </a:ext>
                  </a:extLst>
                </a:hlinkClick>
              </a:rPr>
              <a:t>https://www.pluralsight.com/codeschool</a:t>
            </a:r>
            <a:endParaRPr lang="tr-TR" dirty="0">
              <a:solidFill>
                <a:srgbClr val="00B0F0"/>
              </a:solidFill>
            </a:endParaRPr>
          </a:p>
          <a:p>
            <a:r>
              <a:rPr lang="tr-TR" dirty="0">
                <a:solidFill>
                  <a:srgbClr val="00B0F0"/>
                </a:solidFill>
              </a:rPr>
              <a:t>https://www.gethopscotch.com/</a:t>
            </a:r>
          </a:p>
          <a:p>
            <a:r>
              <a:rPr lang="tr-TR" dirty="0">
                <a:solidFill>
                  <a:srgbClr val="00B0F0"/>
                </a:solidFill>
              </a:rPr>
              <a:t>https://www.udemy.com/course/programming-for-kids-how-to-make-coding-fun/</a:t>
            </a:r>
          </a:p>
          <a:p>
            <a:endParaRPr lang="tr-TR" dirty="0"/>
          </a:p>
        </p:txBody>
      </p:sp>
    </p:spTree>
    <p:extLst>
      <p:ext uri="{BB962C8B-B14F-4D97-AF65-F5344CB8AC3E}">
        <p14:creationId xmlns:p14="http://schemas.microsoft.com/office/powerpoint/2010/main" val="2416315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0D0BD2C-D0FF-409D-AAD1-2B7F0EF8F795}"/>
              </a:ext>
            </a:extLst>
          </p:cNvPr>
          <p:cNvSpPr>
            <a:spLocks noGrp="1"/>
          </p:cNvSpPr>
          <p:nvPr>
            <p:ph type="title"/>
          </p:nvPr>
        </p:nvSpPr>
        <p:spPr/>
        <p:txBody>
          <a:bodyPr>
            <a:normAutofit fontScale="90000"/>
          </a:bodyPr>
          <a:lstStyle/>
          <a:p>
            <a:r>
              <a:rPr lang="tr-TR" altLang="tr-TR" b="1" dirty="0">
                <a:solidFill>
                  <a:srgbClr val="7030A0"/>
                </a:solidFill>
              </a:rPr>
              <a:t>Bilgisayar Nasıl Çalışır?</a:t>
            </a:r>
            <a:br>
              <a:rPr lang="tr-TR" altLang="tr-TR" b="1" dirty="0">
                <a:solidFill>
                  <a:srgbClr val="7030A0"/>
                </a:solidFill>
              </a:rPr>
            </a:br>
            <a:br>
              <a:rPr lang="tr-TR" sz="3600" b="1" dirty="0">
                <a:solidFill>
                  <a:srgbClr val="7030A0"/>
                </a:solidFill>
                <a:latin typeface="+mj-lt"/>
                <a:ea typeface="+mj-ea"/>
                <a:cs typeface="+mj-cs"/>
              </a:rPr>
            </a:br>
            <a:endParaRPr lang="tr-TR" dirty="0">
              <a:solidFill>
                <a:srgbClr val="7030A0"/>
              </a:solidFill>
            </a:endParaRPr>
          </a:p>
        </p:txBody>
      </p:sp>
      <p:sp>
        <p:nvSpPr>
          <p:cNvPr id="3" name="İçerik Yer Tutucusu 2">
            <a:extLst>
              <a:ext uri="{FF2B5EF4-FFF2-40B4-BE49-F238E27FC236}">
                <a16:creationId xmlns:a16="http://schemas.microsoft.com/office/drawing/2014/main" id="{7DFB2237-2496-4539-9E55-56852311F0A7}"/>
              </a:ext>
            </a:extLst>
          </p:cNvPr>
          <p:cNvSpPr>
            <a:spLocks noGrp="1"/>
          </p:cNvSpPr>
          <p:nvPr>
            <p:ph idx="1"/>
          </p:nvPr>
        </p:nvSpPr>
        <p:spPr>
          <a:xfrm>
            <a:off x="677334" y="1519707"/>
            <a:ext cx="8596668" cy="4855335"/>
          </a:xfrm>
        </p:spPr>
        <p:txBody>
          <a:bodyPr/>
          <a:lstStyle/>
          <a:p>
            <a:pPr algn="just" eaLnBrk="1" hangingPunct="1"/>
            <a:r>
              <a:rPr lang="tr-TR" altLang="tr-TR" sz="2000" dirty="0"/>
              <a:t>Bilgisayarlar, verileri sayısal olarak algılayarak işlem yapmaktadırlar. Bu sayısal algılamada da insanlardan farklı olarak sahip oldukları elektrik enerjisinin iki basit durumunu (açık ve kapalı olma durumu) kullanırlar. Yani bizim günlük hayatta kullandığımız tüm harf, rakam ve semboller bilgisayarın sayısal ortamında elektriğin açık (1) ve kapalı (0) olma durumlarının farklı ihtimalleri ile ifade edilmektedir. 0 ve 1 rakamlarından oluşan bu sayı düzenine, ikili (</a:t>
            </a:r>
            <a:r>
              <a:rPr lang="tr-TR" altLang="tr-TR" sz="2000" dirty="0" err="1"/>
              <a:t>binary</a:t>
            </a:r>
            <a:r>
              <a:rPr lang="tr-TR" altLang="tr-TR" sz="2000" dirty="0"/>
              <a:t>) sayı düzeni adı verilmektedir. (11010)</a:t>
            </a:r>
            <a:r>
              <a:rPr lang="tr-TR" altLang="tr-TR" sz="2000" baseline="-25000" dirty="0"/>
              <a:t>2</a:t>
            </a:r>
            <a:r>
              <a:rPr lang="tr-TR" altLang="tr-TR" sz="2000" dirty="0"/>
              <a:t> şeklinde ifade edilir. İnsanlar ise var oldukları ilk zamanlardan bu yana sahip oldukları en temel sayma aracı olarak el parmaklarını kullanmışlardır ve bu nedenle bizlerde onluk sayı düzenini </a:t>
            </a:r>
            <a:r>
              <a:rPr lang="sv-SE" altLang="tr-TR" sz="2000" dirty="0"/>
              <a:t>kullanmaktayız. (193)</a:t>
            </a:r>
            <a:r>
              <a:rPr lang="sv-SE" altLang="tr-TR" sz="2000" baseline="-25000" dirty="0"/>
              <a:t>10</a:t>
            </a:r>
            <a:r>
              <a:rPr lang="sv-SE" altLang="tr-TR" sz="2000" dirty="0"/>
              <a:t> şeklinde ifade edilir.</a:t>
            </a:r>
            <a:endParaRPr lang="tr-TR" altLang="tr-TR" sz="2000" dirty="0"/>
          </a:p>
          <a:p>
            <a:endParaRPr lang="tr-TR" dirty="0"/>
          </a:p>
        </p:txBody>
      </p:sp>
    </p:spTree>
    <p:extLst>
      <p:ext uri="{BB962C8B-B14F-4D97-AF65-F5344CB8AC3E}">
        <p14:creationId xmlns:p14="http://schemas.microsoft.com/office/powerpoint/2010/main" val="3697971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393D563-3224-4AE5-B034-D212E7B1267E}"/>
              </a:ext>
            </a:extLst>
          </p:cNvPr>
          <p:cNvSpPr>
            <a:spLocks noGrp="1"/>
          </p:cNvSpPr>
          <p:nvPr>
            <p:ph type="title"/>
          </p:nvPr>
        </p:nvSpPr>
        <p:spPr>
          <a:xfrm>
            <a:off x="453970" y="350392"/>
            <a:ext cx="8596668" cy="1320800"/>
          </a:xfrm>
        </p:spPr>
        <p:txBody>
          <a:bodyPr>
            <a:normAutofit fontScale="90000"/>
          </a:bodyPr>
          <a:lstStyle/>
          <a:p>
            <a:r>
              <a:rPr lang="tr-TR" sz="3600" b="1" dirty="0">
                <a:solidFill>
                  <a:srgbClr val="002060"/>
                </a:solidFill>
                <a:latin typeface="+mj-lt"/>
                <a:ea typeface="+mj-ea"/>
                <a:cs typeface="+mj-cs"/>
              </a:rPr>
              <a:t>SAYI VE KODLAMA SİSTEMLERİ </a:t>
            </a:r>
            <a:br>
              <a:rPr lang="tr-TR" sz="3600" b="1" dirty="0">
                <a:solidFill>
                  <a:srgbClr val="002060"/>
                </a:solidFill>
                <a:latin typeface="+mj-lt"/>
                <a:ea typeface="+mj-ea"/>
                <a:cs typeface="+mj-cs"/>
              </a:rPr>
            </a:br>
            <a:br>
              <a:rPr lang="tr-TR" sz="3600" b="1" dirty="0">
                <a:solidFill>
                  <a:srgbClr val="002060"/>
                </a:solidFill>
                <a:latin typeface="+mj-lt"/>
                <a:ea typeface="+mj-ea"/>
                <a:cs typeface="+mj-cs"/>
              </a:rPr>
            </a:br>
            <a:r>
              <a:rPr lang="tr-TR" altLang="tr-TR" b="1" dirty="0">
                <a:solidFill>
                  <a:srgbClr val="002060"/>
                </a:solidFill>
              </a:rPr>
              <a:t>İkili – Onlu Sayı Düzenleri Arasında Dönüşüm</a:t>
            </a:r>
            <a:br>
              <a:rPr lang="tr-TR" altLang="tr-TR" b="1" dirty="0"/>
            </a:br>
            <a:endParaRPr lang="tr-TR" dirty="0"/>
          </a:p>
        </p:txBody>
      </p:sp>
      <p:sp>
        <p:nvSpPr>
          <p:cNvPr id="3" name="İçerik Yer Tutucusu 2">
            <a:extLst>
              <a:ext uri="{FF2B5EF4-FFF2-40B4-BE49-F238E27FC236}">
                <a16:creationId xmlns:a16="http://schemas.microsoft.com/office/drawing/2014/main" id="{FCF33932-EF87-4510-8E22-43C4C9388219}"/>
              </a:ext>
            </a:extLst>
          </p:cNvPr>
          <p:cNvSpPr>
            <a:spLocks noGrp="1"/>
          </p:cNvSpPr>
          <p:nvPr>
            <p:ph idx="1"/>
          </p:nvPr>
        </p:nvSpPr>
        <p:spPr/>
        <p:txBody>
          <a:bodyPr/>
          <a:lstStyle/>
          <a:p>
            <a:pPr eaLnBrk="1" hangingPunct="1"/>
            <a:r>
              <a:rPr lang="tr-TR" altLang="tr-TR" dirty="0"/>
              <a:t>10’lu sayı düzenindeki bir sayıyı 2’li sayı düzenindeki karşılığı 10’lu sayı düzenindeki sayının başka böleni kalmayıncaya kadar 2’ye bölünmesinden sonra en son bölmenin sonucu ve önceki bölmelerin kalanları tersten başa doğru yazılması ile bulunur.</a:t>
            </a:r>
          </a:p>
          <a:p>
            <a:endParaRPr lang="tr-TR" dirty="0"/>
          </a:p>
        </p:txBody>
      </p:sp>
      <p:pic>
        <p:nvPicPr>
          <p:cNvPr id="4" name="Picture 2">
            <a:extLst>
              <a:ext uri="{FF2B5EF4-FFF2-40B4-BE49-F238E27FC236}">
                <a16:creationId xmlns:a16="http://schemas.microsoft.com/office/drawing/2014/main" id="{B57390DD-7E3F-4766-B7BA-062C5B168D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4862" y="3940935"/>
            <a:ext cx="5434884" cy="242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7538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7B12898-1C51-4DF1-B252-64F61BEEE110}"/>
              </a:ext>
            </a:extLst>
          </p:cNvPr>
          <p:cNvSpPr>
            <a:spLocks noGrp="1"/>
          </p:cNvSpPr>
          <p:nvPr>
            <p:ph type="title"/>
          </p:nvPr>
        </p:nvSpPr>
        <p:spPr>
          <a:xfrm>
            <a:off x="800616" y="570963"/>
            <a:ext cx="8596668" cy="1320800"/>
          </a:xfrm>
        </p:spPr>
        <p:txBody>
          <a:bodyPr/>
          <a:lstStyle/>
          <a:p>
            <a:r>
              <a:rPr lang="tr-TR" sz="3600" b="1" dirty="0">
                <a:solidFill>
                  <a:srgbClr val="002060"/>
                </a:solidFill>
                <a:latin typeface="+mj-lt"/>
                <a:ea typeface="+mj-ea"/>
                <a:cs typeface="+mj-cs"/>
              </a:rPr>
              <a:t>SAYI VE KODLAMA SİSTEMLERİ</a:t>
            </a:r>
            <a:br>
              <a:rPr lang="tr-TR" sz="3600" b="1" dirty="0">
                <a:solidFill>
                  <a:srgbClr val="002060"/>
                </a:solidFill>
                <a:latin typeface="+mj-lt"/>
                <a:ea typeface="+mj-ea"/>
                <a:cs typeface="+mj-cs"/>
              </a:rPr>
            </a:br>
            <a:endParaRPr lang="tr-TR" dirty="0">
              <a:solidFill>
                <a:srgbClr val="002060"/>
              </a:solidFill>
            </a:endParaRPr>
          </a:p>
        </p:txBody>
      </p:sp>
      <p:sp>
        <p:nvSpPr>
          <p:cNvPr id="3" name="İçerik Yer Tutucusu 2">
            <a:extLst>
              <a:ext uri="{FF2B5EF4-FFF2-40B4-BE49-F238E27FC236}">
                <a16:creationId xmlns:a16="http://schemas.microsoft.com/office/drawing/2014/main" id="{88704C1D-8E72-4903-8A1D-B813CDD4C42A}"/>
              </a:ext>
            </a:extLst>
          </p:cNvPr>
          <p:cNvSpPr>
            <a:spLocks noGrp="1"/>
          </p:cNvSpPr>
          <p:nvPr>
            <p:ph idx="1"/>
          </p:nvPr>
        </p:nvSpPr>
        <p:spPr/>
        <p:txBody>
          <a:bodyPr/>
          <a:lstStyle/>
          <a:p>
            <a:r>
              <a:rPr lang="tr-TR" dirty="0">
                <a:solidFill>
                  <a:srgbClr val="FF0000"/>
                </a:solidFill>
              </a:rPr>
              <a:t>Dönüşüm : </a:t>
            </a:r>
          </a:p>
        </p:txBody>
      </p:sp>
      <p:pic>
        <p:nvPicPr>
          <p:cNvPr id="5" name="Picture 3">
            <a:extLst>
              <a:ext uri="{FF2B5EF4-FFF2-40B4-BE49-F238E27FC236}">
                <a16:creationId xmlns:a16="http://schemas.microsoft.com/office/drawing/2014/main" id="{D22D909B-4FB2-48EA-BAE1-9BBBBB9CBA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2183" y="2279024"/>
            <a:ext cx="3384550" cy="260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4 Dikdörtgen">
            <a:extLst>
              <a:ext uri="{FF2B5EF4-FFF2-40B4-BE49-F238E27FC236}">
                <a16:creationId xmlns:a16="http://schemas.microsoft.com/office/drawing/2014/main" id="{69B472D1-3778-44A2-8376-1DCE203DA13C}"/>
              </a:ext>
            </a:extLst>
          </p:cNvPr>
          <p:cNvSpPr>
            <a:spLocks noChangeArrowheads="1"/>
          </p:cNvSpPr>
          <p:nvPr/>
        </p:nvSpPr>
        <p:spPr bwMode="auto">
          <a:xfrm>
            <a:off x="800616" y="2472208"/>
            <a:ext cx="345757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anose="02020603050405020304" pitchFamily="18" charset="0"/>
                <a:cs typeface="Arial" panose="020B0604020202020204" pitchFamily="34" charset="0"/>
              </a:defRPr>
            </a:lvl1pPr>
            <a:lvl2pPr marL="742950" indent="-285750" eaLnBrk="0" hangingPunct="0">
              <a:defRPr>
                <a:solidFill>
                  <a:schemeClr val="tx1"/>
                </a:solidFill>
                <a:latin typeface="Times New Roman" panose="02020603050405020304" pitchFamily="18" charset="0"/>
                <a:cs typeface="Arial" panose="020B0604020202020204" pitchFamily="34" charset="0"/>
              </a:defRPr>
            </a:lvl2pPr>
            <a:lvl3pPr marL="1143000" indent="-228600" eaLnBrk="0" hangingPunct="0">
              <a:defRPr>
                <a:solidFill>
                  <a:schemeClr val="tx1"/>
                </a:solidFill>
                <a:latin typeface="Times New Roman" panose="02020603050405020304" pitchFamily="18" charset="0"/>
                <a:cs typeface="Arial" panose="020B0604020202020204" pitchFamily="34" charset="0"/>
              </a:defRPr>
            </a:lvl3pPr>
            <a:lvl4pPr marL="1600200" indent="-228600" eaLnBrk="0" hangingPunct="0">
              <a:defRPr>
                <a:solidFill>
                  <a:schemeClr val="tx1"/>
                </a:solidFill>
                <a:latin typeface="Times New Roman" panose="02020603050405020304" pitchFamily="18" charset="0"/>
                <a:cs typeface="Arial" panose="020B0604020202020204" pitchFamily="34" charset="0"/>
              </a:defRPr>
            </a:lvl4pPr>
            <a:lvl5pPr marL="2057400" indent="-228600" eaLnBrk="0" hangingPunct="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eaLnBrk="1" hangingPunct="1"/>
            <a:r>
              <a:rPr lang="tr-TR" altLang="tr-TR" dirty="0"/>
              <a:t>2’li sayı düzenindeki bir</a:t>
            </a:r>
          </a:p>
          <a:p>
            <a:pPr eaLnBrk="1" hangingPunct="1"/>
            <a:r>
              <a:rPr lang="tr-TR" altLang="tr-TR" dirty="0"/>
              <a:t>sayının 10’lu sayı düzenindeki</a:t>
            </a:r>
          </a:p>
          <a:p>
            <a:pPr eaLnBrk="1" hangingPunct="1"/>
            <a:r>
              <a:rPr lang="tr-TR" altLang="tr-TR" dirty="0"/>
              <a:t>karşılığını bulmak için ise 2’li sayı</a:t>
            </a:r>
          </a:p>
          <a:p>
            <a:pPr eaLnBrk="1" hangingPunct="1"/>
            <a:r>
              <a:rPr lang="tr-TR" altLang="tr-TR" dirty="0"/>
              <a:t>düzeninde verilen sayının haneleri</a:t>
            </a:r>
          </a:p>
          <a:p>
            <a:pPr eaLnBrk="1" hangingPunct="1"/>
            <a:r>
              <a:rPr lang="tr-TR" altLang="tr-TR" dirty="0"/>
              <a:t>sağdan sola doğru 0’ıncı</a:t>
            </a:r>
          </a:p>
          <a:p>
            <a:pPr eaLnBrk="1" hangingPunct="1"/>
            <a:r>
              <a:rPr lang="tr-TR" altLang="tr-TR" dirty="0"/>
              <a:t>kuvvetten başlamak üzere 2’nin</a:t>
            </a:r>
          </a:p>
          <a:p>
            <a:pPr eaLnBrk="1" hangingPunct="1"/>
            <a:r>
              <a:rPr lang="tr-TR" altLang="tr-TR" dirty="0"/>
              <a:t>kuvvetleri ile çarpılır ve tüm</a:t>
            </a:r>
          </a:p>
          <a:p>
            <a:pPr eaLnBrk="1" hangingPunct="1"/>
            <a:r>
              <a:rPr lang="tr-TR" altLang="tr-TR" dirty="0"/>
              <a:t>çarpımların sonucu toplanarak</a:t>
            </a:r>
          </a:p>
          <a:p>
            <a:pPr eaLnBrk="1" hangingPunct="1"/>
            <a:r>
              <a:rPr lang="tr-TR" altLang="tr-TR" dirty="0"/>
              <a:t>10’lu sayı düzenindeki sayı</a:t>
            </a:r>
          </a:p>
          <a:p>
            <a:pPr eaLnBrk="1" hangingPunct="1"/>
            <a:r>
              <a:rPr lang="tr-TR" altLang="tr-TR" dirty="0"/>
              <a:t>bulunur.</a:t>
            </a:r>
          </a:p>
        </p:txBody>
      </p:sp>
    </p:spTree>
    <p:extLst>
      <p:ext uri="{BB962C8B-B14F-4D97-AF65-F5344CB8AC3E}">
        <p14:creationId xmlns:p14="http://schemas.microsoft.com/office/powerpoint/2010/main" val="2286091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04973DA-CF47-4A18-9F9F-9C1742156983}"/>
              </a:ext>
            </a:extLst>
          </p:cNvPr>
          <p:cNvSpPr>
            <a:spLocks noGrp="1"/>
          </p:cNvSpPr>
          <p:nvPr>
            <p:ph type="title"/>
          </p:nvPr>
        </p:nvSpPr>
        <p:spPr/>
        <p:txBody>
          <a:bodyPr/>
          <a:lstStyle/>
          <a:p>
            <a:r>
              <a:rPr lang="tr-TR" altLang="tr-TR" b="1" dirty="0">
                <a:solidFill>
                  <a:srgbClr val="002060"/>
                </a:solidFill>
              </a:rPr>
              <a:t>Bilgisayarda</a:t>
            </a:r>
            <a:r>
              <a:rPr lang="tr-TR" altLang="tr-TR" b="1" dirty="0"/>
              <a:t> </a:t>
            </a:r>
            <a:r>
              <a:rPr lang="tr-TR" altLang="tr-TR" b="1" dirty="0">
                <a:solidFill>
                  <a:srgbClr val="002060"/>
                </a:solidFill>
              </a:rPr>
              <a:t>veri</a:t>
            </a:r>
            <a:r>
              <a:rPr lang="tr-TR" altLang="tr-TR" b="1" dirty="0"/>
              <a:t> </a:t>
            </a:r>
            <a:r>
              <a:rPr lang="tr-TR" altLang="tr-TR" b="1" dirty="0">
                <a:solidFill>
                  <a:srgbClr val="002060"/>
                </a:solidFill>
              </a:rPr>
              <a:t>ölçü</a:t>
            </a:r>
            <a:r>
              <a:rPr lang="tr-TR" altLang="tr-TR" b="1" dirty="0"/>
              <a:t> </a:t>
            </a:r>
            <a:r>
              <a:rPr lang="tr-TR" altLang="tr-TR" b="1" dirty="0">
                <a:solidFill>
                  <a:srgbClr val="002060"/>
                </a:solidFill>
              </a:rPr>
              <a:t>birimleri</a:t>
            </a:r>
            <a:br>
              <a:rPr lang="tr-TR" altLang="tr-TR" b="1" dirty="0"/>
            </a:br>
            <a:endParaRPr lang="tr-TR" dirty="0"/>
          </a:p>
        </p:txBody>
      </p:sp>
      <p:sp>
        <p:nvSpPr>
          <p:cNvPr id="3" name="İçerik Yer Tutucusu 2">
            <a:extLst>
              <a:ext uri="{FF2B5EF4-FFF2-40B4-BE49-F238E27FC236}">
                <a16:creationId xmlns:a16="http://schemas.microsoft.com/office/drawing/2014/main" id="{5D0CD6A3-B382-4C50-A09E-0EAAD378F2EE}"/>
              </a:ext>
            </a:extLst>
          </p:cNvPr>
          <p:cNvSpPr>
            <a:spLocks noGrp="1"/>
          </p:cNvSpPr>
          <p:nvPr>
            <p:ph idx="1"/>
          </p:nvPr>
        </p:nvSpPr>
        <p:spPr/>
        <p:txBody>
          <a:bodyPr/>
          <a:lstStyle/>
          <a:p>
            <a:pPr eaLnBrk="1" hangingPunct="1"/>
            <a:r>
              <a:rPr lang="tr-TR" altLang="tr-TR" dirty="0"/>
              <a:t>Bilgisayar ikili sayı düzeninde çalıştığına göre en küçük depolayabileceği hücre bu durumda 1 veya 0 olabilecektir. Bu tek hücrelik veri depolama alanına </a:t>
            </a:r>
            <a:r>
              <a:rPr lang="tr-TR" altLang="tr-TR" b="1" dirty="0"/>
              <a:t>Bit (</a:t>
            </a:r>
            <a:r>
              <a:rPr lang="tr-TR" altLang="tr-TR" b="1" dirty="0" err="1"/>
              <a:t>Binary</a:t>
            </a:r>
            <a:r>
              <a:rPr lang="tr-TR" altLang="tr-TR" b="1" dirty="0"/>
              <a:t> </a:t>
            </a:r>
            <a:r>
              <a:rPr lang="tr-TR" altLang="tr-TR" b="1" dirty="0" err="1"/>
              <a:t>digit</a:t>
            </a:r>
            <a:r>
              <a:rPr lang="tr-TR" altLang="tr-TR" b="1" dirty="0"/>
              <a:t>) </a:t>
            </a:r>
            <a:r>
              <a:rPr lang="tr-TR" altLang="tr-TR" dirty="0"/>
              <a:t>denir. Tek bir bit ile sadece 2 farklı durum (21) ifade edebildiğimize göre gündelik hayatta kullandığımız tüm harf, rakam ve sembolleri bilgisayarın tanımlayabilmesi için daha fazla hücrenin bir araya gelmesi gerekir. 8 veri hücresinin (bit) bir araya gelmesi ile oluşan bloğa da </a:t>
            </a:r>
            <a:r>
              <a:rPr lang="tr-TR" altLang="tr-TR" b="1" dirty="0" err="1"/>
              <a:t>byte</a:t>
            </a:r>
            <a:r>
              <a:rPr lang="tr-TR" altLang="tr-TR" b="1" dirty="0"/>
              <a:t> adı verilir. </a:t>
            </a:r>
            <a:r>
              <a:rPr lang="tr-TR" altLang="tr-TR" b="1" dirty="0" err="1"/>
              <a:t>Byte</a:t>
            </a:r>
            <a:r>
              <a:rPr lang="tr-TR" altLang="tr-TR" b="1" dirty="0"/>
              <a:t> da günlük hayatımızda kullandığımız harf, rakam ve sembollerin </a:t>
            </a:r>
            <a:r>
              <a:rPr lang="tr-TR" altLang="tr-TR" dirty="0"/>
              <a:t>bilgisayar tarafından anlamlandırılabilmesi için gerekli olan veri alanı olarak tanımlanabilir ki bu veri alanında 256 farklı karakter (2</a:t>
            </a:r>
            <a:r>
              <a:rPr lang="tr-TR" altLang="tr-TR" baseline="30000" dirty="0"/>
              <a:t>8</a:t>
            </a:r>
            <a:r>
              <a:rPr lang="tr-TR" altLang="tr-TR" dirty="0"/>
              <a:t>) ifade edilebilir</a:t>
            </a:r>
            <a:endParaRPr lang="tr-TR" dirty="0"/>
          </a:p>
        </p:txBody>
      </p:sp>
    </p:spTree>
    <p:extLst>
      <p:ext uri="{BB962C8B-B14F-4D97-AF65-F5344CB8AC3E}">
        <p14:creationId xmlns:p14="http://schemas.microsoft.com/office/powerpoint/2010/main" val="887134091"/>
      </p:ext>
    </p:extLst>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image" Target="../media/image1.jpeg" /></Relationships>
</file>

<file path=ppt/theme/theme1.xml><?xml version="1.0" encoding="utf-8"?>
<a:theme xmlns:a="http://schemas.openxmlformats.org/drawingml/2006/main" name="Yüzeyler">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Hafta 1">
  <a:themeElements>
    <a:clrScheme name="Açılar">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çılar">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çıla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3.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ppt/theme/themeOverride2.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ppt/theme/themeOverride3.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ppt/theme/themeOverride4.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docProps/app.xml><?xml version="1.0" encoding="utf-8"?>
<Properties xmlns="http://schemas.openxmlformats.org/officeDocument/2006/extended-properties" xmlns:vt="http://schemas.openxmlformats.org/officeDocument/2006/docPropsVTypes">
  <Template>Facet</Template>
  <TotalTime>212</TotalTime>
  <Words>2641</Words>
  <Application>Microsoft Office PowerPoint</Application>
  <PresentationFormat>Geniş ekran</PresentationFormat>
  <Paragraphs>574</Paragraphs>
  <Slides>56</Slides>
  <Notes>9</Notes>
  <HiddenSlides>0</HiddenSlides>
  <MMClips>0</MMClips>
  <ScaleCrop>false</ScaleCrop>
  <HeadingPairs>
    <vt:vector size="4" baseType="variant">
      <vt:variant>
        <vt:lpstr>Tema</vt:lpstr>
      </vt:variant>
      <vt:variant>
        <vt:i4>2</vt:i4>
      </vt:variant>
      <vt:variant>
        <vt:lpstr>Slayt Başlıkları</vt:lpstr>
      </vt:variant>
      <vt:variant>
        <vt:i4>56</vt:i4>
      </vt:variant>
    </vt:vector>
  </HeadingPairs>
  <TitlesOfParts>
    <vt:vector size="58" baseType="lpstr">
      <vt:lpstr>Yüzeyler</vt:lpstr>
      <vt:lpstr>Hafta 1</vt:lpstr>
      <vt:lpstr>YENİ BAŞLAYANLAR ve İLKOKULLAR İÇİN KODLAMAYA (PROGRAMLAMAYA) GİRİŞ</vt:lpstr>
      <vt:lpstr>Kodlama Nedir? </vt:lpstr>
      <vt:lpstr>Neden Çocuklara Programlama Öğretmeliyiz? </vt:lpstr>
      <vt:lpstr>Neden Çocuklara Programlama Öğretmeliyiz?</vt:lpstr>
      <vt:lpstr>Kodlama öğrenmeye başlamadan önce; Bilgisayarın Çalışma Mantığı,  Akış Diyagramları,  Algoritmalar hakkında bilgi sahibi olmanız gerekir !</vt:lpstr>
      <vt:lpstr>Bilgisayar Nasıl Çalışır?  </vt:lpstr>
      <vt:lpstr>SAYI VE KODLAMA SİSTEMLERİ   İkili – Onlu Sayı Düzenleri Arasında Dönüşüm </vt:lpstr>
      <vt:lpstr>SAYI VE KODLAMA SİSTEMLERİ </vt:lpstr>
      <vt:lpstr>Bilgisayarda veri ölçü birimleri </vt:lpstr>
      <vt:lpstr>SAYI VE KODLAMA SİSTEMLERİ </vt:lpstr>
      <vt:lpstr>AŞAĞIDAKİ BULMACADA Kİ ALT TARAFTAN LABİRENTE GİREN BİR FARE, YUKARDAKİ PEYNİRE HANGİ YOLU KULLANARAK GİDEBİLİR ?</vt:lpstr>
      <vt:lpstr>AKIŞ DİYAGRAMLARI</vt:lpstr>
      <vt:lpstr>AKIŞ DİYAGRAMINDA SEMBOLLER</vt:lpstr>
      <vt:lpstr>AKIŞ DİYAGRAMI İŞLEM SIRASI</vt:lpstr>
      <vt:lpstr>GÜNLÜK HAYATTA KULLANDIĞIMIZ AKIŞ DİYAGRAMLARI</vt:lpstr>
      <vt:lpstr>GÜNLÜK HAYATTA KULLANDIĞIMIZ AKIŞ DİYAGRAMLARI- HATALI AKIŞ DİYAGRAMI –SONLANDIRILMAMIŞ !</vt:lpstr>
      <vt:lpstr>GÜNLÜK HAYATTA KULLANDIĞIMIZ AKIŞ DİYAGRAMLARI-</vt:lpstr>
      <vt:lpstr>GÜNLÜK HAYATTA KULLANDIĞIMIZ AKIŞ DİYAGRAMLARI</vt:lpstr>
      <vt:lpstr>GÜNLÜK HAYATTA KULLANDIĞIMIZ AKIŞ DİYAGRAMLARI</vt:lpstr>
      <vt:lpstr>Akış Diyagramları; algoritmanın belirli grafikler kullanılarak ifade edilme şeklidir.  </vt:lpstr>
      <vt:lpstr>Akış Diyagramları; algoritmanın belirli grafikler kullanılarak ifade edilme şeklidir.</vt:lpstr>
      <vt:lpstr>Akış Diyagramları;  Örnek : Kullanıcıdan iki sayıyı alıp, bu iki sayının toplamını ekrana yazdıran algoritmayı tasarlayın. </vt:lpstr>
      <vt:lpstr>ALGORİTMA OLUŞTURMA</vt:lpstr>
      <vt:lpstr>Algoritma sözcüğü nereden gelir? </vt:lpstr>
      <vt:lpstr>ALGORİTMA</vt:lpstr>
      <vt:lpstr>Bir algoritma oluştururken dikkat edilecek özellikler; </vt:lpstr>
      <vt:lpstr>ALGORİTMALARIN YAZILIM GELİŞTİRME SÜRECİNDEKİ YERİ</vt:lpstr>
      <vt:lpstr>Bir yazılımı geliştirmek için temel olarak şu adımları uygulamak gerekir;  </vt:lpstr>
      <vt:lpstr>Bir yazılımı geliştirmek için temel olarak şu adımları uygulamak gerekir;</vt:lpstr>
      <vt:lpstr>ALGORİTMA OLUŞTURMA</vt:lpstr>
      <vt:lpstr>Mantıksal İşlemler;  Bir programın akışı içerisinde, belirli bir koşula bağlı olarak akışın hangi yönde ilerleyeceğine karar vermede mantıksal operatörler kullanılır. Bu operatörler karşılaştırma işlemlerinde kullanıldıklarında sonuç olarak sadece true(doğru) yada false(yanlış) değerleri üretilir. </vt:lpstr>
      <vt:lpstr>ALGORİTMA OLUŞTURMA</vt:lpstr>
      <vt:lpstr>Algoritma Yazımı; </vt:lpstr>
      <vt:lpstr>SATIR ALGORİTMALARI</vt:lpstr>
      <vt:lpstr>ÖRNEK-1 ;</vt:lpstr>
      <vt:lpstr>ÖRNEK 2 ;</vt:lpstr>
      <vt:lpstr>ÖRNEK 3 ;</vt:lpstr>
      <vt:lpstr>ÖRNEK 4 ;</vt:lpstr>
      <vt:lpstr>ÖRNEK 5 ;</vt:lpstr>
      <vt:lpstr>ÖRNEK 6 ;</vt:lpstr>
      <vt:lpstr>ALGORİTMA OLUŞTURMA</vt:lpstr>
      <vt:lpstr>ALGORİTMA OLUŞTURMA</vt:lpstr>
      <vt:lpstr>ALGORİTMA OLUŞTURMA</vt:lpstr>
      <vt:lpstr>ALGORİTMA OLUŞTURMA</vt:lpstr>
      <vt:lpstr>ALGORİTMA OLUŞTURMA</vt:lpstr>
      <vt:lpstr>ALGORİTMA OLUŞTURMA</vt:lpstr>
      <vt:lpstr>ALGORİTMA OLUŞTURMA</vt:lpstr>
      <vt:lpstr>ALGORİTMA OLUŞTURMA</vt:lpstr>
      <vt:lpstr>ALGORİTMA OLUŞTURMA</vt:lpstr>
      <vt:lpstr>ALGORİTMA OLUŞTURMA</vt:lpstr>
      <vt:lpstr>ALGORİTMA OLUŞTURMA</vt:lpstr>
      <vt:lpstr>ALGORİTMA OLUŞTURMA</vt:lpstr>
      <vt:lpstr>PROGRAMLAMA DİLLERİ</vt:lpstr>
      <vt:lpstr>Programlama dilleri ile ilgili ortak kavramlar; </vt:lpstr>
      <vt:lpstr>ONLİNE KODLAMA PROGRAMLAMA ÖĞRETİM SİTELERİ VE ONLİNE EĞİTİMLER</vt:lpstr>
      <vt:lpstr>ONLİNE KODLAMA PROGRAMLAMA SİTELERİ VE ONLİNE EĞİTİMLER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İLKOKUL VE ORTAOKULLAR İÇİN KODLAMAYA GİRİŞ</dc:title>
  <dc:creator>acer</dc:creator>
  <cp:lastModifiedBy>Hasan Ayık</cp:lastModifiedBy>
  <cp:revision>29</cp:revision>
  <dcterms:created xsi:type="dcterms:W3CDTF">2020-12-18T16:21:11Z</dcterms:created>
  <dcterms:modified xsi:type="dcterms:W3CDTF">2020-12-19T08:50:22Z</dcterms:modified>
</cp:coreProperties>
</file>