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32" r:id="rId4"/>
    <p:sldId id="364" r:id="rId5"/>
    <p:sldId id="365" r:id="rId6"/>
    <p:sldId id="366" r:id="rId7"/>
    <p:sldId id="367" r:id="rId8"/>
    <p:sldId id="368" r:id="rId9"/>
    <p:sldId id="407" r:id="rId10"/>
    <p:sldId id="369" r:id="rId11"/>
    <p:sldId id="370" r:id="rId12"/>
    <p:sldId id="371" r:id="rId13"/>
    <p:sldId id="372" r:id="rId14"/>
    <p:sldId id="373" r:id="rId15"/>
    <p:sldId id="374" r:id="rId16"/>
    <p:sldId id="408" r:id="rId17"/>
    <p:sldId id="375" r:id="rId18"/>
    <p:sldId id="302" r:id="rId19"/>
    <p:sldId id="378" r:id="rId20"/>
    <p:sldId id="379" r:id="rId21"/>
    <p:sldId id="380" r:id="rId22"/>
    <p:sldId id="381" r:id="rId23"/>
    <p:sldId id="382" r:id="rId24"/>
    <p:sldId id="383" r:id="rId25"/>
    <p:sldId id="384" r:id="rId26"/>
    <p:sldId id="385" r:id="rId27"/>
    <p:sldId id="386" r:id="rId28"/>
    <p:sldId id="387" r:id="rId29"/>
    <p:sldId id="388" r:id="rId30"/>
    <p:sldId id="389" r:id="rId31"/>
    <p:sldId id="409" r:id="rId32"/>
    <p:sldId id="390" r:id="rId33"/>
    <p:sldId id="391" r:id="rId34"/>
    <p:sldId id="392" r:id="rId35"/>
    <p:sldId id="393" r:id="rId36"/>
    <p:sldId id="413" r:id="rId37"/>
    <p:sldId id="394" r:id="rId38"/>
    <p:sldId id="395" r:id="rId39"/>
    <p:sldId id="396" r:id="rId40"/>
    <p:sldId id="399" r:id="rId41"/>
    <p:sldId id="400" r:id="rId42"/>
    <p:sldId id="401" r:id="rId43"/>
    <p:sldId id="402" r:id="rId44"/>
    <p:sldId id="403" r:id="rId45"/>
    <p:sldId id="398" r:id="rId46"/>
    <p:sldId id="410" r:id="rId47"/>
    <p:sldId id="411" r:id="rId48"/>
    <p:sldId id="412" r:id="rId49"/>
    <p:sldId id="376" r:id="rId50"/>
    <p:sldId id="406" r:id="rId5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slide" Target="slides/slide46.xml" /><Relationship Id="rId50" Type="http://schemas.openxmlformats.org/officeDocument/2006/relationships/slide" Target="slides/slide49.xml" /><Relationship Id="rId55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slide" Target="slides/slide45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slide" Target="slides/slide40.xml" /><Relationship Id="rId54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3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slide" Target="slides/slide48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52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slide" Target="slides/slide47.xml" /><Relationship Id="rId8" Type="http://schemas.openxmlformats.org/officeDocument/2006/relationships/slide" Target="slides/slide7.xml" /><Relationship Id="rId51" Type="http://schemas.openxmlformats.org/officeDocument/2006/relationships/slide" Target="slides/slide50.xml" /><Relationship Id="rId3" Type="http://schemas.openxmlformats.org/officeDocument/2006/relationships/slide" Target="slides/slide2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945F53-E33C-4733-B46E-B6229D83E864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rmAutofit/>
          </a:bodyPr>
          <a:lstStyle/>
          <a:p>
            <a:pPr algn="ctr"/>
            <a:r>
              <a:rPr lang="tr-TR" sz="4800" dirty="0">
                <a:latin typeface="TTKB Dik Temel Abece" pitchFamily="2" charset="-94"/>
              </a:rPr>
              <a:t>“ı, I” SESİ </a:t>
            </a:r>
          </a:p>
          <a:p>
            <a:pPr algn="ctr"/>
            <a:r>
              <a:rPr lang="tr-TR" sz="4800" dirty="0">
                <a:latin typeface="TTKB Dik Temel Abece" pitchFamily="2" charset="-94"/>
              </a:rPr>
              <a:t>HECE , KELİME VE CÜMLELER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l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lı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kı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n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nı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-mı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m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mı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-mı-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tı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-mı-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y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yı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-mı-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yı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r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rı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Kalp"/>
          <p:cNvSpPr/>
          <p:nvPr/>
        </p:nvSpPr>
        <p:spPr>
          <a:xfrm>
            <a:off x="285720" y="714356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ıl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5" name="4 Kalp"/>
          <p:cNvSpPr/>
          <p:nvPr/>
        </p:nvSpPr>
        <p:spPr>
          <a:xfrm>
            <a:off x="5214942" y="78579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6" name="5 Kalp"/>
          <p:cNvSpPr/>
          <p:nvPr/>
        </p:nvSpPr>
        <p:spPr>
          <a:xfrm>
            <a:off x="1428728" y="2071678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7" name="6 Kalp"/>
          <p:cNvSpPr/>
          <p:nvPr/>
        </p:nvSpPr>
        <p:spPr>
          <a:xfrm>
            <a:off x="3929058" y="2071678"/>
            <a:ext cx="1785950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ım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8" name="7 Kalp"/>
          <p:cNvSpPr/>
          <p:nvPr/>
        </p:nvSpPr>
        <p:spPr>
          <a:xfrm>
            <a:off x="2857488" y="714356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9" name="8 Kalp"/>
          <p:cNvSpPr/>
          <p:nvPr/>
        </p:nvSpPr>
        <p:spPr>
          <a:xfrm>
            <a:off x="6286512" y="2143116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ıy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11" name="10 Düz Bağlayıcı"/>
          <p:cNvCxnSpPr/>
          <p:nvPr/>
        </p:nvCxnSpPr>
        <p:spPr>
          <a:xfrm>
            <a:off x="214282" y="3500438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11 Kalp"/>
          <p:cNvSpPr/>
          <p:nvPr/>
        </p:nvSpPr>
        <p:spPr>
          <a:xfrm>
            <a:off x="285720" y="3929066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lı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3" name="12 Kalp"/>
          <p:cNvSpPr/>
          <p:nvPr/>
        </p:nvSpPr>
        <p:spPr>
          <a:xfrm>
            <a:off x="4929190" y="3857628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tı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4" name="13 Kalp"/>
          <p:cNvSpPr/>
          <p:nvPr/>
        </p:nvSpPr>
        <p:spPr>
          <a:xfrm>
            <a:off x="1428728" y="507207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kı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5" name="14 Kalp"/>
          <p:cNvSpPr/>
          <p:nvPr/>
        </p:nvSpPr>
        <p:spPr>
          <a:xfrm>
            <a:off x="3786182" y="5286388"/>
            <a:ext cx="1714512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mı</a:t>
            </a:r>
          </a:p>
        </p:txBody>
      </p:sp>
      <p:sp>
        <p:nvSpPr>
          <p:cNvPr id="16" name="15 Kalp"/>
          <p:cNvSpPr/>
          <p:nvPr/>
        </p:nvSpPr>
        <p:spPr>
          <a:xfrm>
            <a:off x="2786050" y="3929066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nı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7" name="16 Kalp"/>
          <p:cNvSpPr/>
          <p:nvPr/>
        </p:nvSpPr>
        <p:spPr>
          <a:xfrm>
            <a:off x="6072198" y="5357826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yı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8" name="17 Kalp"/>
          <p:cNvSpPr/>
          <p:nvPr/>
        </p:nvSpPr>
        <p:spPr>
          <a:xfrm>
            <a:off x="7429520" y="857232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9" name="18 Kalp"/>
          <p:cNvSpPr/>
          <p:nvPr/>
        </p:nvSpPr>
        <p:spPr>
          <a:xfrm>
            <a:off x="7358082" y="3929066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rı</a:t>
            </a:r>
            <a:endParaRPr lang="tr-TR" sz="60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ctr"/>
            <a:r>
              <a:rPr lang="tr-TR" sz="11500" dirty="0">
                <a:latin typeface="TTKB Dik Temel Abece" pitchFamily="2" charset="-94"/>
              </a:rPr>
              <a:t>KELİMELER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arı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arı  arı  arı  arı  arı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arı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rı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55307" r="-1830"/>
          <a:stretch>
            <a:fillRect/>
          </a:stretch>
        </p:blipFill>
        <p:spPr bwMode="auto">
          <a:xfrm>
            <a:off x="6143636" y="2500306"/>
            <a:ext cx="2386021" cy="1804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6600" dirty="0">
                <a:latin typeface="TTKB Dik Temel Abece" pitchFamily="2" charset="-94"/>
              </a:rPr>
              <a:t>HECELER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ayı  ayı  ayı  ayı  ayı  ayı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yı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yı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55396" r="-373"/>
          <a:stretch>
            <a:fillRect/>
          </a:stretch>
        </p:blipFill>
        <p:spPr bwMode="auto">
          <a:xfrm>
            <a:off x="6215074" y="2428868"/>
            <a:ext cx="2562234" cy="177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kıl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kıl  kıl  kıl  kıl  kıl  kıl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kı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kıl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l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2784" t="45707"/>
          <a:stretch>
            <a:fillRect/>
          </a:stretch>
        </p:blipFill>
        <p:spPr bwMode="auto">
          <a:xfrm>
            <a:off x="7072330" y="2357430"/>
            <a:ext cx="1643074" cy="209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yıl   yıl  yıl  yıl  yıl  yıl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yı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yıl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l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t="43034" r="1298"/>
          <a:stretch>
            <a:fillRect/>
          </a:stretch>
        </p:blipFill>
        <p:spPr bwMode="auto">
          <a:xfrm>
            <a:off x="6429388" y="2428868"/>
            <a:ext cx="2171707" cy="175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kır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kır  kır  kır  kır  kır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kı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kır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r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4545" t="61166" b="3474"/>
          <a:stretch>
            <a:fillRect/>
          </a:stretch>
        </p:blipFill>
        <p:spPr bwMode="auto">
          <a:xfrm>
            <a:off x="6143604" y="2571744"/>
            <a:ext cx="300039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kırma  kırma  kırma  kırma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kır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kırma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ma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12382" t="50000" r="2978" b="2739"/>
          <a:stretch>
            <a:fillRect/>
          </a:stretch>
        </p:blipFill>
        <p:spPr bwMode="auto">
          <a:xfrm>
            <a:off x="6072198" y="2643182"/>
            <a:ext cx="257176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yarı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yarı  yarı  yarı  yarı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ya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rı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FFFF00"/>
                </a:solidFill>
                <a:latin typeface="TTKB Dik Temel Abece" pitchFamily="2" charset="-94"/>
              </a:rPr>
              <a:t>rı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t="41667" r="7582" b="1785"/>
          <a:stretch>
            <a:fillRect/>
          </a:stretch>
        </p:blipFill>
        <p:spPr bwMode="auto">
          <a:xfrm>
            <a:off x="6357950" y="2349187"/>
            <a:ext cx="2357454" cy="172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yarım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yarım  yarım  yarım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yarım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rım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tatlı   tatlı  tatlı  tatlı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tat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tatlı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lı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t="36972" r="-216"/>
          <a:stretch>
            <a:fillRect/>
          </a:stretch>
        </p:blipFill>
        <p:spPr bwMode="auto">
          <a:xfrm>
            <a:off x="6143636" y="2357430"/>
            <a:ext cx="2786082" cy="214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yılan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yılan  yılan  yılan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yı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yı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lan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lan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t="34483"/>
          <a:stretch>
            <a:fillRect/>
          </a:stretch>
        </p:blipFill>
        <p:spPr bwMode="auto">
          <a:xfrm>
            <a:off x="6166152" y="2500306"/>
            <a:ext cx="297784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akıl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akıl   akıl   akıl   akıl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kıl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kıl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t="29528" r="-268"/>
          <a:stretch>
            <a:fillRect/>
          </a:stretch>
        </p:blipFill>
        <p:spPr bwMode="auto">
          <a:xfrm>
            <a:off x="6500826" y="2285992"/>
            <a:ext cx="217010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ıl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l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altı   6  altı  6   altı  6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al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altı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tı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t="40663" r="552"/>
          <a:stretch>
            <a:fillRect/>
          </a:stretch>
        </p:blipFill>
        <p:spPr bwMode="auto">
          <a:xfrm>
            <a:off x="6929454" y="2285992"/>
            <a:ext cx="195822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kırk  40  kırk   40  kırk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kır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kırk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 t="40404" r="1408"/>
          <a:stretch>
            <a:fillRect/>
          </a:stretch>
        </p:blipFill>
        <p:spPr bwMode="auto">
          <a:xfrm>
            <a:off x="6429388" y="2285992"/>
            <a:ext cx="2428892" cy="204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atkı  atkı  atkı  atkı  atkı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at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at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kı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FFFF00"/>
                </a:solidFill>
                <a:latin typeface="TTKB Dik Temel Abece" pitchFamily="2" charset="-94"/>
              </a:rPr>
              <a:t>kı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t="36886" r="4624"/>
          <a:stretch>
            <a:fillRect/>
          </a:stretch>
        </p:blipFill>
        <p:spPr bwMode="auto">
          <a:xfrm>
            <a:off x="6858016" y="2357430"/>
            <a:ext cx="1857388" cy="216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tırtıl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tırtıl   tırtıl   tırtıl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tır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tır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tıl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FFFF00"/>
                </a:solidFill>
                <a:latin typeface="TTKB Dik Temel Abece" pitchFamily="2" charset="-94"/>
              </a:rPr>
              <a:t>tıl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2631" t="33395"/>
          <a:stretch>
            <a:fillRect/>
          </a:stretch>
        </p:blipFill>
        <p:spPr bwMode="auto">
          <a:xfrm>
            <a:off x="6143636" y="2357430"/>
            <a:ext cx="26432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mantı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mantı   mantı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man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man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tı</a:t>
            </a:r>
          </a:p>
        </p:txBody>
      </p:sp>
      <p:sp>
        <p:nvSpPr>
          <p:cNvPr id="37" name="36 Kalp"/>
          <p:cNvSpPr/>
          <p:nvPr/>
        </p:nvSpPr>
        <p:spPr>
          <a:xfrm>
            <a:off x="6072198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FFFF00"/>
                </a:solidFill>
                <a:latin typeface="TTKB Dik Temel Abece" pitchFamily="2" charset="-94"/>
              </a:rPr>
              <a:t>tı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 t="48387"/>
          <a:stretch>
            <a:fillRect/>
          </a:stretch>
        </p:blipFill>
        <p:spPr bwMode="auto">
          <a:xfrm>
            <a:off x="6000760" y="2357430"/>
            <a:ext cx="28765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takı   takı   takı   takı  takı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ta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ta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kı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FFFF00"/>
                </a:solidFill>
                <a:latin typeface="TTKB Dik Temel Abece" pitchFamily="2" charset="-94"/>
              </a:rPr>
              <a:t>kı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t="48673" r="1098"/>
          <a:stretch>
            <a:fillRect/>
          </a:stretch>
        </p:blipFill>
        <p:spPr bwMode="auto">
          <a:xfrm>
            <a:off x="6357950" y="2285992"/>
            <a:ext cx="221707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ılık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ılık    ılık    ılık   ılık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chemeClr val="tx1"/>
                </a:solidFill>
                <a:latin typeface="TTKB Dik Temel Abece" pitchFamily="2" charset="-94"/>
              </a:rPr>
              <a:t>ı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lık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FFFF00"/>
                </a:solidFill>
                <a:latin typeface="TTKB Dik Temel Abece" pitchFamily="2" charset="-94"/>
              </a:rPr>
              <a:t>lık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 t="47466" r="1695"/>
          <a:stretch>
            <a:fillRect/>
          </a:stretch>
        </p:blipFill>
        <p:spPr bwMode="auto">
          <a:xfrm>
            <a:off x="6072198" y="2357430"/>
            <a:ext cx="293103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altın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altın   altın   altın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al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al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tın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tın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t="57353" r="-1021"/>
          <a:stretch>
            <a:fillRect/>
          </a:stretch>
        </p:blipFill>
        <p:spPr bwMode="auto">
          <a:xfrm>
            <a:off x="5973616" y="2357430"/>
            <a:ext cx="317038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Akın   Akın   Akın   Akın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Akın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kın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Irmak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Irmak   Irmak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Ir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mak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FFFF00"/>
                </a:solidFill>
                <a:latin typeface="TTKB Dik Temel Abece" pitchFamily="2" charset="-94"/>
              </a:rPr>
              <a:t>mak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arıyı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arıyı   arıyı   arıyı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</a:t>
            </a: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chemeClr val="tx1"/>
                </a:solidFill>
                <a:latin typeface="TTKB Dik Temel Abece" pitchFamily="2" charset="-94"/>
              </a:rPr>
              <a:t>a</a:t>
            </a:r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rı</a:t>
            </a:r>
            <a:r>
              <a:rPr lang="tr-TR" sz="6000" dirty="0">
                <a:solidFill>
                  <a:srgbClr val="00B050"/>
                </a:solidFill>
                <a:latin typeface="TTKB Dik Temel Abece" pitchFamily="2" charset="-94"/>
              </a:rPr>
              <a:t>yı</a:t>
            </a: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2060"/>
                </a:solidFill>
                <a:latin typeface="TTKB Dik Temel Abece" pitchFamily="2" charset="-94"/>
              </a:rPr>
              <a:t>rı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B050"/>
                </a:solidFill>
                <a:latin typeface="TTKB Dik Temel Abece" pitchFamily="2" charset="-94"/>
              </a:rPr>
              <a:t>yı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tatlını   tatlını   tatlını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928662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tat</a:t>
            </a: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chemeClr val="tx1"/>
                </a:solidFill>
                <a:latin typeface="TTKB Dik Temel Abece" pitchFamily="2" charset="-94"/>
              </a:rPr>
              <a:t>tat</a:t>
            </a:r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lı</a:t>
            </a:r>
            <a:r>
              <a:rPr lang="tr-TR" sz="6000" dirty="0">
                <a:solidFill>
                  <a:srgbClr val="00B050"/>
                </a:solidFill>
                <a:latin typeface="TTKB Dik Temel Abece" pitchFamily="2" charset="-94"/>
              </a:rPr>
              <a:t>nı</a:t>
            </a: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2060"/>
                </a:solidFill>
                <a:latin typeface="TTKB Dik Temel Abece" pitchFamily="2" charset="-94"/>
              </a:rPr>
              <a:t>lı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B050"/>
                </a:solidFill>
                <a:latin typeface="TTKB Dik Temel Abece" pitchFamily="2" charset="-94"/>
              </a:rPr>
              <a:t>nı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akıllı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akıllı   akıllı   akıllı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</a:t>
            </a: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chemeClr val="tx1"/>
                </a:solidFill>
                <a:latin typeface="TTKB Dik Temel Abece" pitchFamily="2" charset="-94"/>
              </a:rPr>
              <a:t>a</a:t>
            </a:r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kıl</a:t>
            </a:r>
            <a:r>
              <a:rPr lang="tr-TR" sz="6000" dirty="0">
                <a:solidFill>
                  <a:srgbClr val="00B050"/>
                </a:solidFill>
                <a:latin typeface="TTKB Dik Temel Abece" pitchFamily="2" charset="-94"/>
              </a:rPr>
              <a:t>lı</a:t>
            </a: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kıl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B050"/>
                </a:solidFill>
                <a:latin typeface="TTKB Dik Temel Abece" pitchFamily="2" charset="-94"/>
              </a:rPr>
              <a:t>lı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kıymalı   kıymalı   kıymalı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kıy</a:t>
            </a: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chemeClr val="tx1"/>
                </a:solidFill>
                <a:latin typeface="TTKB Dik Temel Abece" pitchFamily="2" charset="-94"/>
              </a:rPr>
              <a:t>kıy</a:t>
            </a:r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ma</a:t>
            </a:r>
            <a:r>
              <a:rPr lang="tr-TR" sz="6000" dirty="0">
                <a:solidFill>
                  <a:srgbClr val="00B050"/>
                </a:solidFill>
                <a:latin typeface="TTKB Dik Temel Abece" pitchFamily="2" charset="-94"/>
              </a:rPr>
              <a:t>lı</a:t>
            </a: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206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B050"/>
                </a:solidFill>
                <a:latin typeface="TTKB Dik Temel Abece" pitchFamily="2" charset="-94"/>
              </a:rPr>
              <a:t>lı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kınalı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kınalı    kınalı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kı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chemeClr val="tx1"/>
                </a:solidFill>
                <a:latin typeface="TTKB Dik Temel Abece" pitchFamily="2" charset="-94"/>
              </a:rPr>
              <a:t>kı</a:t>
            </a:r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na</a:t>
            </a:r>
            <a:r>
              <a:rPr lang="tr-TR" sz="6000" dirty="0">
                <a:solidFill>
                  <a:srgbClr val="00B050"/>
                </a:solidFill>
                <a:latin typeface="TTKB Dik Temel Abece" pitchFamily="2" charset="-94"/>
              </a:rPr>
              <a:t>lı</a:t>
            </a: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206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B050"/>
                </a:solidFill>
                <a:latin typeface="TTKB Dik Temel Abece" pitchFamily="2" charset="-94"/>
              </a:rPr>
              <a:t>lı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 t="43831" r="-2141"/>
          <a:stretch>
            <a:fillRect/>
          </a:stretch>
        </p:blipFill>
        <p:spPr bwMode="auto">
          <a:xfrm>
            <a:off x="6325674" y="2357430"/>
            <a:ext cx="281832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tırmık  tırmık  tırmık  tırmık   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tır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tır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mık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mık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t="31854" r="-1037"/>
          <a:stretch>
            <a:fillRect/>
          </a:stretch>
        </p:blipFill>
        <p:spPr bwMode="auto">
          <a:xfrm>
            <a:off x="6286512" y="2285992"/>
            <a:ext cx="2428892" cy="219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karlı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karlı   karlı   karlı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kar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kar</a:t>
            </a:r>
            <a:r>
              <a:rPr lang="tr-TR" sz="6000" dirty="0">
                <a:solidFill>
                  <a:srgbClr val="FFFF00"/>
                </a:solidFill>
                <a:latin typeface="TTKB Dik Temel Abece" pitchFamily="2" charset="-94"/>
              </a:rPr>
              <a:t>lı</a:t>
            </a: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FFFF00"/>
                </a:solidFill>
                <a:latin typeface="TTKB Dik Temel Abece" pitchFamily="2" charset="-94"/>
              </a:rPr>
              <a:t>lı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t="28483" r="-752"/>
          <a:stretch>
            <a:fillRect/>
          </a:stretch>
        </p:blipFill>
        <p:spPr bwMode="auto">
          <a:xfrm>
            <a:off x="6071957" y="2428868"/>
            <a:ext cx="307204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aralık   aralık   aralık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a</a:t>
            </a: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chemeClr val="tx1"/>
                </a:solidFill>
                <a:latin typeface="TTKB Dik Temel Abece" pitchFamily="2" charset="-94"/>
              </a:rPr>
              <a:t>a</a:t>
            </a:r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ra</a:t>
            </a:r>
            <a:r>
              <a:rPr lang="tr-TR" sz="6000" dirty="0">
                <a:solidFill>
                  <a:srgbClr val="00B050"/>
                </a:solidFill>
                <a:latin typeface="TTKB Dik Temel Abece" pitchFamily="2" charset="-94"/>
              </a:rPr>
              <a:t>lık</a:t>
            </a: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206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B050"/>
                </a:solidFill>
                <a:latin typeface="TTKB Dik Temel Abece" pitchFamily="2" charset="-94"/>
              </a:rPr>
              <a:t>lık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t="53572" r="-1696"/>
          <a:stretch>
            <a:fillRect/>
          </a:stretch>
        </p:blipFill>
        <p:spPr bwMode="auto">
          <a:xfrm>
            <a:off x="6563592" y="2285992"/>
            <a:ext cx="25804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mayalı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mayalı   mayalı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ma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chemeClr val="tx1"/>
                </a:solidFill>
                <a:latin typeface="TTKB Dik Temel Abece" pitchFamily="2" charset="-94"/>
              </a:rPr>
              <a:t>ma</a:t>
            </a:r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ya</a:t>
            </a:r>
            <a:r>
              <a:rPr lang="tr-TR" sz="6000" dirty="0">
                <a:solidFill>
                  <a:srgbClr val="00B050"/>
                </a:solidFill>
                <a:latin typeface="TTKB Dik Temel Abece" pitchFamily="2" charset="-94"/>
              </a:rPr>
              <a:t>lı</a:t>
            </a: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solidFill>
                  <a:srgbClr val="002060"/>
                </a:solidFill>
                <a:latin typeface="TTKB Dik Temel Abece" pitchFamily="2" charset="-94"/>
              </a:rPr>
              <a:t>ya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solidFill>
                  <a:srgbClr val="00B050"/>
                </a:solidFill>
                <a:latin typeface="TTKB Dik Temel Abece" pitchFamily="2" charset="-94"/>
              </a:rPr>
              <a:t>lı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l="6024" t="22926" r="602" b="1746"/>
          <a:stretch>
            <a:fillRect/>
          </a:stretch>
        </p:blipFill>
        <p:spPr bwMode="auto">
          <a:xfrm>
            <a:off x="6429388" y="2285992"/>
            <a:ext cx="259972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1500" dirty="0">
                <a:latin typeface="TTKB Dik Temel Abece" pitchFamily="2" charset="-94"/>
              </a:rPr>
              <a:t>CÜMLELER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ın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n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57158" y="1428736"/>
            <a:ext cx="8429652" cy="857256"/>
            <a:chOff x="1080" y="2622"/>
            <a:chExt cx="10425" cy="737"/>
          </a:xfrm>
        </p:grpSpPr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57158" y="357166"/>
            <a:ext cx="8429652" cy="857256"/>
            <a:chOff x="1080" y="2622"/>
            <a:chExt cx="10425" cy="737"/>
          </a:xfrm>
        </p:grpSpPr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3" name="Rectangle 81"/>
          <p:cNvSpPr>
            <a:spLocks noChangeArrowheads="1"/>
          </p:cNvSpPr>
          <p:nvPr/>
        </p:nvSpPr>
        <p:spPr bwMode="auto">
          <a:xfrm>
            <a:off x="214282" y="128586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866775" algn="l"/>
              </a:tabLst>
            </a:pP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Yanına   kıtır  ekmek al. 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1"/>
          <p:cNvSpPr>
            <a:spLocks noChangeArrowheads="1"/>
          </p:cNvSpPr>
          <p:nvPr/>
        </p:nvSpPr>
        <p:spPr bwMode="auto">
          <a:xfrm>
            <a:off x="285720" y="21429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Anıl   ormana  yürü.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26"/>
          <p:cNvGrpSpPr>
            <a:grpSpLocks/>
          </p:cNvGrpSpPr>
          <p:nvPr/>
        </p:nvGrpSpPr>
        <p:grpSpPr bwMode="auto">
          <a:xfrm>
            <a:off x="357158" y="2571744"/>
            <a:ext cx="8429652" cy="857256"/>
            <a:chOff x="1080" y="2622"/>
            <a:chExt cx="10425" cy="737"/>
          </a:xfrm>
        </p:grpSpPr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357158" y="3714752"/>
            <a:ext cx="8429652" cy="857256"/>
            <a:chOff x="1080" y="2622"/>
            <a:chExt cx="10425" cy="737"/>
          </a:xfrm>
        </p:grpSpPr>
        <p:grpSp>
          <p:nvGrpSpPr>
            <p:cNvPr id="1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357158" y="4786322"/>
            <a:ext cx="8429652" cy="857256"/>
            <a:chOff x="1080" y="2622"/>
            <a:chExt cx="10425" cy="737"/>
          </a:xfrm>
        </p:grpSpPr>
        <p:grpSp>
          <p:nvGrpSpPr>
            <p:cNvPr id="2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30" name="Group 26"/>
          <p:cNvGrpSpPr>
            <a:grpSpLocks/>
          </p:cNvGrpSpPr>
          <p:nvPr/>
        </p:nvGrpSpPr>
        <p:grpSpPr bwMode="auto">
          <a:xfrm>
            <a:off x="357158" y="5786454"/>
            <a:ext cx="8429652" cy="857256"/>
            <a:chOff x="1080" y="2622"/>
            <a:chExt cx="10425" cy="737"/>
          </a:xfrm>
        </p:grpSpPr>
        <p:grpSp>
          <p:nvGrpSpPr>
            <p:cNvPr id="3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4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4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42" name="Rectangle 81"/>
          <p:cNvSpPr>
            <a:spLocks noChangeArrowheads="1"/>
          </p:cNvSpPr>
          <p:nvPr/>
        </p:nvSpPr>
        <p:spPr bwMode="auto">
          <a:xfrm>
            <a:off x="357158" y="242886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Irmak  mantarları   tanı.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81"/>
          <p:cNvSpPr>
            <a:spLocks noChangeArrowheads="1"/>
          </p:cNvSpPr>
          <p:nvPr/>
        </p:nvSpPr>
        <p:spPr bwMode="auto">
          <a:xfrm>
            <a:off x="285720" y="357187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Yılanlara  yem  olma.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81"/>
          <p:cNvSpPr>
            <a:spLocks noChangeArrowheads="1"/>
          </p:cNvSpPr>
          <p:nvPr/>
        </p:nvSpPr>
        <p:spPr bwMode="auto">
          <a:xfrm>
            <a:off x="357158" y="564357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Eren  Ata’nı  iyi  tanı.    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81"/>
          <p:cNvSpPr>
            <a:spLocks noChangeArrowheads="1"/>
          </p:cNvSpPr>
          <p:nvPr/>
        </p:nvSpPr>
        <p:spPr bwMode="auto">
          <a:xfrm>
            <a:off x="214282" y="464344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baseline="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Ünal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o  eller  kınalı.     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42" grpId="0"/>
      <p:bldP spid="43" grpId="0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ıl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ık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ın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ım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ım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m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ıl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ık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ın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ım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ıt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t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ıl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ık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ın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ım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ıt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ıy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ıy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y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ıl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ık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ın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ım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ıt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ıy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ır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ı</a:t>
            </a: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>
                <a:latin typeface="TTKB Dik Temel Abece" pitchFamily="2" charset="-94"/>
              </a:rPr>
              <a:t>ır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>
                <a:latin typeface="TTKB Dik Temel Abece" pitchFamily="2" charset="-94"/>
              </a:rPr>
              <a:t>r</a:t>
            </a: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640</TotalTime>
  <Words>1271</Words>
  <Application>Microsoft Office PowerPoint</Application>
  <PresentationFormat>Ekran Gösterisi (4:3)</PresentationFormat>
  <Paragraphs>1089</Paragraphs>
  <Slides>50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50</vt:i4>
      </vt:variant>
    </vt:vector>
  </HeadingPairs>
  <TitlesOfParts>
    <vt:vector size="51" baseType="lpstr">
      <vt:lpstr>Akış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HP</dc:creator>
  <cp:lastModifiedBy>Hasan Ayık</cp:lastModifiedBy>
  <cp:revision>76</cp:revision>
  <dcterms:created xsi:type="dcterms:W3CDTF">2020-12-01T13:45:43Z</dcterms:created>
  <dcterms:modified xsi:type="dcterms:W3CDTF">2020-12-18T06:36:19Z</dcterms:modified>
</cp:coreProperties>
</file>