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7" autoAdjust="0"/>
  </p:normalViewPr>
  <p:slideViewPr>
    <p:cSldViewPr snapToGrid="0">
      <p:cViewPr>
        <p:scale>
          <a:sx n="50" d="100"/>
          <a:sy n="50" d="100"/>
        </p:scale>
        <p:origin x="1638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7B6EB-3630-4D97-BC5B-8A775373DABF}" type="datetimeFigureOut">
              <a:rPr lang="tr-TR" smtClean="0"/>
              <a:t>13.12.2020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CD32-AE4B-478B-BAB2-C21242CE7D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3569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CD32-AE4B-478B-BAB2-C21242CE7D98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8178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CD32-AE4B-478B-BAB2-C21242CE7D98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102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CD32-AE4B-478B-BAB2-C21242CE7D98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1991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CD32-AE4B-478B-BAB2-C21242CE7D98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3043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CD32-AE4B-478B-BAB2-C21242CE7D98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8810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12/13/2020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image" Target="../media/image3.png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microsoft.com/office/2007/relationships/hdphoto" Target="../media/hdphoto1.wdp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051560" y="0"/>
            <a:ext cx="9966960" cy="6539345"/>
          </a:xfrm>
        </p:spPr>
        <p:txBody>
          <a:bodyPr/>
          <a:lstStyle/>
          <a:p>
            <a:pPr algn="ctr"/>
            <a:r>
              <a:rPr lang="tr-TR" dirty="0"/>
              <a:t>TÜRKÇE</a:t>
            </a:r>
            <a:br>
              <a:rPr lang="tr-TR" dirty="0"/>
            </a:br>
            <a:r>
              <a:rPr lang="tr-TR" dirty="0">
                <a:solidFill>
                  <a:srgbClr val="C00000"/>
                </a:solidFill>
              </a:rPr>
              <a:t>1-GERÇEK ANLAM</a:t>
            </a:r>
            <a:br>
              <a:rPr lang="tr-TR" dirty="0"/>
            </a:br>
            <a:r>
              <a:rPr lang="tr-TR" dirty="0">
                <a:solidFill>
                  <a:srgbClr val="00B050"/>
                </a:solidFill>
              </a:rPr>
              <a:t>2-MECAZ ANLAM</a:t>
            </a:r>
            <a:br>
              <a:rPr lang="tr-TR" dirty="0"/>
            </a:br>
            <a:r>
              <a:rPr lang="tr-TR" dirty="0">
                <a:solidFill>
                  <a:srgbClr val="002060"/>
                </a:solidFill>
              </a:rPr>
              <a:t>3-TERİM ANLAM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0" y="2967335"/>
            <a:ext cx="119112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tr-TR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01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Örnek: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tr-TR" sz="2800" dirty="0">
                <a:solidFill>
                  <a:schemeClr val="accent6"/>
                </a:solidFill>
                <a:latin typeface="Arial Black" panose="020B0A04020102020204" pitchFamily="34" charset="0"/>
              </a:rPr>
              <a:t>DİN:</a:t>
            </a:r>
            <a:r>
              <a:rPr lang="tr-TR" sz="2800" dirty="0">
                <a:latin typeface="Arial Black" panose="020B0A04020102020204" pitchFamily="34" charset="0"/>
              </a:rPr>
              <a:t>  Peygamber, ibadet, cami, </a:t>
            </a:r>
            <a:r>
              <a:rPr lang="tr-TR" sz="2800" dirty="0" err="1">
                <a:latin typeface="Arial Black" panose="020B0A04020102020204" pitchFamily="34" charset="0"/>
              </a:rPr>
              <a:t>namaz,dua</a:t>
            </a:r>
            <a:r>
              <a:rPr lang="tr-TR" sz="2800" dirty="0">
                <a:latin typeface="Arial Black" panose="020B0A04020102020204" pitchFamily="34" charset="0"/>
              </a:rPr>
              <a:t>, sure, </a:t>
            </a:r>
            <a:r>
              <a:rPr lang="tr-TR" sz="2800" dirty="0" err="1">
                <a:latin typeface="Arial Black" panose="020B0A04020102020204" pitchFamily="34" charset="0"/>
              </a:rPr>
              <a:t>ayet,hadis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FF0000"/>
                </a:solidFill>
                <a:latin typeface="Arial Black" panose="020B0A04020102020204" pitchFamily="34" charset="0"/>
              </a:rPr>
              <a:t>SOSYAL BİLGİLER</a:t>
            </a:r>
            <a:r>
              <a:rPr lang="tr-TR" sz="2800" dirty="0">
                <a:latin typeface="Arial Black" panose="020B0A04020102020204" pitchFamily="34" charset="0"/>
              </a:rPr>
              <a:t>: </a:t>
            </a:r>
            <a:r>
              <a:rPr lang="tr-TR" sz="2800" dirty="0" err="1">
                <a:latin typeface="Arial Black" panose="020B0A04020102020204" pitchFamily="34" charset="0"/>
              </a:rPr>
              <a:t>kronoloji,soy</a:t>
            </a:r>
            <a:r>
              <a:rPr lang="tr-TR" sz="2800" dirty="0">
                <a:latin typeface="Arial Black" panose="020B0A04020102020204" pitchFamily="34" charset="0"/>
              </a:rPr>
              <a:t> </a:t>
            </a:r>
            <a:r>
              <a:rPr lang="tr-TR" sz="2800" dirty="0" err="1">
                <a:latin typeface="Arial Black" panose="020B0A04020102020204" pitchFamily="34" charset="0"/>
              </a:rPr>
              <a:t>ağacı,pusula,krokivs</a:t>
            </a:r>
            <a:r>
              <a:rPr lang="tr-TR" sz="2800" dirty="0">
                <a:latin typeface="Arial Black" panose="020B0A04020102020204" pitchFamily="34" charset="0"/>
              </a:rPr>
              <a:t>..</a:t>
            </a:r>
          </a:p>
          <a:p>
            <a:pPr marL="0" indent="0">
              <a:buNone/>
            </a:pPr>
            <a:r>
              <a:rPr lang="tr-TR" sz="2800" dirty="0" err="1">
                <a:solidFill>
                  <a:srgbClr val="92D050"/>
                </a:solidFill>
                <a:latin typeface="Arial Black" panose="020B0A04020102020204" pitchFamily="34" charset="0"/>
              </a:rPr>
              <a:t>TİYATRO</a:t>
            </a:r>
            <a:r>
              <a:rPr lang="tr-TR" sz="2800" dirty="0" err="1">
                <a:latin typeface="Arial Black" panose="020B0A04020102020204" pitchFamily="34" charset="0"/>
              </a:rPr>
              <a:t>:Perde,kostüm,sahne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  <a:p>
            <a:pPr marL="0" indent="0">
              <a:buNone/>
            </a:pPr>
            <a:r>
              <a:rPr lang="tr-TR" sz="2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SİNEMA</a:t>
            </a:r>
            <a:r>
              <a:rPr lang="tr-TR" sz="2800" dirty="0" err="1">
                <a:latin typeface="Arial Black" panose="020B0A04020102020204" pitchFamily="34" charset="0"/>
              </a:rPr>
              <a:t>:artis,kamera,dublör</a:t>
            </a:r>
            <a:r>
              <a:rPr lang="tr-TR" sz="2800" dirty="0">
                <a:latin typeface="Arial Black" panose="020B0A04020102020204" pitchFamily="34" charset="0"/>
              </a:rPr>
              <a:t>, figüran, yapımcı, yönetmen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 Black" panose="020B0A04020102020204" pitchFamily="34" charset="0"/>
              </a:rPr>
              <a:t>RESİM</a:t>
            </a:r>
            <a:r>
              <a:rPr lang="tr-TR" sz="2800" dirty="0">
                <a:latin typeface="Arial Black" panose="020B0A04020102020204" pitchFamily="34" charset="0"/>
              </a:rPr>
              <a:t>: </a:t>
            </a:r>
            <a:r>
              <a:rPr lang="tr-TR" sz="2800" dirty="0" err="1">
                <a:latin typeface="Arial Black" panose="020B0A04020102020204" pitchFamily="34" charset="0"/>
              </a:rPr>
              <a:t>Palet,fırça,tual,guaj</a:t>
            </a:r>
            <a:r>
              <a:rPr lang="tr-TR" sz="2800" dirty="0">
                <a:latin typeface="Arial Black" panose="020B0A04020102020204" pitchFamily="34" charset="0"/>
              </a:rPr>
              <a:t> </a:t>
            </a:r>
            <a:r>
              <a:rPr lang="tr-TR" sz="2800" dirty="0" err="1">
                <a:latin typeface="Arial Black" panose="020B0A04020102020204" pitchFamily="34" charset="0"/>
              </a:rPr>
              <a:t>boya,tablo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  <a:p>
            <a:pPr marL="0" indent="0">
              <a:buNone/>
            </a:pPr>
            <a:r>
              <a:rPr lang="tr-TR" sz="2800" dirty="0" err="1">
                <a:solidFill>
                  <a:srgbClr val="7030A0"/>
                </a:solidFill>
                <a:latin typeface="Arial Black" panose="020B0A04020102020204" pitchFamily="34" charset="0"/>
              </a:rPr>
              <a:t>HAVACILIK</a:t>
            </a:r>
            <a:r>
              <a:rPr lang="tr-TR" sz="2800" dirty="0" err="1">
                <a:latin typeface="Arial Black" panose="020B0A04020102020204" pitchFamily="34" charset="0"/>
              </a:rPr>
              <a:t>:Paraşüt,rötar,pilot,hostes,kabin,kule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</p:txBody>
      </p:sp>
    </p:spTree>
    <p:extLst>
      <p:ext uri="{BB962C8B-B14F-4D97-AF65-F5344CB8AC3E}">
        <p14:creationId xmlns:p14="http://schemas.microsoft.com/office/powerpoint/2010/main" val="289707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Soru-1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>
                <a:latin typeface="Arial Black" panose="020B0A04020102020204" pitchFamily="34" charset="0"/>
              </a:rPr>
              <a:t>1-</a:t>
            </a:r>
            <a:r>
              <a:rPr lang="tr-TR" sz="2800" b="1" dirty="0">
                <a:latin typeface="Arial Black" panose="020B0A04020102020204" pitchFamily="34" charset="0"/>
              </a:rPr>
              <a:t> </a:t>
            </a:r>
            <a:r>
              <a:rPr lang="tr-TR" sz="2800" dirty="0">
                <a:latin typeface="Arial Black" panose="020B0A04020102020204" pitchFamily="34" charset="0"/>
              </a:rPr>
              <a:t>  Aşağıdaki cümlelerin hangisinde altı çizili kelime mecaz anlamda kullanılmıştır?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A) Masanın </a:t>
            </a:r>
            <a:r>
              <a:rPr lang="tr-TR" sz="2800" u="heavy" dirty="0">
                <a:latin typeface="Arial Black" panose="020B0A04020102020204" pitchFamily="34" charset="0"/>
              </a:rPr>
              <a:t>gözü</a:t>
            </a:r>
            <a:r>
              <a:rPr lang="tr-TR" sz="2800" dirty="0">
                <a:latin typeface="Arial Black" panose="020B0A04020102020204" pitchFamily="34" charset="0"/>
              </a:rPr>
              <a:t> kilitlenmiş.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B) </a:t>
            </a:r>
            <a:r>
              <a:rPr lang="tr-TR" sz="2800" u="heavy" dirty="0">
                <a:latin typeface="Arial Black" panose="020B0A04020102020204" pitchFamily="34" charset="0"/>
              </a:rPr>
              <a:t>Kar</a:t>
            </a:r>
            <a:r>
              <a:rPr lang="tr-TR" sz="2800" dirty="0">
                <a:latin typeface="Arial Black" panose="020B0A04020102020204" pitchFamily="34" charset="0"/>
              </a:rPr>
              <a:t> yağışı başladı.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C) </a:t>
            </a:r>
            <a:r>
              <a:rPr lang="tr-TR" sz="2800" u="heavy" dirty="0">
                <a:latin typeface="Arial Black" panose="020B0A04020102020204" pitchFamily="34" charset="0"/>
              </a:rPr>
              <a:t>Kaban</a:t>
            </a:r>
            <a:r>
              <a:rPr lang="tr-TR" sz="2800" dirty="0">
                <a:latin typeface="Arial Black" panose="020B0A04020102020204" pitchFamily="34" charset="0"/>
              </a:rPr>
              <a:t> giymeden dışları çıkmayın.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D)  Masa </a:t>
            </a:r>
            <a:r>
              <a:rPr lang="tr-TR" sz="2800" u="heavy" dirty="0">
                <a:latin typeface="Arial Black" panose="020B0A04020102020204" pitchFamily="34" charset="0"/>
              </a:rPr>
              <a:t>örtüsünü</a:t>
            </a:r>
            <a:r>
              <a:rPr lang="tr-TR" sz="2800" dirty="0">
                <a:latin typeface="Arial Black" panose="020B0A04020102020204" pitchFamily="34" charset="0"/>
              </a:rPr>
              <a:t> düzeltir misin?</a:t>
            </a:r>
          </a:p>
        </p:txBody>
      </p:sp>
    </p:spTree>
    <p:extLst>
      <p:ext uri="{BB962C8B-B14F-4D97-AF65-F5344CB8AC3E}">
        <p14:creationId xmlns:p14="http://schemas.microsoft.com/office/powerpoint/2010/main" val="2420252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Soru-2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b="1" dirty="0">
                <a:latin typeface="Arial Black" panose="020B0A04020102020204" pitchFamily="34" charset="0"/>
              </a:rPr>
              <a:t>2- </a:t>
            </a:r>
            <a:r>
              <a:rPr lang="tr-TR" sz="2800" dirty="0">
                <a:latin typeface="Arial Black" panose="020B0A04020102020204" pitchFamily="34" charset="0"/>
              </a:rPr>
              <a:t>“ dal “sözcüğü aşağıdaki cümlelerin hangisinde mecaz anlamda kullanılmıştır?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A) Ağacın kuru dallarını kestiler.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B) Kafesinden kaçan kuş dala kondu.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C) Bastığı dal kırılınca yere düştü.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D) Derin hayallere dalmıştı.</a:t>
            </a:r>
          </a:p>
          <a:p>
            <a:endParaRPr lang="tr-TR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91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Soru-3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3600" dirty="0">
                <a:latin typeface="Arial Black" panose="020B0A04020102020204" pitchFamily="34" charset="0"/>
              </a:rPr>
              <a:t>Aşağıdaki cümlelerin hangisinde altı çizili kelime gerçek anlamında kullanılmıştır?</a:t>
            </a:r>
          </a:p>
          <a:p>
            <a:r>
              <a:rPr lang="tr-TR" sz="3600" dirty="0">
                <a:latin typeface="Arial Black" panose="020B0A04020102020204" pitchFamily="34" charset="0"/>
              </a:rPr>
              <a:t>A) </a:t>
            </a:r>
            <a:r>
              <a:rPr lang="tr-TR" sz="3600" u="sng" dirty="0">
                <a:latin typeface="Arial Black" panose="020B0A04020102020204" pitchFamily="34" charset="0"/>
              </a:rPr>
              <a:t>Kanadı</a:t>
            </a:r>
            <a:r>
              <a:rPr lang="tr-TR" sz="3600" dirty="0">
                <a:latin typeface="Arial Black" panose="020B0A04020102020204" pitchFamily="34" charset="0"/>
              </a:rPr>
              <a:t> kırık bir kuş gördüm.</a:t>
            </a:r>
          </a:p>
          <a:p>
            <a:r>
              <a:rPr lang="tr-TR" sz="3600" dirty="0">
                <a:latin typeface="Arial Black" panose="020B0A04020102020204" pitchFamily="34" charset="0"/>
              </a:rPr>
              <a:t>B) Bu sözlerinle kalbimi </a:t>
            </a:r>
            <a:r>
              <a:rPr lang="tr-TR" sz="3600" u="sng" dirty="0">
                <a:latin typeface="Arial Black" panose="020B0A04020102020204" pitchFamily="34" charset="0"/>
              </a:rPr>
              <a:t>kırdın.</a:t>
            </a:r>
            <a:endParaRPr lang="tr-TR" sz="3600" dirty="0">
              <a:latin typeface="Arial Black" panose="020B0A04020102020204" pitchFamily="34" charset="0"/>
            </a:endParaRPr>
          </a:p>
          <a:p>
            <a:r>
              <a:rPr lang="tr-TR" sz="3600" dirty="0">
                <a:latin typeface="Arial Black" panose="020B0A04020102020204" pitchFamily="34" charset="0"/>
              </a:rPr>
              <a:t>C) Öğretmen çok </a:t>
            </a:r>
            <a:r>
              <a:rPr lang="tr-TR" sz="3600" u="sng" dirty="0">
                <a:latin typeface="Arial Black" panose="020B0A04020102020204" pitchFamily="34" charset="0"/>
              </a:rPr>
              <a:t>ağır</a:t>
            </a:r>
            <a:r>
              <a:rPr lang="tr-TR" sz="3600" dirty="0">
                <a:latin typeface="Arial Black" panose="020B0A04020102020204" pitchFamily="34" charset="0"/>
              </a:rPr>
              <a:t> konuştu.</a:t>
            </a:r>
          </a:p>
          <a:p>
            <a:r>
              <a:rPr lang="tr-TR" sz="3600" dirty="0">
                <a:latin typeface="Arial Black" panose="020B0A04020102020204" pitchFamily="34" charset="0"/>
              </a:rPr>
              <a:t>D) Okula yetişemezsem </a:t>
            </a:r>
            <a:r>
              <a:rPr lang="tr-TR" sz="3600" u="sng" dirty="0">
                <a:latin typeface="Arial Black" panose="020B0A04020102020204" pitchFamily="34" charset="0"/>
              </a:rPr>
              <a:t>yanarım.</a:t>
            </a:r>
            <a:endParaRPr lang="tr-TR" sz="3600" dirty="0">
              <a:latin typeface="Arial Black" panose="020B0A04020102020204" pitchFamily="34" charset="0"/>
            </a:endParaRPr>
          </a:p>
          <a:p>
            <a:endParaRPr lang="tr-TR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570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Soru-4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Aşağıdaki cümlelerin hangisinde altı çizili kelime mecaz anlamında kullanılmıştır?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A) Öğrenciler okul bahçesinde </a:t>
            </a:r>
            <a:r>
              <a:rPr lang="tr-TR" sz="3200" u="sng" dirty="0">
                <a:latin typeface="Arial Black" panose="020B0A04020102020204" pitchFamily="34" charset="0"/>
              </a:rPr>
              <a:t>top </a:t>
            </a:r>
            <a:r>
              <a:rPr lang="tr-TR" sz="3200" dirty="0">
                <a:latin typeface="Arial Black" panose="020B0A04020102020204" pitchFamily="34" charset="0"/>
              </a:rPr>
              <a:t>oynuyorlar.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B) Bu </a:t>
            </a:r>
            <a:r>
              <a:rPr lang="tr-TR" sz="3200" u="sng" dirty="0">
                <a:latin typeface="Arial Black" panose="020B0A04020102020204" pitchFamily="34" charset="0"/>
              </a:rPr>
              <a:t>boş</a:t>
            </a:r>
            <a:r>
              <a:rPr lang="tr-TR" sz="3200" dirty="0">
                <a:latin typeface="Arial Black" panose="020B0A04020102020204" pitchFamily="34" charset="0"/>
              </a:rPr>
              <a:t> vaatlerine karnım tok.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C) Suçluları </a:t>
            </a:r>
            <a:r>
              <a:rPr lang="tr-TR" sz="3200" u="sng" dirty="0">
                <a:latin typeface="Arial Black" panose="020B0A04020102020204" pitchFamily="34" charset="0"/>
              </a:rPr>
              <a:t>mahkemeye</a:t>
            </a:r>
            <a:r>
              <a:rPr lang="tr-TR" sz="3200" dirty="0">
                <a:latin typeface="Arial Black" panose="020B0A04020102020204" pitchFamily="34" charset="0"/>
              </a:rPr>
              <a:t> sevk etmişler.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D) Türkçe dersinde sessiz </a:t>
            </a:r>
            <a:r>
              <a:rPr lang="tr-TR" sz="3200" u="sng" dirty="0">
                <a:latin typeface="Arial Black" panose="020B0A04020102020204" pitchFamily="34" charset="0"/>
              </a:rPr>
              <a:t>okuma</a:t>
            </a:r>
            <a:r>
              <a:rPr lang="tr-TR" sz="3200" dirty="0">
                <a:latin typeface="Arial Black" panose="020B0A04020102020204" pitchFamily="34" charset="0"/>
              </a:rPr>
              <a:t> yaptık.</a:t>
            </a:r>
          </a:p>
        </p:txBody>
      </p:sp>
    </p:spTree>
    <p:extLst>
      <p:ext uri="{BB962C8B-B14F-4D97-AF65-F5344CB8AC3E}">
        <p14:creationId xmlns:p14="http://schemas.microsoft.com/office/powerpoint/2010/main" val="2743497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Soru-5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3200" b="1" dirty="0">
                <a:latin typeface="Arial Black" panose="020B0A04020102020204" pitchFamily="34" charset="0"/>
              </a:rPr>
              <a:t>- </a:t>
            </a:r>
            <a:r>
              <a:rPr lang="tr-TR" sz="3200" dirty="0">
                <a:latin typeface="Arial Black" panose="020B0A04020102020204" pitchFamily="34" charset="0"/>
              </a:rPr>
              <a:t>“ yanmak “sözcüğü aşağıdaki cümlelerin hangisinde mecaz anlamda kullanılmıştır?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A) Kuru odunları toplayıp büyük bir ateş yaktık.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B) Sınavda öyle zor sorular vardı ki yandık.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C) Soğuk kış günlerinde sobayı yakarız.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D) Çakmakla oynayınca evi yakmış.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 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15332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Soru-6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>
                <a:latin typeface="Arial Black" panose="020B0A04020102020204" pitchFamily="34" charset="0"/>
              </a:rPr>
              <a:t>Aşağıdaki cümlelerin hangisinde altı çizili kelime terim anlamında kullanılmıştır?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A) Arkadaşlarımla </a:t>
            </a:r>
            <a:r>
              <a:rPr lang="tr-TR" sz="2800" u="sng" dirty="0">
                <a:latin typeface="Arial Black" panose="020B0A04020102020204" pitchFamily="34" charset="0"/>
              </a:rPr>
              <a:t>pikniğe</a:t>
            </a:r>
            <a:r>
              <a:rPr lang="tr-TR" sz="2800" dirty="0">
                <a:latin typeface="Arial Black" panose="020B0A04020102020204" pitchFamily="34" charset="0"/>
              </a:rPr>
              <a:t> gittim.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B) Dondurma yediği için </a:t>
            </a:r>
            <a:r>
              <a:rPr lang="tr-TR" sz="2800" u="sng" dirty="0">
                <a:latin typeface="Arial Black" panose="020B0A04020102020204" pitchFamily="34" charset="0"/>
              </a:rPr>
              <a:t>boğazı</a:t>
            </a:r>
            <a:r>
              <a:rPr lang="tr-TR" sz="2800" dirty="0">
                <a:latin typeface="Arial Black" panose="020B0A04020102020204" pitchFamily="34" charset="0"/>
              </a:rPr>
              <a:t> şişti. 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C) Tatile gideceğini öğrenince havalara </a:t>
            </a:r>
            <a:r>
              <a:rPr lang="tr-TR" sz="2800" u="sng" dirty="0">
                <a:latin typeface="Arial Black" panose="020B0A04020102020204" pitchFamily="34" charset="0"/>
              </a:rPr>
              <a:t>uçtu.</a:t>
            </a:r>
            <a:endParaRPr lang="tr-TR" sz="2800" dirty="0">
              <a:latin typeface="Arial Black" panose="020B0A04020102020204" pitchFamily="34" charset="0"/>
            </a:endParaRPr>
          </a:p>
          <a:p>
            <a:r>
              <a:rPr lang="tr-TR" sz="2800" dirty="0">
                <a:latin typeface="Arial Black" panose="020B0A04020102020204" pitchFamily="34" charset="0"/>
              </a:rPr>
              <a:t>D) Matematik dersinde </a:t>
            </a:r>
            <a:r>
              <a:rPr lang="tr-TR" sz="2800" u="sng" dirty="0">
                <a:latin typeface="Arial Black" panose="020B0A04020102020204" pitchFamily="34" charset="0"/>
              </a:rPr>
              <a:t>açıları</a:t>
            </a:r>
            <a:r>
              <a:rPr lang="tr-TR" sz="2800" dirty="0">
                <a:latin typeface="Arial Black" panose="020B0A04020102020204" pitchFamily="34" charset="0"/>
              </a:rPr>
              <a:t> öğrendik.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 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14735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Soru-7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Aşağıdaki cümlelerin hangisinde altı çizili kelime gerçek anlamında kullanılmıştır?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A) Babam bana </a:t>
            </a:r>
            <a:r>
              <a:rPr lang="tr-TR" sz="3200" u="sng" dirty="0">
                <a:latin typeface="Arial Black" panose="020B0A04020102020204" pitchFamily="34" charset="0"/>
              </a:rPr>
              <a:t>harçlık </a:t>
            </a:r>
            <a:r>
              <a:rPr lang="tr-TR" sz="3200" dirty="0">
                <a:latin typeface="Arial Black" panose="020B0A04020102020204" pitchFamily="34" charset="0"/>
              </a:rPr>
              <a:t>verdi.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B) Akşamki maçta hakem </a:t>
            </a:r>
            <a:r>
              <a:rPr lang="tr-TR" sz="3200" u="sng" dirty="0">
                <a:latin typeface="Arial Black" panose="020B0A04020102020204" pitchFamily="34" charset="0"/>
              </a:rPr>
              <a:t>penaltıyı</a:t>
            </a:r>
            <a:r>
              <a:rPr lang="tr-TR" sz="3200" dirty="0">
                <a:latin typeface="Arial Black" panose="020B0A04020102020204" pitchFamily="34" charset="0"/>
              </a:rPr>
              <a:t> vermedi.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C) Mutfaktan </a:t>
            </a:r>
            <a:r>
              <a:rPr lang="tr-TR" sz="3200" u="sng" dirty="0">
                <a:latin typeface="Arial Black" panose="020B0A04020102020204" pitchFamily="34" charset="0"/>
              </a:rPr>
              <a:t>keskin</a:t>
            </a:r>
            <a:r>
              <a:rPr lang="tr-TR" sz="3200" dirty="0">
                <a:latin typeface="Arial Black" panose="020B0A04020102020204" pitchFamily="34" charset="0"/>
              </a:rPr>
              <a:t> yemek kokuları geliyordu.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D) Bu olayda mutlaka senin </a:t>
            </a:r>
            <a:r>
              <a:rPr lang="tr-TR" sz="3200" u="sng" dirty="0">
                <a:latin typeface="Arial Black" panose="020B0A04020102020204" pitchFamily="34" charset="0"/>
              </a:rPr>
              <a:t>parmağın</a:t>
            </a:r>
            <a:r>
              <a:rPr lang="tr-TR" sz="3200" dirty="0">
                <a:latin typeface="Arial Black" panose="020B0A04020102020204" pitchFamily="34" charset="0"/>
              </a:rPr>
              <a:t> vardır.</a:t>
            </a:r>
          </a:p>
          <a:p>
            <a:endParaRPr lang="tr-TR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768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Soru-8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Aşağıdaki cümlelerin hangisinde altı çizili kelime gerçek anlamında kullanılmıştır?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A) </a:t>
            </a:r>
            <a:r>
              <a:rPr lang="tr-TR" sz="3200" u="sng" dirty="0">
                <a:latin typeface="Arial Black" panose="020B0A04020102020204" pitchFamily="34" charset="0"/>
              </a:rPr>
              <a:t>Kara</a:t>
            </a:r>
            <a:r>
              <a:rPr lang="tr-TR" sz="3200" dirty="0">
                <a:latin typeface="Arial Black" panose="020B0A04020102020204" pitchFamily="34" charset="0"/>
              </a:rPr>
              <a:t> haber bütün ilçede duyulmuştu.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B) Doktor yoğun bakımdaki hastaları </a:t>
            </a:r>
            <a:r>
              <a:rPr lang="tr-TR" sz="3200" u="sng" dirty="0">
                <a:latin typeface="Arial Black" panose="020B0A04020102020204" pitchFamily="34" charset="0"/>
              </a:rPr>
              <a:t>muayene</a:t>
            </a:r>
            <a:r>
              <a:rPr lang="tr-TR" sz="3200" dirty="0">
                <a:latin typeface="Arial Black" panose="020B0A04020102020204" pitchFamily="34" charset="0"/>
              </a:rPr>
              <a:t> etti.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C) Durakta yarım saat </a:t>
            </a:r>
            <a:r>
              <a:rPr lang="tr-TR" sz="3200" u="sng" dirty="0">
                <a:latin typeface="Arial Black" panose="020B0A04020102020204" pitchFamily="34" charset="0"/>
              </a:rPr>
              <a:t>otobüs</a:t>
            </a:r>
            <a:r>
              <a:rPr lang="tr-TR" sz="3200" dirty="0">
                <a:latin typeface="Arial Black" panose="020B0A04020102020204" pitchFamily="34" charset="0"/>
              </a:rPr>
              <a:t> bekledik.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D) Hidayet Türkoğlu üç sayılık </a:t>
            </a:r>
            <a:r>
              <a:rPr lang="tr-TR" sz="3200" u="sng" dirty="0">
                <a:latin typeface="Arial Black" panose="020B0A04020102020204" pitchFamily="34" charset="0"/>
              </a:rPr>
              <a:t>basket</a:t>
            </a:r>
            <a:r>
              <a:rPr lang="tr-TR" sz="3200" dirty="0">
                <a:latin typeface="Arial Black" panose="020B0A04020102020204" pitchFamily="34" charset="0"/>
              </a:rPr>
              <a:t> atarak maçı aldı.</a:t>
            </a:r>
          </a:p>
          <a:p>
            <a:endParaRPr lang="tr-TR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902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Soru-9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Aşağıdaki cümlelerin hangisinde altı çizili kelime mecaz anlamında kullanılmıştır?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A) Tahtada </a:t>
            </a:r>
            <a:r>
              <a:rPr lang="tr-TR" sz="3200" u="sng" dirty="0">
                <a:latin typeface="Arial Black" panose="020B0A04020102020204" pitchFamily="34" charset="0"/>
              </a:rPr>
              <a:t>bölme</a:t>
            </a:r>
            <a:r>
              <a:rPr lang="tr-TR" sz="3200" dirty="0">
                <a:latin typeface="Arial Black" panose="020B0A04020102020204" pitchFamily="34" charset="0"/>
              </a:rPr>
              <a:t> işlemini yaptım.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B)  Sınıfımızdaki </a:t>
            </a:r>
            <a:r>
              <a:rPr lang="tr-TR" sz="3200" u="sng" dirty="0">
                <a:latin typeface="Arial Black" panose="020B0A04020102020204" pitchFamily="34" charset="0"/>
              </a:rPr>
              <a:t>sıraları </a:t>
            </a:r>
            <a:r>
              <a:rPr lang="tr-TR" sz="3200" dirty="0">
                <a:latin typeface="Arial Black" panose="020B0A04020102020204" pitchFamily="34" charset="0"/>
              </a:rPr>
              <a:t>düzelttim.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C) Dolabındaki </a:t>
            </a:r>
            <a:r>
              <a:rPr lang="tr-TR" sz="3200" u="sng" dirty="0">
                <a:latin typeface="Arial Black" panose="020B0A04020102020204" pitchFamily="34" charset="0"/>
              </a:rPr>
              <a:t>giysileri</a:t>
            </a:r>
            <a:r>
              <a:rPr lang="tr-TR" sz="3200" dirty="0">
                <a:latin typeface="Arial Black" panose="020B0A04020102020204" pitchFamily="34" charset="0"/>
              </a:rPr>
              <a:t> katlayarak düzeltti.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D) Arkadaşımla </a:t>
            </a:r>
            <a:r>
              <a:rPr lang="tr-TR" sz="3200" u="sng" dirty="0">
                <a:latin typeface="Arial Black" panose="020B0A04020102020204" pitchFamily="34" charset="0"/>
              </a:rPr>
              <a:t>koyu</a:t>
            </a:r>
            <a:r>
              <a:rPr lang="tr-TR" sz="3200" dirty="0">
                <a:latin typeface="Arial Black" panose="020B0A04020102020204" pitchFamily="34" charset="0"/>
              </a:rPr>
              <a:t> bir sohbete dalınca zilin sesini duymamışız</a:t>
            </a:r>
          </a:p>
        </p:txBody>
      </p:sp>
    </p:spTree>
    <p:extLst>
      <p:ext uri="{BB962C8B-B14F-4D97-AF65-F5344CB8AC3E}">
        <p14:creationId xmlns:p14="http://schemas.microsoft.com/office/powerpoint/2010/main" val="459948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>
                <a:solidFill>
                  <a:srgbClr val="C00000"/>
                </a:solidFill>
                <a:latin typeface="Arial Black" panose="020B0A04020102020204" pitchFamily="34" charset="0"/>
              </a:rPr>
              <a:t>1-GERÇEK ANLAM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tr-TR" sz="3200" dirty="0">
                <a:latin typeface="Arial Black" panose="020B0A04020102020204" pitchFamily="34" charset="0"/>
              </a:rPr>
              <a:t>Bir sözcüğün aklımıza ilk gelen anlamına  </a:t>
            </a:r>
            <a:r>
              <a:rPr lang="tr-TR" sz="3200" dirty="0">
                <a:solidFill>
                  <a:srgbClr val="FF0000"/>
                </a:solidFill>
                <a:latin typeface="Arial Black" panose="020B0A04020102020204" pitchFamily="34" charset="0"/>
              </a:rPr>
              <a:t>gerçek anlam </a:t>
            </a:r>
            <a:r>
              <a:rPr lang="tr-TR" sz="3200" dirty="0">
                <a:latin typeface="Arial Black" panose="020B0A04020102020204" pitchFamily="34" charset="0"/>
              </a:rPr>
              <a:t>denir.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3200" dirty="0">
                <a:latin typeface="Arial Black" panose="020B0A04020102020204" pitchFamily="34" charset="0"/>
              </a:rPr>
              <a:t>Kelimelerin ,sözlükte yer alan ilk anlamları gerçek </a:t>
            </a:r>
            <a:r>
              <a:rPr lang="tr-TR" sz="3200" dirty="0" err="1">
                <a:latin typeface="Arial Black" panose="020B0A04020102020204" pitchFamily="34" charset="0"/>
              </a:rPr>
              <a:t>anlamlarıdır.Bu</a:t>
            </a:r>
            <a:r>
              <a:rPr lang="tr-TR" sz="3200" dirty="0">
                <a:latin typeface="Arial Black" panose="020B0A04020102020204" pitchFamily="34" charset="0"/>
              </a:rPr>
              <a:t> nedenle gerçek  anlama </a:t>
            </a:r>
            <a:r>
              <a:rPr lang="tr-TR" sz="3200" dirty="0">
                <a:solidFill>
                  <a:srgbClr val="FF0000"/>
                </a:solidFill>
                <a:latin typeface="Arial Black" panose="020B0A04020102020204" pitchFamily="34" charset="0"/>
              </a:rPr>
              <a:t>sözlük anlamı </a:t>
            </a:r>
            <a:r>
              <a:rPr lang="tr-TR" sz="3200" dirty="0">
                <a:latin typeface="Arial Black" panose="020B0A04020102020204" pitchFamily="34" charset="0"/>
              </a:rPr>
              <a:t>da denir.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3200" dirty="0">
                <a:solidFill>
                  <a:srgbClr val="C00000"/>
                </a:solidFill>
                <a:latin typeface="Arial Black" panose="020B0A04020102020204" pitchFamily="34" charset="0"/>
              </a:rPr>
              <a:t>ÖRNEKLER: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3200" u="sng" dirty="0">
                <a:latin typeface="Arial Black" panose="020B0A04020102020204" pitchFamily="34" charset="0"/>
              </a:rPr>
              <a:t>Kör</a:t>
            </a:r>
            <a:r>
              <a:rPr lang="tr-TR" sz="3200" dirty="0">
                <a:latin typeface="Arial Black" panose="020B0A04020102020204" pitchFamily="34" charset="0"/>
              </a:rPr>
              <a:t> adama kimse yardım etmedi.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tr-TR" sz="3200" dirty="0">
                <a:solidFill>
                  <a:srgbClr val="C00000"/>
                </a:solidFill>
                <a:latin typeface="Arial Black" panose="020B0A04020102020204" pitchFamily="34" charset="0"/>
              </a:rPr>
              <a:t>kör</a:t>
            </a:r>
            <a:r>
              <a:rPr lang="tr-TR" sz="3200" dirty="0">
                <a:latin typeface="Arial Black" panose="020B0A04020102020204" pitchFamily="34" charset="0"/>
              </a:rPr>
              <a:t>: Görme engelli.</a:t>
            </a:r>
          </a:p>
        </p:txBody>
      </p:sp>
    </p:spTree>
    <p:extLst>
      <p:ext uri="{BB962C8B-B14F-4D97-AF65-F5344CB8AC3E}">
        <p14:creationId xmlns:p14="http://schemas.microsoft.com/office/powerpoint/2010/main" val="3918626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Gerçek mi			mecaz mı</a:t>
            </a:r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638505"/>
              </p:ext>
            </p:extLst>
          </p:nvPr>
        </p:nvGraphicFramePr>
        <p:xfrm>
          <a:off x="1069848" y="1634836"/>
          <a:ext cx="10678806" cy="457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8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7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7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Koliler çok </a:t>
                      </a:r>
                      <a:r>
                        <a:rPr lang="tr-TR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ağır, 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kaldıramıyorum.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Arkadaşım, bana </a:t>
                      </a:r>
                      <a:r>
                        <a:rPr lang="tr-TR" sz="1800" dirty="0">
                          <a:solidFill>
                            <a:srgbClr val="FFC000"/>
                          </a:solidFill>
                          <a:effectLst/>
                          <a:latin typeface="Arial Black" panose="020B0A04020102020204" pitchFamily="34" charset="0"/>
                        </a:rPr>
                        <a:t>ağır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 konuştu.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200">
                          <a:effectLst/>
                        </a:rPr>
                        <a:t> </a:t>
                      </a:r>
                      <a:endParaRPr lang="tr-T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Bu işten ağzım </a:t>
                      </a:r>
                      <a:r>
                        <a:rPr lang="tr-TR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yandı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, bir daha girmem.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Yemek çok sıcak, ağzım </a:t>
                      </a:r>
                      <a:r>
                        <a:rPr lang="tr-TR" sz="1800" dirty="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yandı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200">
                          <a:effectLst/>
                        </a:rPr>
                        <a:t> </a:t>
                      </a:r>
                      <a:endParaRPr lang="tr-T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Su çektiğimiz kuyu çok </a:t>
                      </a:r>
                      <a:r>
                        <a:rPr lang="tr-TR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derin.</a:t>
                      </a:r>
                      <a:endParaRPr lang="tr-TR" sz="18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Aklımda </a:t>
                      </a:r>
                      <a:r>
                        <a:rPr lang="tr-TR" sz="1800" dirty="0">
                          <a:solidFill>
                            <a:srgbClr val="00B050"/>
                          </a:solidFill>
                          <a:effectLst/>
                          <a:latin typeface="Arial Black" panose="020B0A04020102020204" pitchFamily="34" charset="0"/>
                        </a:rPr>
                        <a:t>derin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 bir düşünce var.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200" dirty="0">
                          <a:effectLst/>
                        </a:rPr>
                        <a:t> </a:t>
                      </a:r>
                      <a:endParaRPr lang="tr-T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Taşıdığımız yükün ipi </a:t>
                      </a:r>
                      <a:r>
                        <a:rPr lang="tr-TR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koptu.</a:t>
                      </a:r>
                      <a:endParaRPr lang="tr-TR" sz="18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Derste bir gürültü </a:t>
                      </a:r>
                      <a:r>
                        <a:rPr lang="tr-TR" sz="180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koptu.</a:t>
                      </a:r>
                      <a:endParaRPr lang="tr-TR" sz="180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200">
                          <a:effectLst/>
                        </a:rPr>
                        <a:t> </a:t>
                      </a:r>
                      <a:endParaRPr lang="tr-T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Ömer, sınıfın en </a:t>
                      </a:r>
                      <a:r>
                        <a:rPr lang="tr-TR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zayıf 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öğrencisidir.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Sen, bu işte çok </a:t>
                      </a:r>
                      <a:r>
                        <a:rPr lang="tr-TR" sz="1800" dirty="0">
                          <a:solidFill>
                            <a:srgbClr val="7030A0"/>
                          </a:solidFill>
                          <a:effectLst/>
                          <a:latin typeface="Arial Black" panose="020B0A04020102020204" pitchFamily="34" charset="0"/>
                        </a:rPr>
                        <a:t>zayıfsın.</a:t>
                      </a:r>
                      <a:endParaRPr lang="tr-TR" sz="1800" dirty="0">
                        <a:solidFill>
                          <a:srgbClr val="7030A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200" dirty="0">
                          <a:effectLst/>
                        </a:rPr>
                        <a:t> </a:t>
                      </a:r>
                      <a:endParaRPr lang="tr-T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Yarın hava çok </a:t>
                      </a:r>
                      <a:r>
                        <a:rPr lang="tr-TR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soğuk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 olacakmış.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Osman, bana çok </a:t>
                      </a:r>
                      <a:r>
                        <a:rPr lang="tr-TR" sz="18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soğuk </a:t>
                      </a:r>
                      <a:r>
                        <a:rPr lang="tr-TR" sz="1800" dirty="0">
                          <a:effectLst/>
                          <a:latin typeface="Arial Black" panose="020B0A04020102020204" pitchFamily="34" charset="0"/>
                        </a:rPr>
                        <a:t>davranıyor.</a:t>
                      </a:r>
                      <a:endParaRPr lang="tr-TR" sz="18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838325" algn="l"/>
                        </a:tabLst>
                      </a:pPr>
                      <a:r>
                        <a:rPr lang="tr-TR" sz="1200" dirty="0">
                          <a:effectLst/>
                        </a:rPr>
                        <a:t> </a:t>
                      </a:r>
                      <a:endParaRPr lang="tr-T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9699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Soru-11</a:t>
            </a:r>
          </a:p>
        </p:txBody>
      </p:sp>
      <p:graphicFrame>
        <p:nvGraphicFramePr>
          <p:cNvPr id="7" name="İçerik Yer Tutucus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857127"/>
              </p:ext>
            </p:extLst>
          </p:nvPr>
        </p:nvGraphicFramePr>
        <p:xfrm>
          <a:off x="1177636" y="2093974"/>
          <a:ext cx="9950612" cy="5012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7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1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7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SÖZCÜK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Mecaz Anlam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Terim Anlam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Gerçek Anlam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Yere düşürünce saati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kırdı.</a:t>
                      </a:r>
                      <a:endParaRPr lang="tr-TR" sz="18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Çok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bozuldum 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bana bağırınca.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Dertlerimizi hep annem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çekti.</a:t>
                      </a:r>
                      <a:endParaRPr lang="tr-TR" sz="18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En sonunda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çarpmayı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 öğrendim.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İkinci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perdede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 zor yetiştik oyuna.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Ateşi düşmeyince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serum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 verdiler.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Vazoyu kırarsan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yandık 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demektir.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Sıcak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 bir çorba iyi giderdi.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Yazdığı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hikâyeyi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 herkes beğendi.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Üçgenin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açı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larını ölçtüm.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Ne kadar </a:t>
                      </a:r>
                      <a:r>
                        <a:rPr lang="tr-TR" sz="1800" b="1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zayıf</a:t>
                      </a: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lamışsın!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800" b="1" dirty="0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tr-TR" sz="1800" b="1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880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</a:rPr>
              <a:t>Örnek: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Kitaplarını </a:t>
            </a:r>
            <a:r>
              <a:rPr lang="tr-TR" sz="3200" u="sng" dirty="0">
                <a:latin typeface="Arial Black" panose="020B0A04020102020204" pitchFamily="34" charset="0"/>
              </a:rPr>
              <a:t>boş</a:t>
            </a:r>
            <a:r>
              <a:rPr lang="tr-TR" sz="3200" dirty="0">
                <a:latin typeface="Arial Black" panose="020B0A04020102020204" pitchFamily="34" charset="0"/>
              </a:rPr>
              <a:t> bir kutuya yerleştirdi.</a:t>
            </a:r>
          </a:p>
          <a:p>
            <a:pPr marL="0" indent="0">
              <a:buNone/>
            </a:pPr>
            <a:r>
              <a:rPr lang="tr-TR" sz="3200" dirty="0" err="1">
                <a:solidFill>
                  <a:srgbClr val="C00000"/>
                </a:solidFill>
                <a:latin typeface="Arial Black" panose="020B0A04020102020204" pitchFamily="34" charset="0"/>
              </a:rPr>
              <a:t>boş</a:t>
            </a:r>
            <a:r>
              <a:rPr lang="tr-TR" sz="3200" dirty="0" err="1">
                <a:latin typeface="Arial Black" panose="020B0A04020102020204" pitchFamily="34" charset="0"/>
              </a:rPr>
              <a:t>:İçinde</a:t>
            </a:r>
            <a:r>
              <a:rPr lang="tr-TR" sz="3200" dirty="0">
                <a:latin typeface="Arial Black" panose="020B0A04020102020204" pitchFamily="34" charset="0"/>
              </a:rPr>
              <a:t> </a:t>
            </a:r>
            <a:r>
              <a:rPr lang="tr-TR" sz="3200" dirty="0" err="1">
                <a:latin typeface="Arial Black" panose="020B0A04020102020204" pitchFamily="34" charset="0"/>
              </a:rPr>
              <a:t>hiçbirşey</a:t>
            </a:r>
            <a:r>
              <a:rPr lang="tr-TR" sz="3200" dirty="0">
                <a:latin typeface="Arial Black" panose="020B0A04020102020204" pitchFamily="34" charset="0"/>
              </a:rPr>
              <a:t> bulunmayan.</a:t>
            </a:r>
          </a:p>
          <a:p>
            <a:r>
              <a:rPr lang="tr-TR" sz="3200" dirty="0">
                <a:latin typeface="Arial Black" panose="020B0A04020102020204" pitchFamily="34" charset="0"/>
              </a:rPr>
              <a:t>Ağacı </a:t>
            </a:r>
            <a:r>
              <a:rPr lang="tr-TR" sz="3200" u="sng" dirty="0">
                <a:latin typeface="Arial Black" panose="020B0A04020102020204" pitchFamily="34" charset="0"/>
              </a:rPr>
              <a:t>kök</a:t>
            </a:r>
            <a:r>
              <a:rPr lang="tr-TR" sz="3200" dirty="0">
                <a:latin typeface="Arial Black" panose="020B0A04020102020204" pitchFamily="34" charset="0"/>
              </a:rPr>
              <a:t>ünden söktü.</a:t>
            </a:r>
          </a:p>
          <a:p>
            <a:endParaRPr lang="tr-TR" sz="32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tr-TR" sz="3200" dirty="0" err="1">
                <a:solidFill>
                  <a:srgbClr val="C00000"/>
                </a:solidFill>
                <a:latin typeface="Arial Black" panose="020B0A04020102020204" pitchFamily="34" charset="0"/>
              </a:rPr>
              <a:t>kök</a:t>
            </a:r>
            <a:r>
              <a:rPr lang="tr-TR" sz="3200" dirty="0" err="1">
                <a:latin typeface="Arial Black" panose="020B0A04020102020204" pitchFamily="34" charset="0"/>
              </a:rPr>
              <a:t>:bitkilerin</a:t>
            </a:r>
            <a:r>
              <a:rPr lang="tr-TR" sz="3200" dirty="0">
                <a:latin typeface="Arial Black" panose="020B0A04020102020204" pitchFamily="34" charset="0"/>
              </a:rPr>
              <a:t> toprağın altında kalan kısmı.</a:t>
            </a:r>
          </a:p>
          <a:p>
            <a:pPr marL="0" indent="0">
              <a:buNone/>
            </a:pPr>
            <a:endParaRPr lang="tr-TR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35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Arial Black" panose="020B0A04020102020204" pitchFamily="34" charset="0"/>
              </a:rPr>
              <a:t>2-MECAZ ANLAM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>
                <a:latin typeface="Arial Black" panose="020B0A04020102020204" pitchFamily="34" charset="0"/>
              </a:rPr>
              <a:t>Bir ilgi veya benzetme sonucu sözcüğün gerçek anlamından tamamen uzaklaşarak kazandığı yeni anlamına mecaz anlam denir.</a:t>
            </a:r>
          </a:p>
          <a:p>
            <a:pPr marL="0" indent="0">
              <a:buNone/>
            </a:pPr>
            <a:r>
              <a:rPr lang="tr-TR" sz="2400" dirty="0">
                <a:latin typeface="Arial Black" panose="020B0A04020102020204" pitchFamily="34" charset="0"/>
              </a:rPr>
              <a:t>ÖRNEKLER:</a:t>
            </a:r>
          </a:p>
          <a:p>
            <a:pPr marL="0" indent="0">
              <a:buNone/>
            </a:pPr>
            <a:r>
              <a:rPr lang="tr-TR" sz="2800" u="sng" dirty="0">
                <a:latin typeface="Arial Black" panose="020B0A04020102020204" pitchFamily="34" charset="0"/>
              </a:rPr>
              <a:t>Kör</a:t>
            </a:r>
            <a:r>
              <a:rPr lang="tr-TR" sz="2800" dirty="0">
                <a:latin typeface="Arial Black" panose="020B0A04020102020204" pitchFamily="34" charset="0"/>
              </a:rPr>
              <a:t>  bıçakla et kesilmez.</a:t>
            </a:r>
          </a:p>
          <a:p>
            <a:pPr marL="0" indent="0">
              <a:buNone/>
            </a:pPr>
            <a:r>
              <a:rPr lang="tr-TR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kör</a:t>
            </a:r>
            <a:r>
              <a:rPr lang="tr-TR" sz="2800" dirty="0" err="1">
                <a:latin typeface="Arial Black" panose="020B0A04020102020204" pitchFamily="34" charset="0"/>
              </a:rPr>
              <a:t>:Keskinliğini</a:t>
            </a:r>
            <a:r>
              <a:rPr lang="tr-TR" sz="2800" dirty="0">
                <a:latin typeface="Arial Black" panose="020B0A04020102020204" pitchFamily="34" charset="0"/>
              </a:rPr>
              <a:t> kaybetmiş ,keskin olmayan.</a:t>
            </a:r>
          </a:p>
          <a:p>
            <a:pPr marL="0" indent="0">
              <a:buNone/>
            </a:pPr>
            <a:r>
              <a:rPr lang="tr-TR" sz="2800" u="sng" dirty="0">
                <a:latin typeface="Arial Black" panose="020B0A04020102020204" pitchFamily="34" charset="0"/>
              </a:rPr>
              <a:t>Boş</a:t>
            </a:r>
            <a:r>
              <a:rPr lang="tr-TR" sz="2800" dirty="0">
                <a:latin typeface="Arial Black" panose="020B0A04020102020204" pitchFamily="34" charset="0"/>
              </a:rPr>
              <a:t> sözlerle beni oyalama.</a:t>
            </a:r>
          </a:p>
          <a:p>
            <a:pPr marL="0" indent="0">
              <a:buNone/>
            </a:pPr>
            <a:r>
              <a:rPr lang="tr-TR" sz="2800" dirty="0" err="1">
                <a:solidFill>
                  <a:srgbClr val="FF0000"/>
                </a:solidFill>
                <a:latin typeface="Arial Black" panose="020B0A04020102020204" pitchFamily="34" charset="0"/>
              </a:rPr>
              <a:t>boş</a:t>
            </a:r>
            <a:r>
              <a:rPr lang="tr-TR" sz="2800" dirty="0" err="1">
                <a:latin typeface="Arial Black" panose="020B0A04020102020204" pitchFamily="34" charset="0"/>
              </a:rPr>
              <a:t>:bir</a:t>
            </a:r>
            <a:r>
              <a:rPr lang="tr-TR" sz="2800" dirty="0">
                <a:latin typeface="Arial Black" panose="020B0A04020102020204" pitchFamily="34" charset="0"/>
              </a:rPr>
              <a:t> işe </a:t>
            </a:r>
            <a:r>
              <a:rPr lang="tr-TR" sz="2800" dirty="0" err="1">
                <a:latin typeface="Arial Black" panose="020B0A04020102020204" pitchFamily="34" charset="0"/>
              </a:rPr>
              <a:t>yaramayan,gereksiz</a:t>
            </a:r>
            <a:r>
              <a:rPr lang="tr-TR" sz="2800" dirty="0">
                <a:latin typeface="Arial Black" panose="020B0A040201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9053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Örnekler: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>
                <a:latin typeface="Arial Black" panose="020B0A04020102020204" pitchFamily="34" charset="0"/>
              </a:rPr>
              <a:t>Ali ,yemekten sonra </a:t>
            </a:r>
            <a:r>
              <a:rPr lang="tr-TR" sz="2400" u="sng" dirty="0">
                <a:latin typeface="Arial Black" panose="020B0A04020102020204" pitchFamily="34" charset="0"/>
              </a:rPr>
              <a:t>tatlı</a:t>
            </a:r>
            <a:r>
              <a:rPr lang="tr-TR" sz="2400" dirty="0">
                <a:latin typeface="Arial Black" panose="020B0A04020102020204" pitchFamily="34" charset="0"/>
              </a:rPr>
              <a:t> yedi.</a:t>
            </a:r>
          </a:p>
          <a:p>
            <a:r>
              <a:rPr lang="tr-TR" sz="2400" dirty="0">
                <a:solidFill>
                  <a:srgbClr val="C00000"/>
                </a:solidFill>
                <a:latin typeface="Arial Black" panose="020B0A04020102020204" pitchFamily="34" charset="0"/>
              </a:rPr>
              <a:t>tatlı</a:t>
            </a:r>
            <a:r>
              <a:rPr lang="tr-TR" sz="2400" dirty="0">
                <a:latin typeface="Arial Black" panose="020B0A04020102020204" pitchFamily="34" charset="0"/>
              </a:rPr>
              <a:t>: Şekerle ya da şekerli şeylerle yapılan yiyecek</a:t>
            </a:r>
          </a:p>
          <a:p>
            <a:r>
              <a:rPr lang="tr-TR" sz="2400" dirty="0">
                <a:latin typeface="Arial Black" panose="020B0A04020102020204" pitchFamily="34" charset="0"/>
              </a:rPr>
              <a:t>Ayşe çok </a:t>
            </a:r>
            <a:r>
              <a:rPr lang="tr-TR" sz="2400" u="sng" dirty="0">
                <a:latin typeface="Arial Black" panose="020B0A04020102020204" pitchFamily="34" charset="0"/>
              </a:rPr>
              <a:t>tatlı </a:t>
            </a:r>
            <a:r>
              <a:rPr lang="tr-TR" sz="2400" dirty="0">
                <a:latin typeface="Arial Black" panose="020B0A04020102020204" pitchFamily="34" charset="0"/>
              </a:rPr>
              <a:t>konuşuyor.</a:t>
            </a:r>
          </a:p>
          <a:p>
            <a:r>
              <a:rPr lang="tr-TR" sz="2400" dirty="0" err="1">
                <a:solidFill>
                  <a:srgbClr val="00B050"/>
                </a:solidFill>
                <a:latin typeface="Arial Black" panose="020B0A04020102020204" pitchFamily="34" charset="0"/>
              </a:rPr>
              <a:t>tatlı</a:t>
            </a:r>
            <a:r>
              <a:rPr lang="tr-TR" sz="2400" dirty="0" err="1">
                <a:latin typeface="Arial Black" panose="020B0A04020102020204" pitchFamily="34" charset="0"/>
              </a:rPr>
              <a:t>:güzel</a:t>
            </a:r>
            <a:r>
              <a:rPr lang="tr-TR" sz="2400" dirty="0">
                <a:latin typeface="Arial Black" panose="020B0A04020102020204" pitchFamily="34" charset="0"/>
              </a:rPr>
              <a:t> konuşmak.</a:t>
            </a:r>
          </a:p>
          <a:p>
            <a:r>
              <a:rPr lang="tr-TR" sz="2400" dirty="0">
                <a:latin typeface="Arial Black" panose="020B0A04020102020204" pitchFamily="34" charset="0"/>
              </a:rPr>
              <a:t>Bu gece çok </a:t>
            </a:r>
            <a:r>
              <a:rPr lang="tr-TR" sz="2400" u="sng" dirty="0">
                <a:latin typeface="Arial Black" panose="020B0A04020102020204" pitchFamily="34" charset="0"/>
              </a:rPr>
              <a:t>tatlı </a:t>
            </a:r>
            <a:r>
              <a:rPr lang="tr-TR" sz="2400" dirty="0">
                <a:latin typeface="Arial Black" panose="020B0A04020102020204" pitchFamily="34" charset="0"/>
              </a:rPr>
              <a:t>bir uyku uyudum.</a:t>
            </a:r>
          </a:p>
          <a:p>
            <a:r>
              <a:rPr lang="tr-TR" sz="2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tatlı</a:t>
            </a:r>
            <a:r>
              <a:rPr lang="tr-TR" sz="2400" dirty="0" err="1">
                <a:latin typeface="Arial Black" panose="020B0A04020102020204" pitchFamily="34" charset="0"/>
              </a:rPr>
              <a:t>:dinlendiren</a:t>
            </a:r>
            <a:r>
              <a:rPr lang="tr-TR" sz="2400" dirty="0">
                <a:latin typeface="Arial Black" panose="020B0A04020102020204" pitchFamily="34" charset="0"/>
              </a:rPr>
              <a:t> </a:t>
            </a:r>
          </a:p>
          <a:p>
            <a:r>
              <a:rPr lang="tr-TR" sz="2400" dirty="0">
                <a:latin typeface="Arial Black" panose="020B0A04020102020204" pitchFamily="34" charset="0"/>
              </a:rPr>
              <a:t>Alim ,çok </a:t>
            </a:r>
            <a:r>
              <a:rPr lang="tr-TR" sz="2400" u="sng" dirty="0">
                <a:latin typeface="Arial Black" panose="020B0A04020102020204" pitchFamily="34" charset="0"/>
              </a:rPr>
              <a:t>tatlı</a:t>
            </a:r>
            <a:r>
              <a:rPr lang="tr-TR" sz="2400" dirty="0">
                <a:latin typeface="Arial Black" panose="020B0A04020102020204" pitchFamily="34" charset="0"/>
              </a:rPr>
              <a:t> bir çocuktur.</a:t>
            </a:r>
          </a:p>
          <a:p>
            <a:r>
              <a:rPr lang="tr-TR" sz="2400" dirty="0" err="1">
                <a:solidFill>
                  <a:srgbClr val="FFC000"/>
                </a:solidFill>
                <a:latin typeface="Arial Black" panose="020B0A04020102020204" pitchFamily="34" charset="0"/>
              </a:rPr>
              <a:t>tatlı</a:t>
            </a:r>
            <a:r>
              <a:rPr lang="tr-TR" sz="2400" dirty="0" err="1">
                <a:latin typeface="Arial Black" panose="020B0A04020102020204" pitchFamily="34" charset="0"/>
              </a:rPr>
              <a:t>:sevimli</a:t>
            </a:r>
            <a:endParaRPr lang="tr-TR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706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Örnekler: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latin typeface="Arial Black" panose="020B0A04020102020204" pitchFamily="34" charset="0"/>
              </a:rPr>
              <a:t>Çayı </a:t>
            </a:r>
            <a:r>
              <a:rPr lang="tr-TR" sz="2800" u="sng" dirty="0">
                <a:latin typeface="Arial Black" panose="020B0A04020102020204" pitchFamily="34" charset="0"/>
              </a:rPr>
              <a:t>sıcak </a:t>
            </a:r>
            <a:r>
              <a:rPr lang="tr-TR" sz="2800" dirty="0">
                <a:latin typeface="Arial Black" panose="020B0A04020102020204" pitchFamily="34" charset="0"/>
              </a:rPr>
              <a:t>içmeyi severim.</a:t>
            </a:r>
          </a:p>
          <a:p>
            <a:r>
              <a:rPr lang="tr-TR" sz="2800" dirty="0" err="1">
                <a:solidFill>
                  <a:srgbClr val="C00000"/>
                </a:solidFill>
                <a:latin typeface="Arial Black" panose="020B0A04020102020204" pitchFamily="34" charset="0"/>
              </a:rPr>
              <a:t>sıcak</a:t>
            </a:r>
            <a:r>
              <a:rPr lang="tr-TR" sz="2800" dirty="0" err="1">
                <a:latin typeface="Arial Black" panose="020B0A04020102020204" pitchFamily="34" charset="0"/>
              </a:rPr>
              <a:t>:ısısı</a:t>
            </a:r>
            <a:r>
              <a:rPr lang="tr-TR" sz="2800" dirty="0">
                <a:latin typeface="Arial Black" panose="020B0A04020102020204" pitchFamily="34" charset="0"/>
              </a:rPr>
              <a:t> yüksek olan.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Arkadaşım çok sıcak bir insan.</a:t>
            </a:r>
          </a:p>
          <a:p>
            <a:r>
              <a:rPr lang="tr-TR" sz="2800" dirty="0">
                <a:solidFill>
                  <a:srgbClr val="00B050"/>
                </a:solidFill>
                <a:latin typeface="Arial Black" panose="020B0A04020102020204" pitchFamily="34" charset="0"/>
              </a:rPr>
              <a:t>sıcak</a:t>
            </a:r>
            <a:r>
              <a:rPr lang="tr-TR" sz="2800" dirty="0">
                <a:latin typeface="Arial Black" panose="020B0A04020102020204" pitchFamily="34" charset="0"/>
              </a:rPr>
              <a:t>: Sevgi dolu: sıcak bir davranış.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Ödevimi </a:t>
            </a:r>
            <a:r>
              <a:rPr lang="tr-TR" sz="2800" u="sng" dirty="0">
                <a:latin typeface="Arial Black" panose="020B0A04020102020204" pitchFamily="34" charset="0"/>
              </a:rPr>
              <a:t>sıcağı sıcağına </a:t>
            </a:r>
            <a:r>
              <a:rPr lang="tr-TR" sz="2800" dirty="0">
                <a:latin typeface="Arial Black" panose="020B0A04020102020204" pitchFamily="34" charset="0"/>
              </a:rPr>
              <a:t>bitirdim.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 Black" panose="020B0A04020102020204" pitchFamily="34" charset="0"/>
              </a:rPr>
              <a:t>sıcak</a:t>
            </a:r>
            <a:r>
              <a:rPr lang="tr-TR" sz="2800" dirty="0" err="1">
                <a:latin typeface="Arial Black" panose="020B0A04020102020204" pitchFamily="34" charset="0"/>
              </a:rPr>
              <a:t>:üzerinden</a:t>
            </a:r>
            <a:r>
              <a:rPr lang="tr-TR" sz="2800" dirty="0">
                <a:latin typeface="Arial Black" panose="020B0A04020102020204" pitchFamily="34" charset="0"/>
              </a:rPr>
              <a:t> zaman geçirmeden, unutulmadan.</a:t>
            </a:r>
          </a:p>
        </p:txBody>
      </p:sp>
    </p:spTree>
    <p:extLst>
      <p:ext uri="{BB962C8B-B14F-4D97-AF65-F5344CB8AC3E}">
        <p14:creationId xmlns:p14="http://schemas.microsoft.com/office/powerpoint/2010/main" val="894896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ÖRNEK: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latin typeface="Arial Black" panose="020B0A04020102020204" pitchFamily="34" charset="0"/>
              </a:rPr>
              <a:t>Malatya ,kışın </a:t>
            </a:r>
            <a:r>
              <a:rPr lang="tr-TR" sz="2800" u="sng" dirty="0">
                <a:latin typeface="Arial Black" panose="020B0A04020102020204" pitchFamily="34" charset="0"/>
              </a:rPr>
              <a:t>soğuk</a:t>
            </a:r>
            <a:r>
              <a:rPr lang="tr-TR" sz="2800" dirty="0">
                <a:latin typeface="Arial Black" panose="020B0A04020102020204" pitchFamily="34" charset="0"/>
              </a:rPr>
              <a:t> bir ildir.</a:t>
            </a:r>
          </a:p>
          <a:p>
            <a:r>
              <a:rPr lang="tr-TR" sz="2800" dirty="0" err="1">
                <a:solidFill>
                  <a:srgbClr val="C00000"/>
                </a:solidFill>
                <a:latin typeface="Arial Black" panose="020B0A04020102020204" pitchFamily="34" charset="0"/>
              </a:rPr>
              <a:t>soğuk</a:t>
            </a:r>
            <a:r>
              <a:rPr lang="tr-TR" sz="2800" dirty="0" err="1">
                <a:latin typeface="Arial Black" panose="020B0A04020102020204" pitchFamily="34" charset="0"/>
              </a:rPr>
              <a:t>:Sıcaklığı</a:t>
            </a:r>
            <a:r>
              <a:rPr lang="tr-TR" sz="2800" dirty="0">
                <a:latin typeface="Arial Black" panose="020B0A04020102020204" pitchFamily="34" charset="0"/>
              </a:rPr>
              <a:t> düşük olan: soğuk bir bölge.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Alt komşumuz </a:t>
            </a:r>
            <a:r>
              <a:rPr lang="tr-TR" sz="2800" u="sng" dirty="0">
                <a:latin typeface="Arial Black" panose="020B0A04020102020204" pitchFamily="34" charset="0"/>
              </a:rPr>
              <a:t>soğuk </a:t>
            </a:r>
            <a:r>
              <a:rPr lang="tr-TR" sz="2800" dirty="0">
                <a:latin typeface="Arial Black" panose="020B0A04020102020204" pitchFamily="34" charset="0"/>
              </a:rPr>
              <a:t>bir adamdır.</a:t>
            </a:r>
          </a:p>
          <a:p>
            <a:r>
              <a:rPr lang="tr-TR" sz="2800" dirty="0" err="1">
                <a:solidFill>
                  <a:srgbClr val="00B050"/>
                </a:solidFill>
                <a:latin typeface="Arial Black" panose="020B0A04020102020204" pitchFamily="34" charset="0"/>
              </a:rPr>
              <a:t>soğuk</a:t>
            </a:r>
            <a:r>
              <a:rPr lang="tr-TR" sz="2800" dirty="0" err="1">
                <a:latin typeface="Arial Black" panose="020B0A04020102020204" pitchFamily="34" charset="0"/>
              </a:rPr>
              <a:t>:İnsan</a:t>
            </a:r>
            <a:r>
              <a:rPr lang="tr-TR" sz="2800" dirty="0">
                <a:latin typeface="Arial Black" panose="020B0A04020102020204" pitchFamily="34" charset="0"/>
              </a:rPr>
              <a:t> sevgisinden yoksun, başkalarına karşı ilgisiz olan: soğuk bir adam</a:t>
            </a:r>
          </a:p>
          <a:p>
            <a:r>
              <a:rPr lang="tr-TR" sz="2800" dirty="0">
                <a:latin typeface="Arial Black" panose="020B0A04020102020204" pitchFamily="34" charset="0"/>
              </a:rPr>
              <a:t>Esra </a:t>
            </a:r>
            <a:r>
              <a:rPr lang="tr-TR" sz="2800" u="sng" dirty="0">
                <a:latin typeface="Arial Black" panose="020B0A04020102020204" pitchFamily="34" charset="0"/>
              </a:rPr>
              <a:t>soğuk</a:t>
            </a:r>
            <a:r>
              <a:rPr lang="tr-TR" sz="2800" dirty="0">
                <a:latin typeface="Arial Black" panose="020B0A04020102020204" pitchFamily="34" charset="0"/>
              </a:rPr>
              <a:t> </a:t>
            </a:r>
            <a:r>
              <a:rPr lang="tr-TR" sz="2800" dirty="0" err="1">
                <a:latin typeface="Arial Black" panose="020B0A04020102020204" pitchFamily="34" charset="0"/>
              </a:rPr>
              <a:t>espiri</a:t>
            </a:r>
            <a:r>
              <a:rPr lang="tr-TR" sz="2800" dirty="0">
                <a:latin typeface="Arial Black" panose="020B0A04020102020204" pitchFamily="34" charset="0"/>
              </a:rPr>
              <a:t> yaptı.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 Black" panose="020B0A04020102020204" pitchFamily="34" charset="0"/>
              </a:rPr>
              <a:t>soğuk</a:t>
            </a:r>
            <a:r>
              <a:rPr lang="tr-TR" sz="2800" dirty="0" err="1">
                <a:latin typeface="Arial Black" panose="020B0A04020102020204" pitchFamily="34" charset="0"/>
              </a:rPr>
              <a:t>:Sevimsiz</a:t>
            </a:r>
            <a:r>
              <a:rPr lang="tr-TR" sz="2800" dirty="0">
                <a:latin typeface="Arial Black" panose="020B0A04020102020204" pitchFamily="34" charset="0"/>
              </a:rPr>
              <a:t> ya da yersiz konuşma.</a:t>
            </a:r>
          </a:p>
        </p:txBody>
      </p:sp>
    </p:spTree>
    <p:extLst>
      <p:ext uri="{BB962C8B-B14F-4D97-AF65-F5344CB8AC3E}">
        <p14:creationId xmlns:p14="http://schemas.microsoft.com/office/powerpoint/2010/main" val="3550394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ÖRNEK: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>
                <a:latin typeface="Arial Black" panose="020B0A04020102020204" pitchFamily="34" charset="0"/>
              </a:rPr>
              <a:t>Yiğit Efe ,odunları balta ile </a:t>
            </a:r>
            <a:r>
              <a:rPr lang="tr-TR" sz="2400" u="sng" dirty="0">
                <a:latin typeface="Arial Black" panose="020B0A04020102020204" pitchFamily="34" charset="0"/>
              </a:rPr>
              <a:t>kırdı.</a:t>
            </a:r>
          </a:p>
          <a:p>
            <a:pPr marL="0" indent="0">
              <a:buNone/>
            </a:pPr>
            <a:r>
              <a:rPr lang="tr-TR" sz="2400" dirty="0" err="1">
                <a:solidFill>
                  <a:srgbClr val="C00000"/>
                </a:solidFill>
                <a:latin typeface="Arial Black" panose="020B0A04020102020204" pitchFamily="34" charset="0"/>
              </a:rPr>
              <a:t>kırmak</a:t>
            </a:r>
            <a:r>
              <a:rPr lang="tr-TR" sz="2400" dirty="0" err="1">
                <a:latin typeface="Arial Black" panose="020B0A04020102020204" pitchFamily="34" charset="0"/>
              </a:rPr>
              <a:t>:bir</a:t>
            </a:r>
            <a:r>
              <a:rPr lang="tr-TR" sz="2400" dirty="0">
                <a:latin typeface="Arial Black" panose="020B0A04020102020204" pitchFamily="34" charset="0"/>
              </a:rPr>
              <a:t> şeyi vurarak, ezerek, çarparak parçalamak.</a:t>
            </a:r>
          </a:p>
          <a:p>
            <a:pPr marL="0" indent="0">
              <a:buNone/>
            </a:pPr>
            <a:r>
              <a:rPr lang="tr-TR" sz="2400" dirty="0" err="1">
                <a:latin typeface="Arial Black" panose="020B0A04020102020204" pitchFamily="34" charset="0"/>
              </a:rPr>
              <a:t>Elanur’un</a:t>
            </a:r>
            <a:r>
              <a:rPr lang="tr-TR" sz="2400" dirty="0">
                <a:latin typeface="Arial Black" panose="020B0A04020102020204" pitchFamily="34" charset="0"/>
              </a:rPr>
              <a:t> sözleri kalbimi kırdı.</a:t>
            </a:r>
          </a:p>
          <a:p>
            <a:pPr marL="0" indent="0">
              <a:buNone/>
            </a:pPr>
            <a:r>
              <a:rPr lang="tr-TR" sz="2400" dirty="0" err="1">
                <a:solidFill>
                  <a:srgbClr val="00B050"/>
                </a:solidFill>
                <a:latin typeface="Arial Black" panose="020B0A04020102020204" pitchFamily="34" charset="0"/>
              </a:rPr>
              <a:t>kırmak</a:t>
            </a:r>
            <a:r>
              <a:rPr lang="tr-TR" sz="2400" dirty="0" err="1">
                <a:latin typeface="Arial Black" panose="020B0A04020102020204" pitchFamily="34" charset="0"/>
              </a:rPr>
              <a:t>:Gücendirmek</a:t>
            </a:r>
            <a:r>
              <a:rPr lang="tr-TR" sz="2400" dirty="0">
                <a:latin typeface="Arial Black" panose="020B0A04020102020204" pitchFamily="34" charset="0"/>
              </a:rPr>
              <a:t>, incitmek.</a:t>
            </a:r>
          </a:p>
          <a:p>
            <a:pPr marL="0" indent="0">
              <a:buNone/>
            </a:pPr>
            <a:r>
              <a:rPr lang="tr-TR" sz="2400" dirty="0">
                <a:latin typeface="Arial Black" panose="020B0A04020102020204" pitchFamily="34" charset="0"/>
              </a:rPr>
              <a:t> Evi elinden bir an önce çıkarmak için fiyatını iyice </a:t>
            </a:r>
            <a:r>
              <a:rPr lang="tr-TR" sz="2400" u="sng" dirty="0">
                <a:latin typeface="Arial Black" panose="020B0A04020102020204" pitchFamily="34" charset="0"/>
              </a:rPr>
              <a:t>kırdı.</a:t>
            </a:r>
          </a:p>
          <a:p>
            <a:pPr marL="0" indent="0">
              <a:buNone/>
            </a:pPr>
            <a:r>
              <a:rPr lang="tr-TR" sz="2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kırmak</a:t>
            </a:r>
            <a:r>
              <a:rPr lang="tr-TR" sz="2400" dirty="0" err="1">
                <a:latin typeface="Arial Black" panose="020B0A04020102020204" pitchFamily="34" charset="0"/>
              </a:rPr>
              <a:t>:Azaltmak</a:t>
            </a:r>
            <a:r>
              <a:rPr lang="tr-TR" sz="2400" dirty="0">
                <a:latin typeface="Arial Black" panose="020B0A04020102020204" pitchFamily="34" charset="0"/>
              </a:rPr>
              <a:t>, indirmek.</a:t>
            </a:r>
          </a:p>
          <a:p>
            <a:pPr marL="0" indent="0">
              <a:buNone/>
            </a:pPr>
            <a:r>
              <a:rPr lang="tr-TR" sz="2400" dirty="0">
                <a:latin typeface="Arial Black" panose="020B0A04020102020204" pitchFamily="34" charset="0"/>
              </a:rPr>
              <a:t>Geçen yılki soğuklar hayvanları </a:t>
            </a:r>
            <a:r>
              <a:rPr lang="tr-TR" sz="2400" u="sng" dirty="0">
                <a:latin typeface="Arial Black" panose="020B0A04020102020204" pitchFamily="34" charset="0"/>
              </a:rPr>
              <a:t>kırmıştı</a:t>
            </a:r>
            <a:r>
              <a:rPr lang="tr-TR" sz="2400" dirty="0">
                <a:latin typeface="Arial Black" panose="020B0A04020102020204" pitchFamily="34" charset="0"/>
              </a:rPr>
              <a:t>.</a:t>
            </a:r>
          </a:p>
          <a:p>
            <a:pPr marL="0" indent="0">
              <a:buNone/>
            </a:pPr>
            <a:r>
              <a:rPr lang="tr-TR" sz="2400" dirty="0" err="1">
                <a:solidFill>
                  <a:srgbClr val="FFC000"/>
                </a:solidFill>
                <a:latin typeface="Arial Black" panose="020B0A04020102020204" pitchFamily="34" charset="0"/>
              </a:rPr>
              <a:t>kırmak</a:t>
            </a:r>
            <a:r>
              <a:rPr lang="tr-TR" sz="2400" dirty="0" err="1">
                <a:latin typeface="Arial Black" panose="020B0A04020102020204" pitchFamily="34" charset="0"/>
              </a:rPr>
              <a:t>:ölmek</a:t>
            </a:r>
            <a:endParaRPr lang="tr-TR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605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7200" dirty="0">
                <a:solidFill>
                  <a:srgbClr val="C00000"/>
                </a:solidFill>
              </a:rPr>
              <a:t>3-TERİM ANLAM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223974"/>
          </a:xfrm>
        </p:spPr>
        <p:txBody>
          <a:bodyPr>
            <a:normAutofit fontScale="85000" lnSpcReduction="20000"/>
          </a:bodyPr>
          <a:lstStyle/>
          <a:p>
            <a:r>
              <a:rPr lang="tr-TR" sz="2800" dirty="0">
                <a:latin typeface="Arial Black" panose="020B0A04020102020204" pitchFamily="34" charset="0"/>
              </a:rPr>
              <a:t>Bilim , </a:t>
            </a:r>
            <a:r>
              <a:rPr lang="tr-TR" sz="2800" dirty="0" err="1">
                <a:latin typeface="Arial Black" panose="020B0A04020102020204" pitchFamily="34" charset="0"/>
              </a:rPr>
              <a:t>sanat,spor</a:t>
            </a:r>
            <a:r>
              <a:rPr lang="tr-TR" sz="2800" dirty="0">
                <a:latin typeface="Arial Black" panose="020B0A04020102020204" pitchFamily="34" charset="0"/>
              </a:rPr>
              <a:t> ya da herhangi bir meslek dalıyla ilgili özel ve belirleyici anlam taşıyan kelimelere </a:t>
            </a:r>
            <a:r>
              <a:rPr lang="tr-TR" sz="2800" dirty="0">
                <a:solidFill>
                  <a:srgbClr val="FF0000"/>
                </a:solidFill>
                <a:latin typeface="Arial Black" panose="020B0A04020102020204" pitchFamily="34" charset="0"/>
              </a:rPr>
              <a:t>terim anlamlı kelimeler</a:t>
            </a:r>
            <a:r>
              <a:rPr lang="tr-TR" sz="2800" dirty="0">
                <a:latin typeface="Arial Black" panose="020B0A04020102020204" pitchFamily="34" charset="0"/>
              </a:rPr>
              <a:t> denir.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B050"/>
                </a:solidFill>
                <a:latin typeface="Arial Black" panose="020B0A04020102020204" pitchFamily="34" charset="0"/>
              </a:rPr>
              <a:t>SPOR:</a:t>
            </a:r>
            <a:r>
              <a:rPr lang="tr-TR" sz="2800" dirty="0">
                <a:latin typeface="Arial Black" panose="020B0A04020102020204" pitchFamily="34" charset="0"/>
              </a:rPr>
              <a:t> penaltı, korner, </a:t>
            </a:r>
            <a:r>
              <a:rPr lang="tr-TR" sz="2800" dirty="0" err="1">
                <a:latin typeface="Arial Black" panose="020B0A04020102020204" pitchFamily="34" charset="0"/>
              </a:rPr>
              <a:t>taç,basket,smaç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 Black" panose="020B0A04020102020204" pitchFamily="34" charset="0"/>
              </a:rPr>
              <a:t>MÜZİK</a:t>
            </a:r>
            <a:r>
              <a:rPr lang="tr-TR" sz="2800" dirty="0">
                <a:latin typeface="Arial Black" panose="020B0A04020102020204" pitchFamily="34" charset="0"/>
              </a:rPr>
              <a:t>: nota, sol anahtarı, dize, </a:t>
            </a:r>
            <a:r>
              <a:rPr lang="tr-TR" sz="2800" dirty="0" err="1">
                <a:latin typeface="Arial Black" panose="020B0A04020102020204" pitchFamily="34" charset="0"/>
              </a:rPr>
              <a:t>beste,akor,melodi,tempo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FFC000"/>
                </a:solidFill>
                <a:latin typeface="Arial Black" panose="020B0A04020102020204" pitchFamily="34" charset="0"/>
              </a:rPr>
              <a:t>TÜRKÇE</a:t>
            </a:r>
            <a:r>
              <a:rPr lang="tr-TR" sz="2800" dirty="0">
                <a:latin typeface="Arial Black" panose="020B0A04020102020204" pitchFamily="34" charset="0"/>
              </a:rPr>
              <a:t>: hece, </a:t>
            </a:r>
            <a:r>
              <a:rPr lang="tr-TR" sz="2800" dirty="0" err="1">
                <a:latin typeface="Arial Black" panose="020B0A04020102020204" pitchFamily="34" charset="0"/>
              </a:rPr>
              <a:t>adıl,sesteş</a:t>
            </a:r>
            <a:r>
              <a:rPr lang="tr-TR" sz="2800" dirty="0">
                <a:latin typeface="Arial Black" panose="020B0A04020102020204" pitchFamily="34" charset="0"/>
              </a:rPr>
              <a:t>, </a:t>
            </a:r>
            <a:r>
              <a:rPr lang="tr-TR" sz="2800" dirty="0" err="1">
                <a:latin typeface="Arial Black" panose="020B0A04020102020204" pitchFamily="34" charset="0"/>
              </a:rPr>
              <a:t>bağlaç,tümce</a:t>
            </a:r>
            <a:r>
              <a:rPr lang="tr-TR" sz="2800" dirty="0">
                <a:latin typeface="Arial Black" panose="020B0A04020102020204" pitchFamily="34" charset="0"/>
              </a:rPr>
              <a:t>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92D050"/>
                </a:solidFill>
                <a:latin typeface="Arial Black" panose="020B0A04020102020204" pitchFamily="34" charset="0"/>
              </a:rPr>
              <a:t>FEN BİLİMLERİ</a:t>
            </a:r>
            <a:r>
              <a:rPr lang="tr-TR" sz="2800" dirty="0">
                <a:latin typeface="Arial Black" panose="020B0A04020102020204" pitchFamily="34" charset="0"/>
              </a:rPr>
              <a:t>: katı, sıvı, gaz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70C0"/>
                </a:solidFill>
                <a:latin typeface="Arial Black" panose="020B0A04020102020204" pitchFamily="34" charset="0"/>
              </a:rPr>
              <a:t>TIP</a:t>
            </a:r>
            <a:r>
              <a:rPr lang="tr-TR" sz="2800" dirty="0">
                <a:latin typeface="Arial Black" panose="020B0A04020102020204" pitchFamily="34" charset="0"/>
              </a:rPr>
              <a:t>: </a:t>
            </a:r>
            <a:r>
              <a:rPr lang="tr-TR" sz="2800" dirty="0" err="1">
                <a:latin typeface="Arial Black" panose="020B0A04020102020204" pitchFamily="34" charset="0"/>
              </a:rPr>
              <a:t>aşı,enjektör,steteskop,reçete,ameliyat,bakteri</a:t>
            </a:r>
            <a:r>
              <a:rPr lang="tr-TR" sz="2800" dirty="0">
                <a:latin typeface="Arial Black" panose="020B0A04020102020204" pitchFamily="34" charset="0"/>
              </a:rPr>
              <a:t> ,serum vs.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7030A0"/>
                </a:solidFill>
                <a:latin typeface="Arial Black" panose="020B0A04020102020204" pitchFamily="34" charset="0"/>
              </a:rPr>
              <a:t>MATEMATİK</a:t>
            </a:r>
            <a:r>
              <a:rPr lang="tr-TR" sz="2800" dirty="0">
                <a:latin typeface="Arial Black" panose="020B0A04020102020204" pitchFamily="34" charset="0"/>
              </a:rPr>
              <a:t>: </a:t>
            </a:r>
            <a:r>
              <a:rPr lang="tr-TR" sz="2800" dirty="0" err="1">
                <a:latin typeface="Arial Black" panose="020B0A04020102020204" pitchFamily="34" charset="0"/>
              </a:rPr>
              <a:t>artı,eksi,pergel</a:t>
            </a:r>
            <a:r>
              <a:rPr lang="tr-TR" sz="2800" dirty="0">
                <a:latin typeface="Arial Black" panose="020B0A04020102020204" pitchFamily="34" charset="0"/>
              </a:rPr>
              <a:t> ,</a:t>
            </a:r>
            <a:r>
              <a:rPr lang="tr-TR" sz="2800" dirty="0" err="1">
                <a:latin typeface="Arial Black" panose="020B0A04020102020204" pitchFamily="34" charset="0"/>
              </a:rPr>
              <a:t>cetvel,açı</a:t>
            </a:r>
            <a:r>
              <a:rPr lang="tr-TR" sz="2800" dirty="0">
                <a:latin typeface="Arial Black" panose="020B0A04020102020204" pitchFamily="34" charset="0"/>
              </a:rPr>
              <a:t>, </a:t>
            </a:r>
            <a:r>
              <a:rPr lang="tr-TR" sz="2800" dirty="0" err="1">
                <a:latin typeface="Arial Black" panose="020B0A04020102020204" pitchFamily="34" charset="0"/>
              </a:rPr>
              <a:t>köşegen,kenar,ışın,doğru,rakam,küp,prizma</a:t>
            </a:r>
            <a:r>
              <a:rPr lang="tr-TR" sz="2800" dirty="0">
                <a:latin typeface="Arial Black" panose="020B0A04020102020204" pitchFamily="34" charset="0"/>
              </a:rPr>
              <a:t>.</a:t>
            </a:r>
          </a:p>
          <a:p>
            <a:pPr marL="0" indent="0">
              <a:buNone/>
            </a:pPr>
            <a:endParaRPr lang="tr-TR" sz="28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tr-TR" sz="28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tr-TR" sz="2800" dirty="0">
              <a:latin typeface="Arial Black" panose="020B0A04020102020204" pitchFamily="34" charset="0"/>
            </a:endParaRPr>
          </a:p>
          <a:p>
            <a:endParaRPr lang="tr-TR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36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Wood Type Yazı Tipi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TM03090434[[fn=Tahta Yazı]]</Template>
  <TotalTime>148</TotalTime>
  <Words>915</Words>
  <Application>Microsoft Office PowerPoint</Application>
  <PresentationFormat>Geniş ekran</PresentationFormat>
  <Paragraphs>210</Paragraphs>
  <Slides>21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Wood Type Yazı Tipi</vt:lpstr>
      <vt:lpstr>TÜRKÇE 1-GERÇEK ANLAM 2-MECAZ ANLAM 3-TERİM ANLAM</vt:lpstr>
      <vt:lpstr>1-GERÇEK ANLAM</vt:lpstr>
      <vt:lpstr>Örnek:</vt:lpstr>
      <vt:lpstr>2-MECAZ ANLAM</vt:lpstr>
      <vt:lpstr>Örnekler:</vt:lpstr>
      <vt:lpstr>Örnekler:</vt:lpstr>
      <vt:lpstr>ÖRNEK:</vt:lpstr>
      <vt:lpstr>ÖRNEK: </vt:lpstr>
      <vt:lpstr>3-TERİM ANLAM</vt:lpstr>
      <vt:lpstr>Örnek:</vt:lpstr>
      <vt:lpstr>Soru-1</vt:lpstr>
      <vt:lpstr>Soru-2</vt:lpstr>
      <vt:lpstr>Soru-3</vt:lpstr>
      <vt:lpstr>Soru-4</vt:lpstr>
      <vt:lpstr>Soru-5</vt:lpstr>
      <vt:lpstr>Soru-6</vt:lpstr>
      <vt:lpstr>Soru-7</vt:lpstr>
      <vt:lpstr>Soru-8</vt:lpstr>
      <vt:lpstr>Soru-9</vt:lpstr>
      <vt:lpstr>Gerçek mi   mecaz mı</vt:lpstr>
      <vt:lpstr>Soru-11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TÜRKÇE 1-GERÇEK ANLAM 2-MECAZ ANLAM 3-TERİM ANLAM</dc:title>
  <dc:creator>ÖZER</dc:creator>
  <cp:lastModifiedBy>Hasan Ayık</cp:lastModifiedBy>
  <cp:revision>21</cp:revision>
  <dcterms:created xsi:type="dcterms:W3CDTF">2020-12-01T19:14:07Z</dcterms:created>
  <dcterms:modified xsi:type="dcterms:W3CDTF">2020-12-13T09:58:41Z</dcterms:modified>
</cp:coreProperties>
</file>