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1156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9704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63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936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23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837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118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824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8312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61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911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71094-2EC8-4978-A46F-935D63AA7A43}" type="datetimeFigureOut">
              <a:rPr lang="tr-TR" smtClean="0"/>
              <a:t>14.12.2020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CD9DA-B61F-4678-BAF3-9D20B1254C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671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916301"/>
            <a:ext cx="9144000" cy="2387600"/>
          </a:xfrm>
        </p:spPr>
        <p:txBody>
          <a:bodyPr>
            <a:noAutofit/>
          </a:bodyPr>
          <a:lstStyle/>
          <a:p>
            <a:r>
              <a:rPr lang="tr-TR" sz="12000" dirty="0">
                <a:solidFill>
                  <a:srgbClr val="C00000"/>
                </a:solidFill>
              </a:rPr>
              <a:t>DEYİM</a:t>
            </a:r>
            <a:br>
              <a:rPr lang="tr-TR" sz="12000" dirty="0">
                <a:solidFill>
                  <a:srgbClr val="C00000"/>
                </a:solidFill>
              </a:rPr>
            </a:br>
            <a:endParaRPr lang="tr-TR" sz="12000" dirty="0">
              <a:solidFill>
                <a:srgbClr val="C0000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tr-TR" sz="4800" dirty="0"/>
              <a:t>Anlatıma akıcılık kazandırmak amacıyla mecaz anlamda söylene kalıplaşmış sözlere </a:t>
            </a:r>
            <a:r>
              <a:rPr lang="tr-TR" sz="4800" dirty="0">
                <a:solidFill>
                  <a:srgbClr val="C00000"/>
                </a:solidFill>
              </a:rPr>
              <a:t>deyim</a:t>
            </a:r>
            <a:r>
              <a:rPr lang="tr-TR" sz="4800" dirty="0"/>
              <a:t> denir.</a:t>
            </a:r>
          </a:p>
          <a:p>
            <a:pPr algn="l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74889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DEYİMLERİN ÖZELLİKLERİ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/>
              <a:t>1-Deyimler kalıplaşmış sözlerdir.</a:t>
            </a:r>
          </a:p>
          <a:p>
            <a:r>
              <a:rPr lang="tr-TR" dirty="0"/>
              <a:t>2-İçindeki bir kelime eş anlamlısı ile bile değiştirilemez.</a:t>
            </a:r>
          </a:p>
          <a:p>
            <a:r>
              <a:rPr lang="tr-TR" dirty="0">
                <a:solidFill>
                  <a:srgbClr val="C00000"/>
                </a:solidFill>
              </a:rPr>
              <a:t>Örneğin</a:t>
            </a:r>
            <a:r>
              <a:rPr lang="tr-TR" dirty="0"/>
              <a:t> :’</a:t>
            </a:r>
            <a:r>
              <a:rPr lang="tr-TR" dirty="0">
                <a:solidFill>
                  <a:srgbClr val="00B050"/>
                </a:solidFill>
              </a:rPr>
              <a:t>’aralarından kara kedi geçmek</a:t>
            </a:r>
            <a:r>
              <a:rPr lang="tr-TR" dirty="0"/>
              <a:t>’’ yerine</a:t>
            </a:r>
          </a:p>
          <a:p>
            <a:r>
              <a:rPr lang="tr-TR" dirty="0"/>
              <a:t>                ‘’</a:t>
            </a:r>
            <a:r>
              <a:rPr lang="tr-TR" dirty="0">
                <a:solidFill>
                  <a:srgbClr val="002060"/>
                </a:solidFill>
              </a:rPr>
              <a:t>aralarından siyah kedi geçmek</a:t>
            </a:r>
            <a:r>
              <a:rPr lang="tr-TR" dirty="0"/>
              <a:t>’’ şeklinde kullanılamaz.</a:t>
            </a:r>
          </a:p>
          <a:p>
            <a:endParaRPr lang="tr-TR" dirty="0"/>
          </a:p>
          <a:p>
            <a:endParaRPr lang="tr-TR" dirty="0"/>
          </a:p>
          <a:p>
            <a:r>
              <a:rPr lang="tr-TR" dirty="0"/>
              <a:t>3-Deyimleri oluşturan kelimelerin yerleri değiştirilemez.</a:t>
            </a:r>
          </a:p>
          <a:p>
            <a:r>
              <a:rPr lang="tr-TR" dirty="0" err="1"/>
              <a:t>Örneğin:’’ayağına</a:t>
            </a:r>
            <a:r>
              <a:rPr lang="tr-TR" dirty="0"/>
              <a:t> kara su inmek ‘’ yerine</a:t>
            </a:r>
          </a:p>
          <a:p>
            <a:r>
              <a:rPr lang="tr-TR" dirty="0"/>
              <a:t>               ‘’kara su ayağına inmek’’ böyle söylendiğinde deyim olama özelliğini yitirir.</a:t>
            </a:r>
          </a:p>
          <a:p>
            <a:endParaRPr lang="tr-TR" dirty="0"/>
          </a:p>
        </p:txBody>
      </p:sp>
      <p:cxnSp>
        <p:nvCxnSpPr>
          <p:cNvPr id="5" name="Düz Ok Bağlayıcısı 4"/>
          <p:cNvCxnSpPr/>
          <p:nvPr/>
        </p:nvCxnSpPr>
        <p:spPr>
          <a:xfrm>
            <a:off x="4144850" y="3206839"/>
            <a:ext cx="491544" cy="38636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Düz Ok Bağlayıcısı 6"/>
          <p:cNvCxnSpPr/>
          <p:nvPr/>
        </p:nvCxnSpPr>
        <p:spPr>
          <a:xfrm flipH="1">
            <a:off x="4144850" y="3206839"/>
            <a:ext cx="491544" cy="38636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Ok Bağlayıcısı 8"/>
          <p:cNvCxnSpPr/>
          <p:nvPr/>
        </p:nvCxnSpPr>
        <p:spPr>
          <a:xfrm>
            <a:off x="5181600" y="3876541"/>
            <a:ext cx="85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52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4- .Deyimler en az iki sözcükten oluşur ve genellikle cümle şeklinde değildir.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/>
              <a:t>5-Kesin bir yargı belirtmez.</a:t>
            </a:r>
          </a:p>
          <a:p>
            <a:r>
              <a:rPr lang="tr-TR" sz="3200" dirty="0"/>
              <a:t>6-Kullanıldıkları cümleye göre </a:t>
            </a:r>
            <a:r>
              <a:rPr lang="tr-TR" sz="3200" dirty="0">
                <a:solidFill>
                  <a:srgbClr val="C00000"/>
                </a:solidFill>
              </a:rPr>
              <a:t>ek</a:t>
            </a:r>
            <a:r>
              <a:rPr lang="tr-TR" sz="3200" dirty="0"/>
              <a:t> alırlar.</a:t>
            </a:r>
          </a:p>
          <a:p>
            <a:r>
              <a:rPr lang="tr-TR" sz="3200" dirty="0" err="1">
                <a:solidFill>
                  <a:srgbClr val="C00000"/>
                </a:solidFill>
              </a:rPr>
              <a:t>ÖRNEK</a:t>
            </a:r>
            <a:r>
              <a:rPr lang="tr-TR" sz="3200" dirty="0" err="1"/>
              <a:t>:Kerem</a:t>
            </a:r>
            <a:r>
              <a:rPr lang="tr-TR" sz="3200" dirty="0"/>
              <a:t> ,kardeşine her zaman göz kulak ol</a:t>
            </a:r>
            <a:r>
              <a:rPr lang="tr-TR" sz="3200" dirty="0">
                <a:solidFill>
                  <a:srgbClr val="C00000"/>
                </a:solidFill>
              </a:rPr>
              <a:t>ur.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 göz kulak </a:t>
            </a:r>
            <a:r>
              <a:rPr lang="tr-TR" sz="3200" dirty="0" err="1">
                <a:solidFill>
                  <a:srgbClr val="C00000"/>
                </a:solidFill>
              </a:rPr>
              <a:t>olmak:</a:t>
            </a:r>
            <a:r>
              <a:rPr lang="tr-TR" sz="3200" dirty="0" err="1"/>
              <a:t>Bir</a:t>
            </a:r>
            <a:r>
              <a:rPr lang="tr-TR" sz="3200" dirty="0"/>
              <a:t> kimseyi ya da bir şeyi gözetmek, korumak.</a:t>
            </a:r>
          </a:p>
          <a:p>
            <a:r>
              <a:rPr lang="tr-TR" sz="3200" dirty="0" err="1">
                <a:solidFill>
                  <a:srgbClr val="C00000"/>
                </a:solidFill>
              </a:rPr>
              <a:t>ÖRNEK:</a:t>
            </a:r>
            <a:r>
              <a:rPr lang="tr-TR" sz="3200" dirty="0" err="1"/>
              <a:t>Esra</a:t>
            </a:r>
            <a:r>
              <a:rPr lang="tr-TR" sz="3200" dirty="0"/>
              <a:t> güven ver</a:t>
            </a:r>
            <a:r>
              <a:rPr lang="tr-TR" sz="3200" dirty="0">
                <a:solidFill>
                  <a:srgbClr val="FF0000"/>
                </a:solidFill>
              </a:rPr>
              <a:t>en</a:t>
            </a:r>
            <a:r>
              <a:rPr lang="tr-TR" sz="3200" dirty="0"/>
              <a:t> bir kişi değildir.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Güven </a:t>
            </a:r>
            <a:r>
              <a:rPr lang="tr-TR" sz="3200" dirty="0" err="1">
                <a:solidFill>
                  <a:srgbClr val="C00000"/>
                </a:solidFill>
              </a:rPr>
              <a:t>vermek:</a:t>
            </a:r>
            <a:r>
              <a:rPr lang="tr-TR" sz="3200" dirty="0" err="1"/>
              <a:t>Güvenilir</a:t>
            </a:r>
            <a:r>
              <a:rPr lang="tr-TR" sz="3200" dirty="0"/>
              <a:t> bir kişi, bir şey olduğu izlenimi vermek.</a:t>
            </a:r>
            <a:endParaRPr lang="tr-T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36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7-Sayısı az da olsa cümle şeklinde deyimler de vardır.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5155" y="1864262"/>
            <a:ext cx="9787944" cy="4351338"/>
          </a:xfrm>
        </p:spPr>
        <p:txBody>
          <a:bodyPr>
            <a:normAutofit fontScale="70000" lnSpcReduction="20000"/>
          </a:bodyPr>
          <a:lstStyle/>
          <a:p>
            <a:r>
              <a:rPr lang="tr-TR" sz="4400" dirty="0">
                <a:solidFill>
                  <a:srgbClr val="7030A0"/>
                </a:solidFill>
              </a:rPr>
              <a:t>Gözüne dizine dursun 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Ayıkla pirincin taşını.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Laf olsun adet yerini bulsun.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Dostlar alışverişte görsünler.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Armut piş ,ağzıma düş.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Atı alan Üsküdar’ı geçti.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Fol yok yumurta yok.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Delik büyük yama küçük.</a:t>
            </a:r>
          </a:p>
          <a:p>
            <a:r>
              <a:rPr lang="tr-TR" sz="4400" dirty="0">
                <a:solidFill>
                  <a:srgbClr val="7030A0"/>
                </a:solidFill>
              </a:rPr>
              <a:t>Ağzını bıçak açmıyor.</a:t>
            </a:r>
          </a:p>
        </p:txBody>
      </p:sp>
    </p:spTree>
    <p:extLst>
      <p:ext uri="{BB962C8B-B14F-4D97-AF65-F5344CB8AC3E}">
        <p14:creationId xmlns:p14="http://schemas.microsoft.com/office/powerpoint/2010/main" val="3754807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8- </a:t>
            </a:r>
            <a:r>
              <a:rPr lang="tr-TR" b="1" dirty="0">
                <a:latin typeface="Arial Black" panose="020B0A04020102020204" pitchFamily="34" charset="0"/>
              </a:rPr>
              <a:t>Bazı deyimler , birbirine uyumlu kelimeler  içerir. Bu ses uyumu sayesinde bir şiir ya da tekerleme  izlenimi verir.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228045"/>
            <a:ext cx="10515600" cy="3948918"/>
          </a:xfrm>
        </p:spPr>
        <p:txBody>
          <a:bodyPr>
            <a:normAutofit/>
          </a:bodyPr>
          <a:lstStyle/>
          <a:p>
            <a:r>
              <a:rPr lang="tr-TR" sz="4800" dirty="0">
                <a:solidFill>
                  <a:srgbClr val="C00000"/>
                </a:solidFill>
              </a:rPr>
              <a:t>Har vurup harman savurmak.</a:t>
            </a:r>
            <a:r>
              <a:rPr lang="tr-TR" sz="4800" dirty="0"/>
              <a:t>(Gereksiz yere bol bol harcayıp tüketmek)</a:t>
            </a:r>
          </a:p>
          <a:p>
            <a:r>
              <a:rPr lang="tr-TR" sz="4800" dirty="0">
                <a:solidFill>
                  <a:srgbClr val="C00000"/>
                </a:solidFill>
              </a:rPr>
              <a:t>İsmi var ,cismi yok </a:t>
            </a:r>
            <a:r>
              <a:rPr lang="tr-TR" sz="4800" dirty="0"/>
              <a:t>.(Yalnızca sözü edilen, kendisi ortada olmayan şeyler kimseler için kullanılır)</a:t>
            </a:r>
          </a:p>
        </p:txBody>
      </p:sp>
    </p:spTree>
    <p:extLst>
      <p:ext uri="{BB962C8B-B14F-4D97-AF65-F5344CB8AC3E}">
        <p14:creationId xmlns:p14="http://schemas.microsoft.com/office/powerpoint/2010/main" val="1360856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9- Deyimler mecaz anlamlı sözcük öbekleridir.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Örneğin :’’taş kesilmek’’ </a:t>
            </a:r>
            <a:r>
              <a:rPr lang="tr-TR" b="1" dirty="0" err="1"/>
              <a:t>deyimininin</a:t>
            </a:r>
            <a:r>
              <a:rPr lang="tr-TR" b="1" dirty="0"/>
              <a:t> anlamı çok şaşırıp ne söyleyeceğini bilememek.</a:t>
            </a:r>
            <a:r>
              <a:rPr lang="tr-TR" dirty="0"/>
              <a:t>(Bu deyimde hareketsizliği bilinen taştan benzetme yoluyla yararlanılmıştır.)</a:t>
            </a:r>
          </a:p>
          <a:p>
            <a:r>
              <a:rPr lang="tr-TR" dirty="0">
                <a:solidFill>
                  <a:srgbClr val="C00000"/>
                </a:solidFill>
              </a:rPr>
              <a:t>gözünü dört </a:t>
            </a:r>
            <a:r>
              <a:rPr lang="tr-TR" dirty="0" err="1">
                <a:solidFill>
                  <a:srgbClr val="C00000"/>
                </a:solidFill>
              </a:rPr>
              <a:t>açmak</a:t>
            </a:r>
            <a:r>
              <a:rPr lang="tr-TR" dirty="0" err="1"/>
              <a:t>:MECAZ</a:t>
            </a:r>
            <a:r>
              <a:rPr lang="tr-TR" dirty="0"/>
              <a:t> ANLAM(Çok uyanık olmak, aldanmamak. Gözünü dört aç, bu adamlar düzenbaz.)</a:t>
            </a:r>
          </a:p>
          <a:p>
            <a:r>
              <a:rPr lang="tr-TR" b="1" dirty="0">
                <a:solidFill>
                  <a:srgbClr val="C00000"/>
                </a:solidFill>
              </a:rPr>
              <a:t>raydan </a:t>
            </a:r>
            <a:r>
              <a:rPr lang="tr-TR" b="1" dirty="0" err="1">
                <a:solidFill>
                  <a:srgbClr val="C00000"/>
                </a:solidFill>
              </a:rPr>
              <a:t>çıkmak</a:t>
            </a:r>
            <a:r>
              <a:rPr lang="tr-TR" b="1" dirty="0" err="1"/>
              <a:t>:MECAZ</a:t>
            </a:r>
            <a:r>
              <a:rPr lang="tr-TR" b="1" dirty="0"/>
              <a:t> ANLAM</a:t>
            </a:r>
          </a:p>
          <a:p>
            <a:r>
              <a:rPr lang="tr-TR" b="1" dirty="0">
                <a:solidFill>
                  <a:srgbClr val="C00000"/>
                </a:solidFill>
              </a:rPr>
              <a:t>kulak kabartmak</a:t>
            </a:r>
            <a:r>
              <a:rPr lang="tr-TR" b="1" dirty="0"/>
              <a:t>: MECAZ ANLAM</a:t>
            </a:r>
          </a:p>
        </p:txBody>
      </p:sp>
    </p:spTree>
    <p:extLst>
      <p:ext uri="{BB962C8B-B14F-4D97-AF65-F5344CB8AC3E}">
        <p14:creationId xmlns:p14="http://schemas.microsoft.com/office/powerpoint/2010/main" val="1531854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10- Bazı deyimlerde sözcükler gerçek anlamıyla kullanılır.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ÖRNEĞİN; ‘’ akılda kalmak’’ </a:t>
            </a:r>
            <a:r>
              <a:rPr lang="tr-TR" dirty="0"/>
              <a:t>GERÇEK ANLAM</a:t>
            </a:r>
          </a:p>
          <a:p>
            <a:r>
              <a:rPr lang="tr-TR" dirty="0">
                <a:solidFill>
                  <a:srgbClr val="7030A0"/>
                </a:solidFill>
              </a:rPr>
              <a:t>BU DEYİMDE AKILDA YER ETMEK ,UNUTMAMAK ANLAMINDA KULLANILMIŞTIR</a:t>
            </a:r>
            <a:r>
              <a:rPr lang="tr-TR" dirty="0">
                <a:solidFill>
                  <a:srgbClr val="C00000"/>
                </a:solidFill>
              </a:rPr>
              <a:t>.</a:t>
            </a:r>
          </a:p>
          <a:p>
            <a:r>
              <a:rPr lang="tr-TR" dirty="0">
                <a:solidFill>
                  <a:srgbClr val="C00000"/>
                </a:solidFill>
              </a:rPr>
              <a:t>zarara </a:t>
            </a:r>
            <a:r>
              <a:rPr lang="tr-TR" dirty="0" err="1">
                <a:solidFill>
                  <a:srgbClr val="C00000"/>
                </a:solidFill>
              </a:rPr>
              <a:t>sokmak:</a:t>
            </a:r>
            <a:r>
              <a:rPr lang="tr-TR" dirty="0" err="1"/>
              <a:t>GERÇEK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/>
              <a:t>ANLAM</a:t>
            </a:r>
          </a:p>
          <a:p>
            <a:r>
              <a:rPr lang="tr-TR" dirty="0">
                <a:solidFill>
                  <a:srgbClr val="C00000"/>
                </a:solidFill>
              </a:rPr>
              <a:t>razı    olmak</a:t>
            </a:r>
            <a:r>
              <a:rPr lang="tr-TR" dirty="0"/>
              <a:t>: GERÇEK ANLAM</a:t>
            </a:r>
          </a:p>
          <a:p>
            <a:r>
              <a:rPr lang="tr-TR" dirty="0">
                <a:solidFill>
                  <a:srgbClr val="C00000"/>
                </a:solidFill>
              </a:rPr>
              <a:t>iyi gün dostu</a:t>
            </a:r>
            <a:r>
              <a:rPr lang="tr-TR" dirty="0"/>
              <a:t>: GERÇEK ANLAM(Dostlarının mutlu zamanlarında onların yanında olan ancak sıkıntılı zamanlarında onlardan kaçan kimseler için kullanılır.)</a:t>
            </a:r>
          </a:p>
        </p:txBody>
      </p:sp>
    </p:spTree>
    <p:extLst>
      <p:ext uri="{BB962C8B-B14F-4D97-AF65-F5344CB8AC3E}">
        <p14:creationId xmlns:p14="http://schemas.microsoft.com/office/powerpoint/2010/main" val="855448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9600" dirty="0">
                <a:solidFill>
                  <a:srgbClr val="92D050"/>
                </a:solidFill>
              </a:rPr>
              <a:t>ÖRNEKLER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6600" dirty="0">
                <a:solidFill>
                  <a:srgbClr val="C00000"/>
                </a:solidFill>
              </a:rPr>
              <a:t>Ayıkla pirincin taşını</a:t>
            </a:r>
          </a:p>
          <a:p>
            <a:r>
              <a:rPr lang="tr-TR" sz="3600" dirty="0"/>
              <a:t>Bir işin içinden çıkılmaz durumda olduğunu anlatmak için kullanılır. Ayıkla pirincin taşını! Sorumlu sensin.</a:t>
            </a:r>
          </a:p>
          <a:p>
            <a:r>
              <a:rPr lang="tr-TR" sz="6000" dirty="0">
                <a:solidFill>
                  <a:srgbClr val="C00000"/>
                </a:solidFill>
              </a:rPr>
              <a:t>Atı alan </a:t>
            </a:r>
            <a:r>
              <a:rPr lang="tr-TR" sz="6000" dirty="0" err="1">
                <a:solidFill>
                  <a:srgbClr val="C00000"/>
                </a:solidFill>
              </a:rPr>
              <a:t>Üsküdarı</a:t>
            </a:r>
            <a:r>
              <a:rPr lang="tr-TR" sz="6000" dirty="0">
                <a:solidFill>
                  <a:srgbClr val="C00000"/>
                </a:solidFill>
              </a:rPr>
              <a:t> geçti</a:t>
            </a:r>
          </a:p>
          <a:p>
            <a:r>
              <a:rPr lang="tr-TR" sz="4200" dirty="0"/>
              <a:t>Artık iş işten geçti; yapılacak bir şey kalmadı, anlamında söylenir. Geç kaldınız. Atı alan </a:t>
            </a:r>
            <a:r>
              <a:rPr lang="tr-TR" sz="4200" dirty="0" err="1"/>
              <a:t>Üsküdarı</a:t>
            </a:r>
            <a:r>
              <a:rPr lang="tr-TR" sz="4200" dirty="0"/>
              <a:t> geçti.</a:t>
            </a:r>
            <a:endParaRPr lang="tr-TR" sz="4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936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6600" dirty="0">
                <a:solidFill>
                  <a:srgbClr val="C00000"/>
                </a:solidFill>
                <a:latin typeface="Arial Black" panose="020B0A04020102020204" pitchFamily="34" charset="0"/>
              </a:rPr>
              <a:t>İğne atsan yere düşmez</a:t>
            </a:r>
            <a:r>
              <a:rPr lang="tr-TR" sz="6600" dirty="0">
                <a:solidFill>
                  <a:srgbClr val="C00000"/>
                </a:solidFill>
              </a:rPr>
              <a:t/>
            </a:r>
            <a:br>
              <a:rPr lang="tr-TR" sz="6600" dirty="0">
                <a:solidFill>
                  <a:srgbClr val="C00000"/>
                </a:solidFill>
              </a:rPr>
            </a:br>
            <a:r>
              <a:rPr lang="tr-TR" sz="4000" dirty="0"/>
              <a:t>Çok kalabalık, anlamında söylenir. Kumsalda iğne atsan yere düşmez.</a:t>
            </a:r>
            <a:endParaRPr lang="tr-TR" sz="4000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400" dirty="0">
                <a:solidFill>
                  <a:srgbClr val="C00000"/>
                </a:solidFill>
                <a:latin typeface="Arial Black" panose="020B0A04020102020204" pitchFamily="34" charset="0"/>
              </a:rPr>
              <a:t>topun ağzında</a:t>
            </a:r>
          </a:p>
          <a:p>
            <a:r>
              <a:rPr lang="tr-TR" sz="3600" dirty="0"/>
              <a:t>Tehlikeye en yakın yerde olan kimseleri nitelemek için söylenir. O düşünsün, topun ağzında olan o.</a:t>
            </a:r>
          </a:p>
          <a:p>
            <a:r>
              <a:rPr lang="tr-TR" sz="5400" b="1" dirty="0">
                <a:solidFill>
                  <a:srgbClr val="C00000"/>
                </a:solidFill>
              </a:rPr>
              <a:t>tozu dumana katmak</a:t>
            </a:r>
          </a:p>
          <a:p>
            <a:r>
              <a:rPr lang="tr-TR" sz="3600" dirty="0"/>
              <a:t>Ortalığı karmakarışık bir duruma getirmek. Evimize gelip tozu dumana kattı.</a:t>
            </a:r>
            <a:endParaRPr lang="tr-TR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407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>
                <a:solidFill>
                  <a:srgbClr val="C00000"/>
                </a:solidFill>
                <a:latin typeface="Arial Black" panose="020B0A04020102020204" pitchFamily="34" charset="0"/>
              </a:rPr>
              <a:t>el bebek gül bebek</a:t>
            </a:r>
            <a:br>
              <a:rPr lang="tr-TR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tr-TR" sz="4000" dirty="0"/>
              <a:t>Çok şımartılan, nazlı büyütülen çocuklar, gençler için söylenir. Bu çocuğu el bebek gül bebek yetiştirmişler.</a:t>
            </a:r>
            <a:endParaRPr lang="tr-TR" sz="4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5400" dirty="0">
                <a:solidFill>
                  <a:srgbClr val="C00000"/>
                </a:solidFill>
                <a:latin typeface="Arial Black" panose="020B0A04020102020204" pitchFamily="34" charset="0"/>
              </a:rPr>
              <a:t>gaf yapmak</a:t>
            </a:r>
          </a:p>
          <a:p>
            <a:r>
              <a:rPr lang="tr-TR" sz="3600" dirty="0"/>
              <a:t>Bilmeden karşısındakini incitecek bir söz söylemek ya da bir davranışta bulunmak. Bunu ona söylemekle büyük gaf yaptım.</a:t>
            </a:r>
          </a:p>
          <a:p>
            <a:r>
              <a:rPr lang="tr-TR" sz="5400" dirty="0">
                <a:solidFill>
                  <a:srgbClr val="C00000"/>
                </a:solidFill>
                <a:latin typeface="Arial Black" panose="020B0A04020102020204" pitchFamily="34" charset="0"/>
              </a:rPr>
              <a:t>cebine indirmek</a:t>
            </a:r>
          </a:p>
          <a:p>
            <a:r>
              <a:rPr lang="tr-TR" sz="4200" dirty="0"/>
              <a:t>Hakkı olup olmadığını düşünmeksizin gelen parayı almak. Aldığı bahşişleri kimseyle paylaşmaz, hepsini cebine in </a:t>
            </a:r>
            <a:r>
              <a:rPr lang="tr-TR" sz="4200" dirty="0" err="1"/>
              <a:t>dirirdi</a:t>
            </a:r>
            <a:r>
              <a:rPr lang="tr-TR" sz="4200" dirty="0"/>
              <a:t>.</a:t>
            </a:r>
            <a:endParaRPr lang="tr-TR" sz="42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tr-TR" sz="5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aleway-SemiBold"/>
              </a:rPr>
              <a:t>  </a:t>
            </a:r>
            <a:r>
              <a:rPr kumimoji="0" lang="tr-TR" altLang="tr-TR" sz="19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aleway-SemiBold"/>
              </a:rPr>
              <a:t>c</a:t>
            </a:r>
            <a:r>
              <a:rPr kumimoji="0" lang="tr-TR" altLang="tr-TR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aleway-SemiBold"/>
              </a:rPr>
              <a:t>ebine indirmek</a:t>
            </a:r>
            <a:r>
              <a:rPr kumimoji="0" lang="tr-TR" altLang="tr-T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tr-TR" altLang="tr-TR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Raleway-SemiBold"/>
            </a:endParaRPr>
          </a:p>
        </p:txBody>
      </p:sp>
      <p:sp>
        <p:nvSpPr>
          <p:cNvPr id="5" name="AutoShape 2" descr="data:image/png;base64,iVBORw0KGgoAAAANSUhEUgAAABgAAAAYCAYAAADgdz34AAAAGXRFWHRTb2Z0d2FyZQBBZG9iZSBJbWFnZVJlYWR5ccllPAAAAyZpVFh0WE1MOmNvbS5hZG9iZS54bXAAAAAAADw/eHBhY2tldCBiZWdpbj0i77u/IiBpZD0iVzVNME1wQ2VoaUh6cmVTek5UY3prYzlkIj8+IDx4OnhtcG1ldGEgeG1sbnM6eD0iYWRvYmU6bnM6bWV0YS8iIHg6eG1wdGs9IkFkb2JlIFhNUCBDb3JlIDUuNi1jMTM4IDc5LjE1OTgyNCwgMjAxNi8wOS8xNC0wMTowOTowMSAgICAgICAgIj4gPHJkZjpSREYgeG1sbnM6cmRmPSJodHRwOi8vd3d3LnczLm9yZy8xOTk5LzAyLzIyLXJkZi1zeW50YXgtbnMjIj4gPHJkZjpEZXNjcmlwdGlvbiByZGY6YWJvdXQ9IiIgeG1sbnM6eG1wPSJodHRwOi8vbnMuYWRvYmUuY29tL3hhcC8xLjAvIiB4bWxuczp4bXBNTT0iaHR0cDovL25zLmFkb2JlLmNvbS94YXAvMS4wL21tLyIgeG1sbnM6c3RSZWY9Imh0dHA6Ly9ucy5hZG9iZS5jb20veGFwLzEuMC9zVHlwZS9SZXNvdXJjZVJlZiMiIHhtcDpDcmVhdG9yVG9vbD0iQWRvYmUgUGhvdG9zaG9wIENDIDIwMTcgKFdpbmRvd3MpIiB4bXBNTTpJbnN0YW5jZUlEPSJ4bXAuaWlkOjkzREVCODRCNzEwMjExRTdBNzQzQkE3OEI5ODZCNzc4IiB4bXBNTTpEb2N1bWVudElEPSJ4bXAuZGlkOjkzREVCODRDNzEwMjExRTdBNzQzQkE3OEI5ODZCNzc4Ij4gPHhtcE1NOkRlcml2ZWRGcm9tIHN0UmVmOmluc3RhbmNlSUQ9InhtcC5paWQ6OTNERUI4NDk3MTAyMTFFN0E3NDNCQTc4Qjk4NkI3NzgiIHN0UmVmOmRvY3VtZW50SUQ9InhtcC5kaWQ6OTNERUI4NEE3MTAyMTFFN0E3NDNCQTc4Qjk4NkI3NzgiLz4gPC9yZGY6RGVzY3JpcHRpb24+IDwvcmRmOlJERj4gPC94OnhtcG1ldGE+IDw/eHBhY2tldCBlbmQ9InIiPz5pHKQYAAABpUlEQVR42ryWTy8DQRjGd9dJw4k6InVrm/gMJXoULki54igOEp/AnwO+hP8X4kioryDBTdXGAeUmepDsel55N1nNvDOzKzzJL20mM8878847M+sG4ZOjUS+ogBLIgyz4BI/gAVyCA3AvGbhCADJeAxOgzdEr4CDLwLcJMAq2QaeTTO9gDuzFG72WTgvgKIU5qQPsgEUpwCTYUgQl3YIZ0DQEccEGe/1IEeX8hmehMh8Cz6AMjkG7RboKtCfRbFcFc9IKm5NOwZjFSshrPVpBH35rQmpIH2CczSPZrISqK0emUxpzUoY3vhxrs1nJt7fHh8gkXZA3zbgSBShalqEUZBg0hDFFCtCdoNZVQa7ACHhV9M96KQ6Um6SzJ0SW1OS8xytqEJwJmWh4fMDSmlOqzvmWVemaAlz8wpz2o0szrkoHrR9/7jRnQWeeMRy0ATKtg0NNx9kU5g571v/tsvN5pqGic573adrSPGQvX/Wi0YOzabibTOZL/Cb8yZM5D3Z1TybphO+nfa4EkwLuW2g1131VqD5byKCH21+4KKpcLTXJ4EuAAQBnUoKcrGyRT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aleway-SemiBold"/>
              </a:rPr>
              <a:t>  </a:t>
            </a:r>
            <a:r>
              <a:rPr kumimoji="0" lang="tr-TR" altLang="tr-TR" sz="19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aleway-SemiBold"/>
              </a:rPr>
              <a:t>c</a:t>
            </a:r>
            <a:r>
              <a:rPr kumimoji="0" lang="tr-TR" altLang="tr-TR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Raleway-SemiBold"/>
              </a:rPr>
              <a:t>ebine indirmek</a:t>
            </a:r>
            <a:r>
              <a:rPr kumimoji="0" lang="tr-TR" altLang="tr-T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tr-TR" altLang="tr-TR" sz="1800" b="0" i="0" u="none" strike="noStrike" cap="none" normalizeH="0" baseline="0">
              <a:ln>
                <a:noFill/>
              </a:ln>
              <a:solidFill>
                <a:srgbClr val="FFFFFF"/>
              </a:solidFill>
              <a:effectLst/>
              <a:latin typeface="Raleway-SemiBold"/>
            </a:endParaRPr>
          </a:p>
        </p:txBody>
      </p:sp>
      <p:sp>
        <p:nvSpPr>
          <p:cNvPr id="7" name="AutoShape 4" descr="data:image/png;base64,iVBORw0KGgoAAAANSUhEUgAAABgAAAAYCAYAAADgdz34AAAAGXRFWHRTb2Z0d2FyZQBBZG9iZSBJbWFnZVJlYWR5ccllPAAAAyZpVFh0WE1MOmNvbS5hZG9iZS54bXAAAAAAADw/eHBhY2tldCBiZWdpbj0i77u/IiBpZD0iVzVNME1wQ2VoaUh6cmVTek5UY3prYzlkIj8+IDx4OnhtcG1ldGEgeG1sbnM6eD0iYWRvYmU6bnM6bWV0YS8iIHg6eG1wdGs9IkFkb2JlIFhNUCBDb3JlIDUuNi1jMTM4IDc5LjE1OTgyNCwgMjAxNi8wOS8xNC0wMTowOTowMSAgICAgICAgIj4gPHJkZjpSREYgeG1sbnM6cmRmPSJodHRwOi8vd3d3LnczLm9yZy8xOTk5LzAyLzIyLXJkZi1zeW50YXgtbnMjIj4gPHJkZjpEZXNjcmlwdGlvbiByZGY6YWJvdXQ9IiIgeG1sbnM6eG1wPSJodHRwOi8vbnMuYWRvYmUuY29tL3hhcC8xLjAvIiB4bWxuczp4bXBNTT0iaHR0cDovL25zLmFkb2JlLmNvbS94YXAvMS4wL21tLyIgeG1sbnM6c3RSZWY9Imh0dHA6Ly9ucy5hZG9iZS5jb20veGFwLzEuMC9zVHlwZS9SZXNvdXJjZVJlZiMiIHhtcDpDcmVhdG9yVG9vbD0iQWRvYmUgUGhvdG9zaG9wIENDIDIwMTcgKFdpbmRvd3MpIiB4bXBNTTpJbnN0YW5jZUlEPSJ4bXAuaWlkOjkzREVCODRCNzEwMjExRTdBNzQzQkE3OEI5ODZCNzc4IiB4bXBNTTpEb2N1bWVudElEPSJ4bXAuZGlkOjkzREVCODRDNzEwMjExRTdBNzQzQkE3OEI5ODZCNzc4Ij4gPHhtcE1NOkRlcml2ZWRGcm9tIHN0UmVmOmluc3RhbmNlSUQ9InhtcC5paWQ6OTNERUI4NDk3MTAyMTFFN0E3NDNCQTc4Qjk4NkI3NzgiIHN0UmVmOmRvY3VtZW50SUQ9InhtcC5kaWQ6OTNERUI4NEE3MTAyMTFFN0E3NDNCQTc4Qjk4NkI3NzgiLz4gPC9yZGY6RGVzY3JpcHRpb24+IDwvcmRmOlJERj4gPC94OnhtcG1ldGE+IDw/eHBhY2tldCBlbmQ9InIiPz5pHKQYAAABpUlEQVR42ryWTy8DQRjGd9dJw4k6InVrm/gMJXoULki54igOEp/AnwO+hP8X4kioryDBTdXGAeUmepDsel55N1nNvDOzKzzJL20mM8878847M+sG4ZOjUS+ogBLIgyz4BI/gAVyCA3AvGbhCADJeAxOgzdEr4CDLwLcJMAq2QaeTTO9gDuzFG72WTgvgKIU5qQPsgEUpwCTYUgQl3YIZ0DQEccEGe/1IEeX8hmehMh8Cz6AMjkG7RboKtCfRbFcFc9IKm5NOwZjFSshrPVpBH35rQmpIH2CczSPZrISqK0emUxpzUoY3vhxrs1nJt7fHh8gkXZA3zbgSBShalqEUZBg0hDFFCtCdoNZVQa7ACHhV9M96KQ6Um6SzJ0SW1OS8xytqEJwJmWh4fMDSmlOqzvmWVemaAlz8wpz2o0szrkoHrR9/7jRnQWeeMRy0ATKtg0NNx9kU5g571v/tsvN5pqGic573adrSPGQvX/Wi0YOzabibTOZL/Cb8yZM5D3Z1TybphO+nfa4EkwLuW2g1131VqD5byKCH21+4KKpcLTXJ4EuAAQBnUoKcrGyRTwAAAABJRU5ErkJgg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8996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5400" dirty="0">
                <a:solidFill>
                  <a:srgbClr val="C00000"/>
                </a:solidFill>
                <a:latin typeface="Arial Black" panose="020B0A04020102020204" pitchFamily="34" charset="0"/>
              </a:rPr>
              <a:t>su koyuvermek</a:t>
            </a:r>
            <a:br>
              <a:rPr lang="tr-TR" sz="54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tr-TR" sz="2700" dirty="0">
                <a:latin typeface="Arial Black" panose="020B0A04020102020204" pitchFamily="34" charset="0"/>
              </a:rPr>
              <a:t>1. Sözünde durmamak. Yapacağım dedin, ama su koyuveriyorsun. /n 2. Tatsızlık çıkarmak. Su koyuverip insanların huzurunu bozma</a:t>
            </a:r>
            <a:r>
              <a:rPr lang="tr-TR" sz="3100" dirty="0">
                <a:latin typeface="Arial Black" panose="020B0A04020102020204" pitchFamily="34" charset="0"/>
              </a:rPr>
              <a:t>.</a:t>
            </a:r>
            <a:endParaRPr lang="tr-TR" sz="31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400" dirty="0">
                <a:solidFill>
                  <a:srgbClr val="C00000"/>
                </a:solidFill>
                <a:latin typeface="Arial Black" panose="020B0A04020102020204" pitchFamily="34" charset="0"/>
              </a:rPr>
              <a:t>şekerleme yapmak</a:t>
            </a:r>
          </a:p>
          <a:p>
            <a:r>
              <a:rPr lang="tr-TR" dirty="0">
                <a:latin typeface="Arial Black" panose="020B0A04020102020204" pitchFamily="34" charset="0"/>
              </a:rPr>
              <a:t>Kısa ve hafif bir uyku çekmek. Öğle yemeklerinden sonra şekerleme yapardı.</a:t>
            </a:r>
          </a:p>
          <a:p>
            <a:r>
              <a:rPr lang="tr-TR" sz="5400" dirty="0">
                <a:solidFill>
                  <a:srgbClr val="C00000"/>
                </a:solidFill>
                <a:latin typeface="Arial Black" panose="020B0A04020102020204" pitchFamily="34" charset="0"/>
              </a:rPr>
              <a:t>iğne ipliğe dönmek</a:t>
            </a:r>
          </a:p>
          <a:p>
            <a:pPr marL="0" indent="0">
              <a:buNone/>
            </a:pPr>
            <a:r>
              <a:rPr lang="tr-TR" sz="3600" dirty="0">
                <a:latin typeface="Arial Black" panose="020B0A04020102020204" pitchFamily="34" charset="0"/>
              </a:rPr>
              <a:t>Çok zayıflamış (olmak). Ne oldu sana? Bir deri, bir kemik kalmışsın.</a:t>
            </a:r>
            <a:endParaRPr lang="tr-TR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6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Aşağıda kullanılan deyimleri dikkatli inceleyelim.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24591" y="1825625"/>
            <a:ext cx="10515600" cy="4351338"/>
          </a:xfrm>
        </p:spPr>
        <p:txBody>
          <a:bodyPr/>
          <a:lstStyle/>
          <a:p>
            <a:r>
              <a:rPr lang="tr-TR" dirty="0"/>
              <a:t>    Açlıktan </a:t>
            </a:r>
            <a:r>
              <a:rPr lang="tr-TR" dirty="0">
                <a:solidFill>
                  <a:srgbClr val="C00000"/>
                </a:solidFill>
              </a:rPr>
              <a:t>karnı zil çalıyordu</a:t>
            </a:r>
            <a:r>
              <a:rPr lang="tr-TR" dirty="0"/>
              <a:t>.</a:t>
            </a:r>
          </a:p>
          <a:p>
            <a:endParaRPr lang="tr-TR" dirty="0"/>
          </a:p>
          <a:p>
            <a:r>
              <a:rPr lang="tr-TR" dirty="0"/>
              <a:t>     Masadaki yemeklere </a:t>
            </a:r>
            <a:r>
              <a:rPr lang="tr-TR" dirty="0">
                <a:solidFill>
                  <a:srgbClr val="C00000"/>
                </a:solidFill>
              </a:rPr>
              <a:t>göz ucuyla baktı</a:t>
            </a:r>
            <a:r>
              <a:rPr lang="tr-TR" dirty="0"/>
              <a:t>.</a:t>
            </a:r>
          </a:p>
          <a:p>
            <a:endParaRPr lang="tr-TR" dirty="0"/>
          </a:p>
          <a:p>
            <a:r>
              <a:rPr lang="tr-TR" dirty="0"/>
              <a:t>     Aslında masaya oturmak için </a:t>
            </a:r>
            <a:r>
              <a:rPr lang="tr-TR" dirty="0">
                <a:solidFill>
                  <a:srgbClr val="C00000"/>
                </a:solidFill>
              </a:rPr>
              <a:t>can atıyordu</a:t>
            </a:r>
            <a:r>
              <a:rPr lang="tr-TR" dirty="0"/>
              <a:t>.</a:t>
            </a:r>
          </a:p>
          <a:p>
            <a:endParaRPr lang="tr-TR" dirty="0"/>
          </a:p>
        </p:txBody>
      </p:sp>
      <p:sp>
        <p:nvSpPr>
          <p:cNvPr id="4" name="Sağ Ok 3"/>
          <p:cNvSpPr/>
          <p:nvPr/>
        </p:nvSpPr>
        <p:spPr>
          <a:xfrm>
            <a:off x="348996" y="18256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Sağ Ok 4"/>
          <p:cNvSpPr/>
          <p:nvPr/>
        </p:nvSpPr>
        <p:spPr>
          <a:xfrm>
            <a:off x="665018" y="2618509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Sağ Ok 6"/>
          <p:cNvSpPr/>
          <p:nvPr/>
        </p:nvSpPr>
        <p:spPr>
          <a:xfrm>
            <a:off x="303275" y="289709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Sağ Ok 8"/>
          <p:cNvSpPr/>
          <p:nvPr/>
        </p:nvSpPr>
        <p:spPr>
          <a:xfrm>
            <a:off x="289560" y="382912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                </a:t>
            </a:r>
          </a:p>
        </p:txBody>
      </p:sp>
      <p:sp>
        <p:nvSpPr>
          <p:cNvPr id="10" name="Bulut Belirtme Çizgisi 9"/>
          <p:cNvSpPr/>
          <p:nvPr/>
        </p:nvSpPr>
        <p:spPr>
          <a:xfrm>
            <a:off x="1327403" y="4198513"/>
            <a:ext cx="8259941" cy="252425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800" dirty="0"/>
              <a:t>Cümlelerdeki koyu yazılmış söz grupları en az iki sözcükten oluşmuştur. Ayrıca gerçek anlamının dışında mecaz anlamıyla kullanılmıştır.</a:t>
            </a:r>
          </a:p>
        </p:txBody>
      </p:sp>
    </p:spTree>
    <p:extLst>
      <p:ext uri="{BB962C8B-B14F-4D97-AF65-F5344CB8AC3E}">
        <p14:creationId xmlns:p14="http://schemas.microsoft.com/office/powerpoint/2010/main" val="3625786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  <a:t>ipe un sermek</a:t>
            </a:r>
            <a:b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tr-TR" sz="2700" dirty="0">
                <a:latin typeface="Arial Black" panose="020B0A04020102020204" pitchFamily="34" charset="0"/>
              </a:rPr>
              <a:t>İstenilen işi yapmamak için geçersiz birtakım nedenler ileri sürmek. Odasını temizlememek için ipe un seriyordu.</a:t>
            </a:r>
            <a:endParaRPr lang="tr-TR" sz="27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  <a:t>yerin dibine geçmek</a:t>
            </a:r>
          </a:p>
          <a:p>
            <a:r>
              <a:rPr lang="tr-TR" dirty="0">
                <a:latin typeface="Arial Black" panose="020B0A04020102020204" pitchFamily="34" charset="0"/>
              </a:rPr>
              <a:t>Çok utanmak. Öğretmenimin sorusuna yanıt veremeyince yerin dibine geçtim.</a:t>
            </a:r>
          </a:p>
          <a:p>
            <a: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  <a:t>etekleri tutuşmak</a:t>
            </a:r>
          </a:p>
          <a:p>
            <a:r>
              <a:rPr lang="tr-TR" sz="3000" dirty="0">
                <a:latin typeface="Arial Black" panose="020B0A04020102020204" pitchFamily="34" charset="0"/>
              </a:rPr>
              <a:t>Çok telaşlanmak. Öğretmenin geleceğini duyunca hepimizin etekleri tutuştu.</a:t>
            </a:r>
          </a:p>
          <a:p>
            <a: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  <a:t>anasının gözü</a:t>
            </a:r>
          </a:p>
          <a:p>
            <a:r>
              <a:rPr lang="tr-TR" sz="3300" dirty="0">
                <a:latin typeface="Arial Black" panose="020B0A04020102020204" pitchFamily="34" charset="0"/>
              </a:rPr>
              <a:t>Çok açıkgöz, çok kurnaz, dalavereci. Adam anasının gözü, dikkatli ol!</a:t>
            </a:r>
            <a:endParaRPr lang="tr-TR" sz="33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30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  <a:t>hapı yutmak</a:t>
            </a:r>
            <a:b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tr-TR" sz="3100" dirty="0">
                <a:latin typeface="Arial Black" panose="020B0A04020102020204" pitchFamily="34" charset="0"/>
              </a:rPr>
              <a:t>Kötü bir duruma düşmek. Babam benim burada olduğumu öğrenirse hapı yutarım.</a:t>
            </a:r>
            <a:endParaRPr lang="tr-TR" sz="31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  <a:t>şifayı bulmak (kapmak)</a:t>
            </a:r>
          </a:p>
          <a:p>
            <a:r>
              <a:rPr lang="tr-TR" dirty="0">
                <a:latin typeface="Arial Black" panose="020B0A04020102020204" pitchFamily="34" charset="0"/>
              </a:rPr>
              <a:t>Hastalanmak (Burada ters anlam verilmiştir.). Üşütünce şifayı buldum.</a:t>
            </a:r>
          </a:p>
          <a:p>
            <a:r>
              <a:rPr lang="tr-TR" sz="5400" dirty="0">
                <a:solidFill>
                  <a:srgbClr val="FF0000"/>
                </a:solidFill>
                <a:latin typeface="Arial Black" panose="020B0A04020102020204" pitchFamily="34" charset="0"/>
              </a:rPr>
              <a:t>faka basmak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Aldatılmak, tuzağa düşmek. Kendine çok güveniyordun, ama faka bastın.</a:t>
            </a:r>
            <a:endParaRPr lang="tr-TR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909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99655" y="500062"/>
            <a:ext cx="10515600" cy="1325563"/>
          </a:xfrm>
        </p:spPr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Karnı zil çalmak</a:t>
            </a:r>
            <a:r>
              <a:rPr lang="tr-TR" dirty="0"/>
              <a:t>: Çok acıkmak.</a:t>
            </a:r>
            <a:br>
              <a:rPr lang="tr-TR" dirty="0"/>
            </a:br>
            <a:r>
              <a:rPr lang="tr-TR" dirty="0">
                <a:solidFill>
                  <a:srgbClr val="C00000"/>
                </a:solidFill>
              </a:rPr>
              <a:t>Göz ucuyla </a:t>
            </a:r>
            <a:r>
              <a:rPr lang="tr-TR" dirty="0" err="1">
                <a:solidFill>
                  <a:srgbClr val="C00000"/>
                </a:solidFill>
              </a:rPr>
              <a:t>bakmak</a:t>
            </a:r>
            <a:r>
              <a:rPr lang="tr-TR" dirty="0" err="1"/>
              <a:t>:Sezdirmeden</a:t>
            </a:r>
            <a:r>
              <a:rPr lang="tr-TR" dirty="0"/>
              <a:t> bakmak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000" dirty="0">
                <a:solidFill>
                  <a:srgbClr val="C00000"/>
                </a:solidFill>
              </a:rPr>
              <a:t>Can </a:t>
            </a:r>
            <a:r>
              <a:rPr lang="tr-TR" sz="4000" dirty="0" err="1">
                <a:solidFill>
                  <a:srgbClr val="C00000"/>
                </a:solidFill>
              </a:rPr>
              <a:t>atmak</a:t>
            </a:r>
            <a:r>
              <a:rPr lang="tr-TR" sz="4000" dirty="0" err="1"/>
              <a:t>:Çok</a:t>
            </a:r>
            <a:r>
              <a:rPr lang="tr-TR" sz="4000" dirty="0"/>
              <a:t> istekli olmak.</a:t>
            </a:r>
          </a:p>
          <a:p>
            <a:endParaRPr lang="tr-TR" sz="4000" dirty="0"/>
          </a:p>
        </p:txBody>
      </p:sp>
      <p:sp>
        <p:nvSpPr>
          <p:cNvPr id="4" name="Dikdörtgen Belirtme Çizgisi 3"/>
          <p:cNvSpPr/>
          <p:nvPr/>
        </p:nvSpPr>
        <p:spPr>
          <a:xfrm>
            <a:off x="1260764" y="2826327"/>
            <a:ext cx="8756071" cy="2909455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000" dirty="0"/>
              <a:t>Bu üç söz  grubu birer deyimdir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7820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Deyimler</a:t>
            </a:r>
            <a:r>
              <a:rPr lang="tr-TR" dirty="0"/>
              <a:t>;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047298"/>
            <a:ext cx="10515600" cy="4351338"/>
          </a:xfrm>
        </p:spPr>
        <p:txBody>
          <a:bodyPr/>
          <a:lstStyle/>
          <a:p>
            <a:r>
              <a:rPr lang="tr-TR" sz="3200" dirty="0"/>
              <a:t>Az sözle daha etkili bir anlatım yapmamızı sağlar.</a:t>
            </a:r>
          </a:p>
          <a:p>
            <a:r>
              <a:rPr lang="tr-TR" sz="3200" dirty="0"/>
              <a:t>Bazı durumları kısa yoldan ifade etmemizi sağlar.</a:t>
            </a:r>
          </a:p>
          <a:p>
            <a:pPr marL="0" indent="0">
              <a:buNone/>
            </a:pP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4" name="Oval Belirtme Çizgisi 3"/>
          <p:cNvSpPr/>
          <p:nvPr/>
        </p:nvSpPr>
        <p:spPr>
          <a:xfrm>
            <a:off x="678874" y="3117272"/>
            <a:ext cx="10674926" cy="2838017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000" dirty="0"/>
              <a:t>Bir kişinin çok şaşırdığını uzun uzun anlatmak yerine ‘</a:t>
            </a:r>
            <a:r>
              <a:rPr lang="tr-TR" sz="4000" dirty="0">
                <a:solidFill>
                  <a:srgbClr val="C00000"/>
                </a:solidFill>
              </a:rPr>
              <a:t>’ağzı açık kalmak</a:t>
            </a:r>
            <a:r>
              <a:rPr lang="tr-TR" sz="4000" dirty="0"/>
              <a:t>’’ deyimini kullanmamız yeterli olur.</a:t>
            </a:r>
          </a:p>
        </p:txBody>
      </p:sp>
    </p:spTree>
    <p:extLst>
      <p:ext uri="{BB962C8B-B14F-4D97-AF65-F5344CB8AC3E}">
        <p14:creationId xmlns:p14="http://schemas.microsoft.com/office/powerpoint/2010/main" val="733929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7311"/>
          </a:xfrm>
        </p:spPr>
        <p:txBody>
          <a:bodyPr>
            <a:normAutofit fontScale="90000"/>
          </a:bodyPr>
          <a:lstStyle/>
          <a:p>
            <a:r>
              <a:rPr lang="tr-TR" dirty="0">
                <a:solidFill>
                  <a:srgbClr val="C00000"/>
                </a:solidFill>
              </a:rPr>
              <a:t>ÖRNEK: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Yaptığım maketi görünce </a:t>
            </a:r>
            <a:r>
              <a:rPr lang="tr-TR" dirty="0">
                <a:solidFill>
                  <a:srgbClr val="C00000"/>
                </a:solidFill>
              </a:rPr>
              <a:t>ağzı açık kaldı</a:t>
            </a:r>
            <a:r>
              <a:rPr lang="tr-TR" dirty="0"/>
              <a:t>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482436"/>
            <a:ext cx="10515600" cy="469452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r>
              <a:rPr lang="tr-TR" dirty="0" err="1">
                <a:latin typeface="Arial Black" panose="020B0A04020102020204" pitchFamily="34" charset="0"/>
              </a:rPr>
              <a:t>Hayrunisa</a:t>
            </a:r>
            <a:r>
              <a:rPr lang="tr-TR" dirty="0">
                <a:latin typeface="Arial Black" panose="020B0A04020102020204" pitchFamily="34" charset="0"/>
              </a:rPr>
              <a:t> ve Miray’ın arasına </a:t>
            </a:r>
            <a:r>
              <a:rPr lang="tr-TR" dirty="0">
                <a:solidFill>
                  <a:srgbClr val="C00000"/>
                </a:solidFill>
                <a:latin typeface="Arial Black" panose="020B0A04020102020204" pitchFamily="34" charset="0"/>
              </a:rPr>
              <a:t>kara kedi girmiş</a:t>
            </a:r>
            <a:r>
              <a:rPr lang="tr-TR" dirty="0">
                <a:latin typeface="Arial Black" panose="020B0A04020102020204" pitchFamily="34" charset="0"/>
              </a:rPr>
              <a:t>.</a:t>
            </a:r>
          </a:p>
          <a:p>
            <a:endParaRPr lang="tr-TR" dirty="0">
              <a:latin typeface="Arial Black" panose="020B0A04020102020204" pitchFamily="34" charset="0"/>
            </a:endParaRPr>
          </a:p>
        </p:txBody>
      </p:sp>
      <p:sp>
        <p:nvSpPr>
          <p:cNvPr id="5" name="Oval Belirtme Çizgisi 4"/>
          <p:cNvSpPr/>
          <p:nvPr/>
        </p:nvSpPr>
        <p:spPr>
          <a:xfrm>
            <a:off x="1" y="1482437"/>
            <a:ext cx="11097490" cy="2327564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800" dirty="0">
                <a:latin typeface="Arial Black" panose="020B0A04020102020204" pitchFamily="34" charset="0"/>
              </a:rPr>
              <a:t>İki kişinin dostluğunun bozulduğunu uzun uzun anlatmak yerine ‘</a:t>
            </a:r>
            <a:r>
              <a:rPr lang="tr-TR" sz="2800" dirty="0">
                <a:solidFill>
                  <a:srgbClr val="FF0000"/>
                </a:solidFill>
                <a:latin typeface="Arial Black" panose="020B0A04020102020204" pitchFamily="34" charset="0"/>
              </a:rPr>
              <a:t>’aralarına kara kedi girmek</a:t>
            </a:r>
            <a:r>
              <a:rPr lang="tr-TR" sz="2800" dirty="0">
                <a:latin typeface="Arial Black" panose="020B0A04020102020204" pitchFamily="34" charset="0"/>
              </a:rPr>
              <a:t> ‘’ deyimini kullanmamız yeterli olur.</a:t>
            </a:r>
          </a:p>
        </p:txBody>
      </p:sp>
    </p:spTree>
    <p:extLst>
      <p:ext uri="{BB962C8B-B14F-4D97-AF65-F5344CB8AC3E}">
        <p14:creationId xmlns:p14="http://schemas.microsoft.com/office/powerpoint/2010/main" val="2454176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Dilimizde çok kullandığımız deyimlere örnekler verelim: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3200" dirty="0">
                <a:solidFill>
                  <a:srgbClr val="C00000"/>
                </a:solidFill>
              </a:rPr>
              <a:t>Göz </a:t>
            </a:r>
            <a:r>
              <a:rPr lang="tr-TR" sz="3200" dirty="0" err="1">
                <a:solidFill>
                  <a:srgbClr val="C00000"/>
                </a:solidFill>
              </a:rPr>
              <a:t>boyamak</a:t>
            </a:r>
            <a:r>
              <a:rPr lang="tr-TR" sz="3200" dirty="0" err="1"/>
              <a:t>:Kötü</a:t>
            </a:r>
            <a:r>
              <a:rPr lang="tr-TR" sz="3200" dirty="0"/>
              <a:t> bir şeyi iyi gibi gösterip aldatmak.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Göze </a:t>
            </a:r>
            <a:r>
              <a:rPr lang="tr-TR" sz="3200" dirty="0" err="1">
                <a:solidFill>
                  <a:srgbClr val="C00000"/>
                </a:solidFill>
              </a:rPr>
              <a:t>batmak</a:t>
            </a:r>
            <a:r>
              <a:rPr lang="tr-TR" sz="3200" dirty="0" err="1"/>
              <a:t>:Görünüşü</a:t>
            </a:r>
            <a:r>
              <a:rPr lang="tr-TR" sz="3200" dirty="0"/>
              <a:t> herkesi tedirgin etmek.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Ekmeğini taştan </a:t>
            </a:r>
            <a:r>
              <a:rPr lang="tr-TR" sz="3200" dirty="0" err="1">
                <a:solidFill>
                  <a:srgbClr val="C00000"/>
                </a:solidFill>
              </a:rPr>
              <a:t>çıkarmak</a:t>
            </a:r>
            <a:r>
              <a:rPr lang="tr-TR" sz="3200" dirty="0" err="1"/>
              <a:t>:En</a:t>
            </a:r>
            <a:r>
              <a:rPr lang="tr-TR" sz="3200" dirty="0"/>
              <a:t> güç işi bile yapıp geçimini sağlamak.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Kulak misafiri </a:t>
            </a:r>
            <a:r>
              <a:rPr lang="tr-TR" sz="3200" dirty="0" err="1">
                <a:solidFill>
                  <a:srgbClr val="C00000"/>
                </a:solidFill>
              </a:rPr>
              <a:t>olmak</a:t>
            </a:r>
            <a:r>
              <a:rPr lang="tr-TR" sz="3200" dirty="0" err="1"/>
              <a:t>:Yakınında</a:t>
            </a:r>
            <a:r>
              <a:rPr lang="tr-TR" sz="3200" dirty="0"/>
              <a:t> konuşulanları dinlemek.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Ekmeğine yağ </a:t>
            </a:r>
            <a:r>
              <a:rPr lang="tr-TR" sz="3200" dirty="0" err="1">
                <a:solidFill>
                  <a:srgbClr val="C00000"/>
                </a:solidFill>
              </a:rPr>
              <a:t>sürmek</a:t>
            </a:r>
            <a:r>
              <a:rPr lang="tr-TR" sz="3200" dirty="0" err="1"/>
              <a:t>:Kendisine</a:t>
            </a:r>
            <a:r>
              <a:rPr lang="tr-TR" sz="3200" dirty="0"/>
              <a:t> yararı olmadığı halde bir kimsenin işine yarayacak davranışta bulunmak.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Burnunda </a:t>
            </a:r>
            <a:r>
              <a:rPr lang="tr-TR" sz="3200" dirty="0" err="1">
                <a:solidFill>
                  <a:srgbClr val="C00000"/>
                </a:solidFill>
              </a:rPr>
              <a:t>tütmek</a:t>
            </a:r>
            <a:r>
              <a:rPr lang="tr-TR" sz="3200" dirty="0" err="1"/>
              <a:t>:Çok</a:t>
            </a:r>
            <a:r>
              <a:rPr lang="tr-TR" sz="3200" dirty="0"/>
              <a:t> özlemek.</a:t>
            </a:r>
          </a:p>
          <a:p>
            <a:r>
              <a:rPr lang="tr-TR" sz="3200" dirty="0">
                <a:solidFill>
                  <a:srgbClr val="C00000"/>
                </a:solidFill>
              </a:rPr>
              <a:t>Yollara </a:t>
            </a:r>
            <a:r>
              <a:rPr lang="tr-TR" sz="3200" dirty="0" err="1">
                <a:solidFill>
                  <a:srgbClr val="C00000"/>
                </a:solidFill>
              </a:rPr>
              <a:t>düşmek</a:t>
            </a:r>
            <a:r>
              <a:rPr lang="tr-TR" sz="3200" dirty="0" err="1"/>
              <a:t>:Zorunlu</a:t>
            </a:r>
            <a:r>
              <a:rPr lang="tr-TR" sz="3200" dirty="0"/>
              <a:t> olarak yola çıkmak ya da yol yol dolaşmak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9575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Balon uçurmak: Yalan söylemek.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Zil zurna </a:t>
            </a:r>
            <a:r>
              <a:rPr lang="tr-TR" dirty="0"/>
              <a:t>:sarhoş</a:t>
            </a:r>
          </a:p>
          <a:p>
            <a:r>
              <a:rPr lang="tr-TR" dirty="0">
                <a:solidFill>
                  <a:srgbClr val="C00000"/>
                </a:solidFill>
              </a:rPr>
              <a:t>Dil </a:t>
            </a:r>
            <a:r>
              <a:rPr lang="tr-TR" dirty="0" err="1">
                <a:solidFill>
                  <a:srgbClr val="C00000"/>
                </a:solidFill>
              </a:rPr>
              <a:t>uzatmak</a:t>
            </a:r>
            <a:r>
              <a:rPr lang="tr-TR" dirty="0" err="1"/>
              <a:t>:Bir</a:t>
            </a:r>
            <a:r>
              <a:rPr lang="tr-TR" dirty="0"/>
              <a:t> kimseyi, bir şeyi saygısızca sözler söyleyerek kötülemek.</a:t>
            </a:r>
          </a:p>
          <a:p>
            <a:r>
              <a:rPr lang="tr-TR" dirty="0">
                <a:solidFill>
                  <a:srgbClr val="C00000"/>
                </a:solidFill>
              </a:rPr>
              <a:t>Göbeği </a:t>
            </a:r>
            <a:r>
              <a:rPr lang="tr-TR" dirty="0" err="1">
                <a:solidFill>
                  <a:srgbClr val="C00000"/>
                </a:solidFill>
              </a:rPr>
              <a:t>çatlamak</a:t>
            </a:r>
            <a:r>
              <a:rPr lang="tr-TR" dirty="0" err="1"/>
              <a:t>:Bir</a:t>
            </a:r>
            <a:r>
              <a:rPr lang="tr-TR" dirty="0"/>
              <a:t> işi başarmak için birçok güçlüğü yenmek zorunda kalmak. Burayı buluncaya kadar göbeğim çatladı.</a:t>
            </a:r>
          </a:p>
          <a:p>
            <a:r>
              <a:rPr lang="tr-TR" dirty="0">
                <a:solidFill>
                  <a:srgbClr val="C00000"/>
                </a:solidFill>
              </a:rPr>
              <a:t>fellik </a:t>
            </a:r>
            <a:r>
              <a:rPr lang="tr-TR" dirty="0" err="1">
                <a:solidFill>
                  <a:srgbClr val="C00000"/>
                </a:solidFill>
              </a:rPr>
              <a:t>fellik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 err="1">
                <a:solidFill>
                  <a:srgbClr val="C00000"/>
                </a:solidFill>
              </a:rPr>
              <a:t>aramak</a:t>
            </a:r>
            <a:r>
              <a:rPr lang="tr-TR" dirty="0" err="1"/>
              <a:t>:Telaşlı</a:t>
            </a:r>
            <a:r>
              <a:rPr lang="tr-TR" dirty="0"/>
              <a:t> bir biçimde oradan oraya koşturarak bir şeyi, bir kimseyi aramak. Şapkamı fellik </a:t>
            </a:r>
            <a:r>
              <a:rPr lang="tr-TR" dirty="0" err="1"/>
              <a:t>fellik</a:t>
            </a:r>
            <a:r>
              <a:rPr lang="tr-TR" dirty="0"/>
              <a:t> aradım, ama bulamadım.</a:t>
            </a:r>
          </a:p>
          <a:p>
            <a:r>
              <a:rPr lang="tr-TR" dirty="0">
                <a:solidFill>
                  <a:srgbClr val="C00000"/>
                </a:solidFill>
              </a:rPr>
              <a:t>keçileri </a:t>
            </a:r>
            <a:r>
              <a:rPr lang="tr-TR" dirty="0" err="1">
                <a:solidFill>
                  <a:srgbClr val="C00000"/>
                </a:solidFill>
              </a:rPr>
              <a:t>kaçırmak</a:t>
            </a:r>
            <a:r>
              <a:rPr lang="tr-TR" dirty="0" err="1"/>
              <a:t>:Delirmek</a:t>
            </a:r>
            <a:r>
              <a:rPr lang="tr-TR" dirty="0"/>
              <a:t>, bunalıma girmek. O olaydan sonra keçileri kaçırdı.</a:t>
            </a:r>
          </a:p>
        </p:txBody>
      </p:sp>
    </p:spTree>
    <p:extLst>
      <p:ext uri="{BB962C8B-B14F-4D97-AF65-F5344CB8AC3E}">
        <p14:creationId xmlns:p14="http://schemas.microsoft.com/office/powerpoint/2010/main" val="1642404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baş göz </a:t>
            </a:r>
            <a:r>
              <a:rPr lang="tr-TR" dirty="0" err="1">
                <a:solidFill>
                  <a:srgbClr val="C00000"/>
                </a:solidFill>
              </a:rPr>
              <a:t>etmek</a:t>
            </a:r>
            <a:r>
              <a:rPr lang="tr-TR" dirty="0" err="1"/>
              <a:t>:Evlendirmek</a:t>
            </a:r>
            <a:r>
              <a:rPr lang="tr-TR" dirty="0"/>
              <a:t>. Teyzemi baş göz ettiler.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Bal dök de </a:t>
            </a:r>
            <a:r>
              <a:rPr lang="tr-TR" dirty="0" err="1">
                <a:solidFill>
                  <a:srgbClr val="C00000"/>
                </a:solidFill>
              </a:rPr>
              <a:t>yala</a:t>
            </a:r>
            <a:r>
              <a:rPr lang="tr-TR" dirty="0" err="1"/>
              <a:t>:Bir</a:t>
            </a:r>
            <a:r>
              <a:rPr lang="tr-TR" dirty="0"/>
              <a:t> yerin çok temiz olduğunu anlatmak için kullanılır. Odamı temizledim. Bal dök de yala.</a:t>
            </a:r>
          </a:p>
          <a:p>
            <a:r>
              <a:rPr lang="tr-TR" dirty="0">
                <a:solidFill>
                  <a:srgbClr val="C00000"/>
                </a:solidFill>
              </a:rPr>
              <a:t>turp </a:t>
            </a:r>
            <a:r>
              <a:rPr lang="tr-TR" dirty="0" err="1">
                <a:solidFill>
                  <a:srgbClr val="C00000"/>
                </a:solidFill>
              </a:rPr>
              <a:t>gibi</a:t>
            </a:r>
            <a:r>
              <a:rPr lang="tr-TR" dirty="0" err="1"/>
              <a:t>:Sağlıklı</a:t>
            </a:r>
            <a:r>
              <a:rPr lang="tr-TR" dirty="0"/>
              <a:t>, sağlam. Onu dün gördüm, turp gibiydi.</a:t>
            </a:r>
          </a:p>
          <a:p>
            <a:r>
              <a:rPr lang="tr-TR" dirty="0">
                <a:solidFill>
                  <a:srgbClr val="C00000"/>
                </a:solidFill>
              </a:rPr>
              <a:t>su gibi bilmek (okumak):</a:t>
            </a:r>
            <a:r>
              <a:rPr lang="tr-TR" dirty="0"/>
              <a:t>Yanlışsız, eksiksiz bilmek (okumak). Bu konuyu su gibi biliyordu.</a:t>
            </a:r>
          </a:p>
          <a:p>
            <a:r>
              <a:rPr lang="tr-TR" dirty="0">
                <a:solidFill>
                  <a:srgbClr val="C00000"/>
                </a:solidFill>
              </a:rPr>
              <a:t>Toprağı bol </a:t>
            </a:r>
            <a:r>
              <a:rPr lang="tr-TR" dirty="0" err="1">
                <a:solidFill>
                  <a:srgbClr val="C00000"/>
                </a:solidFill>
              </a:rPr>
              <a:t>olsun</a:t>
            </a:r>
            <a:r>
              <a:rPr lang="tr-TR" dirty="0" err="1"/>
              <a:t>:Müslüman</a:t>
            </a:r>
            <a:r>
              <a:rPr lang="tr-TR" dirty="0"/>
              <a:t> olmayan ölüler için "Hayırla anılacak kişiydi ruhu huzur içinde olsun." anlamında söylenir. İyi bir insandı, toprağı bol olsun.</a:t>
            </a:r>
          </a:p>
        </p:txBody>
      </p:sp>
    </p:spTree>
    <p:extLst>
      <p:ext uri="{BB962C8B-B14F-4D97-AF65-F5344CB8AC3E}">
        <p14:creationId xmlns:p14="http://schemas.microsoft.com/office/powerpoint/2010/main" val="385017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C00000"/>
                </a:solidFill>
              </a:rPr>
              <a:t>Unutmayalım</a:t>
            </a:r>
            <a:r>
              <a:rPr lang="tr-TR" dirty="0" err="1"/>
              <a:t>:Metinlerde</a:t>
            </a:r>
            <a:r>
              <a:rPr lang="tr-TR" dirty="0"/>
              <a:t> kullanılan deyimler ;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800" dirty="0"/>
              <a:t>Anlatımı zen </a:t>
            </a:r>
            <a:r>
              <a:rPr lang="tr-TR" sz="4800" dirty="0" err="1"/>
              <a:t>ginleştirir</a:t>
            </a:r>
            <a:r>
              <a:rPr lang="tr-TR" sz="4800" dirty="0"/>
              <a:t>.</a:t>
            </a:r>
          </a:p>
          <a:p>
            <a:r>
              <a:rPr lang="tr-TR" sz="4800" dirty="0"/>
              <a:t>Duyguların, </a:t>
            </a:r>
            <a:r>
              <a:rPr lang="tr-TR" sz="4800" dirty="0" err="1"/>
              <a:t>davranışalrın</a:t>
            </a:r>
            <a:r>
              <a:rPr lang="tr-TR" sz="4800" dirty="0"/>
              <a:t> daha belirgin ve çarpıcı şekilde ifade edilmesini sağlar.</a:t>
            </a:r>
          </a:p>
          <a:p>
            <a:r>
              <a:rPr lang="tr-TR" sz="4800" dirty="0"/>
              <a:t>Bazı durumlarda kahramanın bulunduğu durumu zihnimizde canlandırmamızı kolaylaştırır.</a:t>
            </a:r>
          </a:p>
          <a:p>
            <a:endParaRPr lang="tr-TR" sz="4800" dirty="0"/>
          </a:p>
        </p:txBody>
      </p:sp>
    </p:spTree>
    <p:extLst>
      <p:ext uri="{BB962C8B-B14F-4D97-AF65-F5344CB8AC3E}">
        <p14:creationId xmlns:p14="http://schemas.microsoft.com/office/powerpoint/2010/main" val="1270866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988</Words>
  <Application>Microsoft Office PowerPoint</Application>
  <PresentationFormat>Özel</PresentationFormat>
  <Paragraphs>124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Office Teması</vt:lpstr>
      <vt:lpstr>DEYİM </vt:lpstr>
      <vt:lpstr>Aşağıda kullanılan deyimleri dikkatli inceleyelim.</vt:lpstr>
      <vt:lpstr>Karnı zil çalmak: Çok acıkmak. Göz ucuyla bakmak:Sezdirmeden bakmak</vt:lpstr>
      <vt:lpstr>Deyimler;</vt:lpstr>
      <vt:lpstr>ÖRNEK: Yaptığım maketi görünce ağzı açık kaldı.</vt:lpstr>
      <vt:lpstr>Dilimizde çok kullandığımız deyimlere örnekler verelim:</vt:lpstr>
      <vt:lpstr>Balon uçurmak: Yalan söylemek.</vt:lpstr>
      <vt:lpstr>baş göz etmek:Evlendirmek. Teyzemi baş göz ettiler.</vt:lpstr>
      <vt:lpstr>Unutmayalım:Metinlerde kullanılan deyimler ;</vt:lpstr>
      <vt:lpstr>DEYİMLERİN ÖZELLİKLERİ</vt:lpstr>
      <vt:lpstr>4- .Deyimler en az iki sözcükten oluşur ve genellikle cümle şeklinde değildir.</vt:lpstr>
      <vt:lpstr>7-Sayısı az da olsa cümle şeklinde deyimler de vardır.</vt:lpstr>
      <vt:lpstr>8- Bazı deyimler , birbirine uyumlu kelimeler  içerir. Bu ses uyumu sayesinde bir şiir ya da tekerleme  izlenimi verir.</vt:lpstr>
      <vt:lpstr>9- Deyimler mecaz anlamlı sözcük öbekleridir.</vt:lpstr>
      <vt:lpstr>10- Bazı deyimlerde sözcükler gerçek anlamıyla kullanılır. </vt:lpstr>
      <vt:lpstr>ÖRNEKLER</vt:lpstr>
      <vt:lpstr>İğne atsan yere düşmez Çok kalabalık, anlamında söylenir. Kumsalda iğne atsan yere düşmez.</vt:lpstr>
      <vt:lpstr>el bebek gül bebek Çok şımartılan, nazlı büyütülen çocuklar, gençler için söylenir. Bu çocuğu el bebek gül bebek yetiştirmişler.</vt:lpstr>
      <vt:lpstr>su koyuvermek 1. Sözünde durmamak. Yapacağım dedin, ama su koyuveriyorsun. /n 2. Tatsızlık çıkarmak. Su koyuverip insanların huzurunu bozma.</vt:lpstr>
      <vt:lpstr>ipe un sermek İstenilen işi yapmamak için geçersiz birtakım nedenler ileri sürmek. Odasını temizlememek için ipe un seriyordu.</vt:lpstr>
      <vt:lpstr>hapı yutmak Kötü bir duruma düşmek. Babam benim burada olduğumu öğrenirse hapı yutarım.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DEYİM</dc:title>
  <dc:creator>ÖZER</dc:creator>
  <cp:lastModifiedBy>Buro</cp:lastModifiedBy>
  <cp:revision>21</cp:revision>
  <dcterms:created xsi:type="dcterms:W3CDTF">2020-12-13T21:43:36Z</dcterms:created>
  <dcterms:modified xsi:type="dcterms:W3CDTF">2020-12-14T10:32:08Z</dcterms:modified>
</cp:coreProperties>
</file>