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hyperlink" Target="https://www.google.com.tr/imgres?imgurl=http://img.blogcu.com/uploads/arthurdent_image5zip.jpg&amp;imgrefurl=http://arthurdent.blogcu.com/kafayi-yemek-isten-degil/514232&amp;docid=g4143sZNa1pXRM&amp;tbnid=gx99Uhz5lJ93KM:&amp;w=594&amp;h=460&amp;ei=vjkRVer7AcLfUav7gKgL&amp;ved=0CAIQxiAwAA&amp;iact=c" TargetMode="Externa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url?sa=i&amp;rct=j&amp;q=&amp;esrc=s&amp;source=images&amp;cd=&amp;cad=rja&amp;uact=8&amp;ved=0CAcQjRw&amp;url=http://facebook-pictures.drippic.com/deyim-karikatuerleri-icin-tiklayiniz/&amp;ei=eqL4VL2mO4uAU4vyg6AL&amp;psig=AFQjCNGGgesSs3-KkFQCH5WU6qYt6R1Qgg&amp;ust=1425667028043405" TargetMode="External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8.jpeg" /><Relationship Id="rId4" Type="http://schemas.openxmlformats.org/officeDocument/2006/relationships/image" Target="../media/image7.jpeg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87805" y="47667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r-TR" sz="2400" dirty="0"/>
              <a:t>  Gerçek anlamından uzaklaşarak ilgi çekici anlam taşıyan, en az iki sözcükten oluşan kalıplaşmış sözlere </a:t>
            </a:r>
            <a:r>
              <a:rPr lang="tr-TR" sz="2400" b="1" i="1" dirty="0">
                <a:solidFill>
                  <a:srgbClr val="FF0000"/>
                </a:solidFill>
              </a:rPr>
              <a:t>DEYİM</a:t>
            </a:r>
            <a:r>
              <a:rPr lang="tr-TR" sz="2400" dirty="0"/>
              <a:t> denir.</a:t>
            </a:r>
          </a:p>
          <a:p>
            <a:endParaRPr lang="tr-TR" sz="24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2987824" y="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i="1" dirty="0"/>
              <a:t>DEYİMLER</a:t>
            </a:r>
          </a:p>
        </p:txBody>
      </p:sp>
      <p:pic>
        <p:nvPicPr>
          <p:cNvPr id="1026" name="Picture 2" descr="C:\Users\Windows 10\Desktop\3sinif-turkce-deyimler-konu-anlatim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9992"/>
            <a:ext cx="9144000" cy="564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47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şına çorap örmek | Deyimler, Yaratıcı, Sanat çizimle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238" y="4032677"/>
            <a:ext cx="2825323" cy="282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627784" y="93907"/>
            <a:ext cx="4224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b="1" i="1" dirty="0">
                <a:solidFill>
                  <a:srgbClr val="7030A0"/>
                </a:solidFill>
              </a:rPr>
              <a:t>Deyimlerin özellikleri</a:t>
            </a:r>
            <a:endParaRPr lang="tr-TR" sz="3600" i="1" dirty="0">
              <a:solidFill>
                <a:srgbClr val="7030A0"/>
              </a:solidFill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51520" y="76246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tr-TR" sz="2400" b="1" i="1" dirty="0"/>
              <a:t>Deyimler en az iki sözcükten meydana gelir. Daha uzun olanları da vardır.</a:t>
            </a:r>
            <a:endParaRPr lang="tr-TR" sz="2400" dirty="0"/>
          </a:p>
        </p:txBody>
      </p:sp>
      <p:sp>
        <p:nvSpPr>
          <p:cNvPr id="6" name="Dikdörtgen 5"/>
          <p:cNvSpPr/>
          <p:nvPr/>
        </p:nvSpPr>
        <p:spPr>
          <a:xfrm>
            <a:off x="251520" y="1772816"/>
            <a:ext cx="553632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Örnek:</a:t>
            </a:r>
            <a:endParaRPr lang="tr-TR" sz="3600" b="1" dirty="0"/>
          </a:p>
          <a:p>
            <a:endParaRPr lang="tr-TR" sz="36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r-TR" sz="3600" b="1" dirty="0">
                <a:solidFill>
                  <a:schemeClr val="accent6">
                    <a:lumMod val="75000"/>
                  </a:schemeClr>
                </a:solidFill>
              </a:rPr>
              <a:t>Kafayı yemek</a:t>
            </a:r>
            <a:endParaRPr lang="tr-TR" sz="36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r-TR" sz="3600" b="1" dirty="0">
                <a:solidFill>
                  <a:srgbClr val="002060"/>
                </a:solidFill>
              </a:rPr>
              <a:t>Etekleri zil çalmak</a:t>
            </a:r>
            <a:endParaRPr lang="tr-TR" sz="3600" dirty="0">
              <a:solidFill>
                <a:srgbClr val="002060"/>
              </a:solidFill>
            </a:endParaRPr>
          </a:p>
          <a:p>
            <a:r>
              <a:rPr lang="tr-TR" sz="3600" b="1" dirty="0">
                <a:solidFill>
                  <a:srgbClr val="00B050"/>
                </a:solidFill>
              </a:rPr>
              <a:t>Başına çorap örmek</a:t>
            </a:r>
          </a:p>
          <a:p>
            <a:endParaRPr lang="tr-TR" sz="3600" dirty="0">
              <a:solidFill>
                <a:srgbClr val="002060"/>
              </a:solidFill>
            </a:endParaRPr>
          </a:p>
        </p:txBody>
      </p:sp>
      <p:pic>
        <p:nvPicPr>
          <p:cNvPr id="9" name="Gsfb" descr="http://1.bp.blogspot.com/-ivPHnfP3tWk/VLKPE6fRN-I/AAAAAAAAGJQ/-ZiGrzpP7us/s1600/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1339" y="1602155"/>
            <a:ext cx="2160240" cy="229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s://encrypted-tbn1.gstatic.com/images?q=tbn:ANd9GcT4uR7qf9Iy_IhaqjKXQEx_lRc2_pSA2Sp45J8rm7g3J8xCJYix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4853" t="8696" b="8696"/>
          <a:stretch>
            <a:fillRect/>
          </a:stretch>
        </p:blipFill>
        <p:spPr bwMode="auto">
          <a:xfrm>
            <a:off x="3933400" y="1272052"/>
            <a:ext cx="2527819" cy="2627631"/>
          </a:xfrm>
          <a:prstGeom prst="rect">
            <a:avLst/>
          </a:prstGeom>
          <a:noFill/>
        </p:spPr>
      </p:pic>
      <p:pic>
        <p:nvPicPr>
          <p:cNvPr id="1028" name="Picture 4" descr="Çocukların Atasözlerini ve Deyimleri Kendi Gözüyle Anlattıkları 21 Sevimli  Resim | Deyimler, Atasözleri, Resi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32677"/>
            <a:ext cx="2592288" cy="28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45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43812" y="1340768"/>
            <a:ext cx="8620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 </a:t>
            </a:r>
          </a:p>
          <a:p>
            <a:r>
              <a:rPr lang="tr-TR" b="1" dirty="0"/>
              <a:t> </a:t>
            </a:r>
            <a:endParaRPr lang="tr-TR" dirty="0"/>
          </a:p>
          <a:p>
            <a:r>
              <a:rPr lang="tr-TR" sz="2400" b="1" dirty="0"/>
              <a:t>Örnek:</a:t>
            </a:r>
            <a:endParaRPr lang="tr-TR" sz="2400" dirty="0"/>
          </a:p>
          <a:p>
            <a:r>
              <a:rPr lang="tr-TR" sz="3600" b="1" dirty="0"/>
              <a:t>“</a:t>
            </a:r>
            <a:r>
              <a:rPr lang="tr-TR" sz="3600" b="1" dirty="0">
                <a:solidFill>
                  <a:srgbClr val="FF0000"/>
                </a:solidFill>
              </a:rPr>
              <a:t>Eli bol</a:t>
            </a:r>
            <a:r>
              <a:rPr lang="tr-TR" sz="3600" b="1" dirty="0"/>
              <a:t>”</a:t>
            </a:r>
            <a:r>
              <a:rPr lang="tr-TR" sz="3600" dirty="0"/>
              <a:t> deyimi yerine </a:t>
            </a:r>
            <a:r>
              <a:rPr lang="tr-TR" sz="3600" b="1" dirty="0">
                <a:solidFill>
                  <a:srgbClr val="00B050"/>
                </a:solidFill>
              </a:rPr>
              <a:t>eli geniş </a:t>
            </a:r>
            <a:r>
              <a:rPr lang="tr-TR" sz="3600" dirty="0"/>
              <a:t>diyemeyiz </a:t>
            </a:r>
          </a:p>
          <a:p>
            <a:endParaRPr lang="tr-TR" sz="3600" dirty="0"/>
          </a:p>
          <a:p>
            <a:endParaRPr lang="tr-TR" sz="3600" dirty="0"/>
          </a:p>
          <a:p>
            <a:r>
              <a:rPr lang="tr-TR" sz="3600" b="1" dirty="0"/>
              <a:t>“</a:t>
            </a:r>
            <a:r>
              <a:rPr lang="tr-TR" sz="3600" b="1" dirty="0">
                <a:solidFill>
                  <a:srgbClr val="7030A0"/>
                </a:solidFill>
              </a:rPr>
              <a:t>Kafa tutmak</a:t>
            </a:r>
            <a:r>
              <a:rPr lang="tr-TR" sz="3600" b="1" dirty="0"/>
              <a:t>”</a:t>
            </a:r>
            <a:r>
              <a:rPr lang="tr-TR" sz="3600" dirty="0"/>
              <a:t> deyimi yerine </a:t>
            </a:r>
            <a:r>
              <a:rPr lang="tr-TR" sz="3600" b="1" dirty="0"/>
              <a:t>“</a:t>
            </a:r>
            <a:r>
              <a:rPr lang="tr-TR" sz="3600" b="1" dirty="0">
                <a:solidFill>
                  <a:srgbClr val="7030A0"/>
                </a:solidFill>
              </a:rPr>
              <a:t>baş tutmak</a:t>
            </a:r>
            <a:r>
              <a:rPr lang="tr-TR" sz="3600" b="1" dirty="0"/>
              <a:t>”</a:t>
            </a:r>
            <a:r>
              <a:rPr lang="tr-TR" sz="3600" dirty="0"/>
              <a:t> diyemeyiz</a:t>
            </a:r>
            <a:r>
              <a:rPr lang="tr-TR" sz="2400" dirty="0"/>
              <a:t>.</a:t>
            </a:r>
          </a:p>
        </p:txBody>
      </p:sp>
      <p:sp>
        <p:nvSpPr>
          <p:cNvPr id="5" name="Dikdörtgen 4"/>
          <p:cNvSpPr/>
          <p:nvPr/>
        </p:nvSpPr>
        <p:spPr>
          <a:xfrm>
            <a:off x="343812" y="153781"/>
            <a:ext cx="8620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tr-TR" sz="2400" b="1" dirty="0"/>
              <a:t>Deyimler kalıplaşmış sözlerdir. Deyimlerdeki sözcüklerin yerleri değiştirilemez. Aynı anlama gelse bile yerine başka söz getirilemez.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31537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1520" y="-418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400" b="1" dirty="0"/>
              <a:t>Deyimler mecaz bir anlatım taşırlar. Deyimlerin vermek istediği düşünceyi anlayabilmek için sözcüklerin sözlükteki anlamlarını değil söz grubunun kullanılış nedenini anlamamız gerekir.</a:t>
            </a:r>
            <a:endParaRPr lang="tr-TR" sz="2400" dirty="0"/>
          </a:p>
        </p:txBody>
      </p:sp>
      <p:sp>
        <p:nvSpPr>
          <p:cNvPr id="5" name="Dikdörtgen 4"/>
          <p:cNvSpPr/>
          <p:nvPr/>
        </p:nvSpPr>
        <p:spPr>
          <a:xfrm>
            <a:off x="107291" y="3974587"/>
            <a:ext cx="4143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600" b="1" dirty="0">
                <a:solidFill>
                  <a:srgbClr val="00B050"/>
                </a:solidFill>
              </a:rPr>
              <a:t>Küplere binmek</a:t>
            </a:r>
            <a:endParaRPr lang="tr-TR" sz="3600" dirty="0">
              <a:solidFill>
                <a:srgbClr val="00B050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5917647" y="3974586"/>
            <a:ext cx="3097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dirty="0">
                <a:solidFill>
                  <a:srgbClr val="7030A0"/>
                </a:solidFill>
                <a:latin typeface="ALFABET98" pitchFamily="2" charset="0"/>
              </a:rPr>
              <a:t>Kafa ütülemek</a:t>
            </a:r>
            <a:endParaRPr lang="tr-TR" sz="3600" dirty="0">
              <a:solidFill>
                <a:srgbClr val="7030A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3059832" y="5661248"/>
            <a:ext cx="37577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dirty="0">
                <a:latin typeface="ALFABET98" pitchFamily="2" charset="0"/>
              </a:rPr>
              <a:t>Avucunu yalamak</a:t>
            </a:r>
            <a:endParaRPr lang="tr-TR" sz="3600" dirty="0"/>
          </a:p>
        </p:txBody>
      </p:sp>
      <p:pic>
        <p:nvPicPr>
          <p:cNvPr id="10" name="Picture 2" descr="http://2.bp.blogspot.com/-iCdAuHAacao/VLKO4BfO35I/AAAAAAAAGHI/Jcq2WiixbkQ/s1600/18.jpg"/>
          <p:cNvPicPr>
            <a:picLocks noChangeAspect="1" noChangeArrowheads="1"/>
          </p:cNvPicPr>
          <p:nvPr/>
        </p:nvPicPr>
        <p:blipFill>
          <a:blip r:embed="rId2" cstate="print"/>
          <a:srcRect r="1613" b="8113"/>
          <a:stretch>
            <a:fillRect/>
          </a:stretch>
        </p:blipFill>
        <p:spPr bwMode="auto">
          <a:xfrm>
            <a:off x="3329373" y="2934258"/>
            <a:ext cx="2557261" cy="2726990"/>
          </a:xfrm>
          <a:prstGeom prst="rect">
            <a:avLst/>
          </a:prstGeom>
          <a:noFill/>
        </p:spPr>
      </p:pic>
      <p:pic>
        <p:nvPicPr>
          <p:cNvPr id="11" name="Picture 2" descr="https://encrypted-tbn2.gstatic.com/images?q=tbn:ANd9GcQHYGhEQIe0A0V2SJPOpHSDkNwCYc45KoFljDFxJCL43VuU3m6P1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227" y="1177903"/>
            <a:ext cx="2564605" cy="2812959"/>
          </a:xfrm>
          <a:prstGeom prst="rect">
            <a:avLst/>
          </a:prstGeom>
          <a:noFill/>
        </p:spPr>
      </p:pic>
      <p:sp>
        <p:nvSpPr>
          <p:cNvPr id="13" name="Dikdörtgen 12"/>
          <p:cNvSpPr/>
          <p:nvPr/>
        </p:nvSpPr>
        <p:spPr>
          <a:xfrm>
            <a:off x="3921299" y="1331476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Örnek:</a:t>
            </a:r>
            <a:r>
              <a:rPr lang="tr-TR" sz="28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4" name="Picture 2" descr="C:\Users\win8.1\Desktop\53f33a6d-a270-4aa8-bed5-03f098a367ba-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77903"/>
            <a:ext cx="2592288" cy="281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48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23528" y="394588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tr-TR" sz="2400" b="1" i="1" dirty="0"/>
              <a:t>Ancak gerçek anlamda kullanılan deyimlerde vardır.</a:t>
            </a:r>
            <a:endParaRPr lang="tr-TR" sz="2400" dirty="0"/>
          </a:p>
          <a:p>
            <a:endParaRPr lang="tr-TR" sz="2400" b="1" dirty="0"/>
          </a:p>
          <a:p>
            <a:r>
              <a:rPr lang="tr-TR" sz="2400" b="1" dirty="0">
                <a:solidFill>
                  <a:srgbClr val="FF0000"/>
                </a:solidFill>
              </a:rPr>
              <a:t>Örnek: </a:t>
            </a:r>
            <a:endParaRPr lang="tr-TR" sz="2400" dirty="0">
              <a:solidFill>
                <a:srgbClr val="FF0000"/>
              </a:solidFill>
            </a:endParaRPr>
          </a:p>
          <a:p>
            <a:r>
              <a:rPr lang="tr-TR" sz="3600" b="1" dirty="0">
                <a:solidFill>
                  <a:srgbClr val="C00000"/>
                </a:solidFill>
              </a:rPr>
              <a:t>Çoğu gitti, azı kaldı.</a:t>
            </a:r>
            <a:endParaRPr lang="tr-TR" sz="3600" dirty="0">
              <a:solidFill>
                <a:srgbClr val="C00000"/>
              </a:solidFill>
            </a:endParaRPr>
          </a:p>
          <a:p>
            <a:endParaRPr lang="tr-TR" sz="3600" b="1" dirty="0"/>
          </a:p>
          <a:p>
            <a:r>
              <a:rPr lang="tr-TR" sz="3600" b="1" dirty="0">
                <a:solidFill>
                  <a:srgbClr val="7030A0"/>
                </a:solidFill>
              </a:rPr>
              <a:t>Yükte hafif pahada ağır.</a:t>
            </a:r>
            <a:endParaRPr lang="tr-TR" sz="3600" dirty="0">
              <a:solidFill>
                <a:srgbClr val="7030A0"/>
              </a:solidFill>
            </a:endParaRPr>
          </a:p>
          <a:p>
            <a:endParaRPr lang="tr-TR" sz="3600" b="1" dirty="0"/>
          </a:p>
          <a:p>
            <a:r>
              <a:rPr lang="tr-TR" sz="3600" b="1" dirty="0">
                <a:solidFill>
                  <a:srgbClr val="00B050"/>
                </a:solidFill>
              </a:rPr>
              <a:t>İyi gün dostu</a:t>
            </a:r>
            <a:endParaRPr lang="tr-TR" sz="3600" dirty="0">
              <a:solidFill>
                <a:srgbClr val="00B050"/>
              </a:solidFill>
            </a:endParaRPr>
          </a:p>
          <a:p>
            <a:endParaRPr lang="tr-TR" sz="3600" b="1" dirty="0"/>
          </a:p>
          <a:p>
            <a:r>
              <a:rPr lang="tr-TR" sz="3600" b="1" dirty="0">
                <a:solidFill>
                  <a:schemeClr val="accent6">
                    <a:lumMod val="75000"/>
                  </a:schemeClr>
                </a:solidFill>
              </a:rPr>
              <a:t>Kimi kimsesi yok.</a:t>
            </a:r>
            <a:endParaRPr lang="tr-TR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9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123</Words>
  <Application>Microsoft Office PowerPoint</Application>
  <PresentationFormat>Ekran Gösterisi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8</cp:revision>
  <dcterms:created xsi:type="dcterms:W3CDTF">2020-11-05T16:59:12Z</dcterms:created>
  <dcterms:modified xsi:type="dcterms:W3CDTF">2020-12-12T16:02:18Z</dcterms:modified>
</cp:coreProperties>
</file>