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tr-T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A50021"/>
    <a:srgbClr val="CC00CC"/>
    <a:srgbClr val="336600"/>
    <a:srgbClr val="333399"/>
    <a:srgbClr val="FF0000"/>
    <a:srgbClr val="33CC33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2283" autoAdjust="0"/>
    <p:restoredTop sz="94660"/>
  </p:normalViewPr>
  <p:slideViewPr>
    <p:cSldViewPr>
      <p:cViewPr varScale="1">
        <p:scale>
          <a:sx n="77" d="100"/>
          <a:sy n="77" d="100"/>
        </p:scale>
        <p:origin x="78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notesMaster" Target="notesMasters/notesMaster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viewProps" Target="view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>
            <a:extLst>
              <a:ext uri="{FF2B5EF4-FFF2-40B4-BE49-F238E27FC236}">
                <a16:creationId xmlns:a16="http://schemas.microsoft.com/office/drawing/2014/main" id="{F6F8C3DC-8380-403A-B1C1-75F8532FB3B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BF783733-3D20-4696-92BA-D7380CD2B0C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769FF86-C170-4707-9F8D-F1BF6CAC55EE}" type="datetimeFigureOut">
              <a:rPr lang="tr-TR"/>
              <a:pPr>
                <a:defRPr/>
              </a:pPr>
              <a:t>13.12.2020</a:t>
            </a:fld>
            <a:endParaRPr lang="tr-TR"/>
          </a:p>
        </p:txBody>
      </p:sp>
      <p:sp>
        <p:nvSpPr>
          <p:cNvPr id="4" name="Slayt Görüntüsü Yer Tutucusu 3">
            <a:extLst>
              <a:ext uri="{FF2B5EF4-FFF2-40B4-BE49-F238E27FC236}">
                <a16:creationId xmlns:a16="http://schemas.microsoft.com/office/drawing/2014/main" id="{6A09FF77-B108-4972-B08B-B50430A9639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/>
          </a:p>
        </p:txBody>
      </p:sp>
      <p:sp>
        <p:nvSpPr>
          <p:cNvPr id="5" name="Not Yer Tutucusu 4">
            <a:extLst>
              <a:ext uri="{FF2B5EF4-FFF2-40B4-BE49-F238E27FC236}">
                <a16:creationId xmlns:a16="http://schemas.microsoft.com/office/drawing/2014/main" id="{D7A946D2-0864-4F2C-84B3-265593A20B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noProof="0"/>
              <a:t>Asıl metin stillerini düzenle</a:t>
            </a:r>
          </a:p>
          <a:p>
            <a:pPr lvl="1"/>
            <a:r>
              <a:rPr lang="tr-TR" noProof="0"/>
              <a:t>İkinci düzey</a:t>
            </a:r>
          </a:p>
          <a:p>
            <a:pPr lvl="2"/>
            <a:r>
              <a:rPr lang="tr-TR" noProof="0"/>
              <a:t>Üçüncü düzey</a:t>
            </a:r>
          </a:p>
          <a:p>
            <a:pPr lvl="3"/>
            <a:r>
              <a:rPr lang="tr-TR" noProof="0"/>
              <a:t>Dördüncü düzey</a:t>
            </a:r>
          </a:p>
          <a:p>
            <a:pPr lvl="4"/>
            <a:r>
              <a:rPr lang="tr-TR" noProof="0"/>
              <a:t>Beşinci düzey</a:t>
            </a:r>
          </a:p>
        </p:txBody>
      </p:sp>
      <p:sp>
        <p:nvSpPr>
          <p:cNvPr id="6" name="Altbilgi Yer Tutucusu 5">
            <a:extLst>
              <a:ext uri="{FF2B5EF4-FFF2-40B4-BE49-F238E27FC236}">
                <a16:creationId xmlns:a16="http://schemas.microsoft.com/office/drawing/2014/main" id="{DA01136D-DE6B-4347-AB3B-452E8B78938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806A672D-BFE1-42EA-A6B8-B410D499DA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DCD2AF2-EFFA-476A-A6A1-D652F5AE3791}" type="slidenum">
              <a:rPr lang="tr-TR" altLang="en-US"/>
              <a:pPr/>
              <a:t>‹#›</a:t>
            </a:fld>
            <a:endParaRPr lang="tr-T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ayt Görüntüsü Yer Tutucusu 1">
            <a:extLst>
              <a:ext uri="{FF2B5EF4-FFF2-40B4-BE49-F238E27FC236}">
                <a16:creationId xmlns:a16="http://schemas.microsoft.com/office/drawing/2014/main" id="{163F9CA1-5B45-4C8C-B013-E866C2DF4A8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 Yer Tutucusu 2">
            <a:extLst>
              <a:ext uri="{FF2B5EF4-FFF2-40B4-BE49-F238E27FC236}">
                <a16:creationId xmlns:a16="http://schemas.microsoft.com/office/drawing/2014/main" id="{803E39C6-D5E6-4BE0-82BE-44431C79789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tr-TR" altLang="en-US" b="1" u="sng">
                <a:hlinkClick r:id="rId3"/>
              </a:rPr>
              <a:t>www.egitimhane.com</a:t>
            </a:r>
            <a:endParaRPr lang="tr-TR" altLang="en-US"/>
          </a:p>
        </p:txBody>
      </p:sp>
      <p:sp>
        <p:nvSpPr>
          <p:cNvPr id="5124" name="Slayt Numarası Yer Tutucusu 3">
            <a:extLst>
              <a:ext uri="{FF2B5EF4-FFF2-40B4-BE49-F238E27FC236}">
                <a16:creationId xmlns:a16="http://schemas.microsoft.com/office/drawing/2014/main" id="{0838C47C-D6C0-4E8D-B883-23EE6FDD6D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9AAC843-3420-4BF6-80BC-98DBFB06E83A}" type="slidenum">
              <a:rPr lang="tr-TR" altLang="en-US" sz="1200"/>
              <a:pPr/>
              <a:t>1</a:t>
            </a:fld>
            <a:endParaRPr lang="tr-TR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ayt Görüntüsü Yer Tutucusu 1">
            <a:extLst>
              <a:ext uri="{FF2B5EF4-FFF2-40B4-BE49-F238E27FC236}">
                <a16:creationId xmlns:a16="http://schemas.microsoft.com/office/drawing/2014/main" id="{598051FE-63DD-44A9-88C5-3EBC80517BD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 Yer Tutucusu 2">
            <a:extLst>
              <a:ext uri="{FF2B5EF4-FFF2-40B4-BE49-F238E27FC236}">
                <a16:creationId xmlns:a16="http://schemas.microsoft.com/office/drawing/2014/main" id="{AD37B88A-A8D8-427F-B555-A70CA1A7EA6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tr-TR" altLang="en-US" b="1" u="sng">
                <a:hlinkClick r:id="rId3"/>
              </a:rPr>
              <a:t>www.egitimhane.com</a:t>
            </a:r>
            <a:endParaRPr lang="tr-TR" altLang="en-US"/>
          </a:p>
        </p:txBody>
      </p:sp>
      <p:sp>
        <p:nvSpPr>
          <p:cNvPr id="7172" name="Slayt Numarası Yer Tutucusu 3">
            <a:extLst>
              <a:ext uri="{FF2B5EF4-FFF2-40B4-BE49-F238E27FC236}">
                <a16:creationId xmlns:a16="http://schemas.microsoft.com/office/drawing/2014/main" id="{9892F986-7558-4015-8129-B27D77FC25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6296E95-EAE4-4D8B-8B98-798B437DDE29}" type="slidenum">
              <a:rPr lang="tr-TR" altLang="en-US" sz="1200"/>
              <a:pPr/>
              <a:t>2</a:t>
            </a:fld>
            <a:endParaRPr lang="tr-TR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ayt Görüntüsü Yer Tutucusu 1">
            <a:extLst>
              <a:ext uri="{FF2B5EF4-FFF2-40B4-BE49-F238E27FC236}">
                <a16:creationId xmlns:a16="http://schemas.microsoft.com/office/drawing/2014/main" id="{CF48610D-5309-4363-A84F-AFE54F570C9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 Yer Tutucusu 2">
            <a:extLst>
              <a:ext uri="{FF2B5EF4-FFF2-40B4-BE49-F238E27FC236}">
                <a16:creationId xmlns:a16="http://schemas.microsoft.com/office/drawing/2014/main" id="{BB2E3C84-CC0D-4EAA-8626-32761D45A1D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tr-TR" altLang="en-US" b="1" u="sng">
                <a:hlinkClick r:id="rId3"/>
              </a:rPr>
              <a:t>www.egitimhane.com</a:t>
            </a:r>
            <a:endParaRPr lang="tr-TR" altLang="en-US"/>
          </a:p>
        </p:txBody>
      </p:sp>
      <p:sp>
        <p:nvSpPr>
          <p:cNvPr id="10244" name="Slayt Numarası Yer Tutucusu 3">
            <a:extLst>
              <a:ext uri="{FF2B5EF4-FFF2-40B4-BE49-F238E27FC236}">
                <a16:creationId xmlns:a16="http://schemas.microsoft.com/office/drawing/2014/main" id="{ED46E09F-5104-4303-A04F-C6E9F6A13D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F09F3BE-33FD-4D4B-A5C3-08FA384BF323}" type="slidenum">
              <a:rPr lang="tr-TR" altLang="en-US" sz="1200"/>
              <a:pPr/>
              <a:t>4</a:t>
            </a:fld>
            <a:endParaRPr lang="tr-TR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ayt Görüntüsü Yer Tutucusu 1">
            <a:extLst>
              <a:ext uri="{FF2B5EF4-FFF2-40B4-BE49-F238E27FC236}">
                <a16:creationId xmlns:a16="http://schemas.microsoft.com/office/drawing/2014/main" id="{85CA6B20-B0E0-4A79-AEC9-F4328246540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 Yer Tutucusu 2">
            <a:extLst>
              <a:ext uri="{FF2B5EF4-FFF2-40B4-BE49-F238E27FC236}">
                <a16:creationId xmlns:a16="http://schemas.microsoft.com/office/drawing/2014/main" id="{B320FEA4-721C-4899-9700-1758363B332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tr-TR" altLang="en-US" b="1" u="sng">
                <a:hlinkClick r:id="rId3"/>
              </a:rPr>
              <a:t>www.egitimhane.com</a:t>
            </a:r>
            <a:endParaRPr lang="tr-TR" altLang="en-US"/>
          </a:p>
        </p:txBody>
      </p:sp>
      <p:sp>
        <p:nvSpPr>
          <p:cNvPr id="14340" name="Slayt Numarası Yer Tutucusu 3">
            <a:extLst>
              <a:ext uri="{FF2B5EF4-FFF2-40B4-BE49-F238E27FC236}">
                <a16:creationId xmlns:a16="http://schemas.microsoft.com/office/drawing/2014/main" id="{58CDE431-4BA1-488C-9773-E425044111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5436BE9-B152-4D29-B10F-FDBB9AAA4270}" type="slidenum">
              <a:rPr lang="tr-TR" altLang="en-US" sz="1200"/>
              <a:pPr/>
              <a:t>8</a:t>
            </a:fld>
            <a:endParaRPr lang="tr-TR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ayt Görüntüsü Yer Tutucusu 1">
            <a:extLst>
              <a:ext uri="{FF2B5EF4-FFF2-40B4-BE49-F238E27FC236}">
                <a16:creationId xmlns:a16="http://schemas.microsoft.com/office/drawing/2014/main" id="{6F288FF8-0163-461D-911F-D7387DDFD05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 Yer Tutucusu 2">
            <a:extLst>
              <a:ext uri="{FF2B5EF4-FFF2-40B4-BE49-F238E27FC236}">
                <a16:creationId xmlns:a16="http://schemas.microsoft.com/office/drawing/2014/main" id="{9A6D2995-07DD-40CE-9D42-EBD388BDF73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tr-TR" altLang="en-US" b="1" u="sng">
                <a:hlinkClick r:id="rId3"/>
              </a:rPr>
              <a:t>www.egitimhane.com</a:t>
            </a:r>
            <a:endParaRPr lang="tr-TR" altLang="en-US"/>
          </a:p>
        </p:txBody>
      </p:sp>
      <p:sp>
        <p:nvSpPr>
          <p:cNvPr id="18436" name="Slayt Numarası Yer Tutucusu 3">
            <a:extLst>
              <a:ext uri="{FF2B5EF4-FFF2-40B4-BE49-F238E27FC236}">
                <a16:creationId xmlns:a16="http://schemas.microsoft.com/office/drawing/2014/main" id="{3320CFEF-9700-49EE-849D-ACC24C7DFB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3B96F34-2C27-4A03-B3D1-D2B45D060FE9}" type="slidenum">
              <a:rPr lang="tr-TR" altLang="en-US" sz="1200"/>
              <a:pPr/>
              <a:t>11</a:t>
            </a:fld>
            <a:endParaRPr lang="tr-TR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EC3A8E0-C06F-44EF-A03E-DE045F485ED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284B1C0-B564-4F40-9EA4-8F8285CEAAD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ED18749-1A00-4BD6-8EF4-7C84DE414D3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51ACEB-8C92-4C23-BE94-6CFE7D553BE3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81193233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41979CE-DA12-46D3-82E1-4700BC4A26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D207FF8-54FE-4087-BB19-95DAB138A5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BBAE60D-340A-4138-87E1-DC972A7F9E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DD6305-8167-4C46-8FFC-054B0AA1763B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255541750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0E01681-31A9-46B7-A6D8-947C01E2AB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8301415-CEBE-458F-BF0D-097FB9A6F50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4BF3C98-F0FA-4459-9FE0-5CE922DB5A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591B65-EE10-469B-9165-266DF3C578AE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816395805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Başlık ve Diyagram veya Kuruluş Grafiğ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SmartArt Yer Tutucusu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tr-TR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9910537-A70F-42BF-AB2D-E7D4900863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F85E7B3-4697-4E00-852E-94952543FF3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2AF43F7-5AB5-4C79-8691-A99488BF0C1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486BB4-43E9-4B72-B92D-E6C1A7BAA9B3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545991746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ACBEDB1-EC68-43D2-9EFF-C64BF6358FE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4A0ED7C-929E-4216-BB6F-809811C5AB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023016E-E0CD-4E6C-8FA4-EF2E36F8D2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4179F9-C271-411D-AB06-3B8C4510D45F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152178791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B51A8FD-7A0C-40B9-84B7-8E5FFC668B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57A1472-749D-430F-B4FE-2E197DD019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9D69719-96FB-498A-8CEE-E74BBF0320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7E07A7-28CE-4DDE-94FD-92B0C20ACE1A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132355137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D80D69-8AA9-4BB2-9FE8-15DD564655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BFE164-74DE-4C45-90B0-E91A6574F05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A53C78-630F-42F7-99E3-9A3EDDB86B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35EBD4-24B0-4452-BD2B-7E3A4BAA6197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555562813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319687A-55F6-4B55-912C-BFB3900CCF7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0D99CCF0-4F0A-406E-A00A-96EFC8E5B35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77BB073-474D-4B78-8251-761BFB3A3E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7C55B3-8012-449F-BA45-C55B42248A0E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31086472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E0CB738-6A93-4E11-B75E-9A674E34B1C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EEA0550-C00E-49FA-BA5D-8CFB08C57C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5A8DF78-F852-42E0-AAD7-B53D69A77B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3AB5C9-F862-4619-AA54-10A783577FB4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249777582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74E6E5B2-D8D0-4371-B68F-BEF4C2DF42F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F63DE19-0E53-40F8-B625-5DF48D95769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F3F749A-908A-463D-BBF4-4F52256A538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D335A7-24FC-4C4F-A12C-CB35C6224EFF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447443056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9E19A9-32A6-41E0-BE4A-F23AC3FEAD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6C5009-E26A-467D-9B06-C277D0C8559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AA5A26-9327-4DF4-91D2-F5BD998A50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16F3D-8597-40B7-BAFB-86CBC1C3E9E9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977590526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9DB481-FCC9-4869-8228-8A4FA18371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08D5766-9648-4EBD-ACF0-51660525EF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4BA067-C7A9-4C67-9F67-9EA5BDC2E10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3F15E7-643E-4357-B110-6378E4E88D3F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641291847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0F39F4DF-59A9-4B7C-A892-3BC4BAC7B9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başlık stili için tıklatın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780CB124-B73D-4305-AE48-6CAE3FAC76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70FDF270-6662-420A-8371-6014917FE66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1649EEF3-AF27-4F84-A8A6-6E1D7DD7DBF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tr-TR" altLang="tr-TR"/>
          </a:p>
        </p:txBody>
      </p:sp>
      <p:sp>
        <p:nvSpPr>
          <p:cNvPr id="7174" name="Rectangle 6">
            <a:extLst>
              <a:ext uri="{FF2B5EF4-FFF2-40B4-BE49-F238E27FC236}">
                <a16:creationId xmlns:a16="http://schemas.microsoft.com/office/drawing/2014/main" id="{4FA5069A-884D-4A06-B295-73840CBC22B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C85DDBAE-91BA-441D-BF06-6B39F5C1CD2A}" type="slidenum">
              <a:rPr lang="tr-TR" altLang="tr-TR"/>
              <a:pPr/>
              <a:t>‹#›</a:t>
            </a:fld>
            <a:endParaRPr lang="tr-TR" alt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717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717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717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717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717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3.pn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hyperlink" Target="http://www.egitimhane.com/" TargetMode="External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hyperlink" Target="http://www.egitimhane.com/" TargetMode="External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1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hyperlink" Target="http://www.egitimhane.com/" TargetMode="External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AEEFA5F-64D8-48C9-89A7-7C20D7AE33F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eaLnBrk="1" hangingPunct="1">
              <a:buFont typeface="Wingdings" panose="05000000000000000000" pitchFamily="2" charset="2"/>
              <a:buNone/>
            </a:pPr>
            <a:endParaRPr lang="tr-TR" altLang="tr-TR" sz="4400">
              <a:solidFill>
                <a:srgbClr val="A50021"/>
              </a:solidFill>
            </a:endParaRP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27B38330-C659-47CF-845E-8A1A6BEAC2A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tr-TR" altLang="tr-TR" sz="3200"/>
              <a:t> </a:t>
            </a:r>
          </a:p>
        </p:txBody>
      </p:sp>
      <p:pic>
        <p:nvPicPr>
          <p:cNvPr id="4100" name="Picture 11" descr="BİYOTEKNOLOJİNİN RENKLERİ - Biyoteknoloji / Diğer">
            <a:extLst>
              <a:ext uri="{FF2B5EF4-FFF2-40B4-BE49-F238E27FC236}">
                <a16:creationId xmlns:a16="http://schemas.microsoft.com/office/drawing/2014/main" id="{EED96BE1-A405-4C17-8426-69BF6D42D3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>
            <a:extLst>
              <a:ext uri="{FF2B5EF4-FFF2-40B4-BE49-F238E27FC236}">
                <a16:creationId xmlns:a16="http://schemas.microsoft.com/office/drawing/2014/main" id="{049291A3-A222-438D-942A-8A7B088748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tr-TR">
                <a:solidFill>
                  <a:srgbClr val="FF0000"/>
                </a:solidFill>
              </a:rPr>
              <a:t>Biyoteknolojiye Örnekler</a:t>
            </a:r>
          </a:p>
        </p:txBody>
      </p:sp>
      <p:sp>
        <p:nvSpPr>
          <p:cNvPr id="16387" name="Rectangle 26">
            <a:extLst>
              <a:ext uri="{FF2B5EF4-FFF2-40B4-BE49-F238E27FC236}">
                <a16:creationId xmlns:a16="http://schemas.microsoft.com/office/drawing/2014/main" id="{2F2A5225-4F4A-4E42-ABE8-F1BF19576A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FF0000"/>
              </a:buClr>
            </a:pPr>
            <a:r>
              <a:rPr lang="tr-TR" altLang="tr-TR" sz="2400">
                <a:solidFill>
                  <a:srgbClr val="33CC33"/>
                </a:solidFill>
              </a:rPr>
              <a:t>Deterjanlar için leke çıkarıcı enzimler</a:t>
            </a:r>
          </a:p>
          <a:p>
            <a:pPr eaLnBrk="1" hangingPunct="1">
              <a:lnSpc>
                <a:spcPct val="80000"/>
              </a:lnSpc>
              <a:buClr>
                <a:srgbClr val="FF0000"/>
              </a:buClr>
            </a:pPr>
            <a:r>
              <a:rPr lang="tr-TR" altLang="tr-TR" sz="2400">
                <a:solidFill>
                  <a:srgbClr val="33CC33"/>
                </a:solidFill>
              </a:rPr>
              <a:t>Biyogaz üretimi Süt ürünleri</a:t>
            </a:r>
          </a:p>
          <a:p>
            <a:pPr eaLnBrk="1" hangingPunct="1">
              <a:lnSpc>
                <a:spcPct val="80000"/>
              </a:lnSpc>
              <a:buClr>
                <a:srgbClr val="FF0000"/>
              </a:buClr>
            </a:pPr>
            <a:r>
              <a:rPr lang="tr-TR" altLang="tr-TR" sz="2400">
                <a:solidFill>
                  <a:srgbClr val="33CC33"/>
                </a:solidFill>
              </a:rPr>
              <a:t>Ekmek, sirke, limon tuzu, alkol ve aseton gibi mayaların ürünleri</a:t>
            </a:r>
          </a:p>
          <a:p>
            <a:pPr eaLnBrk="1" hangingPunct="1">
              <a:lnSpc>
                <a:spcPct val="80000"/>
              </a:lnSpc>
              <a:buClr>
                <a:srgbClr val="FF0000"/>
              </a:buClr>
            </a:pPr>
            <a:r>
              <a:rPr lang="tr-TR" altLang="tr-TR" sz="2400">
                <a:solidFill>
                  <a:srgbClr val="33CC33"/>
                </a:solidFill>
              </a:rPr>
              <a:t>Penisilin ve türevleri</a:t>
            </a:r>
          </a:p>
          <a:p>
            <a:pPr eaLnBrk="1" hangingPunct="1">
              <a:lnSpc>
                <a:spcPct val="80000"/>
              </a:lnSpc>
              <a:buClr>
                <a:srgbClr val="FF0000"/>
              </a:buClr>
            </a:pPr>
            <a:r>
              <a:rPr lang="tr-TR" altLang="tr-TR" sz="2400">
                <a:solidFill>
                  <a:srgbClr val="33CC33"/>
                </a:solidFill>
              </a:rPr>
              <a:t>Virüs aşıları</a:t>
            </a:r>
          </a:p>
          <a:p>
            <a:pPr eaLnBrk="1" hangingPunct="1">
              <a:lnSpc>
                <a:spcPct val="80000"/>
              </a:lnSpc>
              <a:buClr>
                <a:srgbClr val="FF0000"/>
              </a:buClr>
            </a:pPr>
            <a:r>
              <a:rPr lang="tr-TR" altLang="tr-TR" sz="2400">
                <a:solidFill>
                  <a:srgbClr val="33CC33"/>
                </a:solidFill>
              </a:rPr>
              <a:t>Aerobik su arıtımı</a:t>
            </a:r>
          </a:p>
          <a:p>
            <a:pPr eaLnBrk="1" hangingPunct="1">
              <a:lnSpc>
                <a:spcPct val="80000"/>
              </a:lnSpc>
              <a:buClr>
                <a:srgbClr val="FF0000"/>
              </a:buClr>
            </a:pPr>
            <a:r>
              <a:rPr lang="tr-TR" altLang="tr-TR" sz="2400">
                <a:solidFill>
                  <a:srgbClr val="33CC33"/>
                </a:solidFill>
              </a:rPr>
              <a:t>Deterjanlar </a:t>
            </a:r>
          </a:p>
          <a:p>
            <a:pPr eaLnBrk="1" hangingPunct="1">
              <a:lnSpc>
                <a:spcPct val="80000"/>
              </a:lnSpc>
              <a:buClr>
                <a:srgbClr val="FF0000"/>
              </a:buClr>
            </a:pPr>
            <a:r>
              <a:rPr lang="tr-TR" altLang="tr-TR" sz="2400">
                <a:solidFill>
                  <a:srgbClr val="33CC33"/>
                </a:solidFill>
              </a:rPr>
              <a:t>Hayvan aşıları</a:t>
            </a:r>
          </a:p>
          <a:p>
            <a:pPr eaLnBrk="1" hangingPunct="1">
              <a:lnSpc>
                <a:spcPct val="80000"/>
              </a:lnSpc>
              <a:buClr>
                <a:srgbClr val="FF0000"/>
              </a:buClr>
            </a:pPr>
            <a:r>
              <a:rPr lang="tr-TR" altLang="tr-TR" sz="2400">
                <a:solidFill>
                  <a:srgbClr val="33CC33"/>
                </a:solidFill>
              </a:rPr>
              <a:t>İnsan insülini</a:t>
            </a:r>
          </a:p>
          <a:p>
            <a:pPr eaLnBrk="1" hangingPunct="1">
              <a:lnSpc>
                <a:spcPct val="80000"/>
              </a:lnSpc>
              <a:buClr>
                <a:srgbClr val="FF0000"/>
              </a:buClr>
            </a:pPr>
            <a:r>
              <a:rPr lang="tr-TR" altLang="tr-TR" sz="2400">
                <a:solidFill>
                  <a:srgbClr val="33CC33"/>
                </a:solidFill>
              </a:rPr>
              <a:t>Büyüme hormonları</a:t>
            </a:r>
          </a:p>
          <a:p>
            <a:pPr eaLnBrk="1" hangingPunct="1">
              <a:lnSpc>
                <a:spcPct val="80000"/>
              </a:lnSpc>
              <a:buClr>
                <a:srgbClr val="FF0000"/>
              </a:buClr>
            </a:pPr>
            <a:r>
              <a:rPr lang="tr-TR" altLang="tr-TR" sz="2400">
                <a:solidFill>
                  <a:srgbClr val="33CC33"/>
                </a:solidFill>
              </a:rPr>
              <a:t>İnterferon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749C1D0D-42E5-414E-BC7D-8ECBBB9585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tr-TR" altLang="tr-TR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1A150E32-7223-44D6-94D0-D4E17E4DDF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tr-TR" altLang="tr-TR"/>
          </a:p>
        </p:txBody>
      </p:sp>
      <p:pic>
        <p:nvPicPr>
          <p:cNvPr id="17412" name="Picture 5" descr="İnegazili Köyü Derneği Teşekkür Mesajı">
            <a:extLst>
              <a:ext uri="{FF2B5EF4-FFF2-40B4-BE49-F238E27FC236}">
                <a16:creationId xmlns:a16="http://schemas.microsoft.com/office/drawing/2014/main" id="{0D63797C-F70F-4EAC-8675-E036833551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55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3DB85B63-7986-4D39-9E5B-81392A2337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tr-TR"/>
              <a:t>Biyoteknoloji nedir?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AE3E1248-DE11-420C-971B-9D47DDA800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8686800" cy="4824413"/>
          </a:xfrm>
        </p:spPr>
        <p:txBody>
          <a:bodyPr/>
          <a:lstStyle/>
          <a:p>
            <a:pPr marL="914400" lvl="1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tr-TR" altLang="tr-TR" sz="2400" b="1">
                <a:solidFill>
                  <a:srgbClr val="FF0000"/>
                </a:solidFill>
              </a:rPr>
              <a:t>Biyoteknoloji</a:t>
            </a:r>
            <a:r>
              <a:rPr lang="tr-TR" altLang="tr-TR" sz="2400">
                <a:solidFill>
                  <a:srgbClr val="FF0000"/>
                </a:solidFill>
              </a:rPr>
              <a:t>;</a:t>
            </a:r>
            <a:r>
              <a:rPr lang="tr-TR" altLang="tr-TR" sz="2400"/>
              <a:t> </a:t>
            </a:r>
            <a:r>
              <a:rPr lang="tr-TR" altLang="tr-TR" sz="2400">
                <a:solidFill>
                  <a:srgbClr val="000099"/>
                </a:solidFill>
              </a:rPr>
              <a:t>Bitki ve hayvan ile mikroorganizmaları gen üzerinden geliştirmek için, hücre ve dokuları ile yapılan çalışmalara </a:t>
            </a:r>
            <a:r>
              <a:rPr lang="tr-TR" altLang="tr-TR" sz="2400">
                <a:solidFill>
                  <a:srgbClr val="FF0000"/>
                </a:solidFill>
              </a:rPr>
              <a:t>biyoteknoloji</a:t>
            </a:r>
            <a:r>
              <a:rPr lang="tr-TR" altLang="tr-TR" sz="2400">
                <a:solidFill>
                  <a:srgbClr val="000099"/>
                </a:solidFill>
              </a:rPr>
              <a:t> denir. Bu durum sadece canlı yapılar üzerinden ele alınmaz. Ayrıca makine mühendisliği, elektrik-elektronik mühendisliği ya da bilgisayar mühendisliği üzerinde de önemli bir potansiyel teşkil etmektedir. Tüm bu bilim dallarını kullanmak suretiyle bitki ve hayvan ile mikroorganizmaların DNA’ları üzerinde yapılan çalışmalar bütün olarak </a:t>
            </a:r>
            <a:r>
              <a:rPr lang="tr-TR" altLang="tr-TR" sz="2400">
                <a:solidFill>
                  <a:srgbClr val="FF0000"/>
                </a:solidFill>
              </a:rPr>
              <a:t>biyoteknoloji </a:t>
            </a:r>
            <a:r>
              <a:rPr lang="tr-TR" altLang="tr-TR" sz="2400">
                <a:solidFill>
                  <a:srgbClr val="000099"/>
                </a:solidFill>
              </a:rPr>
              <a:t>öne çıkmaktadır.  </a:t>
            </a:r>
          </a:p>
        </p:txBody>
      </p:sp>
      <p:pic>
        <p:nvPicPr>
          <p:cNvPr id="6148" name="Picture 5" descr="Biyoteknoloji Nedir? Biyoteknoloji ile ilgili bilgi | Bilgicim.NET, Bilim  Teknoloji">
            <a:extLst>
              <a:ext uri="{FF2B5EF4-FFF2-40B4-BE49-F238E27FC236}">
                <a16:creationId xmlns:a16="http://schemas.microsoft.com/office/drawing/2014/main" id="{92741DFC-7879-4401-A393-159D82C3E6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581525"/>
            <a:ext cx="295275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7" descr="Biyolojisitesi.net, Yaşam Bilimi Biyoloji, Bilimsel Bilginin Doğası ve  Biyoloji">
            <a:extLst>
              <a:ext uri="{FF2B5EF4-FFF2-40B4-BE49-F238E27FC236}">
                <a16:creationId xmlns:a16="http://schemas.microsoft.com/office/drawing/2014/main" id="{6F65A4D7-CDAE-412F-8A35-B9D5AB8737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4581525"/>
            <a:ext cx="2809875" cy="210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8E628F86-9977-4127-BDF6-07AB808B43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tr-TR"/>
              <a:t>Genetik mühendisliği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1250EBEC-DCD6-4998-B5F3-F832D69ACD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tr-TR" altLang="tr-TR" sz="2000" b="1"/>
              <a:t>Genetik mühendisliği, bir organizmanın fenotipini belirgin bir şekilde değiştirmektir</a:t>
            </a:r>
            <a:r>
              <a:rPr lang="tr-TR" altLang="tr-TR" sz="2400" b="1"/>
              <a:t>. </a:t>
            </a:r>
          </a:p>
          <a:p>
            <a:pPr eaLnBrk="1" hangingPunct="1"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</a:pPr>
            <a:r>
              <a:rPr lang="tr-TR" altLang="tr-TR"/>
              <a:t> </a:t>
            </a:r>
            <a:r>
              <a:rPr lang="tr-TR" altLang="tr-TR" sz="2000"/>
              <a:t>Genetik mühendisleri organizmanın genotipini ve fenotipini belirli DNA yapıları yaparak değiştirebilir. </a:t>
            </a:r>
          </a:p>
          <a:p>
            <a:pPr eaLnBrk="1" hangingPunct="1"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</a:pPr>
            <a:endParaRPr lang="tr-TR" altLang="tr-TR" sz="2000"/>
          </a:p>
          <a:p>
            <a:pPr eaLnBrk="1" hangingPunct="1">
              <a:buClr>
                <a:srgbClr val="FF0000"/>
              </a:buClr>
              <a:buSzPct val="65000"/>
              <a:buFont typeface="Wingdings" panose="05000000000000000000" pitchFamily="2" charset="2"/>
              <a:buChar char="Ø"/>
            </a:pPr>
            <a:r>
              <a:rPr lang="tr-TR" altLang="tr-TR" sz="2000"/>
              <a:t>DNA hayvan, bitki veya herhangi bir bakteriye ait olabilir genetik mühendisleri dallarına ve işine göre farklı DNA’lar kullanabilir</a:t>
            </a:r>
            <a:r>
              <a:rPr lang="tr-TR" altLang="tr-TR"/>
              <a:t>. </a:t>
            </a:r>
            <a:endParaRPr lang="tr-TR" altLang="tr-TR" sz="2000" b="1"/>
          </a:p>
          <a:p>
            <a:pPr eaLnBrk="1" hangingPunct="1">
              <a:buFont typeface="Wingdings" panose="05000000000000000000" pitchFamily="2" charset="2"/>
              <a:buChar char="Ø"/>
            </a:pPr>
            <a:endParaRPr lang="tr-TR" altLang="tr-TR" sz="2000"/>
          </a:p>
        </p:txBody>
      </p:sp>
      <p:sp>
        <p:nvSpPr>
          <p:cNvPr id="8196" name="AutoShape 7" descr="CRISPR Teknolojisi / Cas9 Teknolojisi Nedir, Ne İşe Yarar?">
            <a:extLst>
              <a:ext uri="{FF2B5EF4-FFF2-40B4-BE49-F238E27FC236}">
                <a16:creationId xmlns:a16="http://schemas.microsoft.com/office/drawing/2014/main" id="{66E10133-8C85-4B02-8313-996E4631723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197" name="AutoShape 9" descr="CRISPR Teknolojisi / Cas9 Teknolojisi Nedir, Ne İşe Yarar?">
            <a:extLst>
              <a:ext uri="{FF2B5EF4-FFF2-40B4-BE49-F238E27FC236}">
                <a16:creationId xmlns:a16="http://schemas.microsoft.com/office/drawing/2014/main" id="{5B57B159-C6FD-4F33-AA09-A085235D0AE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198" name="AutoShape 11" descr="CRISPR Teknolojisi / Cas9 Teknolojisi Nedir, Ne İşe Yarar?">
            <a:extLst>
              <a:ext uri="{FF2B5EF4-FFF2-40B4-BE49-F238E27FC236}">
                <a16:creationId xmlns:a16="http://schemas.microsoft.com/office/drawing/2014/main" id="{3D13B85E-1C86-4E3C-8C57-FD155D526AB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8199" name="Picture 15" descr="Biyoteknoloji Uygulamalarının Tarihsel Gelişimi – Sosyalnet">
            <a:hlinkClick r:id="rId2"/>
            <a:extLst>
              <a:ext uri="{FF2B5EF4-FFF2-40B4-BE49-F238E27FC236}">
                <a16:creationId xmlns:a16="http://schemas.microsoft.com/office/drawing/2014/main" id="{94D3B8CF-B64C-4DD7-89B7-A14407037C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8500"/>
            <a:ext cx="914400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4" descr="Klonlama nedir? Nasıl yapılır?">
            <a:extLst>
              <a:ext uri="{FF2B5EF4-FFF2-40B4-BE49-F238E27FC236}">
                <a16:creationId xmlns:a16="http://schemas.microsoft.com/office/drawing/2014/main" id="{8FBFC389-7D1E-4B25-BBB5-A3B8BB7E59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43C97C1B-56F0-4730-8A58-BC0A86B2EB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tr-TR" altLang="tr-TR">
                <a:solidFill>
                  <a:srgbClr val="FF0066"/>
                </a:solidFill>
              </a:rPr>
              <a:t>Klonlama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1B6C072C-0E2B-44D5-9BEC-EB6596596D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tr-TR" altLang="tr-TR" sz="2000">
                <a:solidFill>
                  <a:srgbClr val="FF0066"/>
                </a:solidFill>
              </a:rPr>
              <a:t>Klonlama</a:t>
            </a:r>
            <a:r>
              <a:rPr lang="tr-TR" altLang="tr-TR" sz="1800">
                <a:solidFill>
                  <a:srgbClr val="FF0066"/>
                </a:solidFill>
              </a:rPr>
              <a:t>:</a:t>
            </a:r>
            <a:r>
              <a:rPr lang="tr-TR" altLang="tr-TR" sz="1800">
                <a:solidFill>
                  <a:srgbClr val="000099"/>
                </a:solidFill>
              </a:rPr>
              <a:t>Klonlama bir canlının genetik bilgilerinin özdeş kopyalarını oluşturma işlemidir. Klonlama sonucunda kopyalayan malzemeye klon denir ve hem doğal hemde yapay olarak sürekli gerçekleşen ve gerçekleştirilen bir olaydır. Genetikçiler bugüne dek; hücreleri, dokuları, genleri ve yüzlerce hayvan türünü klonlanmayı başarmıştır. </a:t>
            </a:r>
          </a:p>
        </p:txBody>
      </p:sp>
      <p:pic>
        <p:nvPicPr>
          <p:cNvPr id="11268" name="Picture 5" descr="GDO'lar hakkında yanlış bilinenler | Bilim ve Ütopya">
            <a:extLst>
              <a:ext uri="{FF2B5EF4-FFF2-40B4-BE49-F238E27FC236}">
                <a16:creationId xmlns:a16="http://schemas.microsoft.com/office/drawing/2014/main" id="{FA92DADC-66BB-4F76-8EC3-D7E3ECA763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1663"/>
            <a:ext cx="9144000" cy="371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CB76246D-A72B-43B9-A3A8-5852E4AB4B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tr-TR"/>
              <a:t>DNA Parmak İzi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54536FA-C7D1-44AD-972F-C4C4CD8E1C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tr-TR" altLang="tr-TR" sz="2400">
                <a:solidFill>
                  <a:srgbClr val="000099"/>
                </a:solidFill>
              </a:rPr>
              <a:t>İnsanların </a:t>
            </a:r>
            <a:r>
              <a:rPr lang="tr-TR" altLang="tr-TR" sz="2400" b="1">
                <a:solidFill>
                  <a:srgbClr val="FF0000"/>
                </a:solidFill>
              </a:rPr>
              <a:t>DNA</a:t>
            </a:r>
            <a:r>
              <a:rPr lang="tr-TR" altLang="tr-TR" sz="2400">
                <a:solidFill>
                  <a:srgbClr val="000099"/>
                </a:solidFill>
              </a:rPr>
              <a:t> baz dizilimlerinin farklı olmasından dolayı tek yumurta ikizleri hariç hiçbir bireyin genetik yapısı diğeriyle aynı değildir. ... Bir canlıya ait hücredeki </a:t>
            </a:r>
            <a:r>
              <a:rPr lang="tr-TR" altLang="tr-TR" sz="2400" b="1">
                <a:solidFill>
                  <a:srgbClr val="FF0000"/>
                </a:solidFill>
              </a:rPr>
              <a:t>DNA</a:t>
            </a:r>
            <a:r>
              <a:rPr lang="tr-TR" altLang="tr-TR" sz="2400">
                <a:solidFill>
                  <a:srgbClr val="000099"/>
                </a:solidFill>
              </a:rPr>
              <a:t> baz diziliminde tekrar eden anlamsız baz dizilerinin jel üzerinde oluşturdukları bantlı yapılara </a:t>
            </a:r>
            <a:r>
              <a:rPr lang="tr-TR" altLang="tr-TR" sz="2400" b="1">
                <a:solidFill>
                  <a:srgbClr val="FF0000"/>
                </a:solidFill>
              </a:rPr>
              <a:t>DNA</a:t>
            </a:r>
            <a:r>
              <a:rPr lang="tr-TR" altLang="tr-TR" sz="2400" b="1">
                <a:solidFill>
                  <a:srgbClr val="000099"/>
                </a:solidFill>
              </a:rPr>
              <a:t> </a:t>
            </a:r>
            <a:r>
              <a:rPr lang="tr-TR" altLang="tr-TR" sz="2400" b="1">
                <a:solidFill>
                  <a:srgbClr val="FF0000"/>
                </a:solidFill>
              </a:rPr>
              <a:t>parmak izi</a:t>
            </a:r>
            <a:r>
              <a:rPr lang="tr-TR" altLang="tr-TR" sz="2400">
                <a:solidFill>
                  <a:srgbClr val="000099"/>
                </a:solidFill>
              </a:rPr>
              <a:t> denir. </a:t>
            </a:r>
          </a:p>
        </p:txBody>
      </p:sp>
      <p:pic>
        <p:nvPicPr>
          <p:cNvPr id="12292" name="Picture 5" descr="Parmak izi nedir? | Haldun Öztürk">
            <a:hlinkClick r:id="rId2"/>
            <a:extLst>
              <a:ext uri="{FF2B5EF4-FFF2-40B4-BE49-F238E27FC236}">
                <a16:creationId xmlns:a16="http://schemas.microsoft.com/office/drawing/2014/main" id="{CEAF80BD-5724-4CFC-8F0F-8CCBA3D47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4581525"/>
            <a:ext cx="6840538" cy="191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55D2C505-0B5E-4414-BE90-124F07084D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tr-TR" sz="4000">
                <a:solidFill>
                  <a:srgbClr val="0000CC"/>
                </a:solidFill>
              </a:rPr>
              <a:t>Dna Parmak İzinin Kullanım Alanları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6AB0E40B-852C-4602-A12D-4A474B9B4D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folHlink"/>
              </a:buClr>
              <a:buFont typeface="Wingdings" panose="05000000000000000000" pitchFamily="2" charset="2"/>
              <a:buChar char="ü"/>
            </a:pPr>
            <a:r>
              <a:rPr lang="tr-TR" altLang="tr-TR"/>
              <a:t>Annelik ve babalık testleri</a:t>
            </a:r>
          </a:p>
          <a:p>
            <a:pPr eaLnBrk="1" hangingPunct="1">
              <a:buClr>
                <a:schemeClr val="folHlink"/>
              </a:buClr>
              <a:buFont typeface="Wingdings" panose="05000000000000000000" pitchFamily="2" charset="2"/>
              <a:buChar char="ü"/>
            </a:pPr>
            <a:r>
              <a:rPr lang="tr-TR" altLang="tr-TR"/>
              <a:t>Suçluların tespiti</a:t>
            </a:r>
          </a:p>
          <a:p>
            <a:pPr eaLnBrk="1" hangingPunct="1">
              <a:buClr>
                <a:schemeClr val="folHlink"/>
              </a:buClr>
              <a:buFont typeface="Wingdings" panose="05000000000000000000" pitchFamily="2" charset="2"/>
              <a:buChar char="ü"/>
            </a:pPr>
            <a:r>
              <a:rPr lang="tr-TR" altLang="tr-TR"/>
              <a:t>Türler arasındaki genetik bağların saptanması</a:t>
            </a:r>
          </a:p>
        </p:txBody>
      </p:sp>
      <p:pic>
        <p:nvPicPr>
          <p:cNvPr id="13316" name="Picture 5" descr="Parmak İzi İncelemeleri ve Kimlik Tespiti | HAN Kriminal">
            <a:extLst>
              <a:ext uri="{FF2B5EF4-FFF2-40B4-BE49-F238E27FC236}">
                <a16:creationId xmlns:a16="http://schemas.microsoft.com/office/drawing/2014/main" id="{C5C1B723-0881-49BE-9647-C022C866E2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3933825"/>
            <a:ext cx="1871663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2">
            <a:extLst>
              <a:ext uri="{FF2B5EF4-FFF2-40B4-BE49-F238E27FC236}">
                <a16:creationId xmlns:a16="http://schemas.microsoft.com/office/drawing/2014/main" id="{0F7AA85B-AACA-4F7C-8DA5-AE71CE71EB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tr-TR" sz="4000">
                <a:solidFill>
                  <a:srgbClr val="0000CC"/>
                </a:solidFill>
              </a:rPr>
              <a:t>Biyoteknolojinin Kullanım Alanları</a:t>
            </a:r>
          </a:p>
        </p:txBody>
      </p:sp>
      <p:grpSp>
        <p:nvGrpSpPr>
          <p:cNvPr id="2" name="Organization Chart 5">
            <a:extLst>
              <a:ext uri="{FF2B5EF4-FFF2-40B4-BE49-F238E27FC236}">
                <a16:creationId xmlns:a16="http://schemas.microsoft.com/office/drawing/2014/main" id="{D88BF883-1225-4490-9F96-D7FBC78DCDF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7200" y="1600200"/>
            <a:ext cx="8229600" cy="4525963"/>
            <a:chOff x="1134" y="1271"/>
            <a:chExt cx="2880" cy="720"/>
          </a:xfrm>
        </p:grpSpPr>
        <p:cxnSp>
          <p:nvCxnSpPr>
            <p:cNvPr id="1028" name="_s1028">
              <a:extLst>
                <a:ext uri="{FF2B5EF4-FFF2-40B4-BE49-F238E27FC236}">
                  <a16:creationId xmlns:a16="http://schemas.microsoft.com/office/drawing/2014/main" id="{E5325909-8C18-49D2-B7E5-9C2CC7E805C3}"/>
                </a:ext>
              </a:extLst>
            </p:cNvPr>
            <p:cNvCxnSpPr>
              <a:cxnSpLocks noChangeShapeType="1"/>
              <a:stCxn id="6" idx="0"/>
              <a:endCxn id="3" idx="2"/>
            </p:cNvCxnSpPr>
            <p:nvPr/>
          </p:nvCxnSpPr>
          <p:spPr bwMode="auto">
            <a:xfrm rot="5400000" flipH="1">
              <a:off x="3006" y="1127"/>
              <a:ext cx="144" cy="1008"/>
            </a:xfrm>
            <a:prstGeom prst="bentConnector3">
              <a:avLst>
                <a:gd name="adj1" fmla="val 2093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9" name="_s1029">
              <a:extLst>
                <a:ext uri="{FF2B5EF4-FFF2-40B4-BE49-F238E27FC236}">
                  <a16:creationId xmlns:a16="http://schemas.microsoft.com/office/drawing/2014/main" id="{214F2ED6-89F6-4ED0-A448-84C21BB7E0CE}"/>
                </a:ext>
              </a:extLst>
            </p:cNvPr>
            <p:cNvCxnSpPr>
              <a:cxnSpLocks noChangeShapeType="1"/>
              <a:stCxn id="5" idx="0"/>
              <a:endCxn id="3" idx="2"/>
            </p:cNvCxnSpPr>
            <p:nvPr/>
          </p:nvCxnSpPr>
          <p:spPr bwMode="auto">
            <a:xfrm rot="16200000">
              <a:off x="2503" y="1630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0" name="_s1030">
              <a:extLst>
                <a:ext uri="{FF2B5EF4-FFF2-40B4-BE49-F238E27FC236}">
                  <a16:creationId xmlns:a16="http://schemas.microsoft.com/office/drawing/2014/main" id="{B676C3E9-5615-4C2A-A885-E55E0A401138}"/>
                </a:ext>
              </a:extLst>
            </p:cNvPr>
            <p:cNvCxnSpPr>
              <a:cxnSpLocks noChangeShapeType="1"/>
              <a:stCxn id="4" idx="0"/>
              <a:endCxn id="3" idx="2"/>
            </p:cNvCxnSpPr>
            <p:nvPr/>
          </p:nvCxnSpPr>
          <p:spPr bwMode="auto">
            <a:xfrm rot="16200000">
              <a:off x="1998" y="1127"/>
              <a:ext cx="144" cy="1008"/>
            </a:xfrm>
            <a:prstGeom prst="bentConnector3">
              <a:avLst>
                <a:gd name="adj1" fmla="val 2093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1031">
              <a:extLst>
                <a:ext uri="{FF2B5EF4-FFF2-40B4-BE49-F238E27FC236}">
                  <a16:creationId xmlns:a16="http://schemas.microsoft.com/office/drawing/2014/main" id="{CF0EF96F-E371-4336-9C28-A3AF97A1AC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2" y="127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tr-TR" altLang="en-US" sz="2000" b="0" i="0" u="none" strike="noStrike" cap="none" normalizeH="0" baseline="0">
                  <a:ln>
                    <a:noFill/>
                  </a:ln>
                  <a:solidFill>
                    <a:srgbClr val="CC00CC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Kullanım alanları</a:t>
              </a:r>
            </a:p>
          </p:txBody>
        </p:sp>
        <p:sp>
          <p:nvSpPr>
            <p:cNvPr id="4" name="_s1032">
              <a:extLst>
                <a:ext uri="{FF2B5EF4-FFF2-40B4-BE49-F238E27FC236}">
                  <a16:creationId xmlns:a16="http://schemas.microsoft.com/office/drawing/2014/main" id="{2FA58831-4098-463C-A35A-52CE0550BF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70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tr-TR" altLang="en-US" sz="2000" b="0" i="0" u="none" strike="noStrike" cap="none" normalizeH="0" baseline="0">
                  <a:ln>
                    <a:noFill/>
                  </a:ln>
                  <a:solidFill>
                    <a:srgbClr val="CC00CC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Tıp alanı</a:t>
              </a:r>
            </a:p>
          </p:txBody>
        </p:sp>
        <p:sp>
          <p:nvSpPr>
            <p:cNvPr id="5" name="_s1033">
              <a:extLst>
                <a:ext uri="{FF2B5EF4-FFF2-40B4-BE49-F238E27FC236}">
                  <a16:creationId xmlns:a16="http://schemas.microsoft.com/office/drawing/2014/main" id="{021D1F78-3014-4D01-A649-D4B558813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2" y="170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tr-TR" altLang="en-US" sz="2000" b="0" i="0" u="none" strike="noStrike" cap="none" normalizeH="0" baseline="0">
                  <a:ln>
                    <a:noFill/>
                  </a:ln>
                  <a:solidFill>
                    <a:srgbClr val="CC00CC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Gıda alanı</a:t>
              </a:r>
            </a:p>
          </p:txBody>
        </p:sp>
        <p:sp>
          <p:nvSpPr>
            <p:cNvPr id="6" name="_s1034">
              <a:extLst>
                <a:ext uri="{FF2B5EF4-FFF2-40B4-BE49-F238E27FC236}">
                  <a16:creationId xmlns:a16="http://schemas.microsoft.com/office/drawing/2014/main" id="{2B6B1A42-FDF9-494F-B01B-CF56DF5720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0" y="170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tr-TR" altLang="en-US" sz="2000" b="0" i="0" u="none" strike="noStrike" cap="none" normalizeH="0" baseline="0">
                  <a:ln>
                    <a:noFill/>
                  </a:ln>
                  <a:solidFill>
                    <a:srgbClr val="CC00CC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Tarımsal ve çevresel</a:t>
              </a:r>
            </a:p>
          </p:txBody>
        </p:sp>
      </p:grp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7D061CDE-BA39-47AD-BBAE-C41A6ACC5A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tr-TR" altLang="tr-TR"/>
              <a:t>Olumlu ve Olumsuz Yanları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6E3587CA-8085-4A2F-B2D7-0A806D23D9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Char char="v"/>
            </a:pPr>
            <a:r>
              <a:rPr lang="tr-TR" altLang="tr-TR"/>
              <a:t> </a:t>
            </a:r>
            <a:r>
              <a:rPr lang="tr-TR" altLang="tr-TR">
                <a:solidFill>
                  <a:srgbClr val="0000CC"/>
                </a:solidFill>
                <a:latin typeface="Bahnschrift" panose="020B0502040204020203" pitchFamily="34" charset="0"/>
              </a:rPr>
              <a:t>Gübre ve ilaç kullanımını azaltacak nitelikte çeşitler geliştirmek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tr-TR" altLang="tr-TR">
                <a:solidFill>
                  <a:srgbClr val="FF0000"/>
                </a:solidFill>
                <a:latin typeface="Bahnschrift" panose="020B0502040204020203" pitchFamily="34" charset="0"/>
              </a:rPr>
              <a:t>Toprak ve yer altı</a:t>
            </a:r>
            <a:r>
              <a:rPr lang="tr-TR" altLang="tr-TR" sz="2800">
                <a:solidFill>
                  <a:srgbClr val="FF0000"/>
                </a:solidFill>
                <a:latin typeface="Bahnschrift" panose="020B0502040204020203" pitchFamily="34" charset="0"/>
              </a:rPr>
              <a:t> </a:t>
            </a:r>
            <a:r>
              <a:rPr lang="tr-TR" altLang="tr-TR">
                <a:solidFill>
                  <a:srgbClr val="FF0000"/>
                </a:solidFill>
                <a:latin typeface="Bahnschrift" panose="020B0502040204020203" pitchFamily="34" charset="0"/>
              </a:rPr>
              <a:t>sularının kirliliğini azaltılacak olması</a:t>
            </a:r>
          </a:p>
          <a:p>
            <a:pPr eaLnBrk="1" hangingPunct="1">
              <a:buFont typeface="Wingdings" panose="05000000000000000000" pitchFamily="2" charset="2"/>
              <a:buChar char="v"/>
            </a:pPr>
            <a:r>
              <a:rPr lang="tr-TR" altLang="tr-TR">
                <a:solidFill>
                  <a:srgbClr val="A50021"/>
                </a:solidFill>
                <a:latin typeface="Bahnschrift" panose="020B0502040204020203" pitchFamily="34" charset="0"/>
              </a:rPr>
              <a:t>Çevreye zararlı maddelerin ortadan kaldırılması</a:t>
            </a:r>
          </a:p>
        </p:txBody>
      </p:sp>
      <p:pic>
        <p:nvPicPr>
          <p:cNvPr id="15364" name="Picture 5" descr="Beyin · karikatür · sorular · gözlük · insan - vektör ilüstrasyonu © Andrei  Malysh (Andrei_) (#8832189) | Stockfresh">
            <a:hlinkClick r:id="rId2"/>
            <a:extLst>
              <a:ext uri="{FF2B5EF4-FFF2-40B4-BE49-F238E27FC236}">
                <a16:creationId xmlns:a16="http://schemas.microsoft.com/office/drawing/2014/main" id="{2D05F298-0F8F-446A-B845-15EFAB1A82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4365625"/>
            <a:ext cx="5795962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Varsayılan Tasarım">
  <a:themeElements>
    <a:clrScheme name="Varsayılan Tasarı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arsayılan Tasarım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Varsayılan Tasarı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241</Words>
  <Application>Microsoft Office PowerPoint</Application>
  <PresentationFormat>Ekran Gösterisi (4:3)</PresentationFormat>
  <Paragraphs>48</Paragraphs>
  <Slides>11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2" baseType="lpstr">
      <vt:lpstr>Varsayılan Tasarım</vt:lpstr>
      <vt:lpstr>PowerPoint Sunusu</vt:lpstr>
      <vt:lpstr>Biyoteknoloji nedir?</vt:lpstr>
      <vt:lpstr>Genetik mühendisliği</vt:lpstr>
      <vt:lpstr>PowerPoint Sunusu</vt:lpstr>
      <vt:lpstr>Klonlama</vt:lpstr>
      <vt:lpstr>DNA Parmak İzi</vt:lpstr>
      <vt:lpstr>Dna Parmak İzinin Kullanım Alanları</vt:lpstr>
      <vt:lpstr>Biyoteknolojinin Kullanım Alanları</vt:lpstr>
      <vt:lpstr>Olumlu ve Olumsuz Yanları</vt:lpstr>
      <vt:lpstr>Biyoteknolojiye Örnekler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Biyoteknoloji</dc:title>
  <dc:creator>Toshiba</dc:creator>
  <cp:lastModifiedBy>Hasan Ayık</cp:lastModifiedBy>
  <cp:revision>6</cp:revision>
  <dcterms:created xsi:type="dcterms:W3CDTF">2020-12-13T12:20:31Z</dcterms:created>
  <dcterms:modified xsi:type="dcterms:W3CDTF">2020-12-13T20:15:43Z</dcterms:modified>
</cp:coreProperties>
</file>