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tr-T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27" autoAdjust="0"/>
  </p:normalViewPr>
  <p:slideViewPr>
    <p:cSldViewPr>
      <p:cViewPr varScale="1">
        <p:scale>
          <a:sx n="77" d="100"/>
          <a:sy n="77" d="100"/>
        </p:scale>
        <p:origin x="138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viewProps" Target="view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presProps" Target="presProps.xml" /><Relationship Id="rId2" Type="http://schemas.openxmlformats.org/officeDocument/2006/relationships/slide" Target="slides/slide1.xml" /><Relationship Id="rId16" Type="http://schemas.openxmlformats.org/officeDocument/2006/relationships/notesMaster" Target="notesMasters/notesMaster1.xml" /><Relationship Id="rId20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10" Type="http://schemas.openxmlformats.org/officeDocument/2006/relationships/slide" Target="slides/slide9.xml" /><Relationship Id="rId19" Type="http://schemas.openxmlformats.org/officeDocument/2006/relationships/theme" Target="theme/theme1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>
            <a:extLst>
              <a:ext uri="{FF2B5EF4-FFF2-40B4-BE49-F238E27FC236}">
                <a16:creationId xmlns:a16="http://schemas.microsoft.com/office/drawing/2014/main" id="{34F5511D-677C-4260-A9E4-0DF7894D145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56C1A42D-E4CB-48BC-9F8E-618D18A45E1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1FE6A499-8295-4641-B06A-74D7567AD6E2}" type="datetimeFigureOut">
              <a:rPr lang="tr-TR"/>
              <a:pPr>
                <a:defRPr/>
              </a:pPr>
              <a:t>13.12.2020</a:t>
            </a:fld>
            <a:endParaRPr lang="tr-TR"/>
          </a:p>
        </p:txBody>
      </p:sp>
      <p:sp>
        <p:nvSpPr>
          <p:cNvPr id="4" name="Slayt Görüntüsü Yer Tutucusu 3">
            <a:extLst>
              <a:ext uri="{FF2B5EF4-FFF2-40B4-BE49-F238E27FC236}">
                <a16:creationId xmlns:a16="http://schemas.microsoft.com/office/drawing/2014/main" id="{B4B04867-A056-40DF-9992-12267181EEA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tr-TR" noProof="0"/>
          </a:p>
        </p:txBody>
      </p:sp>
      <p:sp>
        <p:nvSpPr>
          <p:cNvPr id="5" name="Not Yer Tutucusu 4">
            <a:extLst>
              <a:ext uri="{FF2B5EF4-FFF2-40B4-BE49-F238E27FC236}">
                <a16:creationId xmlns:a16="http://schemas.microsoft.com/office/drawing/2014/main" id="{5A6455AC-D23F-4BAD-A8A5-91A1B0B118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noProof="0"/>
              <a:t>Asıl metin stillerini düzenle</a:t>
            </a:r>
          </a:p>
          <a:p>
            <a:pPr lvl="1"/>
            <a:r>
              <a:rPr lang="tr-TR" noProof="0"/>
              <a:t>İkinci düzey</a:t>
            </a:r>
          </a:p>
          <a:p>
            <a:pPr lvl="2"/>
            <a:r>
              <a:rPr lang="tr-TR" noProof="0"/>
              <a:t>Üçüncü düzey</a:t>
            </a:r>
          </a:p>
          <a:p>
            <a:pPr lvl="3"/>
            <a:r>
              <a:rPr lang="tr-TR" noProof="0"/>
              <a:t>Dördüncü düzey</a:t>
            </a:r>
          </a:p>
          <a:p>
            <a:pPr lvl="4"/>
            <a:r>
              <a:rPr lang="tr-TR" noProof="0"/>
              <a:t>Beşinci düzey</a:t>
            </a:r>
          </a:p>
        </p:txBody>
      </p:sp>
      <p:sp>
        <p:nvSpPr>
          <p:cNvPr id="6" name="Altbilgi Yer Tutucusu 5">
            <a:extLst>
              <a:ext uri="{FF2B5EF4-FFF2-40B4-BE49-F238E27FC236}">
                <a16:creationId xmlns:a16="http://schemas.microsoft.com/office/drawing/2014/main" id="{611C2F44-B962-4D38-A474-23C48C54DB6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55A60DE6-6D86-473F-9240-B44887F8FD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F0D84864-1D72-40D4-BF76-CE65172C0F39}" type="slidenum">
              <a:rPr lang="tr-TR" altLang="en-US"/>
              <a:pPr/>
              <a:t>‹#›</a:t>
            </a:fld>
            <a:endParaRPr lang="tr-T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9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14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ayt Görüntüsü Yer Tutucusu 1">
            <a:extLst>
              <a:ext uri="{FF2B5EF4-FFF2-40B4-BE49-F238E27FC236}">
                <a16:creationId xmlns:a16="http://schemas.microsoft.com/office/drawing/2014/main" id="{21FF78E7-C676-45B2-BC17-453B18166D6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 Yer Tutucusu 2">
            <a:extLst>
              <a:ext uri="{FF2B5EF4-FFF2-40B4-BE49-F238E27FC236}">
                <a16:creationId xmlns:a16="http://schemas.microsoft.com/office/drawing/2014/main" id="{200F4761-BC5D-4075-84D7-667A2688043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tr-TR" altLang="en-US" b="1" u="sng">
                <a:hlinkClick r:id="rId3"/>
              </a:rPr>
              <a:t>www.egitimhane.com</a:t>
            </a:r>
            <a:endParaRPr lang="tr-TR" altLang="en-US"/>
          </a:p>
        </p:txBody>
      </p:sp>
      <p:sp>
        <p:nvSpPr>
          <p:cNvPr id="5124" name="Slayt Numarası Yer Tutucusu 3">
            <a:extLst>
              <a:ext uri="{FF2B5EF4-FFF2-40B4-BE49-F238E27FC236}">
                <a16:creationId xmlns:a16="http://schemas.microsoft.com/office/drawing/2014/main" id="{6FD1B5E8-A676-4711-949C-0F80876FD32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67DD908-A65B-4E64-9760-34B2FF031C8E}" type="slidenum">
              <a:rPr lang="tr-TR" altLang="en-US"/>
              <a:pPr/>
              <a:t>2</a:t>
            </a:fld>
            <a:endParaRPr lang="tr-T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ayt Görüntüsü Yer Tutucusu 1">
            <a:extLst>
              <a:ext uri="{FF2B5EF4-FFF2-40B4-BE49-F238E27FC236}">
                <a16:creationId xmlns:a16="http://schemas.microsoft.com/office/drawing/2014/main" id="{07750456-FD83-4175-A220-1B3476563EE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 Yer Tutucusu 2">
            <a:extLst>
              <a:ext uri="{FF2B5EF4-FFF2-40B4-BE49-F238E27FC236}">
                <a16:creationId xmlns:a16="http://schemas.microsoft.com/office/drawing/2014/main" id="{E6E12C07-908F-4C79-9FD1-54FC447F804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tr-TR" altLang="en-US" b="1" u="sng">
                <a:hlinkClick r:id="rId3"/>
              </a:rPr>
              <a:t>www.egitimhane.com</a:t>
            </a:r>
            <a:endParaRPr lang="tr-TR" altLang="en-US"/>
          </a:p>
        </p:txBody>
      </p:sp>
      <p:sp>
        <p:nvSpPr>
          <p:cNvPr id="13316" name="Slayt Numarası Yer Tutucusu 3">
            <a:extLst>
              <a:ext uri="{FF2B5EF4-FFF2-40B4-BE49-F238E27FC236}">
                <a16:creationId xmlns:a16="http://schemas.microsoft.com/office/drawing/2014/main" id="{11C2F3B5-8BFA-45CA-BDF9-88A11FF0C6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9FCB52C-5DEF-485A-BC85-6BD4DD7785C6}" type="slidenum">
              <a:rPr lang="tr-TR" altLang="en-US"/>
              <a:pPr/>
              <a:t>9</a:t>
            </a:fld>
            <a:endParaRPr lang="tr-T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ayt Görüntüsü Yer Tutucusu 1">
            <a:extLst>
              <a:ext uri="{FF2B5EF4-FFF2-40B4-BE49-F238E27FC236}">
                <a16:creationId xmlns:a16="http://schemas.microsoft.com/office/drawing/2014/main" id="{B6507710-5B6D-4A3D-AC7A-C44A954DF72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 Yer Tutucusu 2">
            <a:extLst>
              <a:ext uri="{FF2B5EF4-FFF2-40B4-BE49-F238E27FC236}">
                <a16:creationId xmlns:a16="http://schemas.microsoft.com/office/drawing/2014/main" id="{B9BDD633-B5A0-46B4-AA46-7A7ACD6C651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tr-TR" altLang="en-US" b="1" u="sng">
                <a:hlinkClick r:id="rId3"/>
              </a:rPr>
              <a:t>www.egitimhane.com</a:t>
            </a:r>
            <a:endParaRPr lang="tr-TR" altLang="en-US"/>
          </a:p>
        </p:txBody>
      </p:sp>
      <p:sp>
        <p:nvSpPr>
          <p:cNvPr id="19460" name="Slayt Numarası Yer Tutucusu 3">
            <a:extLst>
              <a:ext uri="{FF2B5EF4-FFF2-40B4-BE49-F238E27FC236}">
                <a16:creationId xmlns:a16="http://schemas.microsoft.com/office/drawing/2014/main" id="{84DD31C8-D87A-4AA7-8E8C-F4D2D688AC4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35FF27C-AE58-467F-A260-F09FA011D361}" type="slidenum">
              <a:rPr lang="tr-TR" altLang="en-US"/>
              <a:pPr/>
              <a:t>14</a:t>
            </a:fld>
            <a:endParaRPr lang="tr-T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39A60BC-672A-4F5A-9E5B-C07B794C812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D2ACECA-C96A-4240-A865-DB477331E62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95A7AD0-3B47-4A74-B776-2C15330860E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D7F57B-51C5-491B-BF4C-7A533B676191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321936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6191CFC-7BC3-4953-99CE-02B4ACD4CF8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86E93EC-2CB3-49A9-BABF-BCFA6BB8856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726EE3F-19E6-451A-8DA7-81D10AA2282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F0C022-9C51-4A74-8506-AEB556AB0559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446565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B62B2B2-7385-497C-954E-00A276FE37A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0935C04-193E-43C2-858C-4BCA20B735A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54F5748-11DD-4B71-9189-11677445D75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150F2F-1021-40A1-889F-98BB0BCEDAEB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621381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Başlık, Metin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CC38FE3-4E7C-4F34-9323-0C15C438DA8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0A76E7C-7BE4-4F6A-86D5-A01117316CD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DCF33D1-22AA-4EA7-AF55-99063FDEA8F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F3595-32ED-4CBF-83B7-B809CD4B0F9D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826424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6476C5C-0CF5-4DB4-8CAF-A90047FAEAE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B4DCD45-D85C-4720-9277-6F5F7C0E60A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C6AA4C5-8D65-4A00-AB48-3413E43E15C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460344-E0A4-4827-97AF-56F14DD59448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595783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A512C9A-0C20-4A58-A8EF-7F1D7480DC5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81E5CB7-9302-402B-A2DC-B280C9B3A59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C49BA78-724F-4BFA-B122-FE86ABA63AE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D4ED13-48D8-4040-83E3-E73D84E561D1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285759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9F68FC4-B414-42DD-ADE2-30DC9197FD0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0871FC6-903E-491B-AC3D-8458B575356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A6FA617-31EB-4928-AC62-72EFD02F4F4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89F380-D05A-4BFB-AF9B-0C7CA9892F47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938218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B856705-40BB-4ABE-A507-6466C4FC423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CD0D48ED-31D9-46D5-B974-DBADB19DE62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E8BEC40-AB69-4E6A-9B53-C957CDCE838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72E17D-D626-4899-892D-914AAF2B135D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667408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883836A8-0677-4EC0-B17A-5C48686BB5C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2E37CB07-A7E2-4AC4-8B1D-DB962B103C3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29B4E1AF-579A-4AC9-82CF-20C76F99F11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A04ABE-6B8B-41EA-9CAB-D0A3E691D6BB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4186158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2001119B-2D22-40CD-A8CF-BF18343011F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60D76D7F-5E23-4FD3-BE06-A1B96AF2F10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586AC005-DD5F-4BDD-9D78-FB85774ED9D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DDC913-C948-4007-8321-FB86A62EA9A2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280862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FF29D08-12ED-4316-A5E7-553F287F6F4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3BD8EED-5FD9-40AD-AD18-103A773FB88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8F86589-FA85-4FAB-99BF-2C8541F5E14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1E3347-778F-4C6D-9187-85CF957A7779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219521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64658E4-5F3A-4CA8-BA92-CBF38E9BEC4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B1B894-5D59-4542-915C-C83C80580DE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22FFEA-6A5F-4C47-B9C4-43D19F6449B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2A3B3B-FB70-40AD-8DDA-BE2B36DD60EB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206009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9302B1BD-DF2A-4E03-97CC-E90EFFC522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/>
              <a:t>Asıl başlık stili için tıklatın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B7907EA2-7857-41D5-8685-7531F933ED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/>
              <a:t>Asıl metin stillerini düzenlemek için tıklatın</a:t>
            </a:r>
          </a:p>
          <a:p>
            <a:pPr lvl="1"/>
            <a:r>
              <a:rPr lang="tr-TR" altLang="tr-TR"/>
              <a:t>İkinci düzey</a:t>
            </a:r>
          </a:p>
          <a:p>
            <a:pPr lvl="2"/>
            <a:r>
              <a:rPr lang="tr-TR" altLang="tr-TR"/>
              <a:t>Üçüncü düzey</a:t>
            </a:r>
          </a:p>
          <a:p>
            <a:pPr lvl="3"/>
            <a:r>
              <a:rPr lang="tr-TR" altLang="tr-TR"/>
              <a:t>Dördüncü düzey</a:t>
            </a:r>
          </a:p>
          <a:p>
            <a:pPr lvl="4"/>
            <a:r>
              <a:rPr lang="tr-TR" altLang="tr-TR"/>
              <a:t>Beşinci düzey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81C66CFC-15EC-4F06-8ED9-8A70FAED5D9E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ED1AFB8C-3C13-40B0-B48A-D52F2B0DCC3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1EEB2E84-9C10-47BB-AA8B-A6447CD0F16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0F031029-1798-43A5-8808-7E20590C83F1}" type="slidenum">
              <a:rPr lang="tr-TR" altLang="tr-TR"/>
              <a:pPr/>
              <a:t>‹#›</a:t>
            </a:fld>
            <a:endParaRPr lang="tr-TR" alt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 /><Relationship Id="rId2" Type="http://schemas.openxmlformats.org/officeDocument/2006/relationships/hyperlink" Target="http://www.egitimhane.com/" TargetMode="External" /><Relationship Id="rId1" Type="http://schemas.openxmlformats.org/officeDocument/2006/relationships/slideLayout" Target="../slideLayouts/slideLayout12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 /><Relationship Id="rId1" Type="http://schemas.openxmlformats.org/officeDocument/2006/relationships/slideLayout" Target="../slideLayouts/slideLayout12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 /><Relationship Id="rId1" Type="http://schemas.openxmlformats.org/officeDocument/2006/relationships/slideLayout" Target="../slideLayouts/slideLayout12.xml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12.xml" /><Relationship Id="rId4" Type="http://schemas.openxmlformats.org/officeDocument/2006/relationships/image" Target="../media/image14.jpeg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illiyet.com.tr/haberler/mutasyon" TargetMode="External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2.jpeg" /><Relationship Id="rId5" Type="http://schemas.openxmlformats.org/officeDocument/2006/relationships/hyperlink" Target="http://www.egitimhane.com/" TargetMode="External" /><Relationship Id="rId4" Type="http://schemas.openxmlformats.org/officeDocument/2006/relationships/hyperlink" Target="https://www.milliyet.com.tr/haberler/dna" TargetMode="Externa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 /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1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12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12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 /><Relationship Id="rId2" Type="http://schemas.openxmlformats.org/officeDocument/2006/relationships/hyperlink" Target="http://www.egitimhane.com/" TargetMode="External" /><Relationship Id="rId1" Type="http://schemas.openxmlformats.org/officeDocument/2006/relationships/slideLayout" Target="../slideLayouts/slideLayout1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12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 /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1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146ED845-27C5-43AF-97B5-A122D526140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pPr eaLnBrk="1" hangingPunct="1"/>
            <a:endParaRPr lang="tr-TR" altLang="tr-TR" sz="4400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E8452B82-2240-4FFA-88CB-FF27A434D1A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eaLnBrk="1" hangingPunct="1"/>
            <a:endParaRPr lang="tr-TR" altLang="tr-TR" sz="3200"/>
          </a:p>
        </p:txBody>
      </p:sp>
      <p:pic>
        <p:nvPicPr>
          <p:cNvPr id="3076" name="Picture 5" descr="Fen Bilimleri 8. Sınıf Mutasyon Modifikasyon Adaptasyon Konu Anlatımı -  YouTube">
            <a:extLst>
              <a:ext uri="{FF2B5EF4-FFF2-40B4-BE49-F238E27FC236}">
                <a16:creationId xmlns:a16="http://schemas.microsoft.com/office/drawing/2014/main" id="{C135BE26-F870-4D8B-9D91-331088B6F9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8" descr="MODİFİKASYON ve MUTASYON">
            <a:extLst>
              <a:ext uri="{FF2B5EF4-FFF2-40B4-BE49-F238E27FC236}">
                <a16:creationId xmlns:a16="http://schemas.microsoft.com/office/drawing/2014/main" id="{A52E29F9-A894-41B3-859F-B2A332B827A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4339" name="AutoShape 10" descr="MODİFİKASYON ve MUTASYON">
            <a:extLst>
              <a:ext uri="{FF2B5EF4-FFF2-40B4-BE49-F238E27FC236}">
                <a16:creationId xmlns:a16="http://schemas.microsoft.com/office/drawing/2014/main" id="{A1C942BE-282D-487B-B2AE-5935A97D2E9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4340" name="AutoShape 12" descr="MODİFİKASYON ve MUTASYON">
            <a:extLst>
              <a:ext uri="{FF2B5EF4-FFF2-40B4-BE49-F238E27FC236}">
                <a16:creationId xmlns:a16="http://schemas.microsoft.com/office/drawing/2014/main" id="{96AB0367-8F8D-40F0-B196-31A5E0BBE54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4341" name="AutoShape 14" descr="MODİFİKASYON ve MUTASYON">
            <a:extLst>
              <a:ext uri="{FF2B5EF4-FFF2-40B4-BE49-F238E27FC236}">
                <a16:creationId xmlns:a16="http://schemas.microsoft.com/office/drawing/2014/main" id="{FCE93D0F-D54B-4EE3-B93B-B36F865488C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4342" name="AutoShape 16" descr="MODİFİKASYON ve MUTASYON">
            <a:extLst>
              <a:ext uri="{FF2B5EF4-FFF2-40B4-BE49-F238E27FC236}">
                <a16:creationId xmlns:a16="http://schemas.microsoft.com/office/drawing/2014/main" id="{51893004-AA27-46B9-8031-4B1807EC4D1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4343" name="AutoShape 18" descr="MODİFİKASYON ve MUTASYON">
            <a:extLst>
              <a:ext uri="{FF2B5EF4-FFF2-40B4-BE49-F238E27FC236}">
                <a16:creationId xmlns:a16="http://schemas.microsoft.com/office/drawing/2014/main" id="{1AE16330-2C25-4FF0-842A-38424C4A8A9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4344" name="Rectangle 19">
            <a:extLst>
              <a:ext uri="{FF2B5EF4-FFF2-40B4-BE49-F238E27FC236}">
                <a16:creationId xmlns:a16="http://schemas.microsoft.com/office/drawing/2014/main" id="{C5E96D43-20B3-4054-B083-6EE17CABE7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altLang="tr-TR">
                <a:solidFill>
                  <a:srgbClr val="FF0000"/>
                </a:solidFill>
              </a:rPr>
              <a:t>Modifikasyona Örnekler</a:t>
            </a:r>
          </a:p>
        </p:txBody>
      </p:sp>
      <p:sp>
        <p:nvSpPr>
          <p:cNvPr id="14345" name="Rectangle 20">
            <a:extLst>
              <a:ext uri="{FF2B5EF4-FFF2-40B4-BE49-F238E27FC236}">
                <a16:creationId xmlns:a16="http://schemas.microsoft.com/office/drawing/2014/main" id="{562681CC-9409-45CF-B2AF-652EC85C5D44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tr-TR" altLang="tr-TR" sz="2800"/>
              <a:t>Sineklerin farklı sıcaklıklarda kanatlarının şekli değiştiği için modifikasyona örnektir.</a:t>
            </a:r>
          </a:p>
        </p:txBody>
      </p:sp>
      <p:pic>
        <p:nvPicPr>
          <p:cNvPr id="14346" name="Picture 23" descr="8. SINIF FEN 2.ÜNİTE 3. BÖLÜM MUTASYON VE MODİFİKASYON, konu anlatımı">
            <a:hlinkClick r:id="rId2"/>
            <a:extLst>
              <a:ext uri="{FF2B5EF4-FFF2-40B4-BE49-F238E27FC236}">
                <a16:creationId xmlns:a16="http://schemas.microsoft.com/office/drawing/2014/main" id="{7D7DBF45-57F7-4100-8161-EACBBD07C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1916113"/>
            <a:ext cx="3105150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A8C9CEAE-0B32-48B8-A40D-6618D272A2C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altLang="tr-TR">
                <a:solidFill>
                  <a:srgbClr val="FF0000"/>
                </a:solidFill>
              </a:rPr>
              <a:t>Adaptasyon Nedir?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3A524817-474D-456E-B984-8017F786413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tr-TR" altLang="tr-TR"/>
              <a:t>Canlıların yaşama ve üreme şanslarını arttırmak için çevreye uyum sağlamak  amacıyla yapılan isimdir.</a:t>
            </a:r>
          </a:p>
          <a:p>
            <a:pPr eaLnBrk="1" hangingPunct="1"/>
            <a:r>
              <a:rPr lang="tr-TR" altLang="tr-TR"/>
              <a:t>Bir diğer adı </a:t>
            </a:r>
            <a:r>
              <a:rPr lang="tr-TR" altLang="tr-TR">
                <a:solidFill>
                  <a:srgbClr val="FF0000"/>
                </a:solidFill>
              </a:rPr>
              <a:t>UYUM SAĞLAMAKDIR.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76EEF8CE-249D-45B2-ACD4-0C0D954A00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altLang="tr-TR">
                <a:solidFill>
                  <a:srgbClr val="FF0000"/>
                </a:solidFill>
              </a:rPr>
              <a:t>Adaptasyona Örnekler</a:t>
            </a:r>
          </a:p>
        </p:txBody>
      </p:sp>
      <p:sp>
        <p:nvSpPr>
          <p:cNvPr id="16387" name="Rectangle 4">
            <a:extLst>
              <a:ext uri="{FF2B5EF4-FFF2-40B4-BE49-F238E27FC236}">
                <a16:creationId xmlns:a16="http://schemas.microsoft.com/office/drawing/2014/main" id="{4AFBD876-44ED-498C-8C3E-FC16C5D62CBB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tr-TR" altLang="tr-TR" sz="2800"/>
              <a:t>Burada ki hayvanların  sıcaklıklarını korumak amacıyla kuyrukları bacakları kulakları uzundur.</a:t>
            </a:r>
          </a:p>
        </p:txBody>
      </p:sp>
      <p:pic>
        <p:nvPicPr>
          <p:cNvPr id="16388" name="Picture 7" descr="8.Sınıf Adaptasyon Test - fenbilim.net">
            <a:extLst>
              <a:ext uri="{FF2B5EF4-FFF2-40B4-BE49-F238E27FC236}">
                <a16:creationId xmlns:a16="http://schemas.microsoft.com/office/drawing/2014/main" id="{73F32373-8903-4A9A-87D6-CDA9158FF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412875"/>
            <a:ext cx="3382963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>
            <a:extLst>
              <a:ext uri="{FF2B5EF4-FFF2-40B4-BE49-F238E27FC236}">
                <a16:creationId xmlns:a16="http://schemas.microsoft.com/office/drawing/2014/main" id="{D210A555-80A5-42D5-A2E8-FCEB64CA814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altLang="tr-TR">
                <a:solidFill>
                  <a:srgbClr val="FF0000"/>
                </a:solidFill>
              </a:rPr>
              <a:t>Adaptasyona Örnekler</a:t>
            </a:r>
          </a:p>
        </p:txBody>
      </p:sp>
      <p:sp>
        <p:nvSpPr>
          <p:cNvPr id="17411" name="Rectangle 5">
            <a:extLst>
              <a:ext uri="{FF2B5EF4-FFF2-40B4-BE49-F238E27FC236}">
                <a16:creationId xmlns:a16="http://schemas.microsoft.com/office/drawing/2014/main" id="{EF7B5667-CC12-4048-BD97-440394399A1E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tr-TR" altLang="tr-TR" sz="2800"/>
              <a:t>Develerin hörgüçlerinin olması ve fırtınaya karşı kirpiklerinin olması adaptasyona örnektir.</a:t>
            </a:r>
          </a:p>
        </p:txBody>
      </p:sp>
      <p:pic>
        <p:nvPicPr>
          <p:cNvPr id="17412" name="Picture 8" descr="Deve Stok Fotoğrafları - FreeImages.com">
            <a:extLst>
              <a:ext uri="{FF2B5EF4-FFF2-40B4-BE49-F238E27FC236}">
                <a16:creationId xmlns:a16="http://schemas.microsoft.com/office/drawing/2014/main" id="{D39DEBB4-0E08-47DA-9356-6E0C28EA54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2276475"/>
            <a:ext cx="3889375" cy="312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BD8A89C4-4875-45FF-AC44-983BDDD9D0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altLang="tr-TR">
                <a:solidFill>
                  <a:srgbClr val="FF0000"/>
                </a:solidFill>
              </a:rPr>
              <a:t>Adaptasyona örnekler</a:t>
            </a:r>
          </a:p>
        </p:txBody>
      </p:sp>
      <p:sp>
        <p:nvSpPr>
          <p:cNvPr id="18435" name="Rectangle 4">
            <a:extLst>
              <a:ext uri="{FF2B5EF4-FFF2-40B4-BE49-F238E27FC236}">
                <a16:creationId xmlns:a16="http://schemas.microsoft.com/office/drawing/2014/main" id="{DA8ABA54-7C3F-4F83-BC12-37ABC9DDC1A4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tr-TR" altLang="tr-TR" sz="2800"/>
              <a:t>Kutup ayılarının ayak tabanları batmamak için geniştir.Bu da adaptasyona örnek verilebilir.</a:t>
            </a:r>
          </a:p>
        </p:txBody>
      </p:sp>
      <p:pic>
        <p:nvPicPr>
          <p:cNvPr id="18436" name="Picture 7" descr="Kutup ayısı yürüyüş vektörler ve grafikleri | Depositphotos®">
            <a:hlinkClick r:id="rId3"/>
            <a:extLst>
              <a:ext uri="{FF2B5EF4-FFF2-40B4-BE49-F238E27FC236}">
                <a16:creationId xmlns:a16="http://schemas.microsoft.com/office/drawing/2014/main" id="{97643B09-4008-4D89-8FD4-757491687A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989138"/>
            <a:ext cx="3122613" cy="36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0CC9D590-E08C-418A-B7B4-57A38F4E936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altLang="tr-TR">
                <a:solidFill>
                  <a:srgbClr val="FF0000"/>
                </a:solidFill>
              </a:rPr>
              <a:t>Mutasyon Nedir?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56C7AB7D-86CD-4242-946D-C63452D690C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chemeClr val="folHlink"/>
              </a:buClr>
              <a:buFont typeface="Wingdings" panose="05000000000000000000" pitchFamily="2" charset="2"/>
              <a:buChar char="ü"/>
            </a:pPr>
            <a:r>
              <a:rPr lang="tr-TR" altLang="tr-TR" sz="2400">
                <a:hlinkClick r:id="rId3"/>
              </a:rPr>
              <a:t>Mutasyon</a:t>
            </a:r>
            <a:r>
              <a:rPr lang="tr-TR" altLang="tr-TR" sz="2400"/>
              <a:t>, normal ve anormal biyolojik süreçte </a:t>
            </a:r>
            <a:r>
              <a:rPr lang="tr-TR" altLang="tr-TR" sz="2400">
                <a:hlinkClick r:id="rId4"/>
              </a:rPr>
              <a:t>DNA</a:t>
            </a:r>
            <a:r>
              <a:rPr lang="tr-TR" altLang="tr-TR" sz="2400"/>
              <a:t> ve RNA’da meydana gelen kalıcı değişimlerin genel adıdır.</a:t>
            </a:r>
          </a:p>
          <a:p>
            <a:pPr eaLnBrk="1" hangingPunct="1">
              <a:buClr>
                <a:schemeClr val="folHlink"/>
              </a:buClr>
              <a:buFont typeface="Wingdings" panose="05000000000000000000" pitchFamily="2" charset="2"/>
              <a:buChar char="ü"/>
            </a:pPr>
            <a:r>
              <a:rPr lang="tr-TR" altLang="tr-TR" sz="2400"/>
              <a:t>Dna’da meydana gelen ani değişikliklerdir.</a:t>
            </a:r>
          </a:p>
          <a:p>
            <a:pPr eaLnBrk="1" hangingPunct="1">
              <a:buClr>
                <a:schemeClr val="folHlink"/>
              </a:buClr>
              <a:buFont typeface="Wingdings" panose="05000000000000000000" pitchFamily="2" charset="2"/>
              <a:buChar char="ü"/>
            </a:pPr>
            <a:r>
              <a:rPr lang="tr-TR" altLang="tr-TR" sz="2400"/>
              <a:t>Genellikle düzeltilmemiş hatalar sonucu ortaya çıkar.  </a:t>
            </a:r>
          </a:p>
          <a:p>
            <a:pPr eaLnBrk="1" hangingPunct="1">
              <a:buClr>
                <a:schemeClr val="folHlink"/>
              </a:buClr>
              <a:buFont typeface="Wingdings" panose="05000000000000000000" pitchFamily="2" charset="2"/>
              <a:buChar char="ü"/>
            </a:pPr>
            <a:endParaRPr lang="tr-TR" altLang="tr-TR" sz="2400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61A23091-E6AC-42FA-89E2-CE4AD6D7EA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290888"/>
            <a:ext cx="9144000" cy="27463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/>
              <a:t> </a:t>
            </a:r>
          </a:p>
        </p:txBody>
      </p:sp>
      <p:pic>
        <p:nvPicPr>
          <p:cNvPr id="4101" name="Picture 6" descr="Altı Parmak Insan Eli Bir Ilave Ek Parça Nedeniyle Genetik Mutasyon Kavramı  Stok Fotoğraflar &amp; ABD'nin Daha Fazla Resimleri - iStock">
            <a:hlinkClick r:id="rId5"/>
            <a:extLst>
              <a:ext uri="{FF2B5EF4-FFF2-40B4-BE49-F238E27FC236}">
                <a16:creationId xmlns:a16="http://schemas.microsoft.com/office/drawing/2014/main" id="{00F88FBA-F27F-49D0-8098-F7D5357FD1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57563"/>
            <a:ext cx="9144000" cy="321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0F8F41DD-F5A2-4F46-9FFE-4776D5F876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altLang="tr-TR">
                <a:solidFill>
                  <a:srgbClr val="FF0000"/>
                </a:solidFill>
              </a:rPr>
              <a:t>Mutasyona Örnekler</a:t>
            </a:r>
          </a:p>
        </p:txBody>
      </p:sp>
      <p:sp>
        <p:nvSpPr>
          <p:cNvPr id="6147" name="Rectangle 4">
            <a:extLst>
              <a:ext uri="{FF2B5EF4-FFF2-40B4-BE49-F238E27FC236}">
                <a16:creationId xmlns:a16="http://schemas.microsoft.com/office/drawing/2014/main" id="{1D3A013F-3F73-455D-B7FC-88BA7D253F74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tr-TR" altLang="tr-TR" sz="2800"/>
              <a:t>Down sendromlu bir çocuk mutasyona örnektir.</a:t>
            </a:r>
          </a:p>
        </p:txBody>
      </p:sp>
      <p:pic>
        <p:nvPicPr>
          <p:cNvPr id="6148" name="Picture 6" descr="Dünya Down Sendromu Farkındalık Günü Etkinliği - Genç Gönüllüler">
            <a:extLst>
              <a:ext uri="{FF2B5EF4-FFF2-40B4-BE49-F238E27FC236}">
                <a16:creationId xmlns:a16="http://schemas.microsoft.com/office/drawing/2014/main" id="{48937D3D-43EF-4799-96BD-61D68724E2C2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40200" y="1889125"/>
            <a:ext cx="5003800" cy="4968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9" name="Picture 10" descr="Down Sendromu nedir? Fiziksel özellikleri nelerdir?">
            <a:extLst>
              <a:ext uri="{FF2B5EF4-FFF2-40B4-BE49-F238E27FC236}">
                <a16:creationId xmlns:a16="http://schemas.microsoft.com/office/drawing/2014/main" id="{C9C3107C-8599-41FD-803D-255A94D015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00438"/>
            <a:ext cx="4716463" cy="335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2430FE97-08AF-4003-B5D2-750E2EA96C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altLang="tr-TR">
                <a:solidFill>
                  <a:srgbClr val="FF0000"/>
                </a:solidFill>
              </a:rPr>
              <a:t>Mutasyona Örnekler</a:t>
            </a:r>
          </a:p>
        </p:txBody>
      </p:sp>
      <p:sp>
        <p:nvSpPr>
          <p:cNvPr id="7171" name="Rectangle 6">
            <a:extLst>
              <a:ext uri="{FF2B5EF4-FFF2-40B4-BE49-F238E27FC236}">
                <a16:creationId xmlns:a16="http://schemas.microsoft.com/office/drawing/2014/main" id="{5A0690F3-88FB-417B-8EC4-64ED13A5E2D2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tr-TR" altLang="tr-TR" sz="2800"/>
              <a:t>Gözlerinin farklı renkte olduğu Van kedisi mutasyona örnektir.</a:t>
            </a:r>
          </a:p>
        </p:txBody>
      </p:sp>
      <p:sp>
        <p:nvSpPr>
          <p:cNvPr id="7172" name="Rectangle 7">
            <a:extLst>
              <a:ext uri="{FF2B5EF4-FFF2-40B4-BE49-F238E27FC236}">
                <a16:creationId xmlns:a16="http://schemas.microsoft.com/office/drawing/2014/main" id="{4D914111-980A-4854-B49E-35AB4B86945B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tr-TR" altLang="tr-TR" sz="2800"/>
          </a:p>
        </p:txBody>
      </p:sp>
      <p:pic>
        <p:nvPicPr>
          <p:cNvPr id="7173" name="Picture 5" descr="Van Kedisinin Genel Özellikleri | PetBurada.com">
            <a:extLst>
              <a:ext uri="{FF2B5EF4-FFF2-40B4-BE49-F238E27FC236}">
                <a16:creationId xmlns:a16="http://schemas.microsoft.com/office/drawing/2014/main" id="{31144C0A-5077-4158-B04E-D3213F51A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57338"/>
            <a:ext cx="4211638" cy="453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309E142E-48B3-4F27-A991-C4127B922A7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altLang="tr-TR">
                <a:solidFill>
                  <a:srgbClr val="FF0000"/>
                </a:solidFill>
              </a:rPr>
              <a:t>Mutasyona Örnekler</a:t>
            </a:r>
          </a:p>
        </p:txBody>
      </p:sp>
      <p:sp>
        <p:nvSpPr>
          <p:cNvPr id="8195" name="Rectangle 4">
            <a:extLst>
              <a:ext uri="{FF2B5EF4-FFF2-40B4-BE49-F238E27FC236}">
                <a16:creationId xmlns:a16="http://schemas.microsoft.com/office/drawing/2014/main" id="{388FD70D-927C-4FC8-B236-5D123FD8AE8B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tr-TR" altLang="tr-TR" sz="2800"/>
              <a:t>Kısa bacaklı tavuk da bir mutasyona örnektir.</a:t>
            </a:r>
          </a:p>
        </p:txBody>
      </p:sp>
      <p:sp>
        <p:nvSpPr>
          <p:cNvPr id="8196" name="Rectangle 5">
            <a:extLst>
              <a:ext uri="{FF2B5EF4-FFF2-40B4-BE49-F238E27FC236}">
                <a16:creationId xmlns:a16="http://schemas.microsoft.com/office/drawing/2014/main" id="{2B791EE3-7BB2-4759-966F-51564C7C861A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tr-TR" altLang="tr-TR" sz="2800"/>
          </a:p>
        </p:txBody>
      </p:sp>
      <p:pic>
        <p:nvPicPr>
          <p:cNvPr id="8197" name="Picture 7" descr="Facebook">
            <a:extLst>
              <a:ext uri="{FF2B5EF4-FFF2-40B4-BE49-F238E27FC236}">
                <a16:creationId xmlns:a16="http://schemas.microsoft.com/office/drawing/2014/main" id="{275C3562-1BA8-4F09-A052-C5470CAE7D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557338"/>
            <a:ext cx="4500562" cy="530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9" descr="CANLI TAVUK - Home | Facebook">
            <a:extLst>
              <a:ext uri="{FF2B5EF4-FFF2-40B4-BE49-F238E27FC236}">
                <a16:creationId xmlns:a16="http://schemas.microsoft.com/office/drawing/2014/main" id="{AEC1E80B-C7E3-4FDE-8B5C-B3A9A73FA4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789363"/>
            <a:ext cx="3995738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>
            <a:extLst>
              <a:ext uri="{FF2B5EF4-FFF2-40B4-BE49-F238E27FC236}">
                <a16:creationId xmlns:a16="http://schemas.microsoft.com/office/drawing/2014/main" id="{35A180FC-BA72-4AC8-A52E-23485EE793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altLang="tr-TR">
                <a:solidFill>
                  <a:srgbClr val="FF0000"/>
                </a:solidFill>
              </a:rPr>
              <a:t>Mutasyona Örnekler</a:t>
            </a:r>
          </a:p>
        </p:txBody>
      </p:sp>
      <p:sp>
        <p:nvSpPr>
          <p:cNvPr id="9219" name="Rectangle 5">
            <a:extLst>
              <a:ext uri="{FF2B5EF4-FFF2-40B4-BE49-F238E27FC236}">
                <a16:creationId xmlns:a16="http://schemas.microsoft.com/office/drawing/2014/main" id="{4968FF4D-756E-42D7-BF77-E229BED75218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tr-TR" altLang="tr-TR" sz="2800"/>
              <a:t>Dört boynuzlu keçi zararlı mutasyona örnektir.</a:t>
            </a:r>
          </a:p>
        </p:txBody>
      </p:sp>
      <p:sp>
        <p:nvSpPr>
          <p:cNvPr id="9220" name="Rectangle 6">
            <a:extLst>
              <a:ext uri="{FF2B5EF4-FFF2-40B4-BE49-F238E27FC236}">
                <a16:creationId xmlns:a16="http://schemas.microsoft.com/office/drawing/2014/main" id="{44210B9C-C4FF-442A-B0DF-B6681BFF6AF6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tr-TR" altLang="tr-TR" sz="2800"/>
          </a:p>
        </p:txBody>
      </p:sp>
      <p:pic>
        <p:nvPicPr>
          <p:cNvPr id="9221" name="Picture 8" descr="koza - FotoTapeta12">
            <a:hlinkClick r:id="rId2"/>
            <a:extLst>
              <a:ext uri="{FF2B5EF4-FFF2-40B4-BE49-F238E27FC236}">
                <a16:creationId xmlns:a16="http://schemas.microsoft.com/office/drawing/2014/main" id="{10D4C54F-C258-4645-A54D-F58D8740AA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484313"/>
            <a:ext cx="4176712" cy="468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9FC88A2F-E636-4380-A485-4C0231CCB8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altLang="tr-TR">
                <a:solidFill>
                  <a:srgbClr val="FF0000"/>
                </a:solidFill>
              </a:rPr>
              <a:t>Modifikasyon Nedir?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416E2E8D-B928-4D39-8290-E8D939F907B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eaLnBrk="1" hangingPunct="1">
              <a:buClr>
                <a:schemeClr val="folHlink"/>
              </a:buClr>
              <a:buFont typeface="Wingdings" panose="05000000000000000000" pitchFamily="2" charset="2"/>
              <a:buChar char="ü"/>
            </a:pPr>
            <a:r>
              <a:rPr lang="tr-TR" altLang="tr-TR" sz="2400"/>
              <a:t>Modifikasyonlar, çevrenin değişimine bağlı olarak bir türün bireylerinde meydana gelen değişimlere verilen isimdir.</a:t>
            </a:r>
          </a:p>
          <a:p>
            <a:pPr eaLnBrk="1" hangingPunct="1">
              <a:buClr>
                <a:schemeClr val="folHlink"/>
              </a:buClr>
              <a:buFont typeface="Wingdings" panose="05000000000000000000" pitchFamily="2" charset="2"/>
              <a:buChar char="ü"/>
            </a:pPr>
            <a:r>
              <a:rPr lang="tr-TR" altLang="tr-TR" sz="2400"/>
              <a:t>Bu değişimler geçici veya kalıcı olabilirler ve genellikle fizikseldirler; yani genlere etki etmezler</a:t>
            </a:r>
            <a:r>
              <a:rPr lang="tr-TR" altLang="tr-TR"/>
              <a:t>. </a:t>
            </a:r>
            <a:endParaRPr lang="tr-TR" altLang="tr-TR" sz="2400"/>
          </a:p>
          <a:p>
            <a:pPr eaLnBrk="1" hangingPunct="1"/>
            <a:endParaRPr lang="tr-TR" altLang="tr-TR"/>
          </a:p>
          <a:p>
            <a:pPr eaLnBrk="1" hangingPunct="1">
              <a:buFontTx/>
              <a:buNone/>
            </a:pPr>
            <a:endParaRPr lang="tr-TR" altLang="tr-TR"/>
          </a:p>
        </p:txBody>
      </p:sp>
      <p:pic>
        <p:nvPicPr>
          <p:cNvPr id="10244" name="Picture 5" descr="Bölüm 3: Mutasyon ve Modifikasyon Ders Notu - Konu Özeti 1 - 8.Sınıf -  2.Ünite: DNA ve Genetik Kod - Ders Notları - Ders Notları | Faydalı bir  site | (lokmanbas.net)">
            <a:extLst>
              <a:ext uri="{FF2B5EF4-FFF2-40B4-BE49-F238E27FC236}">
                <a16:creationId xmlns:a16="http://schemas.microsoft.com/office/drawing/2014/main" id="{4B9488A5-FF0D-4C2E-9693-87D210BE5A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89363"/>
            <a:ext cx="9144000" cy="306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>
            <a:extLst>
              <a:ext uri="{FF2B5EF4-FFF2-40B4-BE49-F238E27FC236}">
                <a16:creationId xmlns:a16="http://schemas.microsoft.com/office/drawing/2014/main" id="{5570DA7B-190B-42C4-A268-5079C6D859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altLang="tr-TR">
                <a:solidFill>
                  <a:srgbClr val="FF0000"/>
                </a:solidFill>
              </a:rPr>
              <a:t>Modifikasyona örnekler</a:t>
            </a:r>
          </a:p>
        </p:txBody>
      </p:sp>
      <p:sp>
        <p:nvSpPr>
          <p:cNvPr id="11267" name="Rectangle 5">
            <a:extLst>
              <a:ext uri="{FF2B5EF4-FFF2-40B4-BE49-F238E27FC236}">
                <a16:creationId xmlns:a16="http://schemas.microsoft.com/office/drawing/2014/main" id="{58342A9C-F4C9-4B78-B8E7-9564D78AC6D1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tr-TR" altLang="tr-TR" sz="2800"/>
              <a:t>Himalaya Tavşanı modifikasyona örnektir.</a:t>
            </a:r>
          </a:p>
        </p:txBody>
      </p:sp>
      <p:pic>
        <p:nvPicPr>
          <p:cNvPr id="11268" name="Picture 8" descr="Bölüm 3: Mutasyon ve Modifikasyon Ders Notu - Konu Özeti 1 - 8.Sınıf -  2.Ünite: DNA ve Genetik Kod - Ders Notları - Ders Notları | Faydalı bir  site | (lokmanbas.net)">
            <a:extLst>
              <a:ext uri="{FF2B5EF4-FFF2-40B4-BE49-F238E27FC236}">
                <a16:creationId xmlns:a16="http://schemas.microsoft.com/office/drawing/2014/main" id="{D3C96939-78E8-454B-A8EF-B39C0DC93B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1844675"/>
            <a:ext cx="4105275" cy="367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>
            <a:extLst>
              <a:ext uri="{FF2B5EF4-FFF2-40B4-BE49-F238E27FC236}">
                <a16:creationId xmlns:a16="http://schemas.microsoft.com/office/drawing/2014/main" id="{39A607F9-0534-4A6C-B9CF-9524C7592E4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altLang="tr-TR">
                <a:solidFill>
                  <a:srgbClr val="FF0000"/>
                </a:solidFill>
              </a:rPr>
              <a:t>Modifikasyona Örnekler</a:t>
            </a:r>
          </a:p>
        </p:txBody>
      </p:sp>
      <p:sp>
        <p:nvSpPr>
          <p:cNvPr id="12291" name="Rectangle 5">
            <a:extLst>
              <a:ext uri="{FF2B5EF4-FFF2-40B4-BE49-F238E27FC236}">
                <a16:creationId xmlns:a16="http://schemas.microsoft.com/office/drawing/2014/main" id="{BB645A4F-F562-4204-8BD4-BE6B768F1D8F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tr-TR" altLang="tr-TR" sz="2800"/>
              <a:t>Ovada yetişen Çuha çiçeğinin farklı sıcaklıklardan dolayı boyu değiştiği için modifikasyona örnektir.</a:t>
            </a:r>
          </a:p>
        </p:txBody>
      </p:sp>
      <p:pic>
        <p:nvPicPr>
          <p:cNvPr id="12292" name="Picture 10" descr="Buket Anahat Primula Veya Çuha Çiçeği Çiçek Beyaz Arka Plan Üzerinde Izole  Sarı Ve Yeşil Yaprakları Ile Vektör Stok Vektör Sanatı &amp; Ayrıntılı'nin Daha  Fazla Görseli - iStock">
            <a:extLst>
              <a:ext uri="{FF2B5EF4-FFF2-40B4-BE49-F238E27FC236}">
                <a16:creationId xmlns:a16="http://schemas.microsoft.com/office/drawing/2014/main" id="{6E5B7EB5-352D-4649-B3AC-ADF00A61D8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484313"/>
            <a:ext cx="4032250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Varsayılan Tasarım">
  <a:themeElements>
    <a:clrScheme name="Varsayılan Tasarı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arsayılan Tasarım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Varsayılan Tasarı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187</Words>
  <Application>Microsoft Office PowerPoint</Application>
  <PresentationFormat>Ekran Gösterisi (4:3)</PresentationFormat>
  <Paragraphs>38</Paragraphs>
  <Slides>14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14</vt:i4>
      </vt:variant>
    </vt:vector>
  </HeadingPairs>
  <TitlesOfParts>
    <vt:vector size="15" baseType="lpstr">
      <vt:lpstr>Varsayılan Tasarım</vt:lpstr>
      <vt:lpstr>PowerPoint Sunusu</vt:lpstr>
      <vt:lpstr>Mutasyon Nedir?</vt:lpstr>
      <vt:lpstr>Mutasyona Örnekler</vt:lpstr>
      <vt:lpstr>Mutasyona Örnekler</vt:lpstr>
      <vt:lpstr>Mutasyona Örnekler</vt:lpstr>
      <vt:lpstr>Mutasyona Örnekler</vt:lpstr>
      <vt:lpstr>Modifikasyon Nedir?</vt:lpstr>
      <vt:lpstr>Modifikasyona örnekler</vt:lpstr>
      <vt:lpstr>Modifikasyona Örnekler</vt:lpstr>
      <vt:lpstr>Modifikasyona Örnekler</vt:lpstr>
      <vt:lpstr>Adaptasyon Nedir?</vt:lpstr>
      <vt:lpstr>Adaptasyona Örnekler</vt:lpstr>
      <vt:lpstr>Adaptasyona Örnekler</vt:lpstr>
      <vt:lpstr>Adaptasyona örnekler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Toshiba</dc:creator>
  <cp:lastModifiedBy>Hasan Ayık</cp:lastModifiedBy>
  <cp:revision>6</cp:revision>
  <dcterms:created xsi:type="dcterms:W3CDTF">2020-12-13T14:14:59Z</dcterms:created>
  <dcterms:modified xsi:type="dcterms:W3CDTF">2020-12-13T20:17:59Z</dcterms:modified>
</cp:coreProperties>
</file>