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7" r:id="rId3"/>
    <p:sldId id="299" r:id="rId4"/>
    <p:sldId id="259" r:id="rId5"/>
    <p:sldId id="258" r:id="rId6"/>
    <p:sldId id="319" r:id="rId7"/>
    <p:sldId id="260" r:id="rId8"/>
    <p:sldId id="300" r:id="rId9"/>
    <p:sldId id="261" r:id="rId10"/>
    <p:sldId id="301" r:id="rId11"/>
    <p:sldId id="302" r:id="rId12"/>
    <p:sldId id="303" r:id="rId13"/>
    <p:sldId id="304" r:id="rId14"/>
    <p:sldId id="305" r:id="rId15"/>
    <p:sldId id="306" r:id="rId16"/>
    <p:sldId id="307" r:id="rId17"/>
    <p:sldId id="308" r:id="rId18"/>
    <p:sldId id="309" r:id="rId19"/>
    <p:sldId id="324" r:id="rId20"/>
    <p:sldId id="325" r:id="rId21"/>
    <p:sldId id="262" r:id="rId22"/>
    <p:sldId id="310" r:id="rId23"/>
    <p:sldId id="311" r:id="rId24"/>
    <p:sldId id="312" r:id="rId25"/>
    <p:sldId id="313" r:id="rId26"/>
    <p:sldId id="314" r:id="rId27"/>
    <p:sldId id="315" r:id="rId28"/>
    <p:sldId id="316" r:id="rId29"/>
    <p:sldId id="317" r:id="rId30"/>
    <p:sldId id="318" r:id="rId31"/>
    <p:sldId id="326" r:id="rId32"/>
    <p:sldId id="327" r:id="rId33"/>
    <p:sldId id="321" r:id="rId34"/>
    <p:sldId id="322" r:id="rId35"/>
    <p:sldId id="323" r:id="rId36"/>
    <p:sldId id="332" r:id="rId37"/>
    <p:sldId id="333" r:id="rId38"/>
    <p:sldId id="331" r:id="rId39"/>
  </p:sldIdLst>
  <p:sldSz cx="12192000" cy="6858000"/>
  <p:notesSz cx="6858000" cy="9144000"/>
  <p:defaultTextStyle>
    <a:defPPr rtl="0"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027B"/>
    <a:srgbClr val="AB3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-126" y="-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1A0ACA-5038-425E-953E-50F2C1D60644}" type="doc">
      <dgm:prSet loTypeId="urn:microsoft.com/office/officeart/2005/8/layout/lProcess2" loCatId="list" qsTypeId="urn:microsoft.com/office/officeart/2005/8/quickstyle/simple1" qsCatId="simple" csTypeId="urn:microsoft.com/office/officeart/2005/8/colors/colorful3" csCatId="colorful" phldr="1"/>
      <dgm:spPr/>
    </dgm:pt>
    <dgm:pt modelId="{650581D6-027F-470B-86FB-85314CA2B3E3}">
      <dgm:prSet phldrT="[Metin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tr-TR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A) Haber Kipleri</a:t>
          </a:r>
        </a:p>
      </dgm:t>
    </dgm:pt>
    <dgm:pt modelId="{93990DEA-990B-4CE5-AEEA-CD0B8FF7B97C}" type="parTrans" cxnId="{FEB709C6-38A1-4868-B222-40E5216FCB97}">
      <dgm:prSet/>
      <dgm:spPr/>
      <dgm:t>
        <a:bodyPr/>
        <a:lstStyle/>
        <a:p>
          <a:endParaRPr lang="tr-TR"/>
        </a:p>
      </dgm:t>
    </dgm:pt>
    <dgm:pt modelId="{445F6315-084F-46E4-8A18-BDFA2B9BD825}" type="sibTrans" cxnId="{FEB709C6-38A1-4868-B222-40E5216FCB97}">
      <dgm:prSet/>
      <dgm:spPr/>
      <dgm:t>
        <a:bodyPr/>
        <a:lstStyle/>
        <a:p>
          <a:endParaRPr lang="tr-TR"/>
        </a:p>
      </dgm:t>
    </dgm:pt>
    <dgm:pt modelId="{54F46A94-7AA1-4B3C-8FAC-FB38A3E557DE}">
      <dgm:prSet phldrT="[Metin]" custT="1"/>
      <dgm:spPr/>
      <dgm:t>
        <a:bodyPr/>
        <a:lstStyle/>
        <a:p>
          <a:r>
            <a:rPr lang="tr-TR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Görülen Geçmiş Zaman</a:t>
          </a:r>
        </a:p>
      </dgm:t>
    </dgm:pt>
    <dgm:pt modelId="{07497706-C1BC-40BE-A646-6BDA72EFAE4F}" type="parTrans" cxnId="{8E977776-29F8-4D94-8319-9B05053E3ECD}">
      <dgm:prSet/>
      <dgm:spPr/>
      <dgm:t>
        <a:bodyPr/>
        <a:lstStyle/>
        <a:p>
          <a:endParaRPr lang="tr-TR"/>
        </a:p>
      </dgm:t>
    </dgm:pt>
    <dgm:pt modelId="{E6529B25-FFF1-484E-92BD-3B532963F9E3}" type="sibTrans" cxnId="{8E977776-29F8-4D94-8319-9B05053E3ECD}">
      <dgm:prSet/>
      <dgm:spPr/>
      <dgm:t>
        <a:bodyPr/>
        <a:lstStyle/>
        <a:p>
          <a:endParaRPr lang="tr-TR"/>
        </a:p>
      </dgm:t>
    </dgm:pt>
    <dgm:pt modelId="{0EDCB5E3-EECB-4D0A-8E34-6BF08EA0589B}">
      <dgm:prSet phldrT="[Metin]" custT="1"/>
      <dgm:spPr/>
      <dgm:t>
        <a:bodyPr/>
        <a:lstStyle/>
        <a:p>
          <a:r>
            <a:rPr lang="tr-TR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Duyulan Geçmiş Zaman</a:t>
          </a:r>
        </a:p>
      </dgm:t>
    </dgm:pt>
    <dgm:pt modelId="{0A239A1B-E2A3-4627-B595-F7731DD933D5}" type="parTrans" cxnId="{10EDCC64-AF4A-4F1A-AFE1-836207A9671B}">
      <dgm:prSet/>
      <dgm:spPr/>
      <dgm:t>
        <a:bodyPr/>
        <a:lstStyle/>
        <a:p>
          <a:endParaRPr lang="tr-TR"/>
        </a:p>
      </dgm:t>
    </dgm:pt>
    <dgm:pt modelId="{456E2AC5-AB54-461F-8E86-561FB3FA5543}" type="sibTrans" cxnId="{10EDCC64-AF4A-4F1A-AFE1-836207A9671B}">
      <dgm:prSet/>
      <dgm:spPr/>
      <dgm:t>
        <a:bodyPr/>
        <a:lstStyle/>
        <a:p>
          <a:endParaRPr lang="tr-TR"/>
        </a:p>
      </dgm:t>
    </dgm:pt>
    <dgm:pt modelId="{E968B3C5-2E40-4475-B494-3A61B30B2CFF}">
      <dgm:prSet phldrT="[Metin]" custT="1"/>
      <dgm:spPr/>
      <dgm:t>
        <a:bodyPr/>
        <a:lstStyle/>
        <a:p>
          <a:r>
            <a:rPr lang="tr-TR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Şimdiki Zaman</a:t>
          </a:r>
        </a:p>
      </dgm:t>
    </dgm:pt>
    <dgm:pt modelId="{09762D70-2B6D-48E9-86E9-4235348C442D}" type="parTrans" cxnId="{36AC885E-50F2-4797-B2F7-9653B57285F3}">
      <dgm:prSet/>
      <dgm:spPr/>
      <dgm:t>
        <a:bodyPr/>
        <a:lstStyle/>
        <a:p>
          <a:endParaRPr lang="tr-TR"/>
        </a:p>
      </dgm:t>
    </dgm:pt>
    <dgm:pt modelId="{2AC86EB9-90D9-4D26-8C47-42CC1C7E80D6}" type="sibTrans" cxnId="{36AC885E-50F2-4797-B2F7-9653B57285F3}">
      <dgm:prSet/>
      <dgm:spPr/>
      <dgm:t>
        <a:bodyPr/>
        <a:lstStyle/>
        <a:p>
          <a:endParaRPr lang="tr-TR"/>
        </a:p>
      </dgm:t>
    </dgm:pt>
    <dgm:pt modelId="{1A96C781-94EE-495F-A95C-E81E8FAE1200}">
      <dgm:prSet phldrT="[Metin]" custT="1"/>
      <dgm:spPr/>
      <dgm:t>
        <a:bodyPr/>
        <a:lstStyle/>
        <a:p>
          <a:r>
            <a:rPr lang="tr-TR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Gelecek Zaman</a:t>
          </a:r>
        </a:p>
      </dgm:t>
    </dgm:pt>
    <dgm:pt modelId="{05383AAE-73D2-4597-BA6E-3EA48D089F21}" type="parTrans" cxnId="{D140B7B5-6FE1-4388-8547-F116A25EE2D0}">
      <dgm:prSet/>
      <dgm:spPr/>
      <dgm:t>
        <a:bodyPr/>
        <a:lstStyle/>
        <a:p>
          <a:endParaRPr lang="tr-TR"/>
        </a:p>
      </dgm:t>
    </dgm:pt>
    <dgm:pt modelId="{A35E75EA-EEC5-448C-B790-DC7BC8E53106}" type="sibTrans" cxnId="{D140B7B5-6FE1-4388-8547-F116A25EE2D0}">
      <dgm:prSet/>
      <dgm:spPr/>
      <dgm:t>
        <a:bodyPr/>
        <a:lstStyle/>
        <a:p>
          <a:endParaRPr lang="tr-TR"/>
        </a:p>
      </dgm:t>
    </dgm:pt>
    <dgm:pt modelId="{653D14D2-C2E1-40E2-9A07-06E99F903B38}">
      <dgm:prSet phldrT="[Metin]" custT="1"/>
      <dgm:spPr/>
      <dgm:t>
        <a:bodyPr/>
        <a:lstStyle/>
        <a:p>
          <a:r>
            <a:rPr lang="tr-TR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Geniş Zaman</a:t>
          </a:r>
        </a:p>
      </dgm:t>
    </dgm:pt>
    <dgm:pt modelId="{C6CA4FFF-DA1B-40E4-A3E1-3248D78E32F2}" type="parTrans" cxnId="{FE12291D-45EB-4F1C-A9A7-CA2BAC08947F}">
      <dgm:prSet/>
      <dgm:spPr/>
      <dgm:t>
        <a:bodyPr/>
        <a:lstStyle/>
        <a:p>
          <a:endParaRPr lang="tr-TR"/>
        </a:p>
      </dgm:t>
    </dgm:pt>
    <dgm:pt modelId="{C4025DE0-006F-4F4B-97CB-43E0132D01AE}" type="sibTrans" cxnId="{FE12291D-45EB-4F1C-A9A7-CA2BAC08947F}">
      <dgm:prSet/>
      <dgm:spPr/>
      <dgm:t>
        <a:bodyPr/>
        <a:lstStyle/>
        <a:p>
          <a:endParaRPr lang="tr-TR"/>
        </a:p>
      </dgm:t>
    </dgm:pt>
    <dgm:pt modelId="{70C3AC70-A60D-484B-939C-A70320F8B424}">
      <dgm:prSet phldrT="[Metin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tr-TR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B) Dilek Kipleri</a:t>
          </a:r>
        </a:p>
      </dgm:t>
    </dgm:pt>
    <dgm:pt modelId="{23F0C74A-7231-47B9-BDCB-F096F2BEE633}" type="parTrans" cxnId="{F486A6BE-6588-4F36-BC2B-C68220F742E3}">
      <dgm:prSet/>
      <dgm:spPr/>
      <dgm:t>
        <a:bodyPr/>
        <a:lstStyle/>
        <a:p>
          <a:endParaRPr lang="tr-TR"/>
        </a:p>
      </dgm:t>
    </dgm:pt>
    <dgm:pt modelId="{F2468E1E-209E-49F5-ACE9-71B541687625}" type="sibTrans" cxnId="{F486A6BE-6588-4F36-BC2B-C68220F742E3}">
      <dgm:prSet/>
      <dgm:spPr/>
      <dgm:t>
        <a:bodyPr/>
        <a:lstStyle/>
        <a:p>
          <a:endParaRPr lang="tr-TR"/>
        </a:p>
      </dgm:t>
    </dgm:pt>
    <dgm:pt modelId="{8AF34177-CCB3-4507-96D3-ADABAAC9077A}">
      <dgm:prSet custT="1"/>
      <dgm:spPr/>
      <dgm:t>
        <a:bodyPr/>
        <a:lstStyle/>
        <a:p>
          <a:r>
            <a:rPr lang="tr-TR" sz="2400" b="1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Gereklilik Kipi</a:t>
          </a:r>
        </a:p>
      </dgm:t>
    </dgm:pt>
    <dgm:pt modelId="{39363762-9DE7-4286-ADF7-A5F546796E13}" type="parTrans" cxnId="{5B1777DF-6C31-4814-849D-89D26C5677B0}">
      <dgm:prSet/>
      <dgm:spPr/>
      <dgm:t>
        <a:bodyPr/>
        <a:lstStyle/>
        <a:p>
          <a:endParaRPr lang="tr-TR"/>
        </a:p>
      </dgm:t>
    </dgm:pt>
    <dgm:pt modelId="{7A32DF10-676A-4E57-B195-77A89484245C}" type="sibTrans" cxnId="{5B1777DF-6C31-4814-849D-89D26C5677B0}">
      <dgm:prSet/>
      <dgm:spPr/>
      <dgm:t>
        <a:bodyPr/>
        <a:lstStyle/>
        <a:p>
          <a:endParaRPr lang="tr-TR"/>
        </a:p>
      </dgm:t>
    </dgm:pt>
    <dgm:pt modelId="{A7DB3B2C-ADFF-4FE2-AE18-E1AA011CD19E}">
      <dgm:prSet custT="1"/>
      <dgm:spPr/>
      <dgm:t>
        <a:bodyPr/>
        <a:lstStyle/>
        <a:p>
          <a:r>
            <a:rPr lang="tr-TR" sz="2400" b="1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Dilek/Şart Kipi</a:t>
          </a:r>
        </a:p>
      </dgm:t>
    </dgm:pt>
    <dgm:pt modelId="{DBB4A0C0-9F06-42BF-BF09-2399F1DA90D9}" type="parTrans" cxnId="{E3C11D08-5D42-47B2-92BA-7EE413E9A303}">
      <dgm:prSet/>
      <dgm:spPr/>
      <dgm:t>
        <a:bodyPr/>
        <a:lstStyle/>
        <a:p>
          <a:endParaRPr lang="tr-TR"/>
        </a:p>
      </dgm:t>
    </dgm:pt>
    <dgm:pt modelId="{C2A082B3-AE6F-4A46-8DC8-A2EB641D905A}" type="sibTrans" cxnId="{E3C11D08-5D42-47B2-92BA-7EE413E9A303}">
      <dgm:prSet/>
      <dgm:spPr/>
      <dgm:t>
        <a:bodyPr/>
        <a:lstStyle/>
        <a:p>
          <a:endParaRPr lang="tr-TR"/>
        </a:p>
      </dgm:t>
    </dgm:pt>
    <dgm:pt modelId="{C6A2ADD7-B24A-4BAC-A605-26BC2E6A8346}">
      <dgm:prSet custT="1"/>
      <dgm:spPr/>
      <dgm:t>
        <a:bodyPr/>
        <a:lstStyle/>
        <a:p>
          <a:r>
            <a:rPr lang="tr-TR" sz="2400" b="1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İstek Kipi</a:t>
          </a:r>
        </a:p>
      </dgm:t>
    </dgm:pt>
    <dgm:pt modelId="{F39AED7A-8F97-4FB9-B934-9D6BD7D7396C}" type="parTrans" cxnId="{4337C149-430C-4AF7-A9A8-7F65CB547924}">
      <dgm:prSet/>
      <dgm:spPr/>
      <dgm:t>
        <a:bodyPr/>
        <a:lstStyle/>
        <a:p>
          <a:endParaRPr lang="tr-TR"/>
        </a:p>
      </dgm:t>
    </dgm:pt>
    <dgm:pt modelId="{7B92FD76-3254-4670-9236-7C76A60B46DC}" type="sibTrans" cxnId="{4337C149-430C-4AF7-A9A8-7F65CB547924}">
      <dgm:prSet/>
      <dgm:spPr/>
      <dgm:t>
        <a:bodyPr/>
        <a:lstStyle/>
        <a:p>
          <a:endParaRPr lang="tr-TR"/>
        </a:p>
      </dgm:t>
    </dgm:pt>
    <dgm:pt modelId="{2112496B-0970-4259-BC67-C23B4B151030}">
      <dgm:prSet custT="1"/>
      <dgm:spPr/>
      <dgm:t>
        <a:bodyPr/>
        <a:lstStyle/>
        <a:p>
          <a:r>
            <a:rPr lang="tr-TR" sz="2400" b="1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Emir Kipi</a:t>
          </a:r>
        </a:p>
      </dgm:t>
    </dgm:pt>
    <dgm:pt modelId="{39725E1A-2678-4B33-90BF-A296E92A0747}" type="parTrans" cxnId="{C653A919-64B1-41B7-AFD8-A0F416F763F9}">
      <dgm:prSet/>
      <dgm:spPr/>
      <dgm:t>
        <a:bodyPr/>
        <a:lstStyle/>
        <a:p>
          <a:endParaRPr lang="tr-TR"/>
        </a:p>
      </dgm:t>
    </dgm:pt>
    <dgm:pt modelId="{2E339589-EA29-4679-81AD-D6203D3937E4}" type="sibTrans" cxnId="{C653A919-64B1-41B7-AFD8-A0F416F763F9}">
      <dgm:prSet/>
      <dgm:spPr/>
      <dgm:t>
        <a:bodyPr/>
        <a:lstStyle/>
        <a:p>
          <a:endParaRPr lang="tr-TR"/>
        </a:p>
      </dgm:t>
    </dgm:pt>
    <dgm:pt modelId="{E03ADF77-F88A-4345-9B0D-F2988B467A69}" type="pres">
      <dgm:prSet presAssocID="{0A1A0ACA-5038-425E-953E-50F2C1D60644}" presName="theList" presStyleCnt="0">
        <dgm:presLayoutVars>
          <dgm:dir/>
          <dgm:animLvl val="lvl"/>
          <dgm:resizeHandles val="exact"/>
        </dgm:presLayoutVars>
      </dgm:prSet>
      <dgm:spPr/>
    </dgm:pt>
    <dgm:pt modelId="{D2863381-7503-4E30-BE70-75BAFC6773D2}" type="pres">
      <dgm:prSet presAssocID="{650581D6-027F-470B-86FB-85314CA2B3E3}" presName="compNode" presStyleCnt="0"/>
      <dgm:spPr/>
    </dgm:pt>
    <dgm:pt modelId="{6A0F4A59-B354-46AC-BE4F-6840A41F6FE8}" type="pres">
      <dgm:prSet presAssocID="{650581D6-027F-470B-86FB-85314CA2B3E3}" presName="aNode" presStyleLbl="bgShp" presStyleIdx="0" presStyleCnt="2"/>
      <dgm:spPr/>
      <dgm:t>
        <a:bodyPr/>
        <a:lstStyle/>
        <a:p>
          <a:endParaRPr lang="tr-TR"/>
        </a:p>
      </dgm:t>
    </dgm:pt>
    <dgm:pt modelId="{7E81C985-3E74-4EC1-A898-5DC67DB45EFD}" type="pres">
      <dgm:prSet presAssocID="{650581D6-027F-470B-86FB-85314CA2B3E3}" presName="textNode" presStyleLbl="bgShp" presStyleIdx="0" presStyleCnt="2"/>
      <dgm:spPr/>
      <dgm:t>
        <a:bodyPr/>
        <a:lstStyle/>
        <a:p>
          <a:endParaRPr lang="tr-TR"/>
        </a:p>
      </dgm:t>
    </dgm:pt>
    <dgm:pt modelId="{C566A1C7-B270-40E7-8EC9-182AF86753AB}" type="pres">
      <dgm:prSet presAssocID="{650581D6-027F-470B-86FB-85314CA2B3E3}" presName="compChildNode" presStyleCnt="0"/>
      <dgm:spPr/>
    </dgm:pt>
    <dgm:pt modelId="{BDB1018E-FA48-43DB-A166-734629A878C1}" type="pres">
      <dgm:prSet presAssocID="{650581D6-027F-470B-86FB-85314CA2B3E3}" presName="theInnerList" presStyleCnt="0"/>
      <dgm:spPr/>
    </dgm:pt>
    <dgm:pt modelId="{F3A620FE-A280-4040-8148-48610719066A}" type="pres">
      <dgm:prSet presAssocID="{54F46A94-7AA1-4B3C-8FAC-FB38A3E557DE}" presName="child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B9086B1-1A15-464A-888A-95DA0C89D871}" type="pres">
      <dgm:prSet presAssocID="{54F46A94-7AA1-4B3C-8FAC-FB38A3E557DE}" presName="aSpace2" presStyleCnt="0"/>
      <dgm:spPr/>
    </dgm:pt>
    <dgm:pt modelId="{1261E589-1FAB-4992-98EE-DD284CAFCFB7}" type="pres">
      <dgm:prSet presAssocID="{0EDCB5E3-EECB-4D0A-8E34-6BF08EA0589B}" presName="child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A3CFF145-7318-4214-86BB-255EFA303E15}" type="pres">
      <dgm:prSet presAssocID="{0EDCB5E3-EECB-4D0A-8E34-6BF08EA0589B}" presName="aSpace2" presStyleCnt="0"/>
      <dgm:spPr/>
    </dgm:pt>
    <dgm:pt modelId="{D672AA43-C88B-49EF-AAC2-EA0EEE12B832}" type="pres">
      <dgm:prSet presAssocID="{E968B3C5-2E40-4475-B494-3A61B30B2CFF}" presName="child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A42A68E4-87E2-4342-A23B-E99CC0F3D1DB}" type="pres">
      <dgm:prSet presAssocID="{E968B3C5-2E40-4475-B494-3A61B30B2CFF}" presName="aSpace2" presStyleCnt="0"/>
      <dgm:spPr/>
    </dgm:pt>
    <dgm:pt modelId="{6E1160C7-ECAB-4107-B1C6-55F1975D116E}" type="pres">
      <dgm:prSet presAssocID="{1A96C781-94EE-495F-A95C-E81E8FAE1200}" presName="child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3FDC7B77-DF80-4EF7-A67A-135264B56519}" type="pres">
      <dgm:prSet presAssocID="{1A96C781-94EE-495F-A95C-E81E8FAE1200}" presName="aSpace2" presStyleCnt="0"/>
      <dgm:spPr/>
    </dgm:pt>
    <dgm:pt modelId="{E7492ABC-62CC-4FAF-A3E3-FD40A2388ECE}" type="pres">
      <dgm:prSet presAssocID="{653D14D2-C2E1-40E2-9A07-06E99F903B38}" presName="child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CBA97BA4-C992-4ADE-A272-BA6307E099A3}" type="pres">
      <dgm:prSet presAssocID="{650581D6-027F-470B-86FB-85314CA2B3E3}" presName="aSpace" presStyleCnt="0"/>
      <dgm:spPr/>
    </dgm:pt>
    <dgm:pt modelId="{14A780BE-264C-466A-90FA-DEE135A403B8}" type="pres">
      <dgm:prSet presAssocID="{70C3AC70-A60D-484B-939C-A70320F8B424}" presName="compNode" presStyleCnt="0"/>
      <dgm:spPr/>
    </dgm:pt>
    <dgm:pt modelId="{B1DAABC8-AB55-49EF-83F0-4FA616053D87}" type="pres">
      <dgm:prSet presAssocID="{70C3AC70-A60D-484B-939C-A70320F8B424}" presName="aNode" presStyleLbl="bgShp" presStyleIdx="1" presStyleCnt="2"/>
      <dgm:spPr/>
      <dgm:t>
        <a:bodyPr/>
        <a:lstStyle/>
        <a:p>
          <a:endParaRPr lang="tr-TR"/>
        </a:p>
      </dgm:t>
    </dgm:pt>
    <dgm:pt modelId="{CA686BA5-A4AC-49B9-9F71-CEE42295E3C8}" type="pres">
      <dgm:prSet presAssocID="{70C3AC70-A60D-484B-939C-A70320F8B424}" presName="textNode" presStyleLbl="bgShp" presStyleIdx="1" presStyleCnt="2"/>
      <dgm:spPr/>
      <dgm:t>
        <a:bodyPr/>
        <a:lstStyle/>
        <a:p>
          <a:endParaRPr lang="tr-TR"/>
        </a:p>
      </dgm:t>
    </dgm:pt>
    <dgm:pt modelId="{3B152FE4-27B8-4223-A662-1BBD22D2A6AA}" type="pres">
      <dgm:prSet presAssocID="{70C3AC70-A60D-484B-939C-A70320F8B424}" presName="compChildNode" presStyleCnt="0"/>
      <dgm:spPr/>
    </dgm:pt>
    <dgm:pt modelId="{C43B311A-4862-43B6-90C5-CEB6D917D476}" type="pres">
      <dgm:prSet presAssocID="{70C3AC70-A60D-484B-939C-A70320F8B424}" presName="theInnerList" presStyleCnt="0"/>
      <dgm:spPr/>
    </dgm:pt>
    <dgm:pt modelId="{6ACCCF40-8E3F-4F1E-85C0-C0B0B4062F10}" type="pres">
      <dgm:prSet presAssocID="{8AF34177-CCB3-4507-96D3-ADABAAC9077A}" presName="child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F6756E1A-C304-4EAF-B9A6-8ACE988AF289}" type="pres">
      <dgm:prSet presAssocID="{8AF34177-CCB3-4507-96D3-ADABAAC9077A}" presName="aSpace2" presStyleCnt="0"/>
      <dgm:spPr/>
    </dgm:pt>
    <dgm:pt modelId="{33351613-AA81-49EE-BFB5-0E73E99AB340}" type="pres">
      <dgm:prSet presAssocID="{A7DB3B2C-ADFF-4FE2-AE18-E1AA011CD19E}" presName="child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69964F86-F715-453B-B472-C39ED093E8A2}" type="pres">
      <dgm:prSet presAssocID="{A7DB3B2C-ADFF-4FE2-AE18-E1AA011CD19E}" presName="aSpace2" presStyleCnt="0"/>
      <dgm:spPr/>
    </dgm:pt>
    <dgm:pt modelId="{D00F5541-0FA5-459F-9F64-E37ABC46896D}" type="pres">
      <dgm:prSet presAssocID="{C6A2ADD7-B24A-4BAC-A605-26BC2E6A8346}" presName="child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AE55EAED-1C77-4309-94F8-EA37C251DCE2}" type="pres">
      <dgm:prSet presAssocID="{C6A2ADD7-B24A-4BAC-A605-26BC2E6A8346}" presName="aSpace2" presStyleCnt="0"/>
      <dgm:spPr/>
    </dgm:pt>
    <dgm:pt modelId="{9286E8C4-31EF-4C2B-9049-96726EDC3141}" type="pres">
      <dgm:prSet presAssocID="{2112496B-0970-4259-BC67-C23B4B151030}" presName="child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99478226-C7FF-4C82-9EAF-B4B4700D1BA1}" type="presOf" srcId="{70C3AC70-A60D-484B-939C-A70320F8B424}" destId="{B1DAABC8-AB55-49EF-83F0-4FA616053D87}" srcOrd="0" destOrd="0" presId="urn:microsoft.com/office/officeart/2005/8/layout/lProcess2"/>
    <dgm:cxn modelId="{C58F39E3-835E-4001-86DA-388AB4F92473}" type="presOf" srcId="{650581D6-027F-470B-86FB-85314CA2B3E3}" destId="{7E81C985-3E74-4EC1-A898-5DC67DB45EFD}" srcOrd="1" destOrd="0" presId="urn:microsoft.com/office/officeart/2005/8/layout/lProcess2"/>
    <dgm:cxn modelId="{CCBA56D2-D6F8-4B72-97DF-CA29BA1AC0CB}" type="presOf" srcId="{2112496B-0970-4259-BC67-C23B4B151030}" destId="{9286E8C4-31EF-4C2B-9049-96726EDC3141}" srcOrd="0" destOrd="0" presId="urn:microsoft.com/office/officeart/2005/8/layout/lProcess2"/>
    <dgm:cxn modelId="{C653A919-64B1-41B7-AFD8-A0F416F763F9}" srcId="{70C3AC70-A60D-484B-939C-A70320F8B424}" destId="{2112496B-0970-4259-BC67-C23B4B151030}" srcOrd="3" destOrd="0" parTransId="{39725E1A-2678-4B33-90BF-A296E92A0747}" sibTransId="{2E339589-EA29-4679-81AD-D6203D3937E4}"/>
    <dgm:cxn modelId="{D5D1DDDE-A0E6-4141-BB4C-B9A021C94C0F}" type="presOf" srcId="{650581D6-027F-470B-86FB-85314CA2B3E3}" destId="{6A0F4A59-B354-46AC-BE4F-6840A41F6FE8}" srcOrd="0" destOrd="0" presId="urn:microsoft.com/office/officeart/2005/8/layout/lProcess2"/>
    <dgm:cxn modelId="{6E4A3B71-B284-41FB-B571-2821E4125658}" type="presOf" srcId="{0EDCB5E3-EECB-4D0A-8E34-6BF08EA0589B}" destId="{1261E589-1FAB-4992-98EE-DD284CAFCFB7}" srcOrd="0" destOrd="0" presId="urn:microsoft.com/office/officeart/2005/8/layout/lProcess2"/>
    <dgm:cxn modelId="{B23D3C33-7604-421A-87BA-59D0F6B06EF7}" type="presOf" srcId="{A7DB3B2C-ADFF-4FE2-AE18-E1AA011CD19E}" destId="{33351613-AA81-49EE-BFB5-0E73E99AB340}" srcOrd="0" destOrd="0" presId="urn:microsoft.com/office/officeart/2005/8/layout/lProcess2"/>
    <dgm:cxn modelId="{36AC885E-50F2-4797-B2F7-9653B57285F3}" srcId="{650581D6-027F-470B-86FB-85314CA2B3E3}" destId="{E968B3C5-2E40-4475-B494-3A61B30B2CFF}" srcOrd="2" destOrd="0" parTransId="{09762D70-2B6D-48E9-86E9-4235348C442D}" sibTransId="{2AC86EB9-90D9-4D26-8C47-42CC1C7E80D6}"/>
    <dgm:cxn modelId="{F486A6BE-6588-4F36-BC2B-C68220F742E3}" srcId="{0A1A0ACA-5038-425E-953E-50F2C1D60644}" destId="{70C3AC70-A60D-484B-939C-A70320F8B424}" srcOrd="1" destOrd="0" parTransId="{23F0C74A-7231-47B9-BDCB-F096F2BEE633}" sibTransId="{F2468E1E-209E-49F5-ACE9-71B541687625}"/>
    <dgm:cxn modelId="{5B1777DF-6C31-4814-849D-89D26C5677B0}" srcId="{70C3AC70-A60D-484B-939C-A70320F8B424}" destId="{8AF34177-CCB3-4507-96D3-ADABAAC9077A}" srcOrd="0" destOrd="0" parTransId="{39363762-9DE7-4286-ADF7-A5F546796E13}" sibTransId="{7A32DF10-676A-4E57-B195-77A89484245C}"/>
    <dgm:cxn modelId="{FE12291D-45EB-4F1C-A9A7-CA2BAC08947F}" srcId="{650581D6-027F-470B-86FB-85314CA2B3E3}" destId="{653D14D2-C2E1-40E2-9A07-06E99F903B38}" srcOrd="4" destOrd="0" parTransId="{C6CA4FFF-DA1B-40E4-A3E1-3248D78E32F2}" sibTransId="{C4025DE0-006F-4F4B-97CB-43E0132D01AE}"/>
    <dgm:cxn modelId="{2123A625-A7AE-4F23-99AB-C08311245CED}" type="presOf" srcId="{C6A2ADD7-B24A-4BAC-A605-26BC2E6A8346}" destId="{D00F5541-0FA5-459F-9F64-E37ABC46896D}" srcOrd="0" destOrd="0" presId="urn:microsoft.com/office/officeart/2005/8/layout/lProcess2"/>
    <dgm:cxn modelId="{10EDCC64-AF4A-4F1A-AFE1-836207A9671B}" srcId="{650581D6-027F-470B-86FB-85314CA2B3E3}" destId="{0EDCB5E3-EECB-4D0A-8E34-6BF08EA0589B}" srcOrd="1" destOrd="0" parTransId="{0A239A1B-E2A3-4627-B595-F7731DD933D5}" sibTransId="{456E2AC5-AB54-461F-8E86-561FB3FA5543}"/>
    <dgm:cxn modelId="{AF958537-D9D7-4ACB-B755-3129753D1F27}" type="presOf" srcId="{653D14D2-C2E1-40E2-9A07-06E99F903B38}" destId="{E7492ABC-62CC-4FAF-A3E3-FD40A2388ECE}" srcOrd="0" destOrd="0" presId="urn:microsoft.com/office/officeart/2005/8/layout/lProcess2"/>
    <dgm:cxn modelId="{AF68F3E3-10CF-4F48-8032-83E9D3F62072}" type="presOf" srcId="{E968B3C5-2E40-4475-B494-3A61B30B2CFF}" destId="{D672AA43-C88B-49EF-AAC2-EA0EEE12B832}" srcOrd="0" destOrd="0" presId="urn:microsoft.com/office/officeart/2005/8/layout/lProcess2"/>
    <dgm:cxn modelId="{F4CACEB1-DCA8-496F-B39E-F9A93053D850}" type="presOf" srcId="{1A96C781-94EE-495F-A95C-E81E8FAE1200}" destId="{6E1160C7-ECAB-4107-B1C6-55F1975D116E}" srcOrd="0" destOrd="0" presId="urn:microsoft.com/office/officeart/2005/8/layout/lProcess2"/>
    <dgm:cxn modelId="{D140B7B5-6FE1-4388-8547-F116A25EE2D0}" srcId="{650581D6-027F-470B-86FB-85314CA2B3E3}" destId="{1A96C781-94EE-495F-A95C-E81E8FAE1200}" srcOrd="3" destOrd="0" parTransId="{05383AAE-73D2-4597-BA6E-3EA48D089F21}" sibTransId="{A35E75EA-EEC5-448C-B790-DC7BC8E53106}"/>
    <dgm:cxn modelId="{23C3FC14-3B79-40DB-9FDF-1C8E9DD016C2}" type="presOf" srcId="{0A1A0ACA-5038-425E-953E-50F2C1D60644}" destId="{E03ADF77-F88A-4345-9B0D-F2988B467A69}" srcOrd="0" destOrd="0" presId="urn:microsoft.com/office/officeart/2005/8/layout/lProcess2"/>
    <dgm:cxn modelId="{E3C11D08-5D42-47B2-92BA-7EE413E9A303}" srcId="{70C3AC70-A60D-484B-939C-A70320F8B424}" destId="{A7DB3B2C-ADFF-4FE2-AE18-E1AA011CD19E}" srcOrd="1" destOrd="0" parTransId="{DBB4A0C0-9F06-42BF-BF09-2399F1DA90D9}" sibTransId="{C2A082B3-AE6F-4A46-8DC8-A2EB641D905A}"/>
    <dgm:cxn modelId="{25556FFF-2FB5-435D-A0FA-6A16670B89EB}" type="presOf" srcId="{54F46A94-7AA1-4B3C-8FAC-FB38A3E557DE}" destId="{F3A620FE-A280-4040-8148-48610719066A}" srcOrd="0" destOrd="0" presId="urn:microsoft.com/office/officeart/2005/8/layout/lProcess2"/>
    <dgm:cxn modelId="{4337C149-430C-4AF7-A9A8-7F65CB547924}" srcId="{70C3AC70-A60D-484B-939C-A70320F8B424}" destId="{C6A2ADD7-B24A-4BAC-A605-26BC2E6A8346}" srcOrd="2" destOrd="0" parTransId="{F39AED7A-8F97-4FB9-B934-9D6BD7D7396C}" sibTransId="{7B92FD76-3254-4670-9236-7C76A60B46DC}"/>
    <dgm:cxn modelId="{931CF3C3-E04B-4BCD-9034-6A6794C30786}" type="presOf" srcId="{70C3AC70-A60D-484B-939C-A70320F8B424}" destId="{CA686BA5-A4AC-49B9-9F71-CEE42295E3C8}" srcOrd="1" destOrd="0" presId="urn:microsoft.com/office/officeart/2005/8/layout/lProcess2"/>
    <dgm:cxn modelId="{FEB709C6-38A1-4868-B222-40E5216FCB97}" srcId="{0A1A0ACA-5038-425E-953E-50F2C1D60644}" destId="{650581D6-027F-470B-86FB-85314CA2B3E3}" srcOrd="0" destOrd="0" parTransId="{93990DEA-990B-4CE5-AEEA-CD0B8FF7B97C}" sibTransId="{445F6315-084F-46E4-8A18-BDFA2B9BD825}"/>
    <dgm:cxn modelId="{8E977776-29F8-4D94-8319-9B05053E3ECD}" srcId="{650581D6-027F-470B-86FB-85314CA2B3E3}" destId="{54F46A94-7AA1-4B3C-8FAC-FB38A3E557DE}" srcOrd="0" destOrd="0" parTransId="{07497706-C1BC-40BE-A646-6BDA72EFAE4F}" sibTransId="{E6529B25-FFF1-484E-92BD-3B532963F9E3}"/>
    <dgm:cxn modelId="{ED7EA43B-6B8E-4F1A-ACC2-48ED40D953C5}" type="presOf" srcId="{8AF34177-CCB3-4507-96D3-ADABAAC9077A}" destId="{6ACCCF40-8E3F-4F1E-85C0-C0B0B4062F10}" srcOrd="0" destOrd="0" presId="urn:microsoft.com/office/officeart/2005/8/layout/lProcess2"/>
    <dgm:cxn modelId="{D9093AFB-6F54-4208-9FEA-988EA995F8B7}" type="presParOf" srcId="{E03ADF77-F88A-4345-9B0D-F2988B467A69}" destId="{D2863381-7503-4E30-BE70-75BAFC6773D2}" srcOrd="0" destOrd="0" presId="urn:microsoft.com/office/officeart/2005/8/layout/lProcess2"/>
    <dgm:cxn modelId="{86BDDC85-3CD2-4076-BB5C-4D41F1F064FC}" type="presParOf" srcId="{D2863381-7503-4E30-BE70-75BAFC6773D2}" destId="{6A0F4A59-B354-46AC-BE4F-6840A41F6FE8}" srcOrd="0" destOrd="0" presId="urn:microsoft.com/office/officeart/2005/8/layout/lProcess2"/>
    <dgm:cxn modelId="{7C87D605-54A4-4566-96E8-E48602D7F915}" type="presParOf" srcId="{D2863381-7503-4E30-BE70-75BAFC6773D2}" destId="{7E81C985-3E74-4EC1-A898-5DC67DB45EFD}" srcOrd="1" destOrd="0" presId="urn:microsoft.com/office/officeart/2005/8/layout/lProcess2"/>
    <dgm:cxn modelId="{3B1A8A3E-131B-4112-A1ED-764867D589F6}" type="presParOf" srcId="{D2863381-7503-4E30-BE70-75BAFC6773D2}" destId="{C566A1C7-B270-40E7-8EC9-182AF86753AB}" srcOrd="2" destOrd="0" presId="urn:microsoft.com/office/officeart/2005/8/layout/lProcess2"/>
    <dgm:cxn modelId="{7673E56E-0B28-4011-BE0B-7A769C8CA553}" type="presParOf" srcId="{C566A1C7-B270-40E7-8EC9-182AF86753AB}" destId="{BDB1018E-FA48-43DB-A166-734629A878C1}" srcOrd="0" destOrd="0" presId="urn:microsoft.com/office/officeart/2005/8/layout/lProcess2"/>
    <dgm:cxn modelId="{AE6D3496-13E8-49D4-B777-9BA3E4A62CBF}" type="presParOf" srcId="{BDB1018E-FA48-43DB-A166-734629A878C1}" destId="{F3A620FE-A280-4040-8148-48610719066A}" srcOrd="0" destOrd="0" presId="urn:microsoft.com/office/officeart/2005/8/layout/lProcess2"/>
    <dgm:cxn modelId="{F0C0FD78-2E34-4246-962F-6632D00D1AB9}" type="presParOf" srcId="{BDB1018E-FA48-43DB-A166-734629A878C1}" destId="{4B9086B1-1A15-464A-888A-95DA0C89D871}" srcOrd="1" destOrd="0" presId="urn:microsoft.com/office/officeart/2005/8/layout/lProcess2"/>
    <dgm:cxn modelId="{03FA6E8D-80CB-461B-A6CB-A7E1176F8334}" type="presParOf" srcId="{BDB1018E-FA48-43DB-A166-734629A878C1}" destId="{1261E589-1FAB-4992-98EE-DD284CAFCFB7}" srcOrd="2" destOrd="0" presId="urn:microsoft.com/office/officeart/2005/8/layout/lProcess2"/>
    <dgm:cxn modelId="{D8860C0E-5F31-491A-8FD1-5DE8B9851E6A}" type="presParOf" srcId="{BDB1018E-FA48-43DB-A166-734629A878C1}" destId="{A3CFF145-7318-4214-86BB-255EFA303E15}" srcOrd="3" destOrd="0" presId="urn:microsoft.com/office/officeart/2005/8/layout/lProcess2"/>
    <dgm:cxn modelId="{A1E2FCF2-855A-4958-B9DF-E20AD6717A63}" type="presParOf" srcId="{BDB1018E-FA48-43DB-A166-734629A878C1}" destId="{D672AA43-C88B-49EF-AAC2-EA0EEE12B832}" srcOrd="4" destOrd="0" presId="urn:microsoft.com/office/officeart/2005/8/layout/lProcess2"/>
    <dgm:cxn modelId="{7D67DF22-124A-4028-BB87-111FFCCF33E3}" type="presParOf" srcId="{BDB1018E-FA48-43DB-A166-734629A878C1}" destId="{A42A68E4-87E2-4342-A23B-E99CC0F3D1DB}" srcOrd="5" destOrd="0" presId="urn:microsoft.com/office/officeart/2005/8/layout/lProcess2"/>
    <dgm:cxn modelId="{E2FFD84F-5771-4BE4-A640-79D7D75D8BB8}" type="presParOf" srcId="{BDB1018E-FA48-43DB-A166-734629A878C1}" destId="{6E1160C7-ECAB-4107-B1C6-55F1975D116E}" srcOrd="6" destOrd="0" presId="urn:microsoft.com/office/officeart/2005/8/layout/lProcess2"/>
    <dgm:cxn modelId="{A23A292A-F400-49CC-98D8-0DFCCAFD7F24}" type="presParOf" srcId="{BDB1018E-FA48-43DB-A166-734629A878C1}" destId="{3FDC7B77-DF80-4EF7-A67A-135264B56519}" srcOrd="7" destOrd="0" presId="urn:microsoft.com/office/officeart/2005/8/layout/lProcess2"/>
    <dgm:cxn modelId="{AF08AF04-EC86-49DC-869A-75B2DCE65EAA}" type="presParOf" srcId="{BDB1018E-FA48-43DB-A166-734629A878C1}" destId="{E7492ABC-62CC-4FAF-A3E3-FD40A2388ECE}" srcOrd="8" destOrd="0" presId="urn:microsoft.com/office/officeart/2005/8/layout/lProcess2"/>
    <dgm:cxn modelId="{ED445F87-7BCE-4604-B16A-EC49DB028E7F}" type="presParOf" srcId="{E03ADF77-F88A-4345-9B0D-F2988B467A69}" destId="{CBA97BA4-C992-4ADE-A272-BA6307E099A3}" srcOrd="1" destOrd="0" presId="urn:microsoft.com/office/officeart/2005/8/layout/lProcess2"/>
    <dgm:cxn modelId="{92BAA06F-E3B7-472B-8105-CD1BD554BC20}" type="presParOf" srcId="{E03ADF77-F88A-4345-9B0D-F2988B467A69}" destId="{14A780BE-264C-466A-90FA-DEE135A403B8}" srcOrd="2" destOrd="0" presId="urn:microsoft.com/office/officeart/2005/8/layout/lProcess2"/>
    <dgm:cxn modelId="{CC668520-2DC8-4EAF-AE7C-FA7B034AA2E6}" type="presParOf" srcId="{14A780BE-264C-466A-90FA-DEE135A403B8}" destId="{B1DAABC8-AB55-49EF-83F0-4FA616053D87}" srcOrd="0" destOrd="0" presId="urn:microsoft.com/office/officeart/2005/8/layout/lProcess2"/>
    <dgm:cxn modelId="{480A50B9-C079-417C-9BBA-02049AF2F67E}" type="presParOf" srcId="{14A780BE-264C-466A-90FA-DEE135A403B8}" destId="{CA686BA5-A4AC-49B9-9F71-CEE42295E3C8}" srcOrd="1" destOrd="0" presId="urn:microsoft.com/office/officeart/2005/8/layout/lProcess2"/>
    <dgm:cxn modelId="{E316552A-F6F4-42D3-977B-C0E59BC7017A}" type="presParOf" srcId="{14A780BE-264C-466A-90FA-DEE135A403B8}" destId="{3B152FE4-27B8-4223-A662-1BBD22D2A6AA}" srcOrd="2" destOrd="0" presId="urn:microsoft.com/office/officeart/2005/8/layout/lProcess2"/>
    <dgm:cxn modelId="{956AF84E-1031-413C-8B31-2356B4445AE7}" type="presParOf" srcId="{3B152FE4-27B8-4223-A662-1BBD22D2A6AA}" destId="{C43B311A-4862-43B6-90C5-CEB6D917D476}" srcOrd="0" destOrd="0" presId="urn:microsoft.com/office/officeart/2005/8/layout/lProcess2"/>
    <dgm:cxn modelId="{17EAF25A-FFCE-4191-ABA5-7D736FCBE2E0}" type="presParOf" srcId="{C43B311A-4862-43B6-90C5-CEB6D917D476}" destId="{6ACCCF40-8E3F-4F1E-85C0-C0B0B4062F10}" srcOrd="0" destOrd="0" presId="urn:microsoft.com/office/officeart/2005/8/layout/lProcess2"/>
    <dgm:cxn modelId="{FFC95122-57C4-4756-97EE-D22E0C231848}" type="presParOf" srcId="{C43B311A-4862-43B6-90C5-CEB6D917D476}" destId="{F6756E1A-C304-4EAF-B9A6-8ACE988AF289}" srcOrd="1" destOrd="0" presId="urn:microsoft.com/office/officeart/2005/8/layout/lProcess2"/>
    <dgm:cxn modelId="{ACF84A8F-300F-4CE8-9866-804042878569}" type="presParOf" srcId="{C43B311A-4862-43B6-90C5-CEB6D917D476}" destId="{33351613-AA81-49EE-BFB5-0E73E99AB340}" srcOrd="2" destOrd="0" presId="urn:microsoft.com/office/officeart/2005/8/layout/lProcess2"/>
    <dgm:cxn modelId="{F8768EA3-BD75-4B2C-96E8-4CEE73E9677B}" type="presParOf" srcId="{C43B311A-4862-43B6-90C5-CEB6D917D476}" destId="{69964F86-F715-453B-B472-C39ED093E8A2}" srcOrd="3" destOrd="0" presId="urn:microsoft.com/office/officeart/2005/8/layout/lProcess2"/>
    <dgm:cxn modelId="{81C82037-D2FA-4AD9-8758-C9A08E489293}" type="presParOf" srcId="{C43B311A-4862-43B6-90C5-CEB6D917D476}" destId="{D00F5541-0FA5-459F-9F64-E37ABC46896D}" srcOrd="4" destOrd="0" presId="urn:microsoft.com/office/officeart/2005/8/layout/lProcess2"/>
    <dgm:cxn modelId="{625E6976-8404-4EF4-BFBD-0F267A81B239}" type="presParOf" srcId="{C43B311A-4862-43B6-90C5-CEB6D917D476}" destId="{AE55EAED-1C77-4309-94F8-EA37C251DCE2}" srcOrd="5" destOrd="0" presId="urn:microsoft.com/office/officeart/2005/8/layout/lProcess2"/>
    <dgm:cxn modelId="{1A7E5585-8632-482C-A45E-62FB425AA0E9}" type="presParOf" srcId="{C43B311A-4862-43B6-90C5-CEB6D917D476}" destId="{9286E8C4-31EF-4C2B-9049-96726EDC3141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0F4A59-B354-46AC-BE4F-6840A41F6FE8}">
      <dsp:nvSpPr>
        <dsp:cNvPr id="0" name=""/>
        <dsp:cNvSpPr/>
      </dsp:nvSpPr>
      <dsp:spPr>
        <a:xfrm>
          <a:off x="4786" y="0"/>
          <a:ext cx="4603923" cy="4691273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3600" b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A) Haber Kipleri</a:t>
          </a:r>
        </a:p>
      </dsp:txBody>
      <dsp:txXfrm>
        <a:off x="4786" y="0"/>
        <a:ext cx="4603923" cy="1407381"/>
      </dsp:txXfrm>
    </dsp:sp>
    <dsp:sp modelId="{F3A620FE-A280-4040-8148-48610719066A}">
      <dsp:nvSpPr>
        <dsp:cNvPr id="0" name=""/>
        <dsp:cNvSpPr/>
      </dsp:nvSpPr>
      <dsp:spPr>
        <a:xfrm>
          <a:off x="465178" y="1408269"/>
          <a:ext cx="3683139" cy="54271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Görülen Geçmiş Zaman</a:t>
          </a:r>
        </a:p>
      </dsp:txBody>
      <dsp:txXfrm>
        <a:off x="481074" y="1424165"/>
        <a:ext cx="3651347" cy="510922"/>
      </dsp:txXfrm>
    </dsp:sp>
    <dsp:sp modelId="{1261E589-1FAB-4992-98EE-DD284CAFCFB7}">
      <dsp:nvSpPr>
        <dsp:cNvPr id="0" name=""/>
        <dsp:cNvSpPr/>
      </dsp:nvSpPr>
      <dsp:spPr>
        <a:xfrm>
          <a:off x="465178" y="2034478"/>
          <a:ext cx="3683139" cy="542714"/>
        </a:xfrm>
        <a:prstGeom prst="roundRect">
          <a:avLst>
            <a:gd name="adj" fmla="val 10000"/>
          </a:avLst>
        </a:prstGeom>
        <a:solidFill>
          <a:schemeClr val="accent3">
            <a:hueOff val="1231926"/>
            <a:satOff val="-6660"/>
            <a:lumOff val="-2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Duyulan Geçmiş Zaman</a:t>
          </a:r>
        </a:p>
      </dsp:txBody>
      <dsp:txXfrm>
        <a:off x="481074" y="2050374"/>
        <a:ext cx="3651347" cy="510922"/>
      </dsp:txXfrm>
    </dsp:sp>
    <dsp:sp modelId="{D672AA43-C88B-49EF-AAC2-EA0EEE12B832}">
      <dsp:nvSpPr>
        <dsp:cNvPr id="0" name=""/>
        <dsp:cNvSpPr/>
      </dsp:nvSpPr>
      <dsp:spPr>
        <a:xfrm>
          <a:off x="465178" y="2660688"/>
          <a:ext cx="3683139" cy="542714"/>
        </a:xfrm>
        <a:prstGeom prst="roundRect">
          <a:avLst>
            <a:gd name="adj" fmla="val 10000"/>
          </a:avLst>
        </a:prstGeom>
        <a:solidFill>
          <a:schemeClr val="accent3">
            <a:hueOff val="2463851"/>
            <a:satOff val="-13319"/>
            <a:lumOff val="-4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Şimdiki Zaman</a:t>
          </a:r>
        </a:p>
      </dsp:txBody>
      <dsp:txXfrm>
        <a:off x="481074" y="2676584"/>
        <a:ext cx="3651347" cy="510922"/>
      </dsp:txXfrm>
    </dsp:sp>
    <dsp:sp modelId="{6E1160C7-ECAB-4107-B1C6-55F1975D116E}">
      <dsp:nvSpPr>
        <dsp:cNvPr id="0" name=""/>
        <dsp:cNvSpPr/>
      </dsp:nvSpPr>
      <dsp:spPr>
        <a:xfrm>
          <a:off x="465178" y="3286897"/>
          <a:ext cx="3683139" cy="542714"/>
        </a:xfrm>
        <a:prstGeom prst="roundRect">
          <a:avLst>
            <a:gd name="adj" fmla="val 10000"/>
          </a:avLst>
        </a:prstGeom>
        <a:solidFill>
          <a:schemeClr val="accent3">
            <a:hueOff val="3695777"/>
            <a:satOff val="-19979"/>
            <a:lumOff val="-7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Gelecek Zaman</a:t>
          </a:r>
        </a:p>
      </dsp:txBody>
      <dsp:txXfrm>
        <a:off x="481074" y="3302793"/>
        <a:ext cx="3651347" cy="510922"/>
      </dsp:txXfrm>
    </dsp:sp>
    <dsp:sp modelId="{E7492ABC-62CC-4FAF-A3E3-FD40A2388ECE}">
      <dsp:nvSpPr>
        <dsp:cNvPr id="0" name=""/>
        <dsp:cNvSpPr/>
      </dsp:nvSpPr>
      <dsp:spPr>
        <a:xfrm>
          <a:off x="465178" y="3913106"/>
          <a:ext cx="3683139" cy="542714"/>
        </a:xfrm>
        <a:prstGeom prst="roundRect">
          <a:avLst>
            <a:gd name="adj" fmla="val 10000"/>
          </a:avLst>
        </a:prstGeom>
        <a:solidFill>
          <a:schemeClr val="accent3">
            <a:hueOff val="4927703"/>
            <a:satOff val="-26639"/>
            <a:lumOff val="-98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Geniş Zaman</a:t>
          </a:r>
        </a:p>
      </dsp:txBody>
      <dsp:txXfrm>
        <a:off x="481074" y="3929002"/>
        <a:ext cx="3651347" cy="510922"/>
      </dsp:txXfrm>
    </dsp:sp>
    <dsp:sp modelId="{B1DAABC8-AB55-49EF-83F0-4FA616053D87}">
      <dsp:nvSpPr>
        <dsp:cNvPr id="0" name=""/>
        <dsp:cNvSpPr/>
      </dsp:nvSpPr>
      <dsp:spPr>
        <a:xfrm>
          <a:off x="4954004" y="0"/>
          <a:ext cx="4603923" cy="4691273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3600" b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B) Dilek Kipleri</a:t>
          </a:r>
        </a:p>
      </dsp:txBody>
      <dsp:txXfrm>
        <a:off x="4954004" y="0"/>
        <a:ext cx="4603923" cy="1407381"/>
      </dsp:txXfrm>
    </dsp:sp>
    <dsp:sp modelId="{6ACCCF40-8E3F-4F1E-85C0-C0B0B4062F10}">
      <dsp:nvSpPr>
        <dsp:cNvPr id="0" name=""/>
        <dsp:cNvSpPr/>
      </dsp:nvSpPr>
      <dsp:spPr>
        <a:xfrm>
          <a:off x="5414396" y="1407496"/>
          <a:ext cx="3683139" cy="683418"/>
        </a:xfrm>
        <a:prstGeom prst="roundRect">
          <a:avLst>
            <a:gd name="adj" fmla="val 10000"/>
          </a:avLst>
        </a:prstGeom>
        <a:solidFill>
          <a:schemeClr val="accent3">
            <a:hueOff val="6159629"/>
            <a:satOff val="-33299"/>
            <a:lumOff val="-122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b="1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Gereklilik Kipi</a:t>
          </a:r>
        </a:p>
      </dsp:txBody>
      <dsp:txXfrm>
        <a:off x="5434413" y="1427513"/>
        <a:ext cx="3643105" cy="643384"/>
      </dsp:txXfrm>
    </dsp:sp>
    <dsp:sp modelId="{33351613-AA81-49EE-BFB5-0E73E99AB340}">
      <dsp:nvSpPr>
        <dsp:cNvPr id="0" name=""/>
        <dsp:cNvSpPr/>
      </dsp:nvSpPr>
      <dsp:spPr>
        <a:xfrm>
          <a:off x="5414396" y="2196056"/>
          <a:ext cx="3683139" cy="683418"/>
        </a:xfrm>
        <a:prstGeom prst="roundRect">
          <a:avLst>
            <a:gd name="adj" fmla="val 10000"/>
          </a:avLst>
        </a:prstGeom>
        <a:solidFill>
          <a:schemeClr val="accent3">
            <a:hueOff val="7391554"/>
            <a:satOff val="-39959"/>
            <a:lumOff val="-1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b="1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Dilek/Şart Kipi</a:t>
          </a:r>
        </a:p>
      </dsp:txBody>
      <dsp:txXfrm>
        <a:off x="5434413" y="2216073"/>
        <a:ext cx="3643105" cy="643384"/>
      </dsp:txXfrm>
    </dsp:sp>
    <dsp:sp modelId="{D00F5541-0FA5-459F-9F64-E37ABC46896D}">
      <dsp:nvSpPr>
        <dsp:cNvPr id="0" name=""/>
        <dsp:cNvSpPr/>
      </dsp:nvSpPr>
      <dsp:spPr>
        <a:xfrm>
          <a:off x="5414396" y="2984616"/>
          <a:ext cx="3683139" cy="683418"/>
        </a:xfrm>
        <a:prstGeom prst="roundRect">
          <a:avLst>
            <a:gd name="adj" fmla="val 10000"/>
          </a:avLst>
        </a:prstGeom>
        <a:solidFill>
          <a:schemeClr val="accent3">
            <a:hueOff val="8623480"/>
            <a:satOff val="-46618"/>
            <a:lumOff val="-171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b="1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İstek Kipi</a:t>
          </a:r>
        </a:p>
      </dsp:txBody>
      <dsp:txXfrm>
        <a:off x="5434413" y="3004633"/>
        <a:ext cx="3643105" cy="643384"/>
      </dsp:txXfrm>
    </dsp:sp>
    <dsp:sp modelId="{9286E8C4-31EF-4C2B-9049-96726EDC3141}">
      <dsp:nvSpPr>
        <dsp:cNvPr id="0" name=""/>
        <dsp:cNvSpPr/>
      </dsp:nvSpPr>
      <dsp:spPr>
        <a:xfrm>
          <a:off x="5414396" y="3773176"/>
          <a:ext cx="3683139" cy="683418"/>
        </a:xfrm>
        <a:prstGeom prst="roundRect">
          <a:avLst>
            <a:gd name="adj" fmla="val 10000"/>
          </a:avLst>
        </a:prstGeom>
        <a:solidFill>
          <a:schemeClr val="accent3">
            <a:hueOff val="9855406"/>
            <a:satOff val="-53278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b="1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Emir Kipi</a:t>
          </a:r>
        </a:p>
      </dsp:txBody>
      <dsp:txXfrm>
        <a:off x="5434413" y="3793193"/>
        <a:ext cx="3643105" cy="6433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Tarih Yer Tutucusu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Alt Bilgi Yer Tutucusu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3F7AA83-DE31-4E93-AB07-EF7FB05F667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Tarih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Asıl metin stillerini düzenlemek için tıklayın</a:t>
            </a:r>
          </a:p>
          <a:p>
            <a:pPr lvl="1" rtl="0"/>
            <a:r>
              <a:t>İkinci düzey</a:t>
            </a:r>
          </a:p>
          <a:p>
            <a:pPr lvl="2" rtl="0"/>
            <a:r>
              <a:t>Üçüncü düzey</a:t>
            </a:r>
          </a:p>
          <a:p>
            <a:pPr lvl="3" rtl="0"/>
            <a:r>
              <a:t>Dördüncü düzey</a:t>
            </a:r>
          </a:p>
          <a:p>
            <a:pPr lvl="4" rtl="0"/>
            <a:r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35E2820-AFE1-45FA-949E-17BDB534E1D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lar Yer Tutucusu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tr-TR"/>
              <a:t>Asıl alt başlık stilini düzenlemek için tıklayın</a:t>
            </a:r>
            <a:endParaRPr/>
          </a:p>
        </p:txBody>
      </p:sp>
      <p:sp>
        <p:nvSpPr>
          <p:cNvPr id="8" name="Tarih Yer Tutucusu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9" name="Alt Bilgi Yer Tutucusu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10" name="Slayt Numarası Yer Tutucusu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5" name="Tarih Yer Tutucus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7" name="Tarih Yer Tutucusu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8" name="Alt Bilgi Yer Tutucusu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Tarih Yer Tutucusu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Alt Bilgi Yer Tutucusu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ih Yer Tutucusu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3" name="Alt Bilgi Yer Tutucusu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Resim Yazılı İçerik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5" name="Tarih Yer Tutucus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Resim Yazılı Resim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8" name="Yuvarlatılmış Dikdörtgen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Resim Yer Tutucusu 2" descr="Resim eklemek için boş yer tutucu. Yer tutucuya tıklayın ve eklemek istediğiniz resmi seçin.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tr-TR"/>
              <a:t>Resim eklemek için simgeye tıklayın</a:t>
            </a:r>
            <a:endParaRPr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5" name="Tarih Yer Tutucus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tr"/>
              <a:t>Asıl başlık stili için tıklatın</a:t>
            </a:r>
            <a:endParaRPr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tr"/>
              <a:t>Asıl metin stillerini düzenlemek için tıklayın</a:t>
            </a:r>
          </a:p>
          <a:p>
            <a:pPr lvl="1" rtl="0"/>
            <a:r>
              <a:rPr lang="tr"/>
              <a:t>İkinci düzey</a:t>
            </a:r>
          </a:p>
          <a:p>
            <a:pPr lvl="2" rtl="0"/>
            <a:r>
              <a:rPr lang="tr"/>
              <a:t>Üçüncü düzey</a:t>
            </a:r>
          </a:p>
          <a:p>
            <a:pPr lvl="3" rtl="0"/>
            <a:r>
              <a:rPr lang="tr"/>
              <a:t>Dördüncü düzey</a:t>
            </a:r>
          </a:p>
          <a:p>
            <a:pPr lvl="4" rtl="0"/>
            <a:r>
              <a:rPr lang="tr"/>
              <a:t>Beşinci düzey</a:t>
            </a:r>
            <a:endParaRPr/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01.09.2016</a:t>
            </a:r>
            <a:endParaRPr lang="en-US" dirty="0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pPr rtl="0"/>
            <a:fld id="{8FDBFFB2-86D9-4B8F-A59A-553A60B94B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slide" Target="slide2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slide" Target="slide3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1464708" y="1441141"/>
            <a:ext cx="7199898" cy="2136559"/>
          </a:xfrm>
        </p:spPr>
        <p:txBody>
          <a:bodyPr rtlCol="0"/>
          <a:lstStyle/>
          <a:p>
            <a:pPr algn="ctr" rtl="0"/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Çekimli Fiil</a:t>
            </a:r>
            <a:endParaRPr lang="t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xmlns="" id="{D97A9F3F-4FC2-488C-8305-9CBEFA623AED}"/>
              </a:ext>
            </a:extLst>
          </p:cNvPr>
          <p:cNvSpPr txBox="1"/>
          <p:nvPr/>
        </p:nvSpPr>
        <p:spPr>
          <a:xfrm>
            <a:off x="3643790" y="5840572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Özgür KAYA</a:t>
            </a:r>
          </a:p>
          <a:p>
            <a:pPr algn="ctr"/>
            <a:r>
              <a:rPr lang="tr-T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Türkçe Öğretmeni</a:t>
            </a:r>
          </a:p>
        </p:txBody>
      </p:sp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xmlns="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2. Duyulan Geçmiş Zaman</a:t>
            </a:r>
            <a:endParaRPr lang="tr-TR" dirty="0"/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1160647" y="1674071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Fiilde belirtilen işin geçmişte yapıldığını ama ya başkasından duyulduğunu ya da bittikten sonra fark edildiğini belirtir. 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1160647" y="2850992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Fiillere getirilen </a:t>
            </a:r>
            <a:r>
              <a:rPr lang="tr-TR" sz="2400" b="1" i="1" dirty="0"/>
              <a:t>“-</a:t>
            </a:r>
            <a:r>
              <a:rPr lang="tr-TR" sz="2400" b="1" i="1" dirty="0" err="1"/>
              <a:t>mış</a:t>
            </a:r>
            <a:r>
              <a:rPr lang="tr-TR" sz="2400" b="1" i="1" dirty="0"/>
              <a:t>/-</a:t>
            </a:r>
            <a:r>
              <a:rPr lang="tr-TR" sz="2400" b="1" i="1" dirty="0" err="1"/>
              <a:t>miş</a:t>
            </a:r>
            <a:r>
              <a:rPr lang="tr-TR" sz="2400" b="1" i="1" dirty="0"/>
              <a:t>/-muş/-</a:t>
            </a:r>
            <a:r>
              <a:rPr lang="tr-TR" sz="2400" b="1" i="1" dirty="0" err="1"/>
              <a:t>müş</a:t>
            </a:r>
            <a:r>
              <a:rPr lang="tr-TR" sz="2400" b="1" i="1" dirty="0"/>
              <a:t>” </a:t>
            </a:r>
            <a:r>
              <a:rPr lang="tr-TR" sz="2400" dirty="0"/>
              <a:t>ekiyle yapılır.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D1086B03-1D79-4C7F-89EF-B730EEEBDFA2}"/>
              </a:ext>
            </a:extLst>
          </p:cNvPr>
          <p:cNvSpPr txBox="1">
            <a:spLocks/>
          </p:cNvSpPr>
          <p:nvPr/>
        </p:nvSpPr>
        <p:spPr>
          <a:xfrm>
            <a:off x="1160647" y="3725442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Ekinden dolayı «</a:t>
            </a:r>
            <a:r>
              <a:rPr lang="tr-TR" sz="2400" dirty="0" err="1"/>
              <a:t>miş’li</a:t>
            </a:r>
            <a:r>
              <a:rPr lang="tr-TR" sz="2400" dirty="0"/>
              <a:t> geçmiş zaman» adıyla da anılır.</a:t>
            </a:r>
          </a:p>
        </p:txBody>
      </p:sp>
    </p:spTree>
    <p:extLst>
      <p:ext uri="{BB962C8B-B14F-4D97-AF65-F5344CB8AC3E}">
        <p14:creationId xmlns:p14="http://schemas.microsoft.com/office/powerpoint/2010/main" val="8335164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Dün İzmir’e çok yağmur yağ</a:t>
            </a:r>
            <a:r>
              <a:rPr lang="tr-TR" sz="2400" b="1" u="sng" dirty="0">
                <a:solidFill>
                  <a:srgbClr val="00B050"/>
                </a:solidFill>
              </a:rPr>
              <a:t>mış</a:t>
            </a:r>
            <a:r>
              <a:rPr lang="tr-TR" sz="2400" dirty="0"/>
              <a:t>.</a:t>
            </a:r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xmlns="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38126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Bulaşıkları yıkarken sular kesil</a:t>
            </a:r>
            <a:r>
              <a:rPr lang="tr-TR" sz="2400" b="1" u="sng" dirty="0">
                <a:solidFill>
                  <a:srgbClr val="00B050"/>
                </a:solidFill>
              </a:rPr>
              <a:t>miş</a:t>
            </a:r>
            <a:r>
              <a:rPr lang="tr-TR" sz="2400" dirty="0"/>
              <a:t>.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xmlns="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0897025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Arkadaşlarım doğa yürüyüşünde çok yorul</a:t>
            </a:r>
            <a:r>
              <a:rPr lang="tr-TR" sz="2400" b="1" u="sng" dirty="0">
                <a:solidFill>
                  <a:srgbClr val="00B050"/>
                </a:solidFill>
              </a:rPr>
              <a:t>muş</a:t>
            </a:r>
            <a:r>
              <a:rPr lang="tr-TR" sz="2400" dirty="0"/>
              <a:t>.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2957608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Görüşmeyeli epey büyü</a:t>
            </a:r>
            <a:r>
              <a:rPr lang="tr-TR" sz="2400" b="1" u="sng" dirty="0">
                <a:solidFill>
                  <a:srgbClr val="00B050"/>
                </a:solidFill>
              </a:rPr>
              <a:t>müş</a:t>
            </a:r>
            <a:r>
              <a:rPr lang="tr-TR" sz="2400" dirty="0"/>
              <a:t>sün. 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043442" y="3521787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Kitap okurken uyuyakal</a:t>
            </a:r>
            <a:r>
              <a:rPr lang="tr-TR" sz="2400" b="1" u="sng" dirty="0">
                <a:solidFill>
                  <a:srgbClr val="00B050"/>
                </a:solidFill>
              </a:rPr>
              <a:t>mış</a:t>
            </a:r>
            <a:r>
              <a:rPr lang="tr-TR" sz="2400" dirty="0"/>
              <a:t>ım.</a:t>
            </a:r>
          </a:p>
        </p:txBody>
      </p:sp>
      <p:sp>
        <p:nvSpPr>
          <p:cNvPr id="10" name="İçerik Yer Tutucusu 2">
            <a:extLst>
              <a:ext uri="{FF2B5EF4-FFF2-40B4-BE49-F238E27FC236}">
                <a16:creationId xmlns:a16="http://schemas.microsoft.com/office/drawing/2014/main" xmlns="" id="{AE235684-FBA3-41D4-B451-D9578634453A}"/>
              </a:ext>
            </a:extLst>
          </p:cNvPr>
          <p:cNvSpPr txBox="1">
            <a:spLocks/>
          </p:cNvSpPr>
          <p:nvPr/>
        </p:nvSpPr>
        <p:spPr>
          <a:xfrm>
            <a:off x="1043442" y="4085966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Konuşmayı erken öğren</a:t>
            </a:r>
            <a:r>
              <a:rPr lang="tr-TR" sz="2400" b="1" u="sng" dirty="0">
                <a:solidFill>
                  <a:srgbClr val="00B050"/>
                </a:solidFill>
              </a:rPr>
              <a:t>miş</a:t>
            </a:r>
            <a:r>
              <a:rPr lang="tr-TR" sz="2400" dirty="0"/>
              <a:t>im.</a:t>
            </a:r>
          </a:p>
        </p:txBody>
      </p:sp>
    </p:spTree>
    <p:extLst>
      <p:ext uri="{BB962C8B-B14F-4D97-AF65-F5344CB8AC3E}">
        <p14:creationId xmlns:p14="http://schemas.microsoft.com/office/powerpoint/2010/main" val="39093953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  <p:bldP spid="9" grpId="0" build="p"/>
      <p:bldP spid="1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xmlns="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3. Şimdiki Zaman</a:t>
            </a:r>
            <a:endParaRPr lang="tr-TR" dirty="0"/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1160647" y="1674071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Fiilde belirtilen işin şu an yapıldığını, yapılmaya devam ettiğini, bitmediğini belirtir. 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1160647" y="2850992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Fiillere getirilen </a:t>
            </a:r>
            <a:r>
              <a:rPr lang="tr-TR" sz="2400" b="1" i="1" dirty="0"/>
              <a:t>“-yor” </a:t>
            </a:r>
            <a:r>
              <a:rPr lang="tr-TR" sz="2400" dirty="0"/>
              <a:t>ekiyle yapılır.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D1086B03-1D79-4C7F-89EF-B730EEEBDFA2}"/>
              </a:ext>
            </a:extLst>
          </p:cNvPr>
          <p:cNvSpPr txBox="1">
            <a:spLocks/>
          </p:cNvSpPr>
          <p:nvPr/>
        </p:nvSpPr>
        <p:spPr>
          <a:xfrm>
            <a:off x="1160647" y="3725442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Şimdiki zaman anlamı </a:t>
            </a:r>
            <a:r>
              <a:rPr lang="tr-TR" sz="2400" b="1" i="1" dirty="0"/>
              <a:t>«-makta/-</a:t>
            </a:r>
            <a:r>
              <a:rPr lang="tr-TR" sz="2400" b="1" i="1" dirty="0" err="1"/>
              <a:t>mekte</a:t>
            </a:r>
            <a:r>
              <a:rPr lang="tr-TR" sz="2400" b="1" i="1" dirty="0"/>
              <a:t>» </a:t>
            </a:r>
            <a:r>
              <a:rPr lang="tr-TR" sz="2400" dirty="0"/>
              <a:t>ekiyle de sağlanabilir.</a:t>
            </a:r>
          </a:p>
        </p:txBody>
      </p:sp>
    </p:spTree>
    <p:extLst>
      <p:ext uri="{BB962C8B-B14F-4D97-AF65-F5344CB8AC3E}">
        <p14:creationId xmlns:p14="http://schemas.microsoft.com/office/powerpoint/2010/main" val="17163116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Ormandan çok güzel kuş sesleri geli</a:t>
            </a:r>
            <a:r>
              <a:rPr lang="tr-TR" sz="2400" b="1" u="sng" dirty="0">
                <a:solidFill>
                  <a:srgbClr val="00B050"/>
                </a:solidFill>
              </a:rPr>
              <a:t>yor</a:t>
            </a:r>
            <a:r>
              <a:rPr lang="tr-TR" sz="2400" dirty="0"/>
              <a:t>.</a:t>
            </a:r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xmlns="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38126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Babam odasında gazete oku</a:t>
            </a:r>
            <a:r>
              <a:rPr lang="tr-TR" sz="2400" b="1" u="sng" dirty="0">
                <a:solidFill>
                  <a:srgbClr val="00B050"/>
                </a:solidFill>
              </a:rPr>
              <a:t>yor</a:t>
            </a:r>
            <a:r>
              <a:rPr lang="tr-TR" sz="2400" dirty="0"/>
              <a:t>. 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xmlns="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0897025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Bu soruyu bir türlü çözemi</a:t>
            </a:r>
            <a:r>
              <a:rPr lang="tr-TR" sz="2400" b="1" u="sng" dirty="0">
                <a:solidFill>
                  <a:srgbClr val="00B050"/>
                </a:solidFill>
              </a:rPr>
              <a:t>yor</a:t>
            </a:r>
            <a:r>
              <a:rPr lang="tr-TR" sz="2400" dirty="0"/>
              <a:t>um.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2957608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Öğrenciler okulun bahçesinde oynu</a:t>
            </a:r>
            <a:r>
              <a:rPr lang="tr-TR" sz="2400" b="1" u="sng" dirty="0">
                <a:solidFill>
                  <a:srgbClr val="00B050"/>
                </a:solidFill>
              </a:rPr>
              <a:t>yor</a:t>
            </a:r>
            <a:r>
              <a:rPr lang="tr-TR" sz="2400" dirty="0"/>
              <a:t>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043442" y="3521787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Yolcular durakta otobüs bekle</a:t>
            </a:r>
            <a:r>
              <a:rPr lang="tr-TR" sz="2400" b="1" u="sng" dirty="0">
                <a:solidFill>
                  <a:srgbClr val="00B050"/>
                </a:solidFill>
              </a:rPr>
              <a:t>mekte</a:t>
            </a:r>
            <a:r>
              <a:rPr lang="tr-TR" sz="2400" dirty="0"/>
              <a:t>.</a:t>
            </a:r>
          </a:p>
        </p:txBody>
      </p:sp>
      <p:sp>
        <p:nvSpPr>
          <p:cNvPr id="10" name="İçerik Yer Tutucusu 2">
            <a:extLst>
              <a:ext uri="{FF2B5EF4-FFF2-40B4-BE49-F238E27FC236}">
                <a16:creationId xmlns:a16="http://schemas.microsoft.com/office/drawing/2014/main" xmlns="" id="{AE235684-FBA3-41D4-B451-D9578634453A}"/>
              </a:ext>
            </a:extLst>
          </p:cNvPr>
          <p:cNvSpPr txBox="1">
            <a:spLocks/>
          </p:cNvSpPr>
          <p:nvPr/>
        </p:nvSpPr>
        <p:spPr>
          <a:xfrm>
            <a:off x="1043442" y="4085966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Akşam için yemek yap</a:t>
            </a:r>
            <a:r>
              <a:rPr lang="tr-TR" sz="2400" b="1" u="sng" dirty="0">
                <a:solidFill>
                  <a:srgbClr val="00B050"/>
                </a:solidFill>
              </a:rPr>
              <a:t>makta</a:t>
            </a:r>
            <a:r>
              <a:rPr lang="tr-TR" sz="2400" dirty="0"/>
              <a:t>yız.</a:t>
            </a:r>
          </a:p>
        </p:txBody>
      </p:sp>
    </p:spTree>
    <p:extLst>
      <p:ext uri="{BB962C8B-B14F-4D97-AF65-F5344CB8AC3E}">
        <p14:creationId xmlns:p14="http://schemas.microsoft.com/office/powerpoint/2010/main" val="8738658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  <p:bldP spid="9" grpId="0" build="p"/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xmlns="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4. Gelecek Zaman</a:t>
            </a:r>
            <a:endParaRPr lang="tr-TR" dirty="0"/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1160647" y="1674071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Fiilde belirtilen işin gelecekte yapılacağını belirtir.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1160647" y="2850992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Fiillere getirilen </a:t>
            </a:r>
            <a:r>
              <a:rPr lang="tr-TR" sz="2400" b="1" i="1" dirty="0"/>
              <a:t>“-</a:t>
            </a:r>
            <a:r>
              <a:rPr lang="tr-TR" sz="2400" b="1" i="1" dirty="0" err="1"/>
              <a:t>acak</a:t>
            </a:r>
            <a:r>
              <a:rPr lang="tr-TR" sz="2400" b="1" i="1" dirty="0"/>
              <a:t>/-</a:t>
            </a:r>
            <a:r>
              <a:rPr lang="tr-TR" sz="2400" b="1" i="1" dirty="0" err="1"/>
              <a:t>ecek</a:t>
            </a:r>
            <a:r>
              <a:rPr lang="tr-TR" sz="2400" b="1" i="1" dirty="0"/>
              <a:t>” </a:t>
            </a:r>
            <a:r>
              <a:rPr lang="tr-TR" sz="2400" dirty="0"/>
              <a:t>ekiyle yapılır.</a:t>
            </a:r>
          </a:p>
        </p:txBody>
      </p:sp>
    </p:spTree>
    <p:extLst>
      <p:ext uri="{BB962C8B-B14F-4D97-AF65-F5344CB8AC3E}">
        <p14:creationId xmlns:p14="http://schemas.microsoft.com/office/powerpoint/2010/main" val="26547205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Yarın bahçedeki kirazlar toplan</a:t>
            </a:r>
            <a:r>
              <a:rPr lang="tr-TR" sz="2400" b="1" u="sng" dirty="0">
                <a:solidFill>
                  <a:srgbClr val="00B050"/>
                </a:solidFill>
              </a:rPr>
              <a:t>acak</a:t>
            </a:r>
            <a:r>
              <a:rPr lang="tr-TR" sz="2400" dirty="0"/>
              <a:t>.</a:t>
            </a:r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xmlns="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38126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Bu yıl festivalin ikincisi düzenlen</a:t>
            </a:r>
            <a:r>
              <a:rPr lang="tr-TR" sz="2400" b="1" u="sng" dirty="0">
                <a:solidFill>
                  <a:srgbClr val="00B050"/>
                </a:solidFill>
              </a:rPr>
              <a:t>ecek</a:t>
            </a:r>
            <a:r>
              <a:rPr lang="tr-TR" sz="2400" dirty="0"/>
              <a:t>. 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xmlns="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0897025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Bu toplantıya onu çağırmay</a:t>
            </a:r>
            <a:r>
              <a:rPr lang="tr-TR" sz="2400" b="1" u="sng" dirty="0">
                <a:solidFill>
                  <a:srgbClr val="00B050"/>
                </a:solidFill>
              </a:rPr>
              <a:t>acağ</a:t>
            </a:r>
            <a:r>
              <a:rPr lang="tr-TR" sz="2400" dirty="0"/>
              <a:t>ız. 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2957608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Haftaya okulumuzda veli toplantısı yapıl</a:t>
            </a:r>
            <a:r>
              <a:rPr lang="tr-TR" sz="2400" b="1" u="sng" dirty="0">
                <a:solidFill>
                  <a:srgbClr val="00B050"/>
                </a:solidFill>
              </a:rPr>
              <a:t>acak</a:t>
            </a:r>
            <a:r>
              <a:rPr lang="tr-TR" sz="2400" dirty="0"/>
              <a:t>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043442" y="3521787"/>
            <a:ext cx="841127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Hafta sonundan itibaren tüm yurtta sıcaklıklar art</a:t>
            </a:r>
            <a:r>
              <a:rPr lang="tr-TR" sz="2400" b="1" u="sng" dirty="0">
                <a:solidFill>
                  <a:srgbClr val="00B050"/>
                </a:solidFill>
              </a:rPr>
              <a:t>acak</a:t>
            </a:r>
            <a:r>
              <a:rPr lang="tr-TR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936343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xmlns="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5. Geniş Zaman</a:t>
            </a:r>
            <a:endParaRPr lang="tr-TR" dirty="0"/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1160647" y="1674071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Fiilde belirtilen işin her zaman yapıldığını belirtir.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1160647" y="2850992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Fiillere getirilen </a:t>
            </a:r>
            <a:r>
              <a:rPr lang="tr-TR" sz="2400" b="1" i="1" dirty="0"/>
              <a:t>“-r/-ar/-er/-</a:t>
            </a:r>
            <a:r>
              <a:rPr lang="tr-TR" sz="2400" b="1" i="1" dirty="0" err="1"/>
              <a:t>ır</a:t>
            </a:r>
            <a:r>
              <a:rPr lang="tr-TR" sz="2400" b="1" i="1" dirty="0"/>
              <a:t>/-ir/-ur/-</a:t>
            </a:r>
            <a:r>
              <a:rPr lang="tr-TR" sz="2400" b="1" i="1" dirty="0" err="1"/>
              <a:t>ür</a:t>
            </a:r>
            <a:r>
              <a:rPr lang="tr-TR" sz="2400" b="1" i="1" dirty="0"/>
              <a:t>” </a:t>
            </a:r>
            <a:r>
              <a:rPr lang="tr-TR" sz="2400" dirty="0"/>
              <a:t>ekiyle yapılır.</a:t>
            </a:r>
          </a:p>
        </p:txBody>
      </p:sp>
    </p:spTree>
    <p:extLst>
      <p:ext uri="{BB962C8B-B14F-4D97-AF65-F5344CB8AC3E}">
        <p14:creationId xmlns:p14="http://schemas.microsoft.com/office/powerpoint/2010/main" val="18277000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İlkbaharda çiçekler aç</a:t>
            </a:r>
            <a:r>
              <a:rPr lang="tr-TR" sz="2400" b="1" u="sng" dirty="0">
                <a:solidFill>
                  <a:srgbClr val="00B050"/>
                </a:solidFill>
              </a:rPr>
              <a:t>ar</a:t>
            </a:r>
            <a:r>
              <a:rPr lang="tr-TR" sz="2400" dirty="0"/>
              <a:t>.</a:t>
            </a:r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xmlns="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38126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Akşamları kitap oku</a:t>
            </a:r>
            <a:r>
              <a:rPr lang="tr-TR" sz="2400" b="1" u="sng" dirty="0">
                <a:solidFill>
                  <a:srgbClr val="00B050"/>
                </a:solidFill>
              </a:rPr>
              <a:t>r</a:t>
            </a:r>
            <a:r>
              <a:rPr lang="tr-TR" sz="2400" dirty="0"/>
              <a:t>um.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xmlns="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0897025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Nasıl olsa yollarımız bir yerde kesiş</a:t>
            </a:r>
            <a:r>
              <a:rPr lang="tr-TR" sz="2400" b="1" u="sng" dirty="0">
                <a:solidFill>
                  <a:srgbClr val="00B050"/>
                </a:solidFill>
              </a:rPr>
              <a:t>ir</a:t>
            </a:r>
            <a:r>
              <a:rPr lang="tr-TR" sz="2400" dirty="0"/>
              <a:t>.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2957608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Yağmurdan sonra genellikle gökkuşağı oluş</a:t>
            </a:r>
            <a:r>
              <a:rPr lang="tr-TR" sz="2400" b="1" u="sng" dirty="0">
                <a:solidFill>
                  <a:srgbClr val="00B050"/>
                </a:solidFill>
              </a:rPr>
              <a:t>ur</a:t>
            </a:r>
            <a:r>
              <a:rPr lang="tr-TR" sz="2400" dirty="0"/>
              <a:t>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043442" y="3521787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Dünya, Güneş’in etrafında dön</a:t>
            </a:r>
            <a:r>
              <a:rPr lang="tr-TR" sz="2400" b="1" u="sng" dirty="0">
                <a:solidFill>
                  <a:srgbClr val="00B050"/>
                </a:solidFill>
              </a:rPr>
              <a:t>er</a:t>
            </a:r>
            <a:r>
              <a:rPr lang="tr-TR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742160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xmlns="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9607" y="186091"/>
            <a:ext cx="1766657" cy="723981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rgbClr val="FF0000"/>
                </a:solidFill>
              </a:rPr>
              <a:t>DİKKAT!</a:t>
            </a:r>
            <a:endParaRPr lang="tr-TR" dirty="0"/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1160646" y="1615961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tr-TR" sz="2400" b="1" dirty="0">
                <a:solidFill>
                  <a:srgbClr val="FF0000"/>
                </a:solidFill>
              </a:rPr>
              <a:t>	</a:t>
            </a:r>
            <a:r>
              <a:rPr lang="tr-TR" sz="2400" dirty="0"/>
              <a:t>Geniş zaman kipinin olumsuzu yapılırken “-r/-ar/-er” eki düşer. Olumsuzluk </a:t>
            </a:r>
            <a:r>
              <a:rPr lang="tr-TR" sz="2400" b="1" i="1" dirty="0"/>
              <a:t>“-</a:t>
            </a:r>
            <a:r>
              <a:rPr lang="tr-TR" sz="2400" b="1" i="1" dirty="0" err="1"/>
              <a:t>ma</a:t>
            </a:r>
            <a:r>
              <a:rPr lang="tr-TR" sz="2400" b="1" i="1" dirty="0"/>
              <a:t>/-me” </a:t>
            </a:r>
            <a:r>
              <a:rPr lang="tr-TR" sz="2400" dirty="0"/>
              <a:t>veya </a:t>
            </a:r>
            <a:r>
              <a:rPr lang="tr-TR" sz="2400" b="1" i="1" dirty="0"/>
              <a:t>“-</a:t>
            </a:r>
            <a:r>
              <a:rPr lang="tr-TR" sz="2400" b="1" i="1" dirty="0" err="1"/>
              <a:t>maz</a:t>
            </a:r>
            <a:r>
              <a:rPr lang="tr-TR" sz="2400" b="1" i="1" dirty="0"/>
              <a:t>/-</a:t>
            </a:r>
            <a:r>
              <a:rPr lang="tr-TR" sz="2400" b="1" i="1" dirty="0" err="1"/>
              <a:t>mez</a:t>
            </a:r>
            <a:r>
              <a:rPr lang="tr-TR" sz="2400" b="1" i="1" dirty="0"/>
              <a:t>” </a:t>
            </a:r>
            <a:r>
              <a:rPr lang="tr-TR" sz="2400" dirty="0"/>
              <a:t>ekiyle yapılır.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3420014" y="2805344"/>
            <a:ext cx="5586381" cy="2883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tr-TR" sz="2400" b="1" dirty="0">
                <a:solidFill>
                  <a:srgbClr val="FF0000"/>
                </a:solidFill>
              </a:rPr>
              <a:t>Örnek:</a:t>
            </a:r>
          </a:p>
          <a:p>
            <a:r>
              <a:rPr lang="tr-TR" sz="2400" dirty="0"/>
              <a:t>Büyüklerimin sözünü asla kes</a:t>
            </a:r>
            <a:r>
              <a:rPr lang="tr-TR" sz="2400" b="1" u="sng" dirty="0">
                <a:solidFill>
                  <a:srgbClr val="00B050"/>
                </a:solidFill>
              </a:rPr>
              <a:t>me</a:t>
            </a:r>
            <a:r>
              <a:rPr lang="tr-TR" sz="2400" dirty="0"/>
              <a:t>m.</a:t>
            </a:r>
          </a:p>
          <a:p>
            <a:r>
              <a:rPr lang="tr-TR" sz="2400" dirty="0"/>
              <a:t>Akşamları yağlı yemekler yen</a:t>
            </a:r>
            <a:r>
              <a:rPr lang="tr-TR" sz="2400" b="1" u="sng" dirty="0">
                <a:solidFill>
                  <a:srgbClr val="00B050"/>
                </a:solidFill>
              </a:rPr>
              <a:t>mez</a:t>
            </a:r>
            <a:r>
              <a:rPr lang="tr-TR" sz="2400" dirty="0"/>
              <a:t>.</a:t>
            </a:r>
          </a:p>
          <a:p>
            <a:r>
              <a:rPr lang="tr-TR" sz="2400" dirty="0"/>
              <a:t>Suları kesinlikle boşa harca</a:t>
            </a:r>
            <a:r>
              <a:rPr lang="tr-TR" sz="2400" b="1" u="sng" dirty="0">
                <a:solidFill>
                  <a:srgbClr val="00B050"/>
                </a:solidFill>
              </a:rPr>
              <a:t>ma</a:t>
            </a:r>
            <a:r>
              <a:rPr lang="tr-TR" sz="2400" dirty="0"/>
              <a:t>m.</a:t>
            </a:r>
          </a:p>
          <a:p>
            <a:endParaRPr lang="tr-TR" sz="2400" dirty="0"/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xmlns="" id="{1470731D-FCF0-4B2B-893B-31895466F0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76801">
            <a:off x="10219405" y="45027"/>
            <a:ext cx="1440413" cy="1440413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xmlns="" id="{9430CF77-E8A4-4571-B05D-37DC5860E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803247">
            <a:off x="417949" y="45027"/>
            <a:ext cx="1440413" cy="1440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5844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aşlık 11">
            <a:extLst>
              <a:ext uri="{FF2B5EF4-FFF2-40B4-BE49-F238E27FC236}">
                <a16:creationId xmlns:a16="http://schemas.microsoft.com/office/drawing/2014/main" xmlns="" id="{7BCACB49-4C24-4F92-AB10-17921F0A9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3426" y="62274"/>
            <a:ext cx="7335282" cy="1200416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HABER KİPLERİ BİTTİ. </a:t>
            </a:r>
          </a:p>
        </p:txBody>
      </p:sp>
      <p:sp>
        <p:nvSpPr>
          <p:cNvPr id="14" name="Metin Yer Tutucusu 13">
            <a:extLst>
              <a:ext uri="{FF2B5EF4-FFF2-40B4-BE49-F238E27FC236}">
                <a16:creationId xmlns:a16="http://schemas.microsoft.com/office/drawing/2014/main" xmlns="" id="{590F70AC-8E75-401A-83EE-00D09E3816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2262" y="1496922"/>
            <a:ext cx="4572000" cy="823912"/>
          </a:xfrm>
        </p:spPr>
        <p:txBody>
          <a:bodyPr>
            <a:normAutofit/>
          </a:bodyPr>
          <a:lstStyle/>
          <a:p>
            <a:pPr algn="ctr"/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ETKİNLİĞE GEÇELİM.</a:t>
            </a:r>
          </a:p>
        </p:txBody>
      </p:sp>
      <p:pic>
        <p:nvPicPr>
          <p:cNvPr id="11" name="Resim Yer Tutucusu 10">
            <a:hlinkClick r:id="rId2" action="ppaction://hlinksldjump"/>
            <a:extLst>
              <a:ext uri="{FF2B5EF4-FFF2-40B4-BE49-F238E27FC236}">
                <a16:creationId xmlns:a16="http://schemas.microsoft.com/office/drawing/2014/main" xmlns="" id="{EADC7046-7BA3-44DD-82F6-1A61C63C002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151822" y="2274853"/>
            <a:ext cx="3233807" cy="3233807"/>
          </a:xfrm>
        </p:spPr>
      </p:pic>
      <p:sp>
        <p:nvSpPr>
          <p:cNvPr id="15" name="Metin Yer Tutucusu 14">
            <a:extLst>
              <a:ext uri="{FF2B5EF4-FFF2-40B4-BE49-F238E27FC236}">
                <a16:creationId xmlns:a16="http://schemas.microsoft.com/office/drawing/2014/main" xmlns="" id="{5F7A64E3-A82C-4A79-9F20-7A793D7B0C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31719" y="1450941"/>
            <a:ext cx="4572000" cy="823912"/>
          </a:xfrm>
        </p:spPr>
        <p:txBody>
          <a:bodyPr>
            <a:normAutofit/>
          </a:bodyPr>
          <a:lstStyle/>
          <a:p>
            <a:pPr algn="ctr"/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KONUYU TEKRAR EDELİM.</a:t>
            </a:r>
          </a:p>
        </p:txBody>
      </p:sp>
      <p:pic>
        <p:nvPicPr>
          <p:cNvPr id="3" name="İçerik Yer Tutucusu 2">
            <a:hlinkClick r:id="rId4" action="ppaction://hlinksldjump"/>
            <a:extLst>
              <a:ext uri="{FF2B5EF4-FFF2-40B4-BE49-F238E27FC236}">
                <a16:creationId xmlns:a16="http://schemas.microsoft.com/office/drawing/2014/main" xmlns="" id="{E51DDD13-6C49-4944-A44A-66CA42B48F5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894" y="2224974"/>
            <a:ext cx="3229650" cy="3333564"/>
          </a:xfrm>
        </p:spPr>
      </p:pic>
    </p:spTree>
    <p:extLst>
      <p:ext uri="{BB962C8B-B14F-4D97-AF65-F5344CB8AC3E}">
        <p14:creationId xmlns:p14="http://schemas.microsoft.com/office/powerpoint/2010/main" val="3350439367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FB0E93F9-7D2D-4212-93E5-379F7773A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3207" y="410142"/>
            <a:ext cx="9372600" cy="715103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Fiil Nedir?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04266B06-F6D1-4F0C-B713-292B0B3C0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0647" y="1371600"/>
            <a:ext cx="10105116" cy="874450"/>
          </a:xfrm>
        </p:spPr>
        <p:txBody>
          <a:bodyPr>
            <a:normAutofit/>
          </a:bodyPr>
          <a:lstStyle/>
          <a:p>
            <a:r>
              <a:rPr lang="tr-TR" sz="2400" dirty="0"/>
              <a:t>Bir işi, oluşu veya durumu kişiye ve zamana bağlı olarak anlatan sözcüklere </a:t>
            </a:r>
            <a:r>
              <a:rPr lang="tr-TR" sz="2400" b="1" i="1" dirty="0">
                <a:solidFill>
                  <a:srgbClr val="FF0000"/>
                </a:solidFill>
              </a:rPr>
              <a:t>fiil (eylem) </a:t>
            </a:r>
            <a:r>
              <a:rPr lang="tr-TR" sz="2400" dirty="0"/>
              <a:t>denir.</a:t>
            </a:r>
          </a:p>
        </p:txBody>
      </p:sp>
      <p:sp>
        <p:nvSpPr>
          <p:cNvPr id="4" name="İçerik Yer Tutucusu 2">
            <a:extLst>
              <a:ext uri="{FF2B5EF4-FFF2-40B4-BE49-F238E27FC236}">
                <a16:creationId xmlns:a16="http://schemas.microsoft.com/office/drawing/2014/main" xmlns="" id="{10209A54-78D8-4857-86B4-F79BA9F6BBD2}"/>
              </a:ext>
            </a:extLst>
          </p:cNvPr>
          <p:cNvSpPr txBox="1">
            <a:spLocks/>
          </p:cNvSpPr>
          <p:nvPr/>
        </p:nvSpPr>
        <p:spPr>
          <a:xfrm>
            <a:off x="1160647" y="2492405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Fiiller, mastar eki «-</a:t>
            </a:r>
            <a:r>
              <a:rPr lang="tr-TR" sz="2400" dirty="0" err="1"/>
              <a:t>mak</a:t>
            </a:r>
            <a:r>
              <a:rPr lang="tr-TR" sz="2400" dirty="0"/>
              <a:t>/-</a:t>
            </a:r>
            <a:r>
              <a:rPr lang="tr-TR" sz="2400" dirty="0" err="1"/>
              <a:t>mek</a:t>
            </a:r>
            <a:r>
              <a:rPr lang="tr-TR" sz="2400" dirty="0"/>
              <a:t>» alırlar. 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CA561437-16F4-4441-A62C-7F972009EA84}"/>
              </a:ext>
            </a:extLst>
          </p:cNvPr>
          <p:cNvSpPr txBox="1">
            <a:spLocks/>
          </p:cNvSpPr>
          <p:nvPr/>
        </p:nvSpPr>
        <p:spPr>
          <a:xfrm>
            <a:off x="4454262" y="3289177"/>
            <a:ext cx="3775337" cy="26854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tr-TR" sz="2400" b="1" dirty="0">
                <a:solidFill>
                  <a:srgbClr val="FF0000"/>
                </a:solidFill>
              </a:rPr>
              <a:t>Örnek:</a:t>
            </a:r>
          </a:p>
          <a:p>
            <a:pPr lvl="1"/>
            <a:r>
              <a:rPr lang="tr-TR" sz="2400" dirty="0"/>
              <a:t>Gel-</a:t>
            </a:r>
          </a:p>
          <a:p>
            <a:pPr lvl="1"/>
            <a:r>
              <a:rPr lang="tr-TR" sz="2400" dirty="0"/>
              <a:t>Koş-</a:t>
            </a:r>
          </a:p>
          <a:p>
            <a:pPr lvl="1"/>
            <a:r>
              <a:rPr lang="tr-TR" sz="2400" dirty="0"/>
              <a:t>Gül-</a:t>
            </a:r>
          </a:p>
          <a:p>
            <a:pPr lvl="1"/>
            <a:r>
              <a:rPr lang="tr-TR" sz="2400" dirty="0"/>
              <a:t>Eğlen-</a:t>
            </a:r>
            <a:r>
              <a:rPr lang="tr-TR" sz="2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457563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865" y="292962"/>
            <a:ext cx="9936440" cy="608571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chemeClr val="tx2"/>
                </a:solidFill>
              </a:rPr>
              <a:t>Verilen cümlelerdeki fiillerin kiplerini bulalım.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Eşyalarını masaya bıraktı.</a:t>
            </a:r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xmlns="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38126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Eve gelince ödevlerimi yapmaya başladım.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xmlns="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0897025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Ekmek tamamen küflenecek.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2957608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Hepimiz senin kadar çalışıyoruz.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043442" y="3521787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Kış gelmeden havalar soğur.</a:t>
            </a:r>
          </a:p>
        </p:txBody>
      </p:sp>
      <p:sp>
        <p:nvSpPr>
          <p:cNvPr id="10" name="İçerik Yer Tutucusu 2">
            <a:extLst>
              <a:ext uri="{FF2B5EF4-FFF2-40B4-BE49-F238E27FC236}">
                <a16:creationId xmlns:a16="http://schemas.microsoft.com/office/drawing/2014/main" xmlns="" id="{AE235684-FBA3-41D4-B451-D9578634453A}"/>
              </a:ext>
            </a:extLst>
          </p:cNvPr>
          <p:cNvSpPr txBox="1">
            <a:spLocks/>
          </p:cNvSpPr>
          <p:nvPr/>
        </p:nvSpPr>
        <p:spPr>
          <a:xfrm>
            <a:off x="1043442" y="4085966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Yere dökülenleri güzelce temizlemiş.</a:t>
            </a:r>
          </a:p>
        </p:txBody>
      </p:sp>
      <p:sp>
        <p:nvSpPr>
          <p:cNvPr id="12" name="İçerik Yer Tutucusu 2">
            <a:extLst>
              <a:ext uri="{FF2B5EF4-FFF2-40B4-BE49-F238E27FC236}">
                <a16:creationId xmlns:a16="http://schemas.microsoft.com/office/drawing/2014/main" xmlns="" id="{87170A64-D563-4E52-8618-619580338A80}"/>
              </a:ext>
            </a:extLst>
          </p:cNvPr>
          <p:cNvSpPr txBox="1">
            <a:spLocks/>
          </p:cNvSpPr>
          <p:nvPr/>
        </p:nvSpPr>
        <p:spPr>
          <a:xfrm>
            <a:off x="7547720" y="1287261"/>
            <a:ext cx="3913352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FFC000"/>
                </a:solidFill>
              </a:rPr>
              <a:t>Görülen Geçmiş Z.</a:t>
            </a:r>
          </a:p>
        </p:txBody>
      </p:sp>
      <p:sp>
        <p:nvSpPr>
          <p:cNvPr id="13" name="İçerik Yer Tutucusu 2">
            <a:extLst>
              <a:ext uri="{FF2B5EF4-FFF2-40B4-BE49-F238E27FC236}">
                <a16:creationId xmlns:a16="http://schemas.microsoft.com/office/drawing/2014/main" xmlns="" id="{F13F71A4-9AFF-44FD-A6F3-8810696CE50F}"/>
              </a:ext>
            </a:extLst>
          </p:cNvPr>
          <p:cNvSpPr txBox="1">
            <a:spLocks/>
          </p:cNvSpPr>
          <p:nvPr/>
        </p:nvSpPr>
        <p:spPr>
          <a:xfrm>
            <a:off x="7547719" y="1857806"/>
            <a:ext cx="3496101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FFC000"/>
                </a:solidFill>
              </a:rPr>
              <a:t>Görülen Geçmiş Z.</a:t>
            </a:r>
          </a:p>
        </p:txBody>
      </p:sp>
      <p:sp>
        <p:nvSpPr>
          <p:cNvPr id="14" name="İçerik Yer Tutucusu 2">
            <a:extLst>
              <a:ext uri="{FF2B5EF4-FFF2-40B4-BE49-F238E27FC236}">
                <a16:creationId xmlns:a16="http://schemas.microsoft.com/office/drawing/2014/main" xmlns="" id="{3653EEBA-94D0-4D48-92D8-52BE4653F09A}"/>
              </a:ext>
            </a:extLst>
          </p:cNvPr>
          <p:cNvSpPr txBox="1">
            <a:spLocks/>
          </p:cNvSpPr>
          <p:nvPr/>
        </p:nvSpPr>
        <p:spPr>
          <a:xfrm>
            <a:off x="7547720" y="2399795"/>
            <a:ext cx="360083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0070C0"/>
                </a:solidFill>
              </a:rPr>
              <a:t>Gelecek Zaman</a:t>
            </a:r>
          </a:p>
        </p:txBody>
      </p:sp>
      <p:sp>
        <p:nvSpPr>
          <p:cNvPr id="15" name="İçerik Yer Tutucusu 2">
            <a:extLst>
              <a:ext uri="{FF2B5EF4-FFF2-40B4-BE49-F238E27FC236}">
                <a16:creationId xmlns:a16="http://schemas.microsoft.com/office/drawing/2014/main" xmlns="" id="{D4A64733-DDD8-4701-8DD0-EAF14C7A265A}"/>
              </a:ext>
            </a:extLst>
          </p:cNvPr>
          <p:cNvSpPr txBox="1">
            <a:spLocks/>
          </p:cNvSpPr>
          <p:nvPr/>
        </p:nvSpPr>
        <p:spPr>
          <a:xfrm>
            <a:off x="7586284" y="2984916"/>
            <a:ext cx="251955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00B050"/>
                </a:solidFill>
              </a:rPr>
              <a:t>Şimdiki Zaman</a:t>
            </a:r>
          </a:p>
        </p:txBody>
      </p:sp>
      <p:sp>
        <p:nvSpPr>
          <p:cNvPr id="16" name="İçerik Yer Tutucusu 2">
            <a:extLst>
              <a:ext uri="{FF2B5EF4-FFF2-40B4-BE49-F238E27FC236}">
                <a16:creationId xmlns:a16="http://schemas.microsoft.com/office/drawing/2014/main" xmlns="" id="{57576592-4EA7-462B-9966-C648BF138188}"/>
              </a:ext>
            </a:extLst>
          </p:cNvPr>
          <p:cNvSpPr txBox="1">
            <a:spLocks/>
          </p:cNvSpPr>
          <p:nvPr/>
        </p:nvSpPr>
        <p:spPr>
          <a:xfrm>
            <a:off x="7586284" y="3563089"/>
            <a:ext cx="251955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7030A0"/>
                </a:solidFill>
              </a:rPr>
              <a:t>Geniş Zaman</a:t>
            </a:r>
          </a:p>
        </p:txBody>
      </p:sp>
      <p:sp>
        <p:nvSpPr>
          <p:cNvPr id="17" name="İçerik Yer Tutucusu 2">
            <a:extLst>
              <a:ext uri="{FF2B5EF4-FFF2-40B4-BE49-F238E27FC236}">
                <a16:creationId xmlns:a16="http://schemas.microsoft.com/office/drawing/2014/main" xmlns="" id="{C2708709-7438-4041-A76C-9EC7FB90FFC6}"/>
              </a:ext>
            </a:extLst>
          </p:cNvPr>
          <p:cNvSpPr txBox="1">
            <a:spLocks/>
          </p:cNvSpPr>
          <p:nvPr/>
        </p:nvSpPr>
        <p:spPr>
          <a:xfrm>
            <a:off x="7586284" y="4102179"/>
            <a:ext cx="3457536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FF0000"/>
                </a:solidFill>
              </a:rPr>
              <a:t>Duyulan Geçmiş Z.</a:t>
            </a:r>
          </a:p>
        </p:txBody>
      </p:sp>
      <p:sp>
        <p:nvSpPr>
          <p:cNvPr id="18" name="Kaydırma: Yatay 17">
            <a:extLst>
              <a:ext uri="{FF2B5EF4-FFF2-40B4-BE49-F238E27FC236}">
                <a16:creationId xmlns:a16="http://schemas.microsoft.com/office/drawing/2014/main" xmlns="" id="{F38A4C32-429C-4A8C-BAAD-024457110CC4}"/>
              </a:ext>
            </a:extLst>
          </p:cNvPr>
          <p:cNvSpPr/>
          <p:nvPr/>
        </p:nvSpPr>
        <p:spPr>
          <a:xfrm>
            <a:off x="6491953" y="4850572"/>
            <a:ext cx="2968486" cy="1033272"/>
          </a:xfrm>
          <a:prstGeom prst="horizont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/>
              <a:t>DOĞRU YANITLARI GÖSTER.</a:t>
            </a:r>
          </a:p>
        </p:txBody>
      </p:sp>
      <p:sp>
        <p:nvSpPr>
          <p:cNvPr id="4" name="Ok: Sağ 3">
            <a:extLst>
              <a:ext uri="{FF2B5EF4-FFF2-40B4-BE49-F238E27FC236}">
                <a16:creationId xmlns:a16="http://schemas.microsoft.com/office/drawing/2014/main" xmlns="" id="{9D68BB61-61DA-4136-B155-813A08420A67}"/>
              </a:ext>
            </a:extLst>
          </p:cNvPr>
          <p:cNvSpPr/>
          <p:nvPr/>
        </p:nvSpPr>
        <p:spPr>
          <a:xfrm>
            <a:off x="4928295" y="4850572"/>
            <a:ext cx="3127316" cy="1429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/>
              <a:t>Konuya Devam Edelim</a:t>
            </a:r>
          </a:p>
        </p:txBody>
      </p: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xmlns="" id="{550F97AA-0B23-4BC2-8BDD-42F37B28E3CD}"/>
              </a:ext>
            </a:extLst>
          </p:cNvPr>
          <p:cNvCxnSpPr/>
          <p:nvPr/>
        </p:nvCxnSpPr>
        <p:spPr>
          <a:xfrm>
            <a:off x="4030462" y="1633491"/>
            <a:ext cx="897833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Düz Bağlayıcı 20">
            <a:extLst>
              <a:ext uri="{FF2B5EF4-FFF2-40B4-BE49-F238E27FC236}">
                <a16:creationId xmlns:a16="http://schemas.microsoft.com/office/drawing/2014/main" xmlns="" id="{7F4D7E2B-E462-42E3-A385-C6067E209796}"/>
              </a:ext>
            </a:extLst>
          </p:cNvPr>
          <p:cNvCxnSpPr>
            <a:cxnSpLocks/>
          </p:cNvCxnSpPr>
          <p:nvPr/>
        </p:nvCxnSpPr>
        <p:spPr>
          <a:xfrm>
            <a:off x="5910062" y="2273571"/>
            <a:ext cx="1242578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Düz Bağlayıcı 21">
            <a:extLst>
              <a:ext uri="{FF2B5EF4-FFF2-40B4-BE49-F238E27FC236}">
                <a16:creationId xmlns:a16="http://schemas.microsoft.com/office/drawing/2014/main" xmlns="" id="{40D648A4-227F-43F6-9EAD-F63CA0AD9696}"/>
              </a:ext>
            </a:extLst>
          </p:cNvPr>
          <p:cNvCxnSpPr>
            <a:cxnSpLocks/>
          </p:cNvCxnSpPr>
          <p:nvPr/>
        </p:nvCxnSpPr>
        <p:spPr>
          <a:xfrm>
            <a:off x="3806942" y="2832371"/>
            <a:ext cx="1547378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" name="Düz Bağlayıcı 23">
            <a:extLst>
              <a:ext uri="{FF2B5EF4-FFF2-40B4-BE49-F238E27FC236}">
                <a16:creationId xmlns:a16="http://schemas.microsoft.com/office/drawing/2014/main" xmlns="" id="{3C06BC54-DD52-4CA9-A9EA-0E40ED5791E6}"/>
              </a:ext>
            </a:extLst>
          </p:cNvPr>
          <p:cNvCxnSpPr>
            <a:cxnSpLocks/>
          </p:cNvCxnSpPr>
          <p:nvPr/>
        </p:nvCxnSpPr>
        <p:spPr>
          <a:xfrm>
            <a:off x="4335262" y="3429000"/>
            <a:ext cx="146609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xmlns="" id="{F13B3984-2367-4CBA-8FB7-0063D235EA69}"/>
              </a:ext>
            </a:extLst>
          </p:cNvPr>
          <p:cNvCxnSpPr/>
          <p:nvPr/>
        </p:nvCxnSpPr>
        <p:spPr>
          <a:xfrm>
            <a:off x="4456487" y="3899171"/>
            <a:ext cx="897833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xmlns="" id="{D80275C5-1C5A-4E18-99BC-A7F95111668D}"/>
              </a:ext>
            </a:extLst>
          </p:cNvPr>
          <p:cNvCxnSpPr>
            <a:cxnSpLocks/>
          </p:cNvCxnSpPr>
          <p:nvPr/>
        </p:nvCxnSpPr>
        <p:spPr>
          <a:xfrm>
            <a:off x="4812782" y="4457971"/>
            <a:ext cx="146609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916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8" grpId="1" animBg="1"/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xmlns="" id="{ACEE9C57-029C-4A46-B44B-B344B39B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157" y="1511424"/>
            <a:ext cx="6400801" cy="248602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Dilek Kipleri</a:t>
            </a:r>
          </a:p>
        </p:txBody>
      </p:sp>
    </p:spTree>
    <p:extLst>
      <p:ext uri="{BB962C8B-B14F-4D97-AF65-F5344CB8AC3E}">
        <p14:creationId xmlns:p14="http://schemas.microsoft.com/office/powerpoint/2010/main" val="352542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xmlns="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B) Dilek Kipleri</a:t>
            </a:r>
            <a:endParaRPr lang="tr-TR" dirty="0"/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1160647" y="1674071"/>
            <a:ext cx="10105116" cy="72398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Dilek (tasarlama) kipleri, eklendikleri fiile dilek/tasarlama anlamı katarlar.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1160647" y="3805341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Kendi arasında dörde ayrılır: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B3CD0965-CD1B-40F9-B591-0F280160DEB0}"/>
              </a:ext>
            </a:extLst>
          </p:cNvPr>
          <p:cNvSpPr txBox="1">
            <a:spLocks/>
          </p:cNvSpPr>
          <p:nvPr/>
        </p:nvSpPr>
        <p:spPr>
          <a:xfrm>
            <a:off x="1160647" y="2850992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Zaman anlamı bildirmezler.</a:t>
            </a:r>
          </a:p>
        </p:txBody>
      </p:sp>
    </p:spTree>
    <p:extLst>
      <p:ext uri="{BB962C8B-B14F-4D97-AF65-F5344CB8AC3E}">
        <p14:creationId xmlns:p14="http://schemas.microsoft.com/office/powerpoint/2010/main" val="11930554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xmlns="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1. Gereklilik Kipi</a:t>
            </a:r>
            <a:endParaRPr lang="tr-TR" dirty="0"/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1160647" y="1674071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Fiilde belirtilen işin yapılmasının gerekli olduğunu belirtir. 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1160647" y="2744145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Bazen ihtimal anlamı da katabilir.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D1086B03-1D79-4C7F-89EF-B730EEEBDFA2}"/>
              </a:ext>
            </a:extLst>
          </p:cNvPr>
          <p:cNvSpPr txBox="1">
            <a:spLocks/>
          </p:cNvSpPr>
          <p:nvPr/>
        </p:nvSpPr>
        <p:spPr>
          <a:xfrm>
            <a:off x="1160647" y="3814219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Fiillere getirilen </a:t>
            </a:r>
            <a:r>
              <a:rPr lang="tr-TR" sz="2400" b="1" i="1" dirty="0"/>
              <a:t>“-malı/-</a:t>
            </a:r>
            <a:r>
              <a:rPr lang="tr-TR" sz="2400" b="1" i="1" dirty="0" err="1"/>
              <a:t>meli</a:t>
            </a:r>
            <a:r>
              <a:rPr lang="tr-TR" sz="2400" b="1" i="1" dirty="0"/>
              <a:t>” </a:t>
            </a:r>
            <a:r>
              <a:rPr lang="tr-TR" sz="2400" dirty="0"/>
              <a:t>ekiyle yapılır. </a:t>
            </a:r>
          </a:p>
        </p:txBody>
      </p:sp>
    </p:spTree>
    <p:extLst>
      <p:ext uri="{BB962C8B-B14F-4D97-AF65-F5344CB8AC3E}">
        <p14:creationId xmlns:p14="http://schemas.microsoft.com/office/powerpoint/2010/main" val="216180440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Başarılı olmak istiyorsan çok çalış</a:t>
            </a:r>
            <a:r>
              <a:rPr lang="tr-TR" sz="2400" b="1" u="sng" dirty="0">
                <a:solidFill>
                  <a:srgbClr val="00B050"/>
                </a:solidFill>
              </a:rPr>
              <a:t>malı</a:t>
            </a:r>
            <a:r>
              <a:rPr lang="tr-TR" sz="2400" dirty="0"/>
              <a:t>sın. (Gereklilik)</a:t>
            </a:r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xmlns="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38126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Oyun oynadığına göre ödevlerini bitirmiş ol</a:t>
            </a:r>
            <a:r>
              <a:rPr lang="tr-TR" sz="2400" b="1" u="sng" dirty="0">
                <a:solidFill>
                  <a:srgbClr val="00B050"/>
                </a:solidFill>
              </a:rPr>
              <a:t>malı</a:t>
            </a:r>
            <a:r>
              <a:rPr lang="tr-TR" sz="2400" dirty="0"/>
              <a:t>. (İhtimal)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xmlns="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0897025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Bayramlarda büyüklerimi tek tek ara</a:t>
            </a:r>
            <a:r>
              <a:rPr lang="tr-TR" sz="2400" b="1" u="sng" dirty="0">
                <a:solidFill>
                  <a:srgbClr val="00B050"/>
                </a:solidFill>
              </a:rPr>
              <a:t>malı</a:t>
            </a:r>
            <a:r>
              <a:rPr lang="tr-TR" sz="2400" dirty="0"/>
              <a:t>yım. (Gereklilik)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1" y="2957608"/>
            <a:ext cx="10648449" cy="8242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Konuşurken Türkçe sözcükler kullanmaya özen göster</a:t>
            </a:r>
            <a:r>
              <a:rPr lang="tr-TR" sz="2400" b="1" u="sng" dirty="0">
                <a:solidFill>
                  <a:srgbClr val="00B050"/>
                </a:solidFill>
              </a:rPr>
              <a:t>meli</a:t>
            </a:r>
            <a:r>
              <a:rPr lang="tr-TR" sz="2400" dirty="0"/>
              <a:t>yim. (Gereklilik)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043441" y="3521787"/>
            <a:ext cx="7816474" cy="6951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Akşam olmak üzere, eve varmış ol</a:t>
            </a:r>
            <a:r>
              <a:rPr lang="tr-TR" sz="2400" b="1" u="sng" dirty="0">
                <a:solidFill>
                  <a:srgbClr val="00B050"/>
                </a:solidFill>
              </a:rPr>
              <a:t>malı</a:t>
            </a:r>
            <a:r>
              <a:rPr lang="tr-TR" sz="2400" dirty="0"/>
              <a:t>. (İhtimal)</a:t>
            </a:r>
          </a:p>
        </p:txBody>
      </p:sp>
    </p:spTree>
    <p:extLst>
      <p:ext uri="{BB962C8B-B14F-4D97-AF65-F5344CB8AC3E}">
        <p14:creationId xmlns:p14="http://schemas.microsoft.com/office/powerpoint/2010/main" val="36191913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xmlns="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2. Dilek/Şart Kipi</a:t>
            </a:r>
            <a:endParaRPr lang="tr-TR" dirty="0"/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1160647" y="1674071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Fiilde belirtilen işin bir şarta bağlı olduğunu belirtir. 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1160647" y="2695333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Bazen dilek anlamı da katabilir.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D1086B03-1D79-4C7F-89EF-B730EEEBDFA2}"/>
              </a:ext>
            </a:extLst>
          </p:cNvPr>
          <p:cNvSpPr txBox="1">
            <a:spLocks/>
          </p:cNvSpPr>
          <p:nvPr/>
        </p:nvSpPr>
        <p:spPr>
          <a:xfrm>
            <a:off x="1160647" y="3725442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sz="2400" dirty="0"/>
              <a:t>Fiillere getirilen </a:t>
            </a:r>
            <a:r>
              <a:rPr lang="nb-NO" sz="2400" b="1" i="1" dirty="0"/>
              <a:t>“-sa/-se” </a:t>
            </a:r>
            <a:r>
              <a:rPr lang="nb-NO" sz="2400" dirty="0"/>
              <a:t>ekiyle yapılır. 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8081500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Ödevlerini bitirir</a:t>
            </a:r>
            <a:r>
              <a:rPr lang="tr-TR" sz="2400" b="1" u="sng" dirty="0">
                <a:solidFill>
                  <a:srgbClr val="00B050"/>
                </a:solidFill>
              </a:rPr>
              <a:t>se</a:t>
            </a:r>
            <a:r>
              <a:rPr lang="tr-TR" sz="2400" dirty="0"/>
              <a:t>n dışarı çıkmana izin veririm. (Şart)</a:t>
            </a:r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xmlns="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38126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Biraz daha gayret eder</a:t>
            </a:r>
            <a:r>
              <a:rPr lang="tr-TR" sz="2400" b="1" u="sng" dirty="0">
                <a:solidFill>
                  <a:srgbClr val="00B050"/>
                </a:solidFill>
              </a:rPr>
              <a:t>se</a:t>
            </a:r>
            <a:r>
              <a:rPr lang="tr-TR" sz="2400" dirty="0"/>
              <a:t>n keman çalmayı öğrenebilirsin. (Şart)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xmlns="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0897025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İlaçlarını içer</a:t>
            </a:r>
            <a:r>
              <a:rPr lang="tr-TR" sz="2400" b="1" u="sng" dirty="0">
                <a:solidFill>
                  <a:srgbClr val="00B050"/>
                </a:solidFill>
              </a:rPr>
              <a:t>se</a:t>
            </a:r>
            <a:r>
              <a:rPr lang="tr-TR" sz="2400" dirty="0"/>
              <a:t>n daha çabuk iyileşirsin. (Şart)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2957608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n-NO" sz="2400" dirty="0"/>
              <a:t>Bu akşam sinemaya mı git</a:t>
            </a:r>
            <a:r>
              <a:rPr lang="nn-NO" sz="2400" b="1" u="sng" dirty="0">
                <a:solidFill>
                  <a:srgbClr val="00B050"/>
                </a:solidFill>
              </a:rPr>
              <a:t>se</a:t>
            </a:r>
            <a:r>
              <a:rPr lang="nn-NO" sz="2400" dirty="0"/>
              <a:t>k? (Dilek)</a:t>
            </a:r>
            <a:endParaRPr lang="tr-TR" sz="2400" dirty="0"/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043442" y="3521787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sz="2400" dirty="0"/>
              <a:t>Keşke fen lisesini kazan</a:t>
            </a:r>
            <a:r>
              <a:rPr lang="fi-FI" sz="2400" b="1" u="sng" dirty="0">
                <a:solidFill>
                  <a:srgbClr val="00B050"/>
                </a:solidFill>
              </a:rPr>
              <a:t>sa</a:t>
            </a:r>
            <a:r>
              <a:rPr lang="fi-FI" sz="2400" dirty="0"/>
              <a:t>m. (Dilek)</a:t>
            </a:r>
            <a:endParaRPr lang="tr-TR" sz="2400" dirty="0"/>
          </a:p>
        </p:txBody>
      </p:sp>
      <p:sp>
        <p:nvSpPr>
          <p:cNvPr id="10" name="İçerik Yer Tutucusu 2">
            <a:extLst>
              <a:ext uri="{FF2B5EF4-FFF2-40B4-BE49-F238E27FC236}">
                <a16:creationId xmlns:a16="http://schemas.microsoft.com/office/drawing/2014/main" xmlns="" id="{AE235684-FBA3-41D4-B451-D9578634453A}"/>
              </a:ext>
            </a:extLst>
          </p:cNvPr>
          <p:cNvSpPr txBox="1">
            <a:spLocks/>
          </p:cNvSpPr>
          <p:nvPr/>
        </p:nvSpPr>
        <p:spPr>
          <a:xfrm>
            <a:off x="1043442" y="4085966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Bu akşam kızartma ye</a:t>
            </a:r>
            <a:r>
              <a:rPr lang="tr-TR" sz="2400" b="1" u="sng" dirty="0">
                <a:solidFill>
                  <a:srgbClr val="00B050"/>
                </a:solidFill>
              </a:rPr>
              <a:t>se</a:t>
            </a:r>
            <a:r>
              <a:rPr lang="tr-TR" sz="2400" dirty="0"/>
              <a:t>k mi? (Dilek)</a:t>
            </a:r>
          </a:p>
        </p:txBody>
      </p:sp>
    </p:spTree>
    <p:extLst>
      <p:ext uri="{BB962C8B-B14F-4D97-AF65-F5344CB8AC3E}">
        <p14:creationId xmlns:p14="http://schemas.microsoft.com/office/powerpoint/2010/main" val="29079225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  <p:bldP spid="9" grpId="0" build="p"/>
      <p:bldP spid="10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xmlns="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3. İstek Kipi</a:t>
            </a:r>
            <a:endParaRPr lang="tr-TR" dirty="0"/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1160647" y="1674071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Fiilde belirtilen işin istenildiğini belirtir.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1160647" y="2695333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Fiillere getirilen </a:t>
            </a:r>
            <a:r>
              <a:rPr lang="tr-TR" sz="2400" b="1" i="1" dirty="0"/>
              <a:t>“-a/-e” </a:t>
            </a:r>
            <a:r>
              <a:rPr lang="tr-TR" sz="2400" dirty="0"/>
              <a:t>ekiyle yapılır. 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D1086B03-1D79-4C7F-89EF-B730EEEBDFA2}"/>
              </a:ext>
            </a:extLst>
          </p:cNvPr>
          <p:cNvSpPr txBox="1">
            <a:spLocks/>
          </p:cNvSpPr>
          <p:nvPr/>
        </p:nvSpPr>
        <p:spPr>
          <a:xfrm>
            <a:off x="1160647" y="3725442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Genellikle </a:t>
            </a:r>
            <a:r>
              <a:rPr lang="tr-TR" sz="2400" b="1" i="1" dirty="0"/>
              <a:t>“-alım/-elim, -ayım/-</a:t>
            </a:r>
            <a:r>
              <a:rPr lang="tr-TR" sz="2400" b="1" i="1" dirty="0" err="1"/>
              <a:t>eyim</a:t>
            </a:r>
            <a:r>
              <a:rPr lang="tr-TR" sz="2400" b="1" i="1" dirty="0"/>
              <a:t>” </a:t>
            </a:r>
            <a:r>
              <a:rPr lang="tr-TR" sz="2400" dirty="0"/>
              <a:t>şeklinde kişi ekiyle beraber bulunur. </a:t>
            </a:r>
          </a:p>
        </p:txBody>
      </p:sp>
    </p:spTree>
    <p:extLst>
      <p:ext uri="{BB962C8B-B14F-4D97-AF65-F5344CB8AC3E}">
        <p14:creationId xmlns:p14="http://schemas.microsoft.com/office/powerpoint/2010/main" val="8782372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Doğum günüme bütün arkadaşlarımı çağır</a:t>
            </a:r>
            <a:r>
              <a:rPr lang="tr-TR" sz="2400" b="1" u="sng" dirty="0">
                <a:solidFill>
                  <a:srgbClr val="00B050"/>
                </a:solidFill>
              </a:rPr>
              <a:t>a</a:t>
            </a:r>
            <a:r>
              <a:rPr lang="tr-TR" sz="2400" dirty="0"/>
              <a:t>yım.</a:t>
            </a:r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xmlns="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38126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Çiçek toplamak için kırlara çık</a:t>
            </a:r>
            <a:r>
              <a:rPr lang="tr-TR" sz="2400" b="1" u="sng" dirty="0">
                <a:solidFill>
                  <a:srgbClr val="00B050"/>
                </a:solidFill>
              </a:rPr>
              <a:t>a</a:t>
            </a:r>
            <a:r>
              <a:rPr lang="tr-TR" sz="2400" dirty="0"/>
              <a:t>lım.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xmlns="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0897025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Yarın tiyatroya gid</a:t>
            </a:r>
            <a:r>
              <a:rPr lang="tr-TR" sz="2400" b="1" u="sng" dirty="0">
                <a:solidFill>
                  <a:srgbClr val="00B050"/>
                </a:solidFill>
              </a:rPr>
              <a:t>e</a:t>
            </a:r>
            <a:r>
              <a:rPr lang="tr-TR" sz="2400" dirty="0"/>
              <a:t>lim.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2957608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Seni görüp de gid</a:t>
            </a:r>
            <a:r>
              <a:rPr lang="tr-TR" sz="2400" b="1" u="sng" dirty="0">
                <a:solidFill>
                  <a:srgbClr val="00B050"/>
                </a:solidFill>
              </a:rPr>
              <a:t>e</a:t>
            </a:r>
            <a:r>
              <a:rPr lang="tr-TR" sz="2400" dirty="0"/>
              <a:t>yim.</a:t>
            </a:r>
          </a:p>
        </p:txBody>
      </p:sp>
    </p:spTree>
    <p:extLst>
      <p:ext uri="{BB962C8B-B14F-4D97-AF65-F5344CB8AC3E}">
        <p14:creationId xmlns:p14="http://schemas.microsoft.com/office/powerpoint/2010/main" val="27589588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xmlns="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4. Emir Kipi</a:t>
            </a:r>
            <a:endParaRPr lang="tr-TR" dirty="0"/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1160647" y="1674071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Fiilde belirtilen işi emreder. 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1160647" y="2732914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Emir kipinin eki yoktur. 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ED8E742D-129C-4F27-A849-D6F7DF86C23B}"/>
              </a:ext>
            </a:extLst>
          </p:cNvPr>
          <p:cNvSpPr txBox="1">
            <a:spLocks/>
          </p:cNvSpPr>
          <p:nvPr/>
        </p:nvSpPr>
        <p:spPr>
          <a:xfrm>
            <a:off x="1160647" y="3791757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Kişi kendine emredemeyeği için 1. tekil ve çoğul kişi çekimi yoktur.</a:t>
            </a:r>
          </a:p>
        </p:txBody>
      </p:sp>
    </p:spTree>
    <p:extLst>
      <p:ext uri="{BB962C8B-B14F-4D97-AF65-F5344CB8AC3E}">
        <p14:creationId xmlns:p14="http://schemas.microsoft.com/office/powerpoint/2010/main" val="2259253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FB0E93F9-7D2D-4212-93E5-379F7773A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3207" y="410142"/>
            <a:ext cx="9372600" cy="715103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Çekimli Fiil Nedir?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04266B06-F6D1-4F0C-B713-292B0B3C0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0647" y="1371600"/>
            <a:ext cx="10105116" cy="874450"/>
          </a:xfrm>
        </p:spPr>
        <p:txBody>
          <a:bodyPr>
            <a:normAutofit/>
          </a:bodyPr>
          <a:lstStyle/>
          <a:p>
            <a:r>
              <a:rPr lang="tr-TR" sz="2400" dirty="0"/>
              <a:t>Fiillerin kip ve kişi eki alarak yargı bildiren hâline ise </a:t>
            </a:r>
            <a:r>
              <a:rPr lang="tr-TR" sz="2400" b="1" i="1" dirty="0">
                <a:solidFill>
                  <a:srgbClr val="FF0000"/>
                </a:solidFill>
              </a:rPr>
              <a:t>çekimli fiil </a:t>
            </a:r>
            <a:r>
              <a:rPr lang="tr-TR" sz="2400" dirty="0"/>
              <a:t>denir.</a:t>
            </a:r>
          </a:p>
        </p:txBody>
      </p:sp>
      <p:sp>
        <p:nvSpPr>
          <p:cNvPr id="4" name="İçerik Yer Tutucusu 2">
            <a:extLst>
              <a:ext uri="{FF2B5EF4-FFF2-40B4-BE49-F238E27FC236}">
                <a16:creationId xmlns:a16="http://schemas.microsoft.com/office/drawing/2014/main" xmlns="" id="{10209A54-78D8-4857-86B4-F79BA9F6BBD2}"/>
              </a:ext>
            </a:extLst>
          </p:cNvPr>
          <p:cNvSpPr txBox="1">
            <a:spLocks/>
          </p:cNvSpPr>
          <p:nvPr/>
        </p:nvSpPr>
        <p:spPr>
          <a:xfrm>
            <a:off x="1160647" y="2492405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Kip ve kişi ekleri, çekim eki oldukları için fiilin yapısını değiştirmezler. 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CA561437-16F4-4441-A62C-7F972009EA84}"/>
              </a:ext>
            </a:extLst>
          </p:cNvPr>
          <p:cNvSpPr txBox="1">
            <a:spLocks/>
          </p:cNvSpPr>
          <p:nvPr/>
        </p:nvSpPr>
        <p:spPr>
          <a:xfrm>
            <a:off x="4454262" y="3289177"/>
            <a:ext cx="3775337" cy="26854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tr-TR" sz="2400" b="1" dirty="0">
                <a:solidFill>
                  <a:srgbClr val="FF0000"/>
                </a:solidFill>
              </a:rPr>
              <a:t>Örnek:</a:t>
            </a:r>
          </a:p>
          <a:p>
            <a:pPr lvl="1"/>
            <a:r>
              <a:rPr lang="tr-TR" sz="2400" dirty="0"/>
              <a:t>Gel</a:t>
            </a:r>
            <a:r>
              <a:rPr lang="tr-TR" sz="2400" b="1" u="sng" dirty="0">
                <a:solidFill>
                  <a:srgbClr val="7030A0"/>
                </a:solidFill>
              </a:rPr>
              <a:t>di</a:t>
            </a:r>
          </a:p>
          <a:p>
            <a:pPr lvl="1"/>
            <a:r>
              <a:rPr lang="tr-TR" sz="2400" dirty="0"/>
              <a:t>Koş</a:t>
            </a:r>
            <a:r>
              <a:rPr lang="tr-TR" sz="2400" b="1" u="sng" dirty="0">
                <a:solidFill>
                  <a:srgbClr val="7030A0"/>
                </a:solidFill>
              </a:rPr>
              <a:t>arım</a:t>
            </a:r>
          </a:p>
          <a:p>
            <a:pPr lvl="1"/>
            <a:r>
              <a:rPr lang="tr-TR" sz="2400" dirty="0"/>
              <a:t>Gül</a:t>
            </a:r>
            <a:r>
              <a:rPr lang="tr-TR" sz="2400" b="1" u="sng" dirty="0">
                <a:solidFill>
                  <a:srgbClr val="7030A0"/>
                </a:solidFill>
              </a:rPr>
              <a:t>üyorlar</a:t>
            </a:r>
          </a:p>
          <a:p>
            <a:pPr lvl="1"/>
            <a:r>
              <a:rPr lang="tr-TR" sz="2400" dirty="0"/>
              <a:t>Eğlen</a:t>
            </a:r>
            <a:r>
              <a:rPr lang="tr-TR" sz="2400" b="1" u="sng" dirty="0">
                <a:solidFill>
                  <a:srgbClr val="7030A0"/>
                </a:solidFill>
              </a:rPr>
              <a:t>eceğiz</a:t>
            </a:r>
            <a:r>
              <a:rPr lang="tr-TR" sz="2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82871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Sorudaki önemli yerlerin altını </a:t>
            </a:r>
            <a:r>
              <a:rPr lang="tr-TR" sz="2400" b="1" u="sng" dirty="0"/>
              <a:t>çiz</a:t>
            </a:r>
            <a:r>
              <a:rPr lang="tr-TR" sz="2400" dirty="0"/>
              <a:t>.</a:t>
            </a:r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xmlns="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38126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Hemen yanıma </a:t>
            </a:r>
            <a:r>
              <a:rPr lang="tr-TR" sz="2400" b="1" u="sng" dirty="0"/>
              <a:t>gel</a:t>
            </a:r>
            <a:r>
              <a:rPr lang="tr-TR" sz="2400" dirty="0"/>
              <a:t>.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xmlns="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0897025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Söyle arkadaşına biraz hızlı </a:t>
            </a:r>
            <a:r>
              <a:rPr lang="tr-TR" sz="2400" b="1" u="sng" dirty="0"/>
              <a:t>yürüsün</a:t>
            </a:r>
            <a:r>
              <a:rPr lang="tr-TR" sz="2400" dirty="0"/>
              <a:t>.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2957608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Biraz daha acele </a:t>
            </a:r>
            <a:r>
              <a:rPr lang="tr-TR" sz="2400" b="1" u="sng" dirty="0"/>
              <a:t>edin</a:t>
            </a:r>
            <a:r>
              <a:rPr lang="tr-TR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178478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aşlık 11">
            <a:extLst>
              <a:ext uri="{FF2B5EF4-FFF2-40B4-BE49-F238E27FC236}">
                <a16:creationId xmlns:a16="http://schemas.microsoft.com/office/drawing/2014/main" xmlns="" id="{7BCACB49-4C24-4F92-AB10-17921F0A9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3426" y="62274"/>
            <a:ext cx="7335282" cy="1200416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DİLEK KİPLERİ BİTTİ. </a:t>
            </a:r>
          </a:p>
        </p:txBody>
      </p:sp>
      <p:sp>
        <p:nvSpPr>
          <p:cNvPr id="14" name="Metin Yer Tutucusu 13">
            <a:extLst>
              <a:ext uri="{FF2B5EF4-FFF2-40B4-BE49-F238E27FC236}">
                <a16:creationId xmlns:a16="http://schemas.microsoft.com/office/drawing/2014/main" xmlns="" id="{590F70AC-8E75-401A-83EE-00D09E3816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2262" y="1496922"/>
            <a:ext cx="4572000" cy="823912"/>
          </a:xfrm>
        </p:spPr>
        <p:txBody>
          <a:bodyPr>
            <a:normAutofit/>
          </a:bodyPr>
          <a:lstStyle/>
          <a:p>
            <a:pPr algn="ctr"/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ETKİNLİĞE GEÇELİM.</a:t>
            </a:r>
          </a:p>
        </p:txBody>
      </p:sp>
      <p:pic>
        <p:nvPicPr>
          <p:cNvPr id="11" name="Resim Yer Tutucusu 10">
            <a:hlinkClick r:id="rId2" action="ppaction://hlinksldjump"/>
            <a:extLst>
              <a:ext uri="{FF2B5EF4-FFF2-40B4-BE49-F238E27FC236}">
                <a16:creationId xmlns:a16="http://schemas.microsoft.com/office/drawing/2014/main" xmlns="" id="{EADC7046-7BA3-44DD-82F6-1A61C63C002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151822" y="2274853"/>
            <a:ext cx="3233807" cy="3233807"/>
          </a:xfrm>
        </p:spPr>
      </p:pic>
      <p:sp>
        <p:nvSpPr>
          <p:cNvPr id="15" name="Metin Yer Tutucusu 14">
            <a:extLst>
              <a:ext uri="{FF2B5EF4-FFF2-40B4-BE49-F238E27FC236}">
                <a16:creationId xmlns:a16="http://schemas.microsoft.com/office/drawing/2014/main" xmlns="" id="{5F7A64E3-A82C-4A79-9F20-7A793D7B0C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31719" y="1450941"/>
            <a:ext cx="4572000" cy="823912"/>
          </a:xfrm>
        </p:spPr>
        <p:txBody>
          <a:bodyPr>
            <a:normAutofit/>
          </a:bodyPr>
          <a:lstStyle/>
          <a:p>
            <a:pPr algn="ctr"/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KONUYU TEKRAR EDELİM.</a:t>
            </a:r>
          </a:p>
        </p:txBody>
      </p:sp>
      <p:pic>
        <p:nvPicPr>
          <p:cNvPr id="3" name="İçerik Yer Tutucusu 2">
            <a:hlinkClick r:id="rId4" action="ppaction://hlinksldjump"/>
            <a:extLst>
              <a:ext uri="{FF2B5EF4-FFF2-40B4-BE49-F238E27FC236}">
                <a16:creationId xmlns:a16="http://schemas.microsoft.com/office/drawing/2014/main" xmlns="" id="{E51DDD13-6C49-4944-A44A-66CA42B48F5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894" y="2224974"/>
            <a:ext cx="3229650" cy="3333564"/>
          </a:xfrm>
        </p:spPr>
      </p:pic>
    </p:spTree>
    <p:extLst>
      <p:ext uri="{BB962C8B-B14F-4D97-AF65-F5344CB8AC3E}">
        <p14:creationId xmlns:p14="http://schemas.microsoft.com/office/powerpoint/2010/main" val="1159323513"/>
      </p:ext>
    </p:extLst>
  </p:cSld>
  <p:clrMapOvr>
    <a:masterClrMapping/>
  </p:clrMapOvr>
  <p:transition spd="slow"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865" y="292962"/>
            <a:ext cx="9936440" cy="608571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chemeClr val="tx2"/>
                </a:solidFill>
              </a:rPr>
              <a:t>Verilen cümlelerdeki fiillerin kiplerini bulalım.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Ekmeği bıçakla kesmelisin.</a:t>
            </a:r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xmlns="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38126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Keşke okula servisle gitsem.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xmlns="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0897025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Çabuk buraya gel.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2957608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Yarın balık tutmaya gidelim mi?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043442" y="3521787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Kitabı dikkatli okumalısın.</a:t>
            </a:r>
          </a:p>
        </p:txBody>
      </p:sp>
      <p:sp>
        <p:nvSpPr>
          <p:cNvPr id="10" name="İçerik Yer Tutucusu 2">
            <a:extLst>
              <a:ext uri="{FF2B5EF4-FFF2-40B4-BE49-F238E27FC236}">
                <a16:creationId xmlns:a16="http://schemas.microsoft.com/office/drawing/2014/main" xmlns="" id="{AE235684-FBA3-41D4-B451-D9578634453A}"/>
              </a:ext>
            </a:extLst>
          </p:cNvPr>
          <p:cNvSpPr txBox="1">
            <a:spLocks/>
          </p:cNvSpPr>
          <p:nvPr/>
        </p:nvSpPr>
        <p:spPr>
          <a:xfrm>
            <a:off x="1043442" y="4085966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Tabağındakileri bitirirsen kalkabilirsin.</a:t>
            </a:r>
          </a:p>
        </p:txBody>
      </p:sp>
      <p:sp>
        <p:nvSpPr>
          <p:cNvPr id="12" name="İçerik Yer Tutucusu 2">
            <a:extLst>
              <a:ext uri="{FF2B5EF4-FFF2-40B4-BE49-F238E27FC236}">
                <a16:creationId xmlns:a16="http://schemas.microsoft.com/office/drawing/2014/main" xmlns="" id="{87170A64-D563-4E52-8618-619580338A80}"/>
              </a:ext>
            </a:extLst>
          </p:cNvPr>
          <p:cNvSpPr txBox="1">
            <a:spLocks/>
          </p:cNvSpPr>
          <p:nvPr/>
        </p:nvSpPr>
        <p:spPr>
          <a:xfrm>
            <a:off x="7547720" y="1287261"/>
            <a:ext cx="3913352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FFC000"/>
                </a:solidFill>
              </a:rPr>
              <a:t>Gereklilik Kipi</a:t>
            </a:r>
          </a:p>
        </p:txBody>
      </p:sp>
      <p:sp>
        <p:nvSpPr>
          <p:cNvPr id="13" name="İçerik Yer Tutucusu 2">
            <a:extLst>
              <a:ext uri="{FF2B5EF4-FFF2-40B4-BE49-F238E27FC236}">
                <a16:creationId xmlns:a16="http://schemas.microsoft.com/office/drawing/2014/main" xmlns="" id="{F13F71A4-9AFF-44FD-A6F3-8810696CE50F}"/>
              </a:ext>
            </a:extLst>
          </p:cNvPr>
          <p:cNvSpPr txBox="1">
            <a:spLocks/>
          </p:cNvSpPr>
          <p:nvPr/>
        </p:nvSpPr>
        <p:spPr>
          <a:xfrm>
            <a:off x="7547719" y="1857806"/>
            <a:ext cx="3496101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FF0000"/>
                </a:solidFill>
              </a:rPr>
              <a:t>Dilek/Şart Kipi</a:t>
            </a:r>
          </a:p>
        </p:txBody>
      </p:sp>
      <p:sp>
        <p:nvSpPr>
          <p:cNvPr id="14" name="İçerik Yer Tutucusu 2">
            <a:extLst>
              <a:ext uri="{FF2B5EF4-FFF2-40B4-BE49-F238E27FC236}">
                <a16:creationId xmlns:a16="http://schemas.microsoft.com/office/drawing/2014/main" xmlns="" id="{3653EEBA-94D0-4D48-92D8-52BE4653F09A}"/>
              </a:ext>
            </a:extLst>
          </p:cNvPr>
          <p:cNvSpPr txBox="1">
            <a:spLocks/>
          </p:cNvSpPr>
          <p:nvPr/>
        </p:nvSpPr>
        <p:spPr>
          <a:xfrm>
            <a:off x="7547720" y="2399795"/>
            <a:ext cx="360083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0070C0"/>
                </a:solidFill>
              </a:rPr>
              <a:t>Emir Kipi</a:t>
            </a:r>
          </a:p>
        </p:txBody>
      </p:sp>
      <p:sp>
        <p:nvSpPr>
          <p:cNvPr id="15" name="İçerik Yer Tutucusu 2">
            <a:extLst>
              <a:ext uri="{FF2B5EF4-FFF2-40B4-BE49-F238E27FC236}">
                <a16:creationId xmlns:a16="http://schemas.microsoft.com/office/drawing/2014/main" xmlns="" id="{D4A64733-DDD8-4701-8DD0-EAF14C7A265A}"/>
              </a:ext>
            </a:extLst>
          </p:cNvPr>
          <p:cNvSpPr txBox="1">
            <a:spLocks/>
          </p:cNvSpPr>
          <p:nvPr/>
        </p:nvSpPr>
        <p:spPr>
          <a:xfrm>
            <a:off x="7586284" y="2984916"/>
            <a:ext cx="251955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00B050"/>
                </a:solidFill>
              </a:rPr>
              <a:t>İstek Kipi</a:t>
            </a:r>
          </a:p>
        </p:txBody>
      </p:sp>
      <p:sp>
        <p:nvSpPr>
          <p:cNvPr id="16" name="İçerik Yer Tutucusu 2">
            <a:extLst>
              <a:ext uri="{FF2B5EF4-FFF2-40B4-BE49-F238E27FC236}">
                <a16:creationId xmlns:a16="http://schemas.microsoft.com/office/drawing/2014/main" xmlns="" id="{57576592-4EA7-462B-9966-C648BF138188}"/>
              </a:ext>
            </a:extLst>
          </p:cNvPr>
          <p:cNvSpPr txBox="1">
            <a:spLocks/>
          </p:cNvSpPr>
          <p:nvPr/>
        </p:nvSpPr>
        <p:spPr>
          <a:xfrm>
            <a:off x="7586284" y="3563089"/>
            <a:ext cx="251955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FFC000"/>
                </a:solidFill>
              </a:rPr>
              <a:t>Gereklilik Kipi</a:t>
            </a:r>
          </a:p>
        </p:txBody>
      </p:sp>
      <p:sp>
        <p:nvSpPr>
          <p:cNvPr id="17" name="İçerik Yer Tutucusu 2">
            <a:extLst>
              <a:ext uri="{FF2B5EF4-FFF2-40B4-BE49-F238E27FC236}">
                <a16:creationId xmlns:a16="http://schemas.microsoft.com/office/drawing/2014/main" xmlns="" id="{C2708709-7438-4041-A76C-9EC7FB90FFC6}"/>
              </a:ext>
            </a:extLst>
          </p:cNvPr>
          <p:cNvSpPr txBox="1">
            <a:spLocks/>
          </p:cNvSpPr>
          <p:nvPr/>
        </p:nvSpPr>
        <p:spPr>
          <a:xfrm>
            <a:off x="7586284" y="4102179"/>
            <a:ext cx="3457536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FF0000"/>
                </a:solidFill>
              </a:rPr>
              <a:t>Dilek/Şart Kipi</a:t>
            </a:r>
          </a:p>
        </p:txBody>
      </p:sp>
      <p:sp>
        <p:nvSpPr>
          <p:cNvPr id="18" name="Kaydırma: Yatay 17">
            <a:extLst>
              <a:ext uri="{FF2B5EF4-FFF2-40B4-BE49-F238E27FC236}">
                <a16:creationId xmlns:a16="http://schemas.microsoft.com/office/drawing/2014/main" xmlns="" id="{F38A4C32-429C-4A8C-BAAD-024457110CC4}"/>
              </a:ext>
            </a:extLst>
          </p:cNvPr>
          <p:cNvSpPr/>
          <p:nvPr/>
        </p:nvSpPr>
        <p:spPr>
          <a:xfrm>
            <a:off x="6491953" y="4850572"/>
            <a:ext cx="2968486" cy="1033272"/>
          </a:xfrm>
          <a:prstGeom prst="horizont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/>
              <a:t>DOĞRU YANITLARI GÖSTER.</a:t>
            </a:r>
          </a:p>
        </p:txBody>
      </p:sp>
      <p:sp>
        <p:nvSpPr>
          <p:cNvPr id="4" name="Ok: Sağ 3">
            <a:extLst>
              <a:ext uri="{FF2B5EF4-FFF2-40B4-BE49-F238E27FC236}">
                <a16:creationId xmlns:a16="http://schemas.microsoft.com/office/drawing/2014/main" xmlns="" id="{9D68BB61-61DA-4136-B155-813A08420A67}"/>
              </a:ext>
            </a:extLst>
          </p:cNvPr>
          <p:cNvSpPr/>
          <p:nvPr/>
        </p:nvSpPr>
        <p:spPr>
          <a:xfrm>
            <a:off x="4928295" y="4850572"/>
            <a:ext cx="3127316" cy="1429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/>
              <a:t>Konuya Devam Edelim</a:t>
            </a:r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xmlns="" id="{75392F1E-0477-41B7-AA4B-6C6EBD81B37A}"/>
              </a:ext>
            </a:extLst>
          </p:cNvPr>
          <p:cNvCxnSpPr>
            <a:cxnSpLocks/>
          </p:cNvCxnSpPr>
          <p:nvPr/>
        </p:nvCxnSpPr>
        <p:spPr>
          <a:xfrm>
            <a:off x="3515558" y="1660124"/>
            <a:ext cx="1509204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xmlns="" id="{D026B079-E32D-4E51-ABB8-9DE4BF2DBE30}"/>
              </a:ext>
            </a:extLst>
          </p:cNvPr>
          <p:cNvCxnSpPr>
            <a:cxnSpLocks/>
          </p:cNvCxnSpPr>
          <p:nvPr/>
        </p:nvCxnSpPr>
        <p:spPr>
          <a:xfrm>
            <a:off x="4244716" y="2229774"/>
            <a:ext cx="100317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Düz Bağlayıcı 20">
            <a:extLst>
              <a:ext uri="{FF2B5EF4-FFF2-40B4-BE49-F238E27FC236}">
                <a16:creationId xmlns:a16="http://schemas.microsoft.com/office/drawing/2014/main" xmlns="" id="{60457252-6381-4C43-AC30-6C91FB3DDC74}"/>
              </a:ext>
            </a:extLst>
          </p:cNvPr>
          <p:cNvCxnSpPr>
            <a:cxnSpLocks/>
          </p:cNvCxnSpPr>
          <p:nvPr/>
        </p:nvCxnSpPr>
        <p:spPr>
          <a:xfrm>
            <a:off x="3393939" y="2852690"/>
            <a:ext cx="485603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Düz Bağlayıcı 22">
            <a:extLst>
              <a:ext uri="{FF2B5EF4-FFF2-40B4-BE49-F238E27FC236}">
                <a16:creationId xmlns:a16="http://schemas.microsoft.com/office/drawing/2014/main" xmlns="" id="{D9644569-C701-4B67-802E-8C89C535AD47}"/>
              </a:ext>
            </a:extLst>
          </p:cNvPr>
          <p:cNvCxnSpPr>
            <a:cxnSpLocks/>
          </p:cNvCxnSpPr>
          <p:nvPr/>
        </p:nvCxnSpPr>
        <p:spPr>
          <a:xfrm>
            <a:off x="4148541" y="3396448"/>
            <a:ext cx="138224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Düz Bağlayıcı 24">
            <a:extLst>
              <a:ext uri="{FF2B5EF4-FFF2-40B4-BE49-F238E27FC236}">
                <a16:creationId xmlns:a16="http://schemas.microsoft.com/office/drawing/2014/main" xmlns="" id="{88A84164-4E9F-4F48-96F0-3B02DC5893D2}"/>
              </a:ext>
            </a:extLst>
          </p:cNvPr>
          <p:cNvCxnSpPr>
            <a:cxnSpLocks/>
          </p:cNvCxnSpPr>
          <p:nvPr/>
        </p:nvCxnSpPr>
        <p:spPr>
          <a:xfrm>
            <a:off x="3438328" y="3918011"/>
            <a:ext cx="1586434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xmlns="" id="{A72E14B7-59F1-475A-A793-779E0C7281D2}"/>
              </a:ext>
            </a:extLst>
          </p:cNvPr>
          <p:cNvCxnSpPr>
            <a:cxnSpLocks/>
          </p:cNvCxnSpPr>
          <p:nvPr/>
        </p:nvCxnSpPr>
        <p:spPr>
          <a:xfrm>
            <a:off x="3590728" y="4487662"/>
            <a:ext cx="1212091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45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8" grpId="1" animBg="1"/>
      <p:bldP spid="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xmlns="" id="{ACEE9C57-029C-4A46-B44B-B344B39B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5638" y="1591323"/>
            <a:ext cx="4407870" cy="248602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Kişi Ekleri</a:t>
            </a:r>
          </a:p>
        </p:txBody>
      </p:sp>
    </p:spTree>
    <p:extLst>
      <p:ext uri="{BB962C8B-B14F-4D97-AF65-F5344CB8AC3E}">
        <p14:creationId xmlns:p14="http://schemas.microsoft.com/office/powerpoint/2010/main" val="3628589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xmlns="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Kişi Ekleri</a:t>
            </a:r>
            <a:endParaRPr lang="tr-TR" dirty="0"/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1043442" y="1593542"/>
            <a:ext cx="10105116" cy="954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Fiilde belirtilen işin kim tarafından yapıldığını gösteren eklere </a:t>
            </a:r>
            <a:r>
              <a:rPr lang="tr-TR" sz="2400" b="1" i="1" dirty="0">
                <a:solidFill>
                  <a:srgbClr val="FF0000"/>
                </a:solidFill>
              </a:rPr>
              <a:t>kişi (şahıs) eki </a:t>
            </a:r>
            <a:r>
              <a:rPr lang="tr-TR" sz="2400" dirty="0"/>
              <a:t>denir.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91111294-C1A6-4C13-9647-DEAB692408E1}"/>
              </a:ext>
            </a:extLst>
          </p:cNvPr>
          <p:cNvSpPr txBox="1">
            <a:spLocks/>
          </p:cNvSpPr>
          <p:nvPr/>
        </p:nvSpPr>
        <p:spPr>
          <a:xfrm>
            <a:off x="1043442" y="2731070"/>
            <a:ext cx="10105116" cy="614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Fiillerde kişi ekleri daima kip eklerinden sonra gelir. </a:t>
            </a:r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xmlns="" id="{9CD0DF0F-1BAC-4946-A95B-38FA732D0903}"/>
              </a:ext>
            </a:extLst>
          </p:cNvPr>
          <p:cNvSpPr txBox="1">
            <a:spLocks/>
          </p:cNvSpPr>
          <p:nvPr/>
        </p:nvSpPr>
        <p:spPr>
          <a:xfrm>
            <a:off x="1043442" y="3528579"/>
            <a:ext cx="10105116" cy="614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Türkçede altı tane kişi ve altı tane de kişi eki vardır.</a:t>
            </a:r>
          </a:p>
        </p:txBody>
      </p:sp>
    </p:spTree>
    <p:extLst>
      <p:ext uri="{BB962C8B-B14F-4D97-AF65-F5344CB8AC3E}">
        <p14:creationId xmlns:p14="http://schemas.microsoft.com/office/powerpoint/2010/main" val="33811919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5" grpId="0" build="p"/>
      <p:bldP spid="6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graphicFrame>
        <p:nvGraphicFramePr>
          <p:cNvPr id="3" name="Tablo 2">
            <a:extLst>
              <a:ext uri="{FF2B5EF4-FFF2-40B4-BE49-F238E27FC236}">
                <a16:creationId xmlns:a16="http://schemas.microsoft.com/office/drawing/2014/main" xmlns="" id="{A909F7D1-FB99-4DD0-BE9F-BD47E5B97C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782254"/>
              </p:ext>
            </p:extLst>
          </p:nvPr>
        </p:nvGraphicFramePr>
        <p:xfrm>
          <a:off x="985421" y="1464815"/>
          <a:ext cx="10484528" cy="3284736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494072">
                  <a:extLst>
                    <a:ext uri="{9D8B030D-6E8A-4147-A177-3AD203B41FA5}">
                      <a16:colId xmlns:a16="http://schemas.microsoft.com/office/drawing/2014/main" xmlns="" val="395766852"/>
                    </a:ext>
                  </a:extLst>
                </a:gridCol>
                <a:gridCol w="3495228">
                  <a:extLst>
                    <a:ext uri="{9D8B030D-6E8A-4147-A177-3AD203B41FA5}">
                      <a16:colId xmlns:a16="http://schemas.microsoft.com/office/drawing/2014/main" xmlns="" val="3799389301"/>
                    </a:ext>
                  </a:extLst>
                </a:gridCol>
                <a:gridCol w="3495228">
                  <a:extLst>
                    <a:ext uri="{9D8B030D-6E8A-4147-A177-3AD203B41FA5}">
                      <a16:colId xmlns:a16="http://schemas.microsoft.com/office/drawing/2014/main" xmlns="" val="1553026255"/>
                    </a:ext>
                  </a:extLst>
                </a:gridCol>
              </a:tblGrid>
              <a:tr h="4692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400" dirty="0">
                          <a:effectLst/>
                        </a:rPr>
                        <a:t>Kişi (Şahıs)</a:t>
                      </a:r>
                      <a:endParaRPr lang="tr-T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400" dirty="0">
                          <a:effectLst/>
                        </a:rPr>
                        <a:t>Fiil – Kip – Kişi eki</a:t>
                      </a:r>
                      <a:endParaRPr lang="tr-T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400" dirty="0">
                          <a:effectLst/>
                        </a:rPr>
                        <a:t>Fiil – Kip – Kişi eki</a:t>
                      </a:r>
                      <a:endParaRPr lang="tr-T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26026057"/>
                  </a:ext>
                </a:extLst>
              </a:tr>
              <a:tr h="4692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400" b="1">
                          <a:solidFill>
                            <a:srgbClr val="FFC000"/>
                          </a:solidFill>
                          <a:effectLst/>
                        </a:rPr>
                        <a:t>1. Tekil Kişi – BEN</a:t>
                      </a:r>
                      <a:endParaRPr lang="tr-TR" sz="2400" b="1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400" dirty="0">
                          <a:effectLst/>
                        </a:rPr>
                        <a:t>Gel – </a:t>
                      </a:r>
                      <a:r>
                        <a:rPr lang="tr-TR" sz="2400" dirty="0" err="1">
                          <a:effectLst/>
                        </a:rPr>
                        <a:t>di</a:t>
                      </a:r>
                      <a:r>
                        <a:rPr lang="tr-TR" sz="2400" dirty="0">
                          <a:effectLst/>
                        </a:rPr>
                        <a:t> – </a:t>
                      </a:r>
                      <a:r>
                        <a:rPr lang="tr-TR" sz="2400" b="1" dirty="0">
                          <a:solidFill>
                            <a:srgbClr val="FF0000"/>
                          </a:solidFill>
                          <a:effectLst/>
                        </a:rPr>
                        <a:t>m</a:t>
                      </a:r>
                      <a:endParaRPr lang="tr-TR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400" dirty="0">
                          <a:effectLst/>
                        </a:rPr>
                        <a:t>Gel – (i)yor – (u)</a:t>
                      </a:r>
                      <a:r>
                        <a:rPr lang="tr-TR" sz="2400" b="1" dirty="0">
                          <a:solidFill>
                            <a:srgbClr val="FF0000"/>
                          </a:solidFill>
                          <a:effectLst/>
                        </a:rPr>
                        <a:t>m</a:t>
                      </a:r>
                      <a:endParaRPr lang="tr-TR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889049591"/>
                  </a:ext>
                </a:extLst>
              </a:tr>
              <a:tr h="4692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400" b="1">
                          <a:solidFill>
                            <a:srgbClr val="FFC000"/>
                          </a:solidFill>
                          <a:effectLst/>
                        </a:rPr>
                        <a:t>2. Tekil Kişi – SEN</a:t>
                      </a:r>
                      <a:endParaRPr lang="tr-TR" sz="2400" b="1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400" dirty="0">
                          <a:effectLst/>
                        </a:rPr>
                        <a:t>Gel – </a:t>
                      </a:r>
                      <a:r>
                        <a:rPr lang="tr-TR" sz="2400" dirty="0" err="1">
                          <a:effectLst/>
                        </a:rPr>
                        <a:t>di</a:t>
                      </a:r>
                      <a:r>
                        <a:rPr lang="tr-TR" sz="2400" dirty="0">
                          <a:effectLst/>
                        </a:rPr>
                        <a:t> – </a:t>
                      </a:r>
                      <a:r>
                        <a:rPr lang="tr-TR" sz="2400" b="1" dirty="0">
                          <a:solidFill>
                            <a:srgbClr val="FF0000"/>
                          </a:solidFill>
                          <a:effectLst/>
                        </a:rPr>
                        <a:t>n</a:t>
                      </a:r>
                      <a:endParaRPr lang="tr-TR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400" dirty="0">
                          <a:effectLst/>
                        </a:rPr>
                        <a:t>Gel – (i)yor – </a:t>
                      </a:r>
                      <a:r>
                        <a:rPr lang="tr-TR" sz="2400" b="1" dirty="0">
                          <a:solidFill>
                            <a:srgbClr val="FF0000"/>
                          </a:solidFill>
                          <a:effectLst/>
                        </a:rPr>
                        <a:t>sun </a:t>
                      </a:r>
                      <a:endParaRPr lang="tr-TR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6505323"/>
                  </a:ext>
                </a:extLst>
              </a:tr>
              <a:tr h="4692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400" b="1">
                          <a:solidFill>
                            <a:srgbClr val="FFC000"/>
                          </a:solidFill>
                          <a:effectLst/>
                        </a:rPr>
                        <a:t>3. Tekil Kişi – O</a:t>
                      </a:r>
                      <a:endParaRPr lang="tr-TR" sz="2400" b="1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400">
                          <a:effectLst/>
                        </a:rPr>
                        <a:t>Gel – di</a:t>
                      </a:r>
                      <a:endParaRPr lang="tr-TR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400">
                          <a:effectLst/>
                        </a:rPr>
                        <a:t>Gel – (i)yor </a:t>
                      </a:r>
                      <a:endParaRPr lang="tr-TR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140480814"/>
                  </a:ext>
                </a:extLst>
              </a:tr>
              <a:tr h="4692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400" b="1">
                          <a:solidFill>
                            <a:srgbClr val="FFC000"/>
                          </a:solidFill>
                          <a:effectLst/>
                        </a:rPr>
                        <a:t>1. Çoğul Kişi – BİZ</a:t>
                      </a:r>
                      <a:endParaRPr lang="tr-TR" sz="2400" b="1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400" dirty="0">
                          <a:effectLst/>
                        </a:rPr>
                        <a:t>Gel – </a:t>
                      </a:r>
                      <a:r>
                        <a:rPr lang="tr-TR" sz="2400" dirty="0" err="1">
                          <a:effectLst/>
                        </a:rPr>
                        <a:t>di</a:t>
                      </a:r>
                      <a:r>
                        <a:rPr lang="tr-TR" sz="2400" dirty="0">
                          <a:effectLst/>
                        </a:rPr>
                        <a:t> – </a:t>
                      </a:r>
                      <a:r>
                        <a:rPr lang="tr-TR" sz="2400" b="1" dirty="0">
                          <a:solidFill>
                            <a:srgbClr val="FF0000"/>
                          </a:solidFill>
                          <a:effectLst/>
                        </a:rPr>
                        <a:t>k</a:t>
                      </a:r>
                      <a:endParaRPr lang="tr-TR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400" dirty="0">
                          <a:effectLst/>
                        </a:rPr>
                        <a:t>Gel – (i)yor – (u)</a:t>
                      </a:r>
                      <a:r>
                        <a:rPr lang="tr-TR" sz="2400" b="1" dirty="0">
                          <a:solidFill>
                            <a:srgbClr val="FF0000"/>
                          </a:solidFill>
                          <a:effectLst/>
                        </a:rPr>
                        <a:t>z</a:t>
                      </a:r>
                      <a:endParaRPr lang="tr-TR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319181636"/>
                  </a:ext>
                </a:extLst>
              </a:tr>
              <a:tr h="4692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400" b="1">
                          <a:solidFill>
                            <a:srgbClr val="FFC000"/>
                          </a:solidFill>
                          <a:effectLst/>
                        </a:rPr>
                        <a:t>2. Çoğul Kişi – SİZ</a:t>
                      </a:r>
                      <a:endParaRPr lang="tr-TR" sz="2400" b="1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400" dirty="0">
                          <a:effectLst/>
                        </a:rPr>
                        <a:t>Gel – </a:t>
                      </a:r>
                      <a:r>
                        <a:rPr lang="tr-TR" sz="2400" dirty="0" err="1">
                          <a:effectLst/>
                        </a:rPr>
                        <a:t>di</a:t>
                      </a:r>
                      <a:r>
                        <a:rPr lang="tr-TR" sz="2400" dirty="0">
                          <a:effectLst/>
                        </a:rPr>
                        <a:t> – </a:t>
                      </a:r>
                      <a:r>
                        <a:rPr lang="tr-TR" sz="2400" b="1" dirty="0" err="1">
                          <a:solidFill>
                            <a:srgbClr val="FF0000"/>
                          </a:solidFill>
                          <a:effectLst/>
                        </a:rPr>
                        <a:t>niz</a:t>
                      </a:r>
                      <a:endParaRPr lang="tr-TR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400" dirty="0">
                          <a:effectLst/>
                        </a:rPr>
                        <a:t>Gel – (i)yor – </a:t>
                      </a:r>
                      <a:r>
                        <a:rPr lang="tr-TR" sz="2400" b="1" dirty="0" err="1">
                          <a:solidFill>
                            <a:srgbClr val="FF0000"/>
                          </a:solidFill>
                          <a:effectLst/>
                        </a:rPr>
                        <a:t>sunuz</a:t>
                      </a:r>
                      <a:endParaRPr lang="tr-TR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873333515"/>
                  </a:ext>
                </a:extLst>
              </a:tr>
              <a:tr h="4692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400" b="1" dirty="0">
                          <a:solidFill>
                            <a:srgbClr val="FFC000"/>
                          </a:solidFill>
                          <a:effectLst/>
                        </a:rPr>
                        <a:t>3. Çoğul Kişi – ONLAR</a:t>
                      </a:r>
                      <a:endParaRPr lang="tr-TR" sz="2400" b="1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400" dirty="0">
                          <a:effectLst/>
                        </a:rPr>
                        <a:t>Gel – </a:t>
                      </a:r>
                      <a:r>
                        <a:rPr lang="tr-TR" sz="2400" dirty="0" err="1">
                          <a:effectLst/>
                        </a:rPr>
                        <a:t>di</a:t>
                      </a:r>
                      <a:r>
                        <a:rPr lang="tr-TR" sz="2400" dirty="0">
                          <a:effectLst/>
                        </a:rPr>
                        <a:t> – </a:t>
                      </a:r>
                      <a:r>
                        <a:rPr lang="tr-TR" sz="2400" b="1" dirty="0" err="1">
                          <a:solidFill>
                            <a:srgbClr val="FF0000"/>
                          </a:solidFill>
                          <a:effectLst/>
                        </a:rPr>
                        <a:t>ler</a:t>
                      </a:r>
                      <a:endParaRPr lang="tr-TR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400" dirty="0">
                          <a:effectLst/>
                        </a:rPr>
                        <a:t>Gel – (i)yor – </a:t>
                      </a:r>
                      <a:r>
                        <a:rPr lang="tr-TR" sz="2400" b="1" dirty="0" err="1">
                          <a:solidFill>
                            <a:srgbClr val="FF0000"/>
                          </a:solidFill>
                          <a:effectLst/>
                        </a:rPr>
                        <a:t>lar</a:t>
                      </a:r>
                      <a:r>
                        <a:rPr lang="tr-TR" sz="2400" dirty="0">
                          <a:effectLst/>
                        </a:rPr>
                        <a:t> </a:t>
                      </a:r>
                      <a:endParaRPr lang="tr-T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773066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830936"/>
      </p:ext>
    </p:extLst>
  </p:cSld>
  <p:clrMapOvr>
    <a:masterClrMapping/>
  </p:clrMapOvr>
  <p:transition spd="slow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aşlık 11">
            <a:extLst>
              <a:ext uri="{FF2B5EF4-FFF2-40B4-BE49-F238E27FC236}">
                <a16:creationId xmlns:a16="http://schemas.microsoft.com/office/drawing/2014/main" xmlns="" id="{7BCACB49-4C24-4F92-AB10-17921F0A9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3426" y="62274"/>
            <a:ext cx="7335282" cy="1200416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KİŞİ EKLERİ BİTTİ. </a:t>
            </a:r>
          </a:p>
        </p:txBody>
      </p:sp>
      <p:sp>
        <p:nvSpPr>
          <p:cNvPr id="14" name="Metin Yer Tutucusu 13">
            <a:extLst>
              <a:ext uri="{FF2B5EF4-FFF2-40B4-BE49-F238E27FC236}">
                <a16:creationId xmlns:a16="http://schemas.microsoft.com/office/drawing/2014/main" xmlns="" id="{590F70AC-8E75-401A-83EE-00D09E3816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2262" y="1496922"/>
            <a:ext cx="4572000" cy="823912"/>
          </a:xfrm>
        </p:spPr>
        <p:txBody>
          <a:bodyPr>
            <a:normAutofit/>
          </a:bodyPr>
          <a:lstStyle/>
          <a:p>
            <a:pPr algn="ctr"/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ETKİNLİĞE GEÇELİM.</a:t>
            </a:r>
          </a:p>
        </p:txBody>
      </p:sp>
      <p:pic>
        <p:nvPicPr>
          <p:cNvPr id="11" name="Resim Yer Tutucusu 10">
            <a:hlinkClick r:id="rId2" action="ppaction://hlinksldjump"/>
            <a:extLst>
              <a:ext uri="{FF2B5EF4-FFF2-40B4-BE49-F238E27FC236}">
                <a16:creationId xmlns:a16="http://schemas.microsoft.com/office/drawing/2014/main" xmlns="" id="{EADC7046-7BA3-44DD-82F6-1A61C63C002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151822" y="2274853"/>
            <a:ext cx="3233807" cy="3233807"/>
          </a:xfrm>
        </p:spPr>
      </p:pic>
      <p:sp>
        <p:nvSpPr>
          <p:cNvPr id="15" name="Metin Yer Tutucusu 14">
            <a:extLst>
              <a:ext uri="{FF2B5EF4-FFF2-40B4-BE49-F238E27FC236}">
                <a16:creationId xmlns:a16="http://schemas.microsoft.com/office/drawing/2014/main" xmlns="" id="{5F7A64E3-A82C-4A79-9F20-7A793D7B0C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31719" y="1450941"/>
            <a:ext cx="4572000" cy="823912"/>
          </a:xfrm>
        </p:spPr>
        <p:txBody>
          <a:bodyPr>
            <a:normAutofit/>
          </a:bodyPr>
          <a:lstStyle/>
          <a:p>
            <a:pPr algn="ctr"/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KONUYU TEKRAR EDELİM.</a:t>
            </a:r>
          </a:p>
        </p:txBody>
      </p:sp>
      <p:pic>
        <p:nvPicPr>
          <p:cNvPr id="3" name="İçerik Yer Tutucusu 2">
            <a:hlinkClick r:id="rId4" action="ppaction://hlinksldjump"/>
            <a:extLst>
              <a:ext uri="{FF2B5EF4-FFF2-40B4-BE49-F238E27FC236}">
                <a16:creationId xmlns:a16="http://schemas.microsoft.com/office/drawing/2014/main" xmlns="" id="{E51DDD13-6C49-4944-A44A-66CA42B48F5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894" y="2224974"/>
            <a:ext cx="3229650" cy="3333564"/>
          </a:xfrm>
        </p:spPr>
      </p:pic>
    </p:spTree>
    <p:extLst>
      <p:ext uri="{BB962C8B-B14F-4D97-AF65-F5344CB8AC3E}">
        <p14:creationId xmlns:p14="http://schemas.microsoft.com/office/powerpoint/2010/main" val="504341135"/>
      </p:ext>
    </p:extLst>
  </p:cSld>
  <p:clrMapOvr>
    <a:masterClrMapping/>
  </p:clrMapOvr>
  <p:transition spd="slow"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865" y="292962"/>
            <a:ext cx="9936440" cy="608571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chemeClr val="tx2"/>
                </a:solidFill>
              </a:rPr>
              <a:t>Verilen cümlelerdeki fiillerin kişilerini bulalım.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Ben de tiyatroya gitmek istiyorum.</a:t>
            </a:r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xmlns="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38126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Yarın yine gelirsiniz.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xmlns="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0897025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Bir bardak su verir misin?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2957608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Bugün hiç kitap okudular mı?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043442" y="3521787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Ödevlerimizi özenle yaptık.</a:t>
            </a:r>
          </a:p>
        </p:txBody>
      </p:sp>
      <p:sp>
        <p:nvSpPr>
          <p:cNvPr id="10" name="İçerik Yer Tutucusu 2">
            <a:extLst>
              <a:ext uri="{FF2B5EF4-FFF2-40B4-BE49-F238E27FC236}">
                <a16:creationId xmlns:a16="http://schemas.microsoft.com/office/drawing/2014/main" xmlns="" id="{AE235684-FBA3-41D4-B451-D9578634453A}"/>
              </a:ext>
            </a:extLst>
          </p:cNvPr>
          <p:cNvSpPr txBox="1">
            <a:spLocks/>
          </p:cNvSpPr>
          <p:nvPr/>
        </p:nvSpPr>
        <p:spPr>
          <a:xfrm>
            <a:off x="1043442" y="4085966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Hızla dışarıya çıktı.</a:t>
            </a:r>
          </a:p>
        </p:txBody>
      </p:sp>
      <p:sp>
        <p:nvSpPr>
          <p:cNvPr id="12" name="İçerik Yer Tutucusu 2">
            <a:extLst>
              <a:ext uri="{FF2B5EF4-FFF2-40B4-BE49-F238E27FC236}">
                <a16:creationId xmlns:a16="http://schemas.microsoft.com/office/drawing/2014/main" xmlns="" id="{87170A64-D563-4E52-8618-619580338A80}"/>
              </a:ext>
            </a:extLst>
          </p:cNvPr>
          <p:cNvSpPr txBox="1">
            <a:spLocks/>
          </p:cNvSpPr>
          <p:nvPr/>
        </p:nvSpPr>
        <p:spPr>
          <a:xfrm>
            <a:off x="7547720" y="1287261"/>
            <a:ext cx="3913352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FFC000"/>
                </a:solidFill>
              </a:rPr>
              <a:t>1. Tekil Kişi</a:t>
            </a:r>
          </a:p>
        </p:txBody>
      </p:sp>
      <p:sp>
        <p:nvSpPr>
          <p:cNvPr id="13" name="İçerik Yer Tutucusu 2">
            <a:extLst>
              <a:ext uri="{FF2B5EF4-FFF2-40B4-BE49-F238E27FC236}">
                <a16:creationId xmlns:a16="http://schemas.microsoft.com/office/drawing/2014/main" xmlns="" id="{F13F71A4-9AFF-44FD-A6F3-8810696CE50F}"/>
              </a:ext>
            </a:extLst>
          </p:cNvPr>
          <p:cNvSpPr txBox="1">
            <a:spLocks/>
          </p:cNvSpPr>
          <p:nvPr/>
        </p:nvSpPr>
        <p:spPr>
          <a:xfrm>
            <a:off x="7547719" y="1857806"/>
            <a:ext cx="3496101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7030A0"/>
                </a:solidFill>
              </a:rPr>
              <a:t>2. Çoğul Kişi</a:t>
            </a:r>
          </a:p>
        </p:txBody>
      </p:sp>
      <p:sp>
        <p:nvSpPr>
          <p:cNvPr id="14" name="İçerik Yer Tutucusu 2">
            <a:extLst>
              <a:ext uri="{FF2B5EF4-FFF2-40B4-BE49-F238E27FC236}">
                <a16:creationId xmlns:a16="http://schemas.microsoft.com/office/drawing/2014/main" xmlns="" id="{3653EEBA-94D0-4D48-92D8-52BE4653F09A}"/>
              </a:ext>
            </a:extLst>
          </p:cNvPr>
          <p:cNvSpPr txBox="1">
            <a:spLocks/>
          </p:cNvSpPr>
          <p:nvPr/>
        </p:nvSpPr>
        <p:spPr>
          <a:xfrm>
            <a:off x="7547720" y="2399795"/>
            <a:ext cx="360083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0070C0"/>
                </a:solidFill>
              </a:rPr>
              <a:t>2. Tekil Kişi</a:t>
            </a:r>
          </a:p>
        </p:txBody>
      </p:sp>
      <p:sp>
        <p:nvSpPr>
          <p:cNvPr id="15" name="İçerik Yer Tutucusu 2">
            <a:extLst>
              <a:ext uri="{FF2B5EF4-FFF2-40B4-BE49-F238E27FC236}">
                <a16:creationId xmlns:a16="http://schemas.microsoft.com/office/drawing/2014/main" xmlns="" id="{D4A64733-DDD8-4701-8DD0-EAF14C7A265A}"/>
              </a:ext>
            </a:extLst>
          </p:cNvPr>
          <p:cNvSpPr txBox="1">
            <a:spLocks/>
          </p:cNvSpPr>
          <p:nvPr/>
        </p:nvSpPr>
        <p:spPr>
          <a:xfrm>
            <a:off x="7586284" y="2984916"/>
            <a:ext cx="251955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00B050"/>
                </a:solidFill>
              </a:rPr>
              <a:t>3. Çoğul Kişi</a:t>
            </a:r>
          </a:p>
        </p:txBody>
      </p:sp>
      <p:sp>
        <p:nvSpPr>
          <p:cNvPr id="16" name="İçerik Yer Tutucusu 2">
            <a:extLst>
              <a:ext uri="{FF2B5EF4-FFF2-40B4-BE49-F238E27FC236}">
                <a16:creationId xmlns:a16="http://schemas.microsoft.com/office/drawing/2014/main" xmlns="" id="{57576592-4EA7-462B-9966-C648BF138188}"/>
              </a:ext>
            </a:extLst>
          </p:cNvPr>
          <p:cNvSpPr txBox="1">
            <a:spLocks/>
          </p:cNvSpPr>
          <p:nvPr/>
        </p:nvSpPr>
        <p:spPr>
          <a:xfrm>
            <a:off x="7586284" y="3563089"/>
            <a:ext cx="251955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FF0000"/>
                </a:solidFill>
              </a:rPr>
              <a:t>1. Çoğul Kişi</a:t>
            </a:r>
          </a:p>
        </p:txBody>
      </p:sp>
      <p:sp>
        <p:nvSpPr>
          <p:cNvPr id="17" name="İçerik Yer Tutucusu 2">
            <a:extLst>
              <a:ext uri="{FF2B5EF4-FFF2-40B4-BE49-F238E27FC236}">
                <a16:creationId xmlns:a16="http://schemas.microsoft.com/office/drawing/2014/main" xmlns="" id="{C2708709-7438-4041-A76C-9EC7FB90FFC6}"/>
              </a:ext>
            </a:extLst>
          </p:cNvPr>
          <p:cNvSpPr txBox="1">
            <a:spLocks/>
          </p:cNvSpPr>
          <p:nvPr/>
        </p:nvSpPr>
        <p:spPr>
          <a:xfrm>
            <a:off x="7586284" y="4102179"/>
            <a:ext cx="3457536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CE027B"/>
                </a:solidFill>
              </a:rPr>
              <a:t>3. Tekil Kişi</a:t>
            </a:r>
          </a:p>
        </p:txBody>
      </p:sp>
      <p:sp>
        <p:nvSpPr>
          <p:cNvPr id="18" name="Kaydırma: Yatay 17">
            <a:extLst>
              <a:ext uri="{FF2B5EF4-FFF2-40B4-BE49-F238E27FC236}">
                <a16:creationId xmlns:a16="http://schemas.microsoft.com/office/drawing/2014/main" xmlns="" id="{F38A4C32-429C-4A8C-BAAD-024457110CC4}"/>
              </a:ext>
            </a:extLst>
          </p:cNvPr>
          <p:cNvSpPr/>
          <p:nvPr/>
        </p:nvSpPr>
        <p:spPr>
          <a:xfrm>
            <a:off x="6491953" y="4850572"/>
            <a:ext cx="2968486" cy="1033272"/>
          </a:xfrm>
          <a:prstGeom prst="horizont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/>
              <a:t>DOĞRU YANITLARI GÖSTER.</a:t>
            </a:r>
          </a:p>
        </p:txBody>
      </p:sp>
      <p:sp>
        <p:nvSpPr>
          <p:cNvPr id="4" name="Ok: Sağ 3">
            <a:extLst>
              <a:ext uri="{FF2B5EF4-FFF2-40B4-BE49-F238E27FC236}">
                <a16:creationId xmlns:a16="http://schemas.microsoft.com/office/drawing/2014/main" xmlns="" id="{9D68BB61-61DA-4136-B155-813A08420A67}"/>
              </a:ext>
            </a:extLst>
          </p:cNvPr>
          <p:cNvSpPr/>
          <p:nvPr/>
        </p:nvSpPr>
        <p:spPr>
          <a:xfrm>
            <a:off x="4928295" y="4850572"/>
            <a:ext cx="3127316" cy="1429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/>
              <a:t>Devam Edelim</a:t>
            </a:r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xmlns="" id="{ABB3FFA4-06DC-4F72-9F23-E5FA56DD9A33}"/>
              </a:ext>
            </a:extLst>
          </p:cNvPr>
          <p:cNvCxnSpPr>
            <a:cxnSpLocks/>
          </p:cNvCxnSpPr>
          <p:nvPr/>
        </p:nvCxnSpPr>
        <p:spPr>
          <a:xfrm>
            <a:off x="4793942" y="1695635"/>
            <a:ext cx="1302058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xmlns="" id="{9ACD9C91-2B9C-49ED-8952-7F3581BA1FC2}"/>
              </a:ext>
            </a:extLst>
          </p:cNvPr>
          <p:cNvCxnSpPr>
            <a:cxnSpLocks/>
          </p:cNvCxnSpPr>
          <p:nvPr/>
        </p:nvCxnSpPr>
        <p:spPr>
          <a:xfrm>
            <a:off x="2771313" y="2265285"/>
            <a:ext cx="130205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Düz Bağlayıcı 20">
            <a:extLst>
              <a:ext uri="{FF2B5EF4-FFF2-40B4-BE49-F238E27FC236}">
                <a16:creationId xmlns:a16="http://schemas.microsoft.com/office/drawing/2014/main" xmlns="" id="{68F88964-1F61-40F6-A1CC-A501E19A79AF}"/>
              </a:ext>
            </a:extLst>
          </p:cNvPr>
          <p:cNvCxnSpPr>
            <a:cxnSpLocks/>
          </p:cNvCxnSpPr>
          <p:nvPr/>
        </p:nvCxnSpPr>
        <p:spPr>
          <a:xfrm>
            <a:off x="3330606" y="2797945"/>
            <a:ext cx="1463336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2" name="Düz Bağlayıcı 21">
            <a:extLst>
              <a:ext uri="{FF2B5EF4-FFF2-40B4-BE49-F238E27FC236}">
                <a16:creationId xmlns:a16="http://schemas.microsoft.com/office/drawing/2014/main" xmlns="" id="{6199E0D0-1216-43E7-B7CD-40FF3D0864E8}"/>
              </a:ext>
            </a:extLst>
          </p:cNvPr>
          <p:cNvCxnSpPr>
            <a:cxnSpLocks/>
          </p:cNvCxnSpPr>
          <p:nvPr/>
        </p:nvCxnSpPr>
        <p:spPr>
          <a:xfrm>
            <a:off x="3633927" y="3340962"/>
            <a:ext cx="1692675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Düz Bağlayıcı 23">
            <a:extLst>
              <a:ext uri="{FF2B5EF4-FFF2-40B4-BE49-F238E27FC236}">
                <a16:creationId xmlns:a16="http://schemas.microsoft.com/office/drawing/2014/main" xmlns="" id="{0DF8154B-5337-445D-B9E2-20DE22AE951C}"/>
              </a:ext>
            </a:extLst>
          </p:cNvPr>
          <p:cNvCxnSpPr>
            <a:cxnSpLocks/>
          </p:cNvCxnSpPr>
          <p:nvPr/>
        </p:nvCxnSpPr>
        <p:spPr>
          <a:xfrm>
            <a:off x="4142913" y="3952043"/>
            <a:ext cx="926237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xmlns="" id="{BE744E3E-1479-4541-9109-5DFC00266930}"/>
              </a:ext>
            </a:extLst>
          </p:cNvPr>
          <p:cNvCxnSpPr>
            <a:cxnSpLocks/>
          </p:cNvCxnSpPr>
          <p:nvPr/>
        </p:nvCxnSpPr>
        <p:spPr>
          <a:xfrm>
            <a:off x="3330606" y="4477306"/>
            <a:ext cx="557813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733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8" grpId="1" animBg="1"/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van 2">
            <a:extLst>
              <a:ext uri="{FF2B5EF4-FFF2-40B4-BE49-F238E27FC236}">
                <a16:creationId xmlns:a16="http://schemas.microsoft.com/office/drawing/2014/main" xmlns="" id="{BD153177-D692-4716-8559-791954069D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4170" y="1690996"/>
            <a:ext cx="7091361" cy="1500725"/>
          </a:xfrm>
        </p:spPr>
        <p:txBody>
          <a:bodyPr>
            <a:normAutofit/>
          </a:bodyPr>
          <a:lstStyle/>
          <a:p>
            <a:r>
              <a:rPr lang="tr-T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TEBRİK EDERİM.</a:t>
            </a:r>
          </a:p>
        </p:txBody>
      </p:sp>
      <p:sp>
        <p:nvSpPr>
          <p:cNvPr id="4" name="Alt Başlık 3">
            <a:extLst>
              <a:ext uri="{FF2B5EF4-FFF2-40B4-BE49-F238E27FC236}">
                <a16:creationId xmlns:a16="http://schemas.microsoft.com/office/drawing/2014/main" xmlns="" id="{797EB014-D9D5-40B1-B249-3008D12620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4025" y="3157863"/>
            <a:ext cx="7086600" cy="914400"/>
          </a:xfrm>
        </p:spPr>
        <p:txBody>
          <a:bodyPr/>
          <a:lstStyle/>
          <a:p>
            <a:r>
              <a:rPr lang="tr-TR" dirty="0">
                <a:solidFill>
                  <a:srgbClr val="00B050"/>
                </a:solidFill>
              </a:rPr>
              <a:t>BURAYA KADAR BAŞARIYLA GELDİYSEN KONUYU ANLADIN DEMEKTİR.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xmlns="" id="{215ACEB8-B9C1-402D-BDA2-7EC7B99FE64D}"/>
              </a:ext>
            </a:extLst>
          </p:cNvPr>
          <p:cNvSpPr txBox="1"/>
          <p:nvPr/>
        </p:nvSpPr>
        <p:spPr>
          <a:xfrm>
            <a:off x="3324194" y="5867205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Özgür KAYA</a:t>
            </a:r>
          </a:p>
          <a:p>
            <a:pPr algn="ctr"/>
            <a:r>
              <a:rPr lang="tr-T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Türkçe Öğretmeni</a:t>
            </a:r>
          </a:p>
        </p:txBody>
      </p:sp>
    </p:spTree>
    <p:extLst>
      <p:ext uri="{BB962C8B-B14F-4D97-AF65-F5344CB8AC3E}">
        <p14:creationId xmlns:p14="http://schemas.microsoft.com/office/powerpoint/2010/main" val="506170656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xmlns="" id="{ACEE9C57-029C-4A46-B44B-B344B39B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2673" y="2543766"/>
            <a:ext cx="3315917" cy="12453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Kip Ekleri</a:t>
            </a:r>
          </a:p>
        </p:txBody>
      </p:sp>
    </p:spTree>
    <p:extLst>
      <p:ext uri="{BB962C8B-B14F-4D97-AF65-F5344CB8AC3E}">
        <p14:creationId xmlns:p14="http://schemas.microsoft.com/office/powerpoint/2010/main" val="43456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yagram 6">
            <a:extLst>
              <a:ext uri="{FF2B5EF4-FFF2-40B4-BE49-F238E27FC236}">
                <a16:creationId xmlns:a16="http://schemas.microsoft.com/office/drawing/2014/main" xmlns="" id="{9C533E39-2751-4064-AD43-820B302EE0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4911119"/>
              </p:ext>
            </p:extLst>
          </p:nvPr>
        </p:nvGraphicFramePr>
        <p:xfrm>
          <a:off x="1542389" y="504033"/>
          <a:ext cx="9562714" cy="4691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10012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A0F4A59-B354-46AC-BE4F-6840A41F6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graphicEl>
                                              <a:dgm id="{6A0F4A59-B354-46AC-BE4F-6840A41F6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graphicEl>
                                              <a:dgm id="{6A0F4A59-B354-46AC-BE4F-6840A41F6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3A620FE-A280-4040-8148-4861071906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graphicEl>
                                              <a:dgm id="{F3A620FE-A280-4040-8148-4861071906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>
                                            <p:graphicEl>
                                              <a:dgm id="{F3A620FE-A280-4040-8148-4861071906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261E589-1FAB-4992-98EE-DD284CAFCF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>
                                            <p:graphicEl>
                                              <a:dgm id="{1261E589-1FAB-4992-98EE-DD284CAFCF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>
                                            <p:graphicEl>
                                              <a:dgm id="{1261E589-1FAB-4992-98EE-DD284CAFCF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672AA43-C88B-49EF-AAC2-EA0EEE12B8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>
                                            <p:graphicEl>
                                              <a:dgm id="{D672AA43-C88B-49EF-AAC2-EA0EEE12B8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graphicEl>
                                              <a:dgm id="{D672AA43-C88B-49EF-AAC2-EA0EEE12B8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E1160C7-ECAB-4107-B1C6-55F1975D11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">
                                            <p:graphicEl>
                                              <a:dgm id="{6E1160C7-ECAB-4107-B1C6-55F1975D11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>
                                            <p:graphicEl>
                                              <a:dgm id="{6E1160C7-ECAB-4107-B1C6-55F1975D11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7492ABC-62CC-4FAF-A3E3-FD40A2388E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>
                                            <p:graphicEl>
                                              <a:dgm id="{E7492ABC-62CC-4FAF-A3E3-FD40A2388E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">
                                            <p:graphicEl>
                                              <a:dgm id="{E7492ABC-62CC-4FAF-A3E3-FD40A2388E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1DAABC8-AB55-49EF-83F0-4FA616053D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>
                                            <p:graphicEl>
                                              <a:dgm id="{B1DAABC8-AB55-49EF-83F0-4FA616053D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">
                                            <p:graphicEl>
                                              <a:dgm id="{B1DAABC8-AB55-49EF-83F0-4FA616053D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500"/>
                            </p:stCondLst>
                            <p:childTnLst>
                              <p:par>
                                <p:cTn id="40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ACCCF40-8E3F-4F1E-85C0-C0B0B4062F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">
                                            <p:graphicEl>
                                              <a:dgm id="{6ACCCF40-8E3F-4F1E-85C0-C0B0B4062F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">
                                            <p:graphicEl>
                                              <a:dgm id="{6ACCCF40-8E3F-4F1E-85C0-C0B0B4062F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3351613-AA81-49EE-BFB5-0E73E99AB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">
                                            <p:graphicEl>
                                              <a:dgm id="{33351613-AA81-49EE-BFB5-0E73E99AB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">
                                            <p:graphicEl>
                                              <a:dgm id="{33351613-AA81-49EE-BFB5-0E73E99AB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00F5541-0FA5-459F-9F64-E37ABC4689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">
                                            <p:graphicEl>
                                              <a:dgm id="{D00F5541-0FA5-459F-9F64-E37ABC4689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">
                                            <p:graphicEl>
                                              <a:dgm id="{D00F5541-0FA5-459F-9F64-E37ABC4689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0"/>
                            </p:stCondLst>
                            <p:childTnLst>
                              <p:par>
                                <p:cTn id="55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286E8C4-31EF-4C2B-9049-96726EDC31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">
                                            <p:graphicEl>
                                              <a:dgm id="{9286E8C4-31EF-4C2B-9049-96726EDC31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">
                                            <p:graphicEl>
                                              <a:dgm id="{9286E8C4-31EF-4C2B-9049-96726EDC31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xmlns="" id="{ACEE9C57-029C-4A46-B44B-B344B39B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157" y="1511424"/>
            <a:ext cx="6400801" cy="248602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Haber Kipleri</a:t>
            </a:r>
          </a:p>
        </p:txBody>
      </p:sp>
    </p:spTree>
    <p:extLst>
      <p:ext uri="{BB962C8B-B14F-4D97-AF65-F5344CB8AC3E}">
        <p14:creationId xmlns:p14="http://schemas.microsoft.com/office/powerpoint/2010/main" val="3733927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xmlns="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A) Haber Kipleri</a:t>
            </a:r>
            <a:endParaRPr lang="tr-TR" dirty="0"/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1160647" y="1674071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Haber (bildirme) kipleri, eklendikleri fiile zaman anlamı katarlar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1160647" y="2850992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Kendi arasında beşe ayrılır:</a:t>
            </a:r>
          </a:p>
        </p:txBody>
      </p:sp>
    </p:spTree>
    <p:extLst>
      <p:ext uri="{BB962C8B-B14F-4D97-AF65-F5344CB8AC3E}">
        <p14:creationId xmlns:p14="http://schemas.microsoft.com/office/powerpoint/2010/main" val="29398147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xmlns="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1. Görülen Geçmiş Zaman</a:t>
            </a:r>
            <a:endParaRPr lang="tr-TR" dirty="0"/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1160647" y="1674071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Fiilde belirtilen işin geçmişte yapıldığını ve kesin olarak bilindiğini, görüldüğünü belirtir. 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1160647" y="2850992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Fiillere getirilen </a:t>
            </a:r>
            <a:r>
              <a:rPr lang="tr-TR" sz="2400" b="1" i="1" dirty="0"/>
              <a:t>“-</a:t>
            </a:r>
            <a:r>
              <a:rPr lang="tr-TR" sz="2400" b="1" i="1" dirty="0" err="1"/>
              <a:t>dı</a:t>
            </a:r>
            <a:r>
              <a:rPr lang="tr-TR" sz="2400" b="1" i="1" dirty="0"/>
              <a:t>/-</a:t>
            </a:r>
            <a:r>
              <a:rPr lang="tr-TR" sz="2400" b="1" i="1" dirty="0" err="1"/>
              <a:t>di</a:t>
            </a:r>
            <a:r>
              <a:rPr lang="tr-TR" sz="2400" b="1" i="1" dirty="0"/>
              <a:t>/-</a:t>
            </a:r>
            <a:r>
              <a:rPr lang="tr-TR" sz="2400" b="1" i="1" dirty="0" err="1"/>
              <a:t>du</a:t>
            </a:r>
            <a:r>
              <a:rPr lang="tr-TR" sz="2400" b="1" i="1" dirty="0"/>
              <a:t>/-</a:t>
            </a:r>
            <a:r>
              <a:rPr lang="tr-TR" sz="2400" b="1" i="1" dirty="0" err="1"/>
              <a:t>dü</a:t>
            </a:r>
            <a:r>
              <a:rPr lang="tr-TR" sz="2400" b="1" i="1" dirty="0"/>
              <a:t>/-</a:t>
            </a:r>
            <a:r>
              <a:rPr lang="tr-TR" sz="2400" b="1" i="1" dirty="0" err="1"/>
              <a:t>tı</a:t>
            </a:r>
            <a:r>
              <a:rPr lang="tr-TR" sz="2400" b="1" i="1" dirty="0"/>
              <a:t>/-ti/-tu/-</a:t>
            </a:r>
            <a:r>
              <a:rPr lang="tr-TR" sz="2400" b="1" i="1" dirty="0" err="1"/>
              <a:t>tü</a:t>
            </a:r>
            <a:r>
              <a:rPr lang="tr-TR" sz="2400" b="1" i="1" dirty="0"/>
              <a:t>” </a:t>
            </a:r>
            <a:r>
              <a:rPr lang="tr-TR" sz="2400" dirty="0"/>
              <a:t>ekiyle yapılır. 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D1086B03-1D79-4C7F-89EF-B730EEEBDFA2}"/>
              </a:ext>
            </a:extLst>
          </p:cNvPr>
          <p:cNvSpPr txBox="1">
            <a:spLocks/>
          </p:cNvSpPr>
          <p:nvPr/>
        </p:nvSpPr>
        <p:spPr>
          <a:xfrm>
            <a:off x="1160647" y="3725442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Ekinden dolayı «</a:t>
            </a:r>
            <a:r>
              <a:rPr lang="tr-TR" sz="2400" dirty="0" err="1"/>
              <a:t>di’li</a:t>
            </a:r>
            <a:r>
              <a:rPr lang="tr-TR" sz="2400" dirty="0"/>
              <a:t> geçmiş zaman» adıyla da anılır.</a:t>
            </a:r>
          </a:p>
        </p:txBody>
      </p:sp>
    </p:spTree>
    <p:extLst>
      <p:ext uri="{BB962C8B-B14F-4D97-AF65-F5344CB8AC3E}">
        <p14:creationId xmlns:p14="http://schemas.microsoft.com/office/powerpoint/2010/main" val="1115194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Tabağımdaki tüm yemeği bitir</a:t>
            </a:r>
            <a:r>
              <a:rPr lang="tr-TR" sz="2400" b="1" u="sng" dirty="0">
                <a:solidFill>
                  <a:srgbClr val="00B050"/>
                </a:solidFill>
              </a:rPr>
              <a:t>di</a:t>
            </a:r>
            <a:r>
              <a:rPr lang="tr-TR" sz="2400" dirty="0"/>
              <a:t>m. </a:t>
            </a:r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xmlns="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38126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Kahvaltıdan sonra dişlerini fırçala</a:t>
            </a:r>
            <a:r>
              <a:rPr lang="tr-TR" sz="2400" b="1" u="sng" dirty="0">
                <a:solidFill>
                  <a:srgbClr val="00B050"/>
                </a:solidFill>
              </a:rPr>
              <a:t>dı</a:t>
            </a:r>
            <a:r>
              <a:rPr lang="tr-TR" sz="2400" dirty="0"/>
              <a:t>.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xmlns="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0897025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Arkadaşımın esprisine hep beraber gül</a:t>
            </a:r>
            <a:r>
              <a:rPr lang="tr-TR" sz="2400" b="1" u="sng" dirty="0">
                <a:solidFill>
                  <a:srgbClr val="00B050"/>
                </a:solidFill>
              </a:rPr>
              <a:t>dü</a:t>
            </a:r>
            <a:r>
              <a:rPr lang="tr-TR" sz="2400" dirty="0"/>
              <a:t>k.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2957608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Geçen hafta cemre toprağa düş</a:t>
            </a:r>
            <a:r>
              <a:rPr lang="tr-TR" sz="2400" b="1" u="sng" dirty="0">
                <a:solidFill>
                  <a:srgbClr val="00B050"/>
                </a:solidFill>
              </a:rPr>
              <a:t>tü</a:t>
            </a:r>
            <a:r>
              <a:rPr lang="tr-TR" sz="2400" dirty="0"/>
              <a:t>. 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043442" y="3521787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Ödevlerini eksiksiz yap</a:t>
            </a:r>
            <a:r>
              <a:rPr lang="tr-TR" sz="2400" b="1" u="sng" dirty="0">
                <a:solidFill>
                  <a:srgbClr val="00B050"/>
                </a:solidFill>
              </a:rPr>
              <a:t>tı</a:t>
            </a:r>
            <a:r>
              <a:rPr lang="tr-TR" sz="2400" dirty="0"/>
              <a:t>. </a:t>
            </a:r>
          </a:p>
        </p:txBody>
      </p:sp>
      <p:sp>
        <p:nvSpPr>
          <p:cNvPr id="10" name="İçerik Yer Tutucusu 2">
            <a:extLst>
              <a:ext uri="{FF2B5EF4-FFF2-40B4-BE49-F238E27FC236}">
                <a16:creationId xmlns:a16="http://schemas.microsoft.com/office/drawing/2014/main" xmlns="" id="{AE235684-FBA3-41D4-B451-D9578634453A}"/>
              </a:ext>
            </a:extLst>
          </p:cNvPr>
          <p:cNvSpPr txBox="1">
            <a:spLocks/>
          </p:cNvSpPr>
          <p:nvPr/>
        </p:nvSpPr>
        <p:spPr>
          <a:xfrm>
            <a:off x="1043442" y="4085966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Paketi eve kadar taşı</a:t>
            </a:r>
            <a:r>
              <a:rPr lang="tr-TR" sz="2400" b="1" u="sng" dirty="0">
                <a:solidFill>
                  <a:srgbClr val="00B050"/>
                </a:solidFill>
              </a:rPr>
              <a:t>dı</a:t>
            </a:r>
            <a:r>
              <a:rPr lang="tr-TR" sz="2400" dirty="0"/>
              <a:t>m.</a:t>
            </a:r>
          </a:p>
        </p:txBody>
      </p:sp>
    </p:spTree>
    <p:extLst>
      <p:ext uri="{BB962C8B-B14F-4D97-AF65-F5344CB8AC3E}">
        <p14:creationId xmlns:p14="http://schemas.microsoft.com/office/powerpoint/2010/main" val="12437692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  <p:bldP spid="9" grpId="0" build="p"/>
      <p:bldP spid="10" grpId="0" build="p"/>
    </p:bldLst>
  </p:timing>
</p:sld>
</file>

<file path=ppt/theme/theme1.xml><?xml version="1.0" encoding="utf-8"?>
<a:theme xmlns:a="http://schemas.openxmlformats.org/drawingml/2006/main" name="Oynayan Çocuklar 16x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F03461883.potx" id="{18737D51-7733-4200-B5C9-BF22CA2CE631}" vid="{40CEFE45-12FF-4454-86EB-59F04C858872}"/>
    </a:ext>
  </a:extLst>
</a:theme>
</file>

<file path=ppt/theme/theme2.xml><?xml version="1.0" encoding="utf-8"?>
<a:theme xmlns:a="http://schemas.openxmlformats.org/drawingml/2006/main" name="Office Teması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eması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Oynayan çocuklar eğitim sunusu tasarımı (çizgi karakterler, geniş ekran)</Template>
  <TotalTime>173</TotalTime>
  <Words>1190</Words>
  <Application>Microsoft Office PowerPoint</Application>
  <PresentationFormat>Özel</PresentationFormat>
  <Paragraphs>222</Paragraphs>
  <Slides>38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38</vt:i4>
      </vt:variant>
    </vt:vector>
  </HeadingPairs>
  <TitlesOfParts>
    <vt:vector size="39" baseType="lpstr">
      <vt:lpstr>Oynayan Çocuklar 16x9</vt:lpstr>
      <vt:lpstr>Çekimli Fiil</vt:lpstr>
      <vt:lpstr>Fiil Nedir?</vt:lpstr>
      <vt:lpstr>Çekimli Fiil Nedir?</vt:lpstr>
      <vt:lpstr>Kip Ekleri</vt:lpstr>
      <vt:lpstr>PowerPoint Sunusu</vt:lpstr>
      <vt:lpstr>Haber Kipleri</vt:lpstr>
      <vt:lpstr>A) Haber Kipleri</vt:lpstr>
      <vt:lpstr>1. Görülen Geçmiş Zaman</vt:lpstr>
      <vt:lpstr>Örnek:</vt:lpstr>
      <vt:lpstr>2. Duyulan Geçmiş Zaman</vt:lpstr>
      <vt:lpstr>Örnek:</vt:lpstr>
      <vt:lpstr>3. Şimdiki Zaman</vt:lpstr>
      <vt:lpstr>Örnek:</vt:lpstr>
      <vt:lpstr>4. Gelecek Zaman</vt:lpstr>
      <vt:lpstr>Örnek:</vt:lpstr>
      <vt:lpstr>5. Geniş Zaman</vt:lpstr>
      <vt:lpstr>Örnek:</vt:lpstr>
      <vt:lpstr>DİKKAT!</vt:lpstr>
      <vt:lpstr>HABER KİPLERİ BİTTİ. </vt:lpstr>
      <vt:lpstr>Verilen cümlelerdeki fiillerin kiplerini bulalım.</vt:lpstr>
      <vt:lpstr>Dilek Kipleri</vt:lpstr>
      <vt:lpstr>B) Dilek Kipleri</vt:lpstr>
      <vt:lpstr>1. Gereklilik Kipi</vt:lpstr>
      <vt:lpstr>Örnek:</vt:lpstr>
      <vt:lpstr>2. Dilek/Şart Kipi</vt:lpstr>
      <vt:lpstr>Örnek:</vt:lpstr>
      <vt:lpstr>3. İstek Kipi</vt:lpstr>
      <vt:lpstr>Örnek:</vt:lpstr>
      <vt:lpstr>4. Emir Kipi</vt:lpstr>
      <vt:lpstr>Örnek:</vt:lpstr>
      <vt:lpstr>DİLEK KİPLERİ BİTTİ. </vt:lpstr>
      <vt:lpstr>Verilen cümlelerdeki fiillerin kiplerini bulalım.</vt:lpstr>
      <vt:lpstr>Kişi Ekleri</vt:lpstr>
      <vt:lpstr>Kişi Ekleri</vt:lpstr>
      <vt:lpstr>Örnek:</vt:lpstr>
      <vt:lpstr>KİŞİ EKLERİ BİTTİ. </vt:lpstr>
      <vt:lpstr>Verilen cümlelerdeki fiillerin kişilerini bulalım.</vt:lpstr>
      <vt:lpstr>TEBRİK EDERİM.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Başlık Düzeni</dc:title>
  <dc:creator>Özgür Kaya</dc:creator>
  <cp:lastModifiedBy>Buro</cp:lastModifiedBy>
  <cp:revision>28</cp:revision>
  <dcterms:created xsi:type="dcterms:W3CDTF">2020-06-07T09:39:41Z</dcterms:created>
  <dcterms:modified xsi:type="dcterms:W3CDTF">2020-12-14T07:29:44Z</dcterms:modified>
</cp:coreProperties>
</file>