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4085AB3A-CAF4-4615-BC9D-4DCDDFDAE2F6}" type="datetimeFigureOut">
              <a:rPr lang="tr-TR" smtClean="0"/>
              <a:pPr/>
              <a:t>28.12.2020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766CAF62-7D4D-4672-9DA9-CBEE51A5D0C5}"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85AB3A-CAF4-4615-BC9D-4DCDDFDAE2F6}" type="datetimeFigureOut">
              <a:rPr lang="tr-TR" smtClean="0"/>
              <a:pPr/>
              <a:t>28.12.2020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6CAF62-7D4D-4672-9DA9-CBEE51A5D0C5}"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soruindir.ne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soruindir.n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484784"/>
            <a:ext cx="7772400" cy="1470025"/>
          </a:xfrm>
        </p:spPr>
        <p:style>
          <a:lnRef idx="1">
            <a:schemeClr val="accent5"/>
          </a:lnRef>
          <a:fillRef idx="2">
            <a:schemeClr val="accent5"/>
          </a:fillRef>
          <a:effectRef idx="1">
            <a:schemeClr val="accent5"/>
          </a:effectRef>
          <a:fontRef idx="minor">
            <a:schemeClr val="dk1"/>
          </a:fontRef>
        </p:style>
        <p:txBody>
          <a:bodyPr>
            <a:normAutofit/>
          </a:bodyPr>
          <a:lstStyle/>
          <a:p>
            <a:r>
              <a:rPr lang="tr-TR" sz="6000" b="1" dirty="0" smtClean="0"/>
              <a:t>10. SINIF FELSEFE</a:t>
            </a:r>
            <a:endParaRPr lang="tr-TR" sz="6000" b="1" dirty="0"/>
          </a:p>
        </p:txBody>
      </p:sp>
      <p:sp>
        <p:nvSpPr>
          <p:cNvPr id="3" name="2 Alt Başlık"/>
          <p:cNvSpPr>
            <a:spLocks noGrp="1"/>
          </p:cNvSpPr>
          <p:nvPr>
            <p:ph type="subTitle" idx="1"/>
          </p:nvPr>
        </p:nvSpPr>
        <p:spPr/>
        <p:style>
          <a:lnRef idx="1">
            <a:schemeClr val="accent4"/>
          </a:lnRef>
          <a:fillRef idx="2">
            <a:schemeClr val="accent4"/>
          </a:fillRef>
          <a:effectRef idx="1">
            <a:schemeClr val="accent4"/>
          </a:effectRef>
          <a:fontRef idx="minor">
            <a:schemeClr val="dk1"/>
          </a:fontRef>
        </p:style>
        <p:txBody>
          <a:bodyPr/>
          <a:lstStyle/>
          <a:p>
            <a:pPr marL="514350" indent="-514350">
              <a:buAutoNum type="arabicPeriod"/>
            </a:pPr>
            <a:r>
              <a:rPr lang="tr-TR" sz="4000" b="1" dirty="0" smtClean="0">
                <a:solidFill>
                  <a:srgbClr val="0070C0"/>
                </a:solidFill>
              </a:rPr>
              <a:t>ÜNİTE</a:t>
            </a:r>
          </a:p>
          <a:p>
            <a:pPr marL="514350" indent="-514350"/>
            <a:r>
              <a:rPr lang="tr-TR" sz="4400" b="1" dirty="0" smtClean="0">
                <a:solidFill>
                  <a:srgbClr val="0070C0"/>
                </a:solidFill>
              </a:rPr>
              <a:t>FELSEFEYİ TANIMA</a:t>
            </a:r>
            <a:endParaRPr lang="tr-TR" sz="4400" b="1" dirty="0">
              <a:solidFill>
                <a:srgbClr val="0070C0"/>
              </a:solidFill>
            </a:endParaRPr>
          </a:p>
        </p:txBody>
      </p:sp>
      <p:sp>
        <p:nvSpPr>
          <p:cNvPr id="4" name="3 Dikdörtgen"/>
          <p:cNvSpPr/>
          <p:nvPr/>
        </p:nvSpPr>
        <p:spPr>
          <a:xfrm>
            <a:off x="2051720" y="404664"/>
            <a:ext cx="4572000" cy="369332"/>
          </a:xfrm>
          <a:prstGeom prst="rect">
            <a:avLst/>
          </a:prstGeom>
        </p:spPr>
        <p:txBody>
          <a:bodyPr>
            <a:spAutoFit/>
          </a:bodyPr>
          <a:lstStyle/>
          <a:p>
            <a:r>
              <a:rPr lang="tr-TR" dirty="0" smtClean="0">
                <a:hlinkClick r:id="rId2"/>
              </a:rPr>
              <a:t>https://www.soruindir.net</a:t>
            </a:r>
            <a:endParaRPr lang="tr-T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çerik Yer Tutucusu" descr="5.png"/>
          <p:cNvPicPr>
            <a:picLocks noGrp="1" noChangeAspect="1"/>
          </p:cNvPicPr>
          <p:nvPr>
            <p:ph idx="1"/>
          </p:nvPr>
        </p:nvPicPr>
        <p:blipFill>
          <a:blip r:embed="rId2" cstate="print"/>
          <a:stretch>
            <a:fillRect/>
          </a:stretch>
        </p:blipFill>
        <p:spPr>
          <a:xfrm>
            <a:off x="-108520" y="1196753"/>
            <a:ext cx="9417739" cy="3384376"/>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çerik Yer Tutucusu" descr="6.png"/>
          <p:cNvPicPr>
            <a:picLocks noGrp="1" noChangeAspect="1"/>
          </p:cNvPicPr>
          <p:nvPr>
            <p:ph idx="1"/>
          </p:nvPr>
        </p:nvPicPr>
        <p:blipFill>
          <a:blip r:embed="rId2" cstate="print"/>
          <a:stretch>
            <a:fillRect/>
          </a:stretch>
        </p:blipFill>
        <p:spPr>
          <a:xfrm>
            <a:off x="0" y="1772816"/>
            <a:ext cx="9370625" cy="2443085"/>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7.png"/>
          <p:cNvPicPr>
            <a:picLocks noGrp="1" noChangeAspect="1"/>
          </p:cNvPicPr>
          <p:nvPr>
            <p:ph idx="1"/>
          </p:nvPr>
        </p:nvPicPr>
        <p:blipFill>
          <a:blip r:embed="rId2" cstate="print"/>
          <a:stretch>
            <a:fillRect/>
          </a:stretch>
        </p:blipFill>
        <p:spPr>
          <a:xfrm>
            <a:off x="683568" y="332656"/>
            <a:ext cx="7962995" cy="598551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8.png"/>
          <p:cNvPicPr>
            <a:picLocks noGrp="1" noChangeAspect="1"/>
          </p:cNvPicPr>
          <p:nvPr>
            <p:ph idx="1"/>
          </p:nvPr>
        </p:nvPicPr>
        <p:blipFill>
          <a:blip r:embed="rId2" cstate="print"/>
          <a:stretch>
            <a:fillRect/>
          </a:stretch>
        </p:blipFill>
        <p:spPr>
          <a:xfrm>
            <a:off x="251519" y="1844824"/>
            <a:ext cx="8900185" cy="1944216"/>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9.png"/>
          <p:cNvPicPr>
            <a:picLocks noGrp="1" noChangeAspect="1"/>
          </p:cNvPicPr>
          <p:nvPr>
            <p:ph idx="1"/>
          </p:nvPr>
        </p:nvPicPr>
        <p:blipFill>
          <a:blip r:embed="rId2" cstate="print"/>
          <a:stretch>
            <a:fillRect/>
          </a:stretch>
        </p:blipFill>
        <p:spPr>
          <a:xfrm>
            <a:off x="611560" y="404664"/>
            <a:ext cx="8075902" cy="6011189"/>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10.png"/>
          <p:cNvPicPr>
            <a:picLocks noGrp="1" noChangeAspect="1"/>
          </p:cNvPicPr>
          <p:nvPr>
            <p:ph idx="1"/>
          </p:nvPr>
        </p:nvPicPr>
        <p:blipFill>
          <a:blip r:embed="rId2" cstate="print"/>
          <a:stretch>
            <a:fillRect/>
          </a:stretch>
        </p:blipFill>
        <p:spPr>
          <a:xfrm>
            <a:off x="19075" y="1844824"/>
            <a:ext cx="9124925" cy="2022839"/>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11.png"/>
          <p:cNvPicPr>
            <a:picLocks noGrp="1" noChangeAspect="1"/>
          </p:cNvPicPr>
          <p:nvPr>
            <p:ph idx="1"/>
          </p:nvPr>
        </p:nvPicPr>
        <p:blipFill>
          <a:blip r:embed="rId2" cstate="print"/>
          <a:stretch>
            <a:fillRect/>
          </a:stretch>
        </p:blipFill>
        <p:spPr>
          <a:xfrm>
            <a:off x="-103355" y="1196752"/>
            <a:ext cx="9247355" cy="4285172"/>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12.png"/>
          <p:cNvPicPr>
            <a:picLocks noGrp="1" noChangeAspect="1"/>
          </p:cNvPicPr>
          <p:nvPr>
            <p:ph idx="1"/>
          </p:nvPr>
        </p:nvPicPr>
        <p:blipFill>
          <a:blip r:embed="rId2" cstate="print"/>
          <a:stretch>
            <a:fillRect/>
          </a:stretch>
        </p:blipFill>
        <p:spPr>
          <a:xfrm>
            <a:off x="0" y="1196752"/>
            <a:ext cx="9142814" cy="4324817"/>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13.png"/>
          <p:cNvPicPr>
            <a:picLocks noGrp="1" noChangeAspect="1"/>
          </p:cNvPicPr>
          <p:nvPr>
            <p:ph idx="1"/>
          </p:nvPr>
        </p:nvPicPr>
        <p:blipFill>
          <a:blip r:embed="rId2" cstate="print"/>
          <a:stretch>
            <a:fillRect/>
          </a:stretch>
        </p:blipFill>
        <p:spPr>
          <a:xfrm>
            <a:off x="0" y="1196752"/>
            <a:ext cx="9193113" cy="4435893"/>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tr-TR" b="1" dirty="0" smtClean="0"/>
              <a:t>FELSEFİ DÜŞÜNCE</a:t>
            </a:r>
            <a:endParaRPr lang="tr-TR" b="1" dirty="0"/>
          </a:p>
        </p:txBody>
      </p:sp>
      <p:sp>
        <p:nvSpPr>
          <p:cNvPr id="3" name="2 İçerik Yer Tutucusu"/>
          <p:cNvSpPr>
            <a:spLocks noGrp="1"/>
          </p:cNvSpPr>
          <p:nvPr>
            <p:ph idx="1"/>
          </p:nvPr>
        </p:nvSpPr>
        <p:spPr>
          <a:xfrm>
            <a:off x="179512" y="1484784"/>
            <a:ext cx="5400600" cy="4968552"/>
          </a:xfrm>
          <a:ln/>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tr-TR" sz="2800" dirty="0" smtClean="0"/>
              <a:t>	</a:t>
            </a:r>
            <a:r>
              <a:rPr lang="tr-TR" sz="2800" b="1" dirty="0" smtClean="0">
                <a:solidFill>
                  <a:schemeClr val="tx2">
                    <a:lumMod val="60000"/>
                    <a:lumOff val="40000"/>
                  </a:schemeClr>
                </a:solidFill>
              </a:rPr>
              <a:t>Felsefi Düşüncenin Ortaya Çıkışı:</a:t>
            </a:r>
          </a:p>
          <a:p>
            <a:pPr>
              <a:buNone/>
            </a:pPr>
            <a:endParaRPr lang="tr-TR" sz="2800" dirty="0"/>
          </a:p>
          <a:p>
            <a:pPr>
              <a:buNone/>
            </a:pPr>
            <a:r>
              <a:rPr lang="tr-TR" sz="2800" dirty="0" smtClean="0"/>
              <a:t>	Felsefenin MÖ 6. yüzyılda Antik Yunan’da doğduğu kabul edilse de aslında, MÖ 4. bin yıldan beri ortaya çıkmış olan Sümer, Mısır, </a:t>
            </a:r>
            <a:r>
              <a:rPr lang="tr-TR" sz="2800" dirty="0" err="1" smtClean="0"/>
              <a:t>Akad</a:t>
            </a:r>
            <a:r>
              <a:rPr lang="tr-TR" sz="2800" dirty="0" smtClean="0"/>
              <a:t>, </a:t>
            </a:r>
            <a:r>
              <a:rPr lang="tr-TR" sz="2800" dirty="0" err="1" smtClean="0"/>
              <a:t>Babil</a:t>
            </a:r>
            <a:r>
              <a:rPr lang="tr-TR" sz="2800" dirty="0" smtClean="0"/>
              <a:t>, Hitit, Hint ve Pers kültür ve uygarlıklarının mirası üzerinde Antik Yunan doğa felsefesiyle doğmuştur.</a:t>
            </a:r>
          </a:p>
          <a:p>
            <a:pPr>
              <a:buNone/>
            </a:pPr>
            <a:endParaRPr lang="tr-TR" sz="2800" dirty="0"/>
          </a:p>
          <a:p>
            <a:pPr>
              <a:buNone/>
            </a:pPr>
            <a:endParaRPr lang="tr-TR" sz="2800" dirty="0"/>
          </a:p>
        </p:txBody>
      </p:sp>
      <p:pic>
        <p:nvPicPr>
          <p:cNvPr id="4" name="3 Resim" descr="14.png"/>
          <p:cNvPicPr>
            <a:picLocks noChangeAspect="1"/>
          </p:cNvPicPr>
          <p:nvPr/>
        </p:nvPicPr>
        <p:blipFill>
          <a:blip r:embed="rId2" cstate="print"/>
          <a:stretch>
            <a:fillRect/>
          </a:stretch>
        </p:blipFill>
        <p:spPr>
          <a:xfrm>
            <a:off x="5652120" y="1620245"/>
            <a:ext cx="3501610" cy="324891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tr-TR" dirty="0" smtClean="0"/>
              <a:t>FELSEFENİN ANLAMI</a:t>
            </a:r>
            <a:endParaRPr lang="tr-TR" dirty="0"/>
          </a:p>
        </p:txBody>
      </p:sp>
      <p:pic>
        <p:nvPicPr>
          <p:cNvPr id="1026" name="Picture 2" descr="C:\Users\neşe\Desktop\1.png"/>
          <p:cNvPicPr>
            <a:picLocks noChangeAspect="1" noChangeArrowheads="1"/>
          </p:cNvPicPr>
          <p:nvPr/>
        </p:nvPicPr>
        <p:blipFill>
          <a:blip r:embed="rId2" cstate="print"/>
          <a:srcRect/>
          <a:stretch>
            <a:fillRect/>
          </a:stretch>
        </p:blipFill>
        <p:spPr bwMode="auto">
          <a:xfrm>
            <a:off x="213822" y="1761586"/>
            <a:ext cx="8781042" cy="397167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a:bodyPr>
          <a:lstStyle/>
          <a:p>
            <a:r>
              <a:rPr lang="tr-TR" sz="3600" b="1" dirty="0" smtClean="0"/>
              <a:t>Felsefi Düşüncenin Özellikleri</a:t>
            </a:r>
            <a:endParaRPr lang="tr-TR" sz="3600" b="1" dirty="0"/>
          </a:p>
        </p:txBody>
      </p:sp>
      <p:sp>
        <p:nvSpPr>
          <p:cNvPr id="3" name="2 İçerik Yer Tutucusu"/>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tr-TR" b="1" dirty="0" smtClean="0"/>
              <a:t>Felsefi düşünce akla dayalıdır.</a:t>
            </a:r>
          </a:p>
          <a:p>
            <a:r>
              <a:rPr lang="tr-TR" b="1" dirty="0" smtClean="0"/>
              <a:t>Felsefi düşünce, bilgi, varlık, değer üzerine bir sorgulamadır.</a:t>
            </a:r>
          </a:p>
          <a:p>
            <a:r>
              <a:rPr lang="tr-TR" b="1" dirty="0" smtClean="0"/>
              <a:t>Felsefi düşünce, </a:t>
            </a:r>
            <a:r>
              <a:rPr lang="tr-TR" b="1" dirty="0" err="1" smtClean="0"/>
              <a:t>refleksiftir</a:t>
            </a:r>
            <a:r>
              <a:rPr lang="tr-TR" b="1" dirty="0" smtClean="0"/>
              <a:t>.</a:t>
            </a:r>
          </a:p>
          <a:p>
            <a:r>
              <a:rPr lang="tr-TR" b="1" dirty="0" smtClean="0"/>
              <a:t>Felsefi düşünce, </a:t>
            </a:r>
            <a:r>
              <a:rPr lang="tr-TR" b="1" dirty="0" err="1" smtClean="0"/>
              <a:t>yığılımlı</a:t>
            </a:r>
            <a:r>
              <a:rPr lang="tr-TR" b="1" dirty="0" smtClean="0"/>
              <a:t> ilerler.</a:t>
            </a:r>
          </a:p>
          <a:p>
            <a:r>
              <a:rPr lang="tr-TR" b="1" dirty="0" smtClean="0"/>
              <a:t>Felsefi düşünce, eleştirel ve sorgulayıcıdır.</a:t>
            </a:r>
          </a:p>
          <a:p>
            <a:r>
              <a:rPr lang="tr-TR" b="1" dirty="0" smtClean="0"/>
              <a:t>Felsefi düşünce, sistemlidir.</a:t>
            </a:r>
          </a:p>
          <a:p>
            <a:pPr>
              <a:buNone/>
            </a:pPr>
            <a:endParaRPr lang="tr-T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l"/>
            <a:r>
              <a:rPr lang="tr-TR" sz="3600" b="1" dirty="0" smtClean="0"/>
              <a:t>Felsefi Sorular</a:t>
            </a:r>
            <a:endParaRPr lang="tr-TR" sz="3600" b="1" dirty="0"/>
          </a:p>
        </p:txBody>
      </p:sp>
      <p:sp>
        <p:nvSpPr>
          <p:cNvPr id="3" name="2 İçerik Yer Tutucusu"/>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tr-TR" dirty="0" smtClean="0"/>
              <a:t>	Merakın somut şekilde karşımıza çıktığı formlar sorulardır. Acaba hayatında hiç soru sormamış insan var mıdır? Ya da insanlar ne tür sorular sorarlar? Bu sorular onları nerelere, hangi alanlara götürür?</a:t>
            </a:r>
          </a:p>
          <a:p>
            <a:pPr>
              <a:buNone/>
            </a:pPr>
            <a:r>
              <a:rPr lang="tr-TR" dirty="0" smtClean="0"/>
              <a:t>	Sözgelimi, Yaşamın her yanında olan ama çoğu kez farkında olmadığımız şey nedir?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332656"/>
            <a:ext cx="8712968" cy="4608512"/>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tr-TR" dirty="0" smtClean="0"/>
              <a:t>	Bu soruya hiç şüphesiz farklı yanıtlar verilebilir. Çoğu da doğru kategorisinde değerlendirilir. Hiç şüphesiz sorular basitten karmaşığa, kolayından zoruna yaşayan insanın her zaman gündeminde oldu. Ancak bu soruların kimileri, kimi insanları bir başka şekilde meşgul etmiş ve bu sorular onların yaşamlarının önemli bir kısmını almıştır. İşte bunlara felsefi sorular diyoruz.</a:t>
            </a:r>
          </a:p>
          <a:p>
            <a:pPr>
              <a:buNone/>
            </a:pPr>
            <a:r>
              <a:rPr lang="tr-TR" dirty="0" smtClean="0"/>
              <a:t>	</a:t>
            </a:r>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836712"/>
            <a:ext cx="8712968" cy="5472608"/>
          </a:xfrm>
        </p:spPr>
        <p:style>
          <a:lnRef idx="1">
            <a:schemeClr val="dk1"/>
          </a:lnRef>
          <a:fillRef idx="2">
            <a:schemeClr val="dk1"/>
          </a:fillRef>
          <a:effectRef idx="1">
            <a:schemeClr val="dk1"/>
          </a:effectRef>
          <a:fontRef idx="minor">
            <a:schemeClr val="dk1"/>
          </a:fontRef>
        </p:style>
        <p:txBody>
          <a:bodyPr>
            <a:normAutofit/>
          </a:bodyPr>
          <a:lstStyle/>
          <a:p>
            <a:pPr>
              <a:buNone/>
            </a:pPr>
            <a:r>
              <a:rPr lang="tr-TR" dirty="0" smtClean="0"/>
              <a:t>Şimdi bu sorulardan birkaçına yer vermek gerekirse;</a:t>
            </a:r>
          </a:p>
          <a:p>
            <a:pPr>
              <a:buFont typeface="Wingdings" pitchFamily="2" charset="2"/>
              <a:buChar char="Ø"/>
            </a:pPr>
            <a:r>
              <a:rPr lang="tr-TR" dirty="0" smtClean="0"/>
              <a:t>Adaletli ve hakkaniyetli bir insan mısınız?</a:t>
            </a:r>
          </a:p>
          <a:p>
            <a:pPr>
              <a:buFont typeface="Wingdings" pitchFamily="2" charset="2"/>
              <a:buChar char="Ø"/>
            </a:pPr>
            <a:r>
              <a:rPr lang="tr-TR" dirty="0" smtClean="0"/>
              <a:t>Doğru olduğunu düşündüğünüz bir şeyi doğru yapan nedir?</a:t>
            </a:r>
          </a:p>
          <a:p>
            <a:pPr>
              <a:buFont typeface="Wingdings" pitchFamily="2" charset="2"/>
              <a:buChar char="Ø"/>
            </a:pPr>
            <a:r>
              <a:rPr lang="tr-TR" dirty="0" smtClean="0"/>
              <a:t>Bir şeyi bildiğimizi nasıl anlarız?</a:t>
            </a:r>
          </a:p>
          <a:p>
            <a:pPr>
              <a:buFont typeface="Wingdings" pitchFamily="2" charset="2"/>
              <a:buChar char="Ø"/>
            </a:pPr>
            <a:r>
              <a:rPr lang="tr-TR" dirty="0" smtClean="0"/>
              <a:t>Hiçbir şey düşünmüyor olmak mümkün müdür?</a:t>
            </a:r>
          </a:p>
          <a:p>
            <a:pPr>
              <a:buFont typeface="Wingdings" pitchFamily="2" charset="2"/>
              <a:buChar char="Ø"/>
            </a:pPr>
            <a:r>
              <a:rPr lang="tr-TR" dirty="0" smtClean="0"/>
              <a:t>Özgür iradeye sahip miyiz?</a:t>
            </a:r>
          </a:p>
          <a:p>
            <a:pPr>
              <a:buNone/>
            </a:pPr>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çerik Yer Tutucusu" descr="2.png"/>
          <p:cNvPicPr>
            <a:picLocks noGrp="1" noChangeAspect="1"/>
          </p:cNvPicPr>
          <p:nvPr>
            <p:ph idx="1"/>
          </p:nvPr>
        </p:nvPicPr>
        <p:blipFill>
          <a:blip r:embed="rId2" cstate="print"/>
          <a:stretch>
            <a:fillRect/>
          </a:stretch>
        </p:blipFill>
        <p:spPr>
          <a:xfrm>
            <a:off x="5796136" y="1196752"/>
            <a:ext cx="3191321" cy="2629267"/>
          </a:xfrm>
        </p:spPr>
      </p:pic>
      <p:sp>
        <p:nvSpPr>
          <p:cNvPr id="8" name="7 Metin kutusu"/>
          <p:cNvSpPr txBox="1"/>
          <p:nvPr/>
        </p:nvSpPr>
        <p:spPr>
          <a:xfrm>
            <a:off x="467544" y="1196752"/>
            <a:ext cx="5256584" cy="490410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buNone/>
            </a:pPr>
            <a:r>
              <a:rPr lang="tr-TR" sz="2800" b="1" dirty="0" smtClean="0">
                <a:solidFill>
                  <a:srgbClr val="FF0000"/>
                </a:solidFill>
              </a:rPr>
              <a:t>Bilgi: </a:t>
            </a:r>
            <a:r>
              <a:rPr lang="tr-TR" sz="2800" dirty="0" smtClean="0"/>
              <a:t>Özne ve nesne arasındaki ilişkiden doğan zihinsel ürüne bilgi denir.</a:t>
            </a:r>
          </a:p>
          <a:p>
            <a:pPr>
              <a:buNone/>
            </a:pPr>
            <a:r>
              <a:rPr lang="tr-TR" sz="2800" b="1" dirty="0" smtClean="0"/>
              <a:t>Örneğin; </a:t>
            </a:r>
            <a:r>
              <a:rPr lang="tr-TR" sz="2800" dirty="0" smtClean="0"/>
              <a:t>Bir çocuğun daha önce hiç görmediği tavşanı ilk gördüğünde, annesinin çocuğa, “Bak, bu bir tavşan.” dediğinde, çocuğun zihninde oluşan şekil, “tavşan” kavramıyla çerçevelenir. Böylece o çocukta tavşan bilgisi oluşur.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052736"/>
            <a:ext cx="8291264" cy="5073427"/>
          </a:xfrm>
        </p:spPr>
        <p:style>
          <a:lnRef idx="1">
            <a:schemeClr val="accent6"/>
          </a:lnRef>
          <a:fillRef idx="2">
            <a:schemeClr val="accent6"/>
          </a:fillRef>
          <a:effectRef idx="1">
            <a:schemeClr val="accent6"/>
          </a:effectRef>
          <a:fontRef idx="minor">
            <a:schemeClr val="dk1"/>
          </a:fontRef>
        </p:style>
        <p:txBody>
          <a:bodyPr/>
          <a:lstStyle/>
          <a:p>
            <a:pPr>
              <a:buNone/>
            </a:pPr>
            <a:r>
              <a:rPr lang="tr-TR" dirty="0" smtClean="0"/>
              <a:t>	</a:t>
            </a:r>
            <a:r>
              <a:rPr lang="tr-TR" b="1" dirty="0" smtClean="0">
                <a:solidFill>
                  <a:srgbClr val="FF0000"/>
                </a:solidFill>
              </a:rPr>
              <a:t>Bilinç: </a:t>
            </a:r>
            <a:r>
              <a:rPr lang="tr-TR" dirty="0" smtClean="0"/>
              <a:t>İnsanın kendisini, çevresini ve olup biteni tanıma, algılama, kavrama, fark etme yetisidir.</a:t>
            </a:r>
          </a:p>
          <a:p>
            <a:pPr>
              <a:buNone/>
            </a:pPr>
            <a:endParaRPr lang="tr-TR" dirty="0"/>
          </a:p>
          <a:p>
            <a:pPr>
              <a:buNone/>
            </a:pPr>
            <a:r>
              <a:rPr lang="tr-TR" dirty="0" smtClean="0"/>
              <a:t>	</a:t>
            </a:r>
            <a:r>
              <a:rPr lang="tr-TR" b="1" dirty="0" err="1" smtClean="0">
                <a:solidFill>
                  <a:srgbClr val="FF0000"/>
                </a:solidFill>
              </a:rPr>
              <a:t>Özbilinç</a:t>
            </a:r>
            <a:r>
              <a:rPr lang="tr-TR" b="1" dirty="0" smtClean="0">
                <a:solidFill>
                  <a:srgbClr val="FF0000"/>
                </a:solidFill>
              </a:rPr>
              <a:t>: </a:t>
            </a:r>
            <a:r>
              <a:rPr lang="tr-TR" dirty="0" smtClean="0"/>
              <a:t>Kendinin </a:t>
            </a:r>
            <a:r>
              <a:rPr lang="tr-TR" dirty="0" err="1" smtClean="0"/>
              <a:t>farkındalığı</a:t>
            </a:r>
            <a:r>
              <a:rPr lang="tr-TR" dirty="0" smtClean="0"/>
              <a:t>, kendimize dışarıdan ve nesnel bir bakışla kendimizi nasıl gördüğümüz.</a:t>
            </a:r>
            <a:endParaRPr lang="tr-T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363272" cy="5577483"/>
          </a:xfrm>
        </p:spPr>
        <p:style>
          <a:lnRef idx="2">
            <a:schemeClr val="accent1"/>
          </a:lnRef>
          <a:fillRef idx="1003">
            <a:schemeClr val="lt1"/>
          </a:fillRef>
          <a:effectRef idx="0">
            <a:schemeClr val="accent1"/>
          </a:effectRef>
          <a:fontRef idx="minor">
            <a:schemeClr val="dk1"/>
          </a:fontRef>
        </p:style>
        <p:txBody>
          <a:bodyPr>
            <a:normAutofit fontScale="85000" lnSpcReduction="10000"/>
          </a:bodyPr>
          <a:lstStyle/>
          <a:p>
            <a:pPr>
              <a:buNone/>
            </a:pPr>
            <a:r>
              <a:rPr lang="tr-TR" b="1" dirty="0">
                <a:solidFill>
                  <a:srgbClr val="FFFF00"/>
                </a:solidFill>
              </a:rPr>
              <a:t>	</a:t>
            </a:r>
            <a:r>
              <a:rPr lang="tr-TR" b="1" dirty="0" smtClean="0">
                <a:solidFill>
                  <a:srgbClr val="FFFF00"/>
                </a:solidFill>
              </a:rPr>
              <a:t>Felsefe: </a:t>
            </a:r>
            <a:r>
              <a:rPr lang="tr-TR" dirty="0" smtClean="0"/>
              <a:t>Düşünme konusu yapılan her şeye, her var olana bir anlam verme, onu derinliğine kavrama ve anlamlandırma çabasıdır.</a:t>
            </a:r>
          </a:p>
          <a:p>
            <a:pPr>
              <a:buNone/>
            </a:pPr>
            <a:endParaRPr lang="tr-TR" dirty="0"/>
          </a:p>
          <a:p>
            <a:pPr>
              <a:buNone/>
            </a:pPr>
            <a:r>
              <a:rPr lang="tr-TR" dirty="0" smtClean="0"/>
              <a:t>	</a:t>
            </a:r>
            <a:r>
              <a:rPr lang="tr-TR" dirty="0"/>
              <a:t>Bir terim olarak felsefe </a:t>
            </a:r>
            <a:r>
              <a:rPr lang="tr-TR" dirty="0" smtClean="0"/>
              <a:t>Yunanca </a:t>
            </a:r>
            <a:r>
              <a:rPr lang="tr-TR" dirty="0"/>
              <a:t>“</a:t>
            </a:r>
            <a:r>
              <a:rPr lang="tr-TR" dirty="0" err="1"/>
              <a:t>philo</a:t>
            </a:r>
            <a:r>
              <a:rPr lang="tr-TR" dirty="0"/>
              <a:t>” </a:t>
            </a:r>
            <a:r>
              <a:rPr lang="tr-TR" dirty="0" smtClean="0"/>
              <a:t>(sevgi); “</a:t>
            </a:r>
            <a:r>
              <a:rPr lang="tr-TR" dirty="0" err="1"/>
              <a:t>sophia</a:t>
            </a:r>
            <a:r>
              <a:rPr lang="tr-TR" dirty="0"/>
              <a:t>” </a:t>
            </a:r>
            <a:r>
              <a:rPr lang="tr-TR" dirty="0" smtClean="0"/>
              <a:t>(bilgi</a:t>
            </a:r>
            <a:r>
              <a:rPr lang="tr-TR" dirty="0"/>
              <a:t>, </a:t>
            </a:r>
            <a:r>
              <a:rPr lang="tr-TR" dirty="0" smtClean="0"/>
              <a:t>bilgelik) </a:t>
            </a:r>
            <a:r>
              <a:rPr lang="tr-TR" dirty="0"/>
              <a:t>sözcüklerinin </a:t>
            </a:r>
            <a:r>
              <a:rPr lang="tr-TR" dirty="0" smtClean="0"/>
              <a:t>birleşmesinden oluşmuştur</a:t>
            </a:r>
            <a:r>
              <a:rPr lang="tr-TR" dirty="0"/>
              <a:t>. Terim anlamı “</a:t>
            </a:r>
            <a:r>
              <a:rPr lang="tr-TR" dirty="0" smtClean="0"/>
              <a:t>bilgelik sevgisi</a:t>
            </a:r>
            <a:r>
              <a:rPr lang="tr-TR" dirty="0"/>
              <a:t>” demektir. </a:t>
            </a:r>
            <a:endParaRPr lang="tr-TR" dirty="0" smtClean="0"/>
          </a:p>
          <a:p>
            <a:pPr>
              <a:buNone/>
            </a:pPr>
            <a:endParaRPr lang="tr-TR" dirty="0"/>
          </a:p>
          <a:p>
            <a:pPr>
              <a:buNone/>
            </a:pPr>
            <a:r>
              <a:rPr lang="tr-TR" dirty="0" smtClean="0"/>
              <a:t>	Filozof </a:t>
            </a:r>
            <a:r>
              <a:rPr lang="tr-TR" dirty="0"/>
              <a:t>(</a:t>
            </a:r>
            <a:r>
              <a:rPr lang="tr-TR" dirty="0" err="1"/>
              <a:t>philosophos</a:t>
            </a:r>
            <a:r>
              <a:rPr lang="tr-TR" dirty="0"/>
              <a:t>) </a:t>
            </a:r>
            <a:r>
              <a:rPr lang="tr-TR" dirty="0" smtClean="0"/>
              <a:t>ise bilgeliği </a:t>
            </a:r>
            <a:r>
              <a:rPr lang="tr-TR" dirty="0"/>
              <a:t>seven kişidir. Felsefe, “bilgiyi, </a:t>
            </a:r>
            <a:r>
              <a:rPr lang="tr-TR" dirty="0" smtClean="0"/>
              <a:t>bilgeliği sevmek</a:t>
            </a:r>
            <a:r>
              <a:rPr lang="tr-TR" dirty="0"/>
              <a:t>” olduğu gibi, “bilgiyi aramak </a:t>
            </a:r>
            <a:r>
              <a:rPr lang="tr-TR" dirty="0" smtClean="0"/>
              <a:t>ve peşinde </a:t>
            </a:r>
            <a:r>
              <a:rPr lang="tr-TR" dirty="0"/>
              <a:t>olmak” anlamında da </a:t>
            </a:r>
            <a:r>
              <a:rPr lang="tr-TR" dirty="0" smtClean="0"/>
              <a:t>kullanılmıştır. </a:t>
            </a:r>
            <a:r>
              <a:rPr lang="nn-NO" dirty="0" smtClean="0"/>
              <a:t>Bu </a:t>
            </a:r>
            <a:r>
              <a:rPr lang="nn-NO" dirty="0"/>
              <a:t>kavramı ilk defa kullanan Yunanlı </a:t>
            </a:r>
            <a:r>
              <a:rPr lang="nn-NO" dirty="0" smtClean="0"/>
              <a:t>matematikçi</a:t>
            </a:r>
            <a:r>
              <a:rPr lang="tr-TR" dirty="0" smtClean="0"/>
              <a:t> ve </a:t>
            </a:r>
            <a:r>
              <a:rPr lang="tr-TR" dirty="0"/>
              <a:t>filozof </a:t>
            </a:r>
            <a:r>
              <a:rPr lang="tr-TR" dirty="0" err="1" smtClean="0"/>
              <a:t>Pythagoras’tır</a:t>
            </a:r>
            <a:r>
              <a:rPr lang="tr-TR" dirty="0" smtClean="0"/>
              <a:t>.</a:t>
            </a:r>
            <a:endParaRPr lang="tr-T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İçerik Yer Tutucusu"/>
          <p:cNvSpPr>
            <a:spLocks noGrp="1"/>
          </p:cNvSpPr>
          <p:nvPr>
            <p:ph idx="1"/>
          </p:nvPr>
        </p:nvSpPr>
        <p:spPr>
          <a:xfrm>
            <a:off x="0" y="548680"/>
            <a:ext cx="9036496" cy="5328592"/>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a:buNone/>
            </a:pPr>
            <a:r>
              <a:rPr lang="tr-TR" b="1" dirty="0" smtClean="0">
                <a:solidFill>
                  <a:schemeClr val="accent1">
                    <a:lumMod val="75000"/>
                  </a:schemeClr>
                </a:solidFill>
              </a:rPr>
              <a:t>	Hikmet: </a:t>
            </a:r>
            <a:r>
              <a:rPr lang="tr-TR" dirty="0" smtClean="0"/>
              <a:t>Felsefe kavramının </a:t>
            </a:r>
            <a:r>
              <a:rPr lang="tr-TR" dirty="0" err="1" smtClean="0"/>
              <a:t>islam</a:t>
            </a:r>
            <a:r>
              <a:rPr lang="tr-TR" dirty="0" smtClean="0"/>
              <a:t> dünyasındaki karşılığıdır.</a:t>
            </a:r>
          </a:p>
          <a:p>
            <a:pPr>
              <a:buNone/>
            </a:pPr>
            <a:r>
              <a:rPr lang="tr-TR" dirty="0" smtClean="0"/>
              <a:t>	Hikmet, insanın kendini tanıması, </a:t>
            </a:r>
          </a:p>
          <a:p>
            <a:pPr>
              <a:buNone/>
            </a:pPr>
            <a:r>
              <a:rPr lang="tr-TR" dirty="0"/>
              <a:t>	</a:t>
            </a:r>
            <a:r>
              <a:rPr lang="tr-TR" dirty="0" smtClean="0"/>
              <a:t>kendi hayatına anlam ve değer </a:t>
            </a:r>
          </a:p>
          <a:p>
            <a:pPr>
              <a:buNone/>
            </a:pPr>
            <a:r>
              <a:rPr lang="tr-TR" dirty="0"/>
              <a:t>	</a:t>
            </a:r>
            <a:r>
              <a:rPr lang="tr-TR" dirty="0" smtClean="0"/>
              <a:t>katması, sürekli değişenin arkasında</a:t>
            </a:r>
          </a:p>
          <a:p>
            <a:pPr>
              <a:buNone/>
            </a:pPr>
            <a:r>
              <a:rPr lang="tr-TR" dirty="0" smtClean="0"/>
              <a:t> 	değişmeyen ve ölümsüz özü bulma çabası olarak ifade edilebilir. Nitekim Yunanlıların büyük önem verdiği </a:t>
            </a:r>
            <a:r>
              <a:rPr lang="tr-TR" dirty="0" err="1" smtClean="0"/>
              <a:t>Delfi</a:t>
            </a:r>
            <a:r>
              <a:rPr lang="tr-TR" dirty="0" smtClean="0"/>
              <a:t> Tapınağı’nda “Kendini Bil” ifadesi vardır. </a:t>
            </a:r>
          </a:p>
          <a:p>
            <a:pPr>
              <a:buNone/>
            </a:pPr>
            <a:endParaRPr lang="tr-TR" dirty="0"/>
          </a:p>
          <a:p>
            <a:pPr>
              <a:buNone/>
            </a:pPr>
            <a:r>
              <a:rPr lang="tr-TR" dirty="0" smtClean="0"/>
              <a:t>	Yunus Emre de, “İlim kendin bilmektir.” sözüyle aynı anlama vurgu yapmıştır.</a:t>
            </a:r>
            <a:endParaRPr lang="tr-TR" dirty="0"/>
          </a:p>
        </p:txBody>
      </p:sp>
      <p:pic>
        <p:nvPicPr>
          <p:cNvPr id="6" name="5 Resim" descr="3.png"/>
          <p:cNvPicPr>
            <a:picLocks noChangeAspect="1"/>
          </p:cNvPicPr>
          <p:nvPr/>
        </p:nvPicPr>
        <p:blipFill>
          <a:blip r:embed="rId2" cstate="print"/>
          <a:stretch>
            <a:fillRect/>
          </a:stretch>
        </p:blipFill>
        <p:spPr>
          <a:xfrm>
            <a:off x="6372200" y="980728"/>
            <a:ext cx="2633805" cy="201622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95536" y="692696"/>
            <a:ext cx="8424936" cy="5688632"/>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tr-TR" dirty="0" smtClean="0"/>
              <a:t>	</a:t>
            </a:r>
            <a:r>
              <a:rPr lang="tr-TR" dirty="0"/>
              <a:t>Felsefe ve hikmet </a:t>
            </a:r>
            <a:r>
              <a:rPr lang="tr-TR" dirty="0" smtClean="0"/>
              <a:t>arasında bir </a:t>
            </a:r>
            <a:r>
              <a:rPr lang="tr-TR" dirty="0"/>
              <a:t>anlam ilişkisi olduğu gibi farklar da bulunmaktadır.</a:t>
            </a:r>
          </a:p>
          <a:p>
            <a:pPr>
              <a:buNone/>
            </a:pPr>
            <a:r>
              <a:rPr lang="tr-TR" dirty="0" smtClean="0"/>
              <a:t>	Bu </a:t>
            </a:r>
            <a:r>
              <a:rPr lang="tr-TR" dirty="0"/>
              <a:t>farklardan önemlisi, </a:t>
            </a:r>
            <a:r>
              <a:rPr lang="tr-TR" dirty="0" smtClean="0"/>
              <a:t>felsefe kaynağı </a:t>
            </a:r>
            <a:r>
              <a:rPr lang="tr-TR" dirty="0"/>
              <a:t>itibariyle </a:t>
            </a:r>
            <a:r>
              <a:rPr lang="tr-TR" b="1" u="sng" dirty="0"/>
              <a:t>akla</a:t>
            </a:r>
            <a:r>
              <a:rPr lang="tr-TR" dirty="0"/>
              <a:t>, hikmet ise </a:t>
            </a:r>
            <a:r>
              <a:rPr lang="tr-TR" b="1" u="sng" dirty="0" smtClean="0"/>
              <a:t>inanca</a:t>
            </a:r>
            <a:r>
              <a:rPr lang="tr-TR" dirty="0" smtClean="0"/>
              <a:t> dayanmaktadır</a:t>
            </a:r>
            <a:r>
              <a:rPr lang="tr-TR" dirty="0"/>
              <a:t>. </a:t>
            </a:r>
            <a:endParaRPr lang="tr-TR" dirty="0" smtClean="0"/>
          </a:p>
          <a:p>
            <a:pPr>
              <a:buNone/>
            </a:pPr>
            <a:r>
              <a:rPr lang="tr-TR" dirty="0"/>
              <a:t>	</a:t>
            </a:r>
            <a:r>
              <a:rPr lang="tr-TR" dirty="0" smtClean="0"/>
              <a:t>Felsefe </a:t>
            </a:r>
            <a:r>
              <a:rPr lang="tr-TR" dirty="0"/>
              <a:t>insanın bağımsız </a:t>
            </a:r>
            <a:r>
              <a:rPr lang="tr-TR" dirty="0" smtClean="0"/>
              <a:t>bir varlık </a:t>
            </a:r>
            <a:r>
              <a:rPr lang="tr-TR" dirty="0"/>
              <a:t>olarak hakikati akılla </a:t>
            </a:r>
            <a:r>
              <a:rPr lang="tr-TR" dirty="0" smtClean="0"/>
              <a:t>kavrayabileceği fikrini </a:t>
            </a:r>
            <a:r>
              <a:rPr lang="tr-TR" dirty="0"/>
              <a:t>ortaya atar, hikmet ise aklın yanına </a:t>
            </a:r>
            <a:r>
              <a:rPr lang="tr-TR" dirty="0" smtClean="0"/>
              <a:t>kılavuz olarak </a:t>
            </a:r>
            <a:r>
              <a:rPr lang="tr-TR" dirty="0" err="1"/>
              <a:t>içgörü</a:t>
            </a:r>
            <a:r>
              <a:rPr lang="tr-TR" dirty="0"/>
              <a:t>, sezgi ve ilhamı da </a:t>
            </a:r>
            <a:r>
              <a:rPr lang="tr-TR" dirty="0" smtClean="0"/>
              <a:t>alır. </a:t>
            </a:r>
            <a:r>
              <a:rPr lang="da-DK" dirty="0" smtClean="0"/>
              <a:t>Hikmet </a:t>
            </a:r>
            <a:r>
              <a:rPr lang="da-DK" dirty="0"/>
              <a:t>sadece insanın kendi çabası ile </a:t>
            </a:r>
            <a:r>
              <a:rPr lang="da-DK" dirty="0" smtClean="0"/>
              <a:t>elde</a:t>
            </a:r>
            <a:r>
              <a:rPr lang="tr-TR" dirty="0" smtClean="0"/>
              <a:t> edilen </a:t>
            </a:r>
            <a:r>
              <a:rPr lang="tr-TR" dirty="0"/>
              <a:t>bir sonuç değil, insanın manevi </a:t>
            </a:r>
            <a:r>
              <a:rPr lang="tr-TR" dirty="0" smtClean="0"/>
              <a:t>keşfinin de </a:t>
            </a:r>
            <a:r>
              <a:rPr lang="tr-TR" dirty="0"/>
              <a:t>bir sonucudur.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4.png"/>
          <p:cNvPicPr>
            <a:picLocks noGrp="1" noChangeAspect="1"/>
          </p:cNvPicPr>
          <p:nvPr>
            <p:ph idx="1"/>
          </p:nvPr>
        </p:nvPicPr>
        <p:blipFill>
          <a:blip r:embed="rId2" cstate="print"/>
          <a:stretch>
            <a:fillRect/>
          </a:stretch>
        </p:blipFill>
        <p:spPr>
          <a:xfrm>
            <a:off x="383571" y="1340768"/>
            <a:ext cx="8555147" cy="3813231"/>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980728"/>
            <a:ext cx="8363272" cy="5145435"/>
          </a:xfrm>
        </p:spPr>
        <p:style>
          <a:lnRef idx="1">
            <a:schemeClr val="accent1"/>
          </a:lnRef>
          <a:fillRef idx="2">
            <a:schemeClr val="accent1"/>
          </a:fillRef>
          <a:effectRef idx="1">
            <a:schemeClr val="accent1"/>
          </a:effectRef>
          <a:fontRef idx="minor">
            <a:schemeClr val="dk1"/>
          </a:fontRef>
        </p:style>
        <p:txBody>
          <a:bodyPr/>
          <a:lstStyle/>
          <a:p>
            <a:pPr>
              <a:buNone/>
            </a:pPr>
            <a:r>
              <a:rPr lang="tr-TR" dirty="0" smtClean="0"/>
              <a:t>	</a:t>
            </a:r>
            <a:r>
              <a:rPr lang="tr-TR" b="1" dirty="0" smtClean="0">
                <a:solidFill>
                  <a:schemeClr val="accent1">
                    <a:lumMod val="75000"/>
                  </a:schemeClr>
                </a:solidFill>
              </a:rPr>
              <a:t>Filozof Kimdir?</a:t>
            </a:r>
          </a:p>
          <a:p>
            <a:pPr>
              <a:buNone/>
            </a:pPr>
            <a:endParaRPr lang="tr-TR" dirty="0"/>
          </a:p>
          <a:p>
            <a:pPr>
              <a:buNone/>
            </a:pPr>
            <a:r>
              <a:rPr lang="tr-TR" dirty="0" smtClean="0"/>
              <a:t>	</a:t>
            </a:r>
            <a:r>
              <a:rPr lang="tr-TR" dirty="0"/>
              <a:t> Filozof, düşüncelerini tutarlılık </a:t>
            </a:r>
            <a:r>
              <a:rPr lang="tr-TR" dirty="0" smtClean="0"/>
              <a:t>içinde dile </a:t>
            </a:r>
            <a:r>
              <a:rPr lang="tr-TR" dirty="0"/>
              <a:t>getiren ve bu düşüncelere dayalı </a:t>
            </a:r>
            <a:r>
              <a:rPr lang="tr-TR" dirty="0" smtClean="0"/>
              <a:t>felsefi sorular </a:t>
            </a:r>
            <a:r>
              <a:rPr lang="tr-TR" dirty="0"/>
              <a:t>sorabilen kimsedir. Filozof </a:t>
            </a:r>
            <a:r>
              <a:rPr lang="tr-TR" dirty="0" smtClean="0"/>
              <a:t>hayatı, insanı</a:t>
            </a:r>
            <a:r>
              <a:rPr lang="tr-TR" dirty="0"/>
              <a:t>, evreni sorgulayan, kendi </a:t>
            </a:r>
            <a:r>
              <a:rPr lang="tr-TR" dirty="0" smtClean="0"/>
              <a:t>düşünceleriyle kavrayan </a:t>
            </a:r>
            <a:r>
              <a:rPr lang="tr-TR" dirty="0"/>
              <a:t>kişidir</a:t>
            </a:r>
            <a:r>
              <a:rPr lang="tr-TR" dirty="0" smtClean="0"/>
              <a:t>.</a:t>
            </a:r>
          </a:p>
          <a:p>
            <a:pPr>
              <a:buNone/>
            </a:pPr>
            <a:endParaRPr lang="tr-TR" dirty="0" smtClean="0"/>
          </a:p>
          <a:p>
            <a:pPr>
              <a:buNone/>
            </a:pPr>
            <a:r>
              <a:rPr lang="tr-TR" dirty="0" smtClean="0">
                <a:hlinkClick r:id="rId2"/>
              </a:rPr>
              <a:t>https://www.soruindir.net</a:t>
            </a:r>
            <a:endParaRPr lang="tr-T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156</Words>
  <Application>Microsoft Office PowerPoint</Application>
  <PresentationFormat>Ekran Gösterisi (4:3)</PresentationFormat>
  <Paragraphs>52</Paragraphs>
  <Slides>23</Slides>
  <Notes>0</Notes>
  <HiddenSlides>0</HiddenSlides>
  <MMClips>0</MMClips>
  <ScaleCrop>false</ScaleCrop>
  <HeadingPairs>
    <vt:vector size="4" baseType="variant">
      <vt:variant>
        <vt:lpstr>Tema</vt:lpstr>
      </vt:variant>
      <vt:variant>
        <vt:i4>1</vt:i4>
      </vt:variant>
      <vt:variant>
        <vt:lpstr>Slayt Başlıkları</vt:lpstr>
      </vt:variant>
      <vt:variant>
        <vt:i4>23</vt:i4>
      </vt:variant>
    </vt:vector>
  </HeadingPairs>
  <TitlesOfParts>
    <vt:vector size="24" baseType="lpstr">
      <vt:lpstr>Ofis Teması</vt:lpstr>
      <vt:lpstr>10. SINIF FELSEFE</vt:lpstr>
      <vt:lpstr>FELSEFENİN ANLAMI</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FELSEFİ DÜŞÜNCE</vt:lpstr>
      <vt:lpstr>Felsefi Düşüncenin Özellikleri</vt:lpstr>
      <vt:lpstr>Felsefi Sorular</vt:lpstr>
      <vt:lpstr>Slayt 22</vt:lpstr>
      <vt:lpstr>Slayt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 SINIF FELSEFE</dc:title>
  <dc:creator>neşe</dc:creator>
  <cp:lastModifiedBy>neşe</cp:lastModifiedBy>
  <cp:revision>24</cp:revision>
  <dcterms:created xsi:type="dcterms:W3CDTF">2020-10-03T18:23:30Z</dcterms:created>
  <dcterms:modified xsi:type="dcterms:W3CDTF">2020-12-28T20:11:15Z</dcterms:modified>
</cp:coreProperties>
</file>