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61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57" d="100"/>
          <a:sy n="57" d="100"/>
        </p:scale>
        <p:origin x="-688" y="-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3.11.2020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772400" cy="1584176"/>
          </a:xfrm>
        </p:spPr>
        <p:txBody>
          <a:bodyPr>
            <a:normAutofit/>
          </a:bodyPr>
          <a:lstStyle/>
          <a:p>
            <a:pPr algn="ctr"/>
            <a:r>
              <a:rPr lang="tr-TR" sz="8000" b="1" dirty="0" smtClean="0">
                <a:solidFill>
                  <a:srgbClr val="C00000"/>
                </a:solidFill>
              </a:rPr>
              <a:t>SAYI</a:t>
            </a:r>
            <a:r>
              <a:rPr lang="tr-TR" sz="8000" b="1" dirty="0" smtClean="0"/>
              <a:t> </a:t>
            </a:r>
            <a:r>
              <a:rPr lang="tr-TR" sz="8000" b="1" dirty="0" smtClean="0">
                <a:solidFill>
                  <a:srgbClr val="C00000"/>
                </a:solidFill>
              </a:rPr>
              <a:t>ÖRÜNTÜLERİ</a:t>
            </a:r>
            <a:endParaRPr lang="tr-TR" sz="8000" b="1" dirty="0">
              <a:solidFill>
                <a:srgbClr val="C00000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895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493893" y="1484784"/>
            <a:ext cx="8280151" cy="1080666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3: </a:t>
            </a:r>
            <a:r>
              <a:rPr lang="tr-TR" dirty="0" smtClean="0"/>
              <a:t>23-21-24-22-25-</a:t>
            </a:r>
            <a:r>
              <a:rPr lang="tr-TR" b="1" dirty="0" smtClean="0"/>
              <a:t>       </a:t>
            </a:r>
            <a:r>
              <a:rPr lang="tr-TR" dirty="0" smtClean="0"/>
              <a:t>-26 örüntüsünde       yerine gelecek sayı kaçtır?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5" name="İkizkenar Üçgen 4"/>
          <p:cNvSpPr/>
          <p:nvPr/>
        </p:nvSpPr>
        <p:spPr>
          <a:xfrm>
            <a:off x="3938098" y="1556792"/>
            <a:ext cx="360040" cy="288032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İkizkenar Üçgen 7"/>
          <p:cNvSpPr/>
          <p:nvPr/>
        </p:nvSpPr>
        <p:spPr>
          <a:xfrm>
            <a:off x="6908559" y="1556792"/>
            <a:ext cx="360040" cy="288032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755575" y="3789040"/>
            <a:ext cx="755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23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2718221" y="3774766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B)  24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4633969" y="3760702"/>
            <a:ext cx="75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25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6835745" y="3755735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D)26</a:t>
            </a:r>
            <a:endParaRPr lang="tr-TR" dirty="0"/>
          </a:p>
        </p:txBody>
      </p:sp>
      <p:sp>
        <p:nvSpPr>
          <p:cNvPr id="14" name="Halka 13"/>
          <p:cNvSpPr/>
          <p:nvPr/>
        </p:nvSpPr>
        <p:spPr>
          <a:xfrm>
            <a:off x="629948" y="3742121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50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8" grpId="0" animBg="1"/>
      <p:bldP spid="10" grpId="0"/>
      <p:bldP spid="11" grpId="0"/>
      <p:bldP spid="12" grpId="0"/>
      <p:bldP spid="13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01826873"/>
              </p:ext>
            </p:extLst>
          </p:nvPr>
        </p:nvGraphicFramePr>
        <p:xfrm>
          <a:off x="1619672" y="1484784"/>
          <a:ext cx="4680519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92088"/>
                <a:gridCol w="792088"/>
                <a:gridCol w="792088"/>
                <a:gridCol w="792088"/>
                <a:gridCol w="792087"/>
              </a:tblGrid>
              <a:tr h="432048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42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49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İçerik Yer Tutucusu 2"/>
          <p:cNvSpPr txBox="1">
            <a:spLocks/>
          </p:cNvSpPr>
          <p:nvPr/>
        </p:nvSpPr>
        <p:spPr>
          <a:xfrm>
            <a:off x="251521" y="1484784"/>
            <a:ext cx="8522524" cy="1080666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4:                                       ?         ?           ?    </a:t>
            </a:r>
            <a:r>
              <a:rPr lang="tr-TR" dirty="0" smtClean="0"/>
              <a:t>örüntüsünde boş bırakılan yerlere sırasıyla  aşağıdakilerden hangileri gelmelidir?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55576" y="3074712"/>
            <a:ext cx="143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62-69-76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827245" y="3075982"/>
            <a:ext cx="137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63-70-77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755576" y="4594864"/>
            <a:ext cx="1365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61-68-75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932040" y="4440816"/>
            <a:ext cx="14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D</a:t>
            </a:r>
            <a:r>
              <a:rPr lang="tr-TR" dirty="0" smtClean="0"/>
              <a:t>)  63-70-76</a:t>
            </a:r>
            <a:endParaRPr lang="tr-TR" dirty="0"/>
          </a:p>
        </p:txBody>
      </p:sp>
      <p:sp>
        <p:nvSpPr>
          <p:cNvPr id="17" name="Halka 16"/>
          <p:cNvSpPr/>
          <p:nvPr/>
        </p:nvSpPr>
        <p:spPr>
          <a:xfrm>
            <a:off x="4756777" y="3002650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1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764704"/>
            <a:ext cx="8280920" cy="1440160"/>
          </a:xfrm>
        </p:spPr>
        <p:txBody>
          <a:bodyPr/>
          <a:lstStyle/>
          <a:p>
            <a:pPr marL="0" indent="0"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5: </a:t>
            </a:r>
            <a:r>
              <a:rPr lang="tr-TR" dirty="0" smtClean="0"/>
              <a:t>24-29-27-32-     -     -33 örüntüsünde         ve        yerine </a:t>
            </a:r>
            <a:r>
              <a:rPr lang="tr-TR" b="1" u="sng" dirty="0" smtClean="0"/>
              <a:t>sırasıyla </a:t>
            </a:r>
            <a:r>
              <a:rPr lang="tr-TR" dirty="0" smtClean="0"/>
              <a:t> hangi sayılar gelmelidir?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3838013" y="1309085"/>
            <a:ext cx="360040" cy="301253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y 5"/>
          <p:cNvSpPr/>
          <p:nvPr/>
        </p:nvSpPr>
        <p:spPr>
          <a:xfrm>
            <a:off x="3488830" y="1250297"/>
            <a:ext cx="291081" cy="522517"/>
          </a:xfrm>
          <a:prstGeom prst="moon">
            <a:avLst>
              <a:gd name="adj" fmla="val 31047"/>
            </a:avLst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5-Nokta Yıldız 7"/>
          <p:cNvSpPr/>
          <p:nvPr/>
        </p:nvSpPr>
        <p:spPr>
          <a:xfrm>
            <a:off x="7704348" y="1320036"/>
            <a:ext cx="360040" cy="36004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539552" y="3320829"/>
            <a:ext cx="1015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31-35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434095" y="3320829"/>
            <a:ext cx="1048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30-35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506619" y="3307111"/>
            <a:ext cx="106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35-30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533664" y="3336653"/>
            <a:ext cx="1033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D)  35-31</a:t>
            </a:r>
            <a:endParaRPr lang="tr-TR" dirty="0"/>
          </a:p>
        </p:txBody>
      </p:sp>
      <p:sp>
        <p:nvSpPr>
          <p:cNvPr id="13" name="Halka 12"/>
          <p:cNvSpPr/>
          <p:nvPr/>
        </p:nvSpPr>
        <p:spPr>
          <a:xfrm>
            <a:off x="2339752" y="3248767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Ay 14"/>
          <p:cNvSpPr/>
          <p:nvPr/>
        </p:nvSpPr>
        <p:spPr>
          <a:xfrm>
            <a:off x="6967234" y="1284402"/>
            <a:ext cx="291081" cy="529332"/>
          </a:xfrm>
          <a:prstGeom prst="moon">
            <a:avLst>
              <a:gd name="adj" fmla="val 31047"/>
            </a:avLst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605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359531" y="1419574"/>
            <a:ext cx="8424936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6: </a:t>
            </a:r>
            <a:r>
              <a:rPr lang="tr-TR" dirty="0" smtClean="0"/>
              <a:t>45-41-47-43-49-45-      -       - örüntüsünde      ve      yerine gelebilecek sayıların toplamı kaçtır?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5" name="İkizkenar Üçgen 4"/>
          <p:cNvSpPr/>
          <p:nvPr/>
        </p:nvSpPr>
        <p:spPr>
          <a:xfrm>
            <a:off x="4365883" y="1498880"/>
            <a:ext cx="254627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036650" y="1570888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izkenar Üçgen 6"/>
          <p:cNvSpPr/>
          <p:nvPr/>
        </p:nvSpPr>
        <p:spPr>
          <a:xfrm>
            <a:off x="7573626" y="1498880"/>
            <a:ext cx="254627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8328884" y="1570888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805753" y="3615898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 98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479356" y="3628340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 97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204371" y="3575388"/>
            <a:ext cx="777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 51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124827" y="3575388"/>
            <a:ext cx="844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D</a:t>
            </a:r>
            <a:r>
              <a:rPr lang="tr-TR" dirty="0" smtClean="0"/>
              <a:t>)   47</a:t>
            </a:r>
            <a:endParaRPr lang="tr-TR" dirty="0"/>
          </a:p>
        </p:txBody>
      </p:sp>
      <p:sp>
        <p:nvSpPr>
          <p:cNvPr id="15" name="Halka 14"/>
          <p:cNvSpPr/>
          <p:nvPr/>
        </p:nvSpPr>
        <p:spPr>
          <a:xfrm>
            <a:off x="743490" y="3556278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46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54163" y="1330994"/>
            <a:ext cx="8229600" cy="1296144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7: </a:t>
            </a:r>
            <a:r>
              <a:rPr lang="tr-TR" dirty="0" smtClean="0"/>
              <a:t>45-43-48-46-      -     -54 örüntüsünde        ve      yerine gelebilecek sayılar arasındaki fark kaçtır?</a:t>
            </a:r>
          </a:p>
        </p:txBody>
      </p:sp>
      <p:sp>
        <p:nvSpPr>
          <p:cNvPr id="7" name="Küp 6"/>
          <p:cNvSpPr/>
          <p:nvPr/>
        </p:nvSpPr>
        <p:spPr>
          <a:xfrm>
            <a:off x="3707904" y="1412776"/>
            <a:ext cx="360040" cy="36004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Teneke 7"/>
          <p:cNvSpPr/>
          <p:nvPr/>
        </p:nvSpPr>
        <p:spPr>
          <a:xfrm>
            <a:off x="4285396" y="1412776"/>
            <a:ext cx="288032" cy="36004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üp 8"/>
          <p:cNvSpPr/>
          <p:nvPr/>
        </p:nvSpPr>
        <p:spPr>
          <a:xfrm>
            <a:off x="7203753" y="1367841"/>
            <a:ext cx="360040" cy="36004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Teneke 9"/>
          <p:cNvSpPr/>
          <p:nvPr/>
        </p:nvSpPr>
        <p:spPr>
          <a:xfrm>
            <a:off x="8074257" y="1367841"/>
            <a:ext cx="288032" cy="36004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899592" y="3717032"/>
            <a:ext cx="782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 51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2901526" y="3715470"/>
            <a:ext cx="824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 49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860032" y="3722586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 2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6530654" y="3689342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 startAt="4"/>
            </a:pPr>
            <a:r>
              <a:rPr lang="tr-TR" dirty="0" smtClean="0"/>
              <a:t>100</a:t>
            </a:r>
          </a:p>
        </p:txBody>
      </p:sp>
      <p:sp>
        <p:nvSpPr>
          <p:cNvPr id="15" name="Halka 14"/>
          <p:cNvSpPr/>
          <p:nvPr/>
        </p:nvSpPr>
        <p:spPr>
          <a:xfrm>
            <a:off x="4792627" y="3650524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83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512168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8:                                                                            </a:t>
            </a:r>
            <a:r>
              <a:rPr lang="tr-TR" dirty="0" smtClean="0"/>
              <a:t>örüntüsünde boş bırakılan yerlere sırasıyla hangi sayılar gelmelidir?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endParaRPr lang="tr-TR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6033061"/>
              </p:ext>
            </p:extLst>
          </p:nvPr>
        </p:nvGraphicFramePr>
        <p:xfrm>
          <a:off x="176368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0">
                <a:tc>
                  <a:txBody>
                    <a:bodyPr/>
                    <a:lstStyle/>
                    <a:p>
                      <a:r>
                        <a:rPr lang="tr-TR" dirty="0" smtClean="0"/>
                        <a:t>   16                                                                                               </a:t>
                      </a:r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823164"/>
              </p:ext>
            </p:extLst>
          </p:nvPr>
        </p:nvGraphicFramePr>
        <p:xfrm>
          <a:off x="320384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0">
                <a:tc>
                  <a:txBody>
                    <a:bodyPr/>
                    <a:lstStyle/>
                    <a:p>
                      <a:r>
                        <a:rPr lang="tr-TR" dirty="0" smtClean="0"/>
                        <a:t>  18 </a:t>
                      </a:r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9860128"/>
              </p:ext>
            </p:extLst>
          </p:nvPr>
        </p:nvGraphicFramePr>
        <p:xfrm>
          <a:off x="248376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0">
                <a:tc>
                  <a:txBody>
                    <a:bodyPr/>
                    <a:lstStyle/>
                    <a:p>
                      <a:r>
                        <a:rPr lang="tr-TR" dirty="0" smtClean="0"/>
                        <a:t>   20</a:t>
                      </a:r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766287"/>
              </p:ext>
            </p:extLst>
          </p:nvPr>
        </p:nvGraphicFramePr>
        <p:xfrm>
          <a:off x="464400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135776">
                <a:tc>
                  <a:txBody>
                    <a:bodyPr/>
                    <a:lstStyle/>
                    <a:p>
                      <a:r>
                        <a:rPr lang="tr-TR" dirty="0" smtClean="0"/>
                        <a:t>   </a:t>
                      </a:r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tr-TR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0017736"/>
              </p:ext>
            </p:extLst>
          </p:nvPr>
        </p:nvGraphicFramePr>
        <p:xfrm>
          <a:off x="392392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144160">
                <a:tc>
                  <a:txBody>
                    <a:bodyPr/>
                    <a:lstStyle/>
                    <a:p>
                      <a:r>
                        <a:rPr lang="tr-TR" dirty="0" smtClean="0"/>
                        <a:t>  22 </a:t>
                      </a:r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3638899"/>
              </p:ext>
            </p:extLst>
          </p:nvPr>
        </p:nvGraphicFramePr>
        <p:xfrm>
          <a:off x="536408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0">
                <a:tc>
                  <a:txBody>
                    <a:bodyPr/>
                    <a:lstStyle/>
                    <a:p>
                      <a:r>
                        <a:rPr lang="tr-TR" dirty="0" smtClean="0"/>
                        <a:t>  </a:t>
                      </a:r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o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9104236"/>
              </p:ext>
            </p:extLst>
          </p:nvPr>
        </p:nvGraphicFramePr>
        <p:xfrm>
          <a:off x="6804248" y="1196752"/>
          <a:ext cx="709684" cy="365760"/>
        </p:xfrm>
        <a:graphic>
          <a:graphicData uri="http://schemas.openxmlformats.org/drawingml/2006/table">
            <a:tbl>
              <a:tblPr/>
              <a:tblGrid>
                <a:gridCol w="709684"/>
              </a:tblGrid>
              <a:tr h="144160">
                <a:tc>
                  <a:txBody>
                    <a:bodyPr/>
                    <a:lstStyle/>
                    <a:p>
                      <a:r>
                        <a:rPr lang="tr-TR" dirty="0" smtClean="0"/>
                        <a:t>   </a:t>
                      </a:r>
                      <a:r>
                        <a:rPr lang="tr-TR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tr-TR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o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4896623"/>
              </p:ext>
            </p:extLst>
          </p:nvPr>
        </p:nvGraphicFramePr>
        <p:xfrm>
          <a:off x="6084168" y="1196752"/>
          <a:ext cx="720080" cy="365760"/>
        </p:xfrm>
        <a:graphic>
          <a:graphicData uri="http://schemas.openxmlformats.org/drawingml/2006/table">
            <a:tbl>
              <a:tblPr/>
              <a:tblGrid>
                <a:gridCol w="720080"/>
              </a:tblGrid>
              <a:tr h="293752">
                <a:tc>
                  <a:txBody>
                    <a:bodyPr/>
                    <a:lstStyle/>
                    <a:p>
                      <a:r>
                        <a:rPr lang="tr-TR" dirty="0" smtClean="0"/>
                        <a:t>   22</a:t>
                      </a:r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Metin kutusu 13"/>
          <p:cNvSpPr txBox="1"/>
          <p:nvPr/>
        </p:nvSpPr>
        <p:spPr>
          <a:xfrm>
            <a:off x="755576" y="3582828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20-24-26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076056" y="3562647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24-22-26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755576" y="4571836"/>
            <a:ext cx="1410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20-26-24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5086250" y="4415144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D</a:t>
            </a:r>
            <a:r>
              <a:rPr lang="tr-TR" dirty="0" smtClean="0"/>
              <a:t>)  20-22-26</a:t>
            </a:r>
            <a:endParaRPr lang="tr-TR" dirty="0"/>
          </a:p>
        </p:txBody>
      </p:sp>
      <p:sp>
        <p:nvSpPr>
          <p:cNvPr id="18" name="Halka 17"/>
          <p:cNvSpPr/>
          <p:nvPr/>
        </p:nvSpPr>
        <p:spPr>
          <a:xfrm>
            <a:off x="689351" y="3510766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90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/>
      <p:bldP spid="15" grpId="0"/>
      <p:bldP spid="16" grpId="0"/>
      <p:bldP spid="17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89856" y="1390815"/>
            <a:ext cx="5616624" cy="3177644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9: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169946" y="1052736"/>
            <a:ext cx="362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15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2399911" y="330364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24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482864" y="2032629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18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046699" y="3312771"/>
            <a:ext cx="32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008652" y="2007217"/>
            <a:ext cx="32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5796136" y="1760147"/>
            <a:ext cx="29523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Örüntüsünde  </a:t>
            </a:r>
            <a:r>
              <a:rPr lang="tr-TR" sz="2200" b="1" dirty="0" smtClean="0">
                <a:solidFill>
                  <a:srgbClr val="C00000"/>
                </a:solidFill>
              </a:rPr>
              <a:t>?</a:t>
            </a:r>
            <a:r>
              <a:rPr lang="tr-TR" sz="2200" dirty="0" smtClean="0"/>
              <a:t>  yerine gelecek sayıların toplamı kaçtır?</a:t>
            </a:r>
            <a:endParaRPr lang="tr-TR" sz="2200" dirty="0"/>
          </a:p>
        </p:txBody>
      </p:sp>
      <p:sp>
        <p:nvSpPr>
          <p:cNvPr id="17" name="5-Nokta Yıldız 16"/>
          <p:cNvSpPr/>
          <p:nvPr/>
        </p:nvSpPr>
        <p:spPr>
          <a:xfrm>
            <a:off x="2399911" y="1500279"/>
            <a:ext cx="1970279" cy="180336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4623835" y="4587192"/>
            <a:ext cx="804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 35</a:t>
            </a:r>
            <a:endParaRPr lang="tr-TR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6588224" y="4604980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D)   48</a:t>
            </a:r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865027" y="460498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 18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583420" y="4587192"/>
            <a:ext cx="801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B)   27</a:t>
            </a:r>
            <a:endParaRPr lang="tr-TR" dirty="0"/>
          </a:p>
        </p:txBody>
      </p:sp>
      <p:sp>
        <p:nvSpPr>
          <p:cNvPr id="22" name="Halka 21"/>
          <p:cNvSpPr/>
          <p:nvPr/>
        </p:nvSpPr>
        <p:spPr>
          <a:xfrm>
            <a:off x="6508540" y="4532918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95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1" grpId="0"/>
      <p:bldP spid="12" grpId="0"/>
      <p:bldP spid="17" grpId="0" animBg="1"/>
      <p:bldP spid="18" grpId="0"/>
      <p:bldP spid="19" grpId="0"/>
      <p:bldP spid="20" grpId="0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3024336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10: 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290638" y="1043444"/>
            <a:ext cx="40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25</a:t>
            </a:r>
            <a:endParaRPr lang="tr-TR" dirty="0"/>
          </a:p>
        </p:txBody>
      </p:sp>
      <p:sp>
        <p:nvSpPr>
          <p:cNvPr id="10" name="Güneş 9"/>
          <p:cNvSpPr/>
          <p:nvPr/>
        </p:nvSpPr>
        <p:spPr>
          <a:xfrm>
            <a:off x="2555776" y="1412776"/>
            <a:ext cx="1872207" cy="18002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4119129" y="1268444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?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356596" y="2113721"/>
            <a:ext cx="396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3</a:t>
            </a:r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150320" y="2847584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 </a:t>
            </a:r>
            <a:r>
              <a:rPr lang="tr-TR" b="1" dirty="0" smtClean="0">
                <a:solidFill>
                  <a:srgbClr val="C00000"/>
                </a:solidFill>
              </a:rPr>
              <a:t>?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333109" y="3212976"/>
            <a:ext cx="409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4</a:t>
            </a:r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2356231" y="2847584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154990" y="2165910"/>
            <a:ext cx="401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5</a:t>
            </a:r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540180" y="131597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4984863" y="1453110"/>
            <a:ext cx="40516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Örüntüsünde   </a:t>
            </a:r>
            <a:r>
              <a:rPr lang="tr-TR" sz="2400" b="1" dirty="0" smtClean="0">
                <a:solidFill>
                  <a:srgbClr val="C00000"/>
                </a:solidFill>
              </a:rPr>
              <a:t>? </a:t>
            </a:r>
            <a:r>
              <a:rPr lang="tr-TR" sz="2400" dirty="0" smtClean="0">
                <a:solidFill>
                  <a:srgbClr val="C00000"/>
                </a:solidFill>
              </a:rPr>
              <a:t>  </a:t>
            </a:r>
            <a:r>
              <a:rPr lang="tr-TR" sz="2400" dirty="0" smtClean="0"/>
              <a:t>yerine gelecek sayıların toplamı kaçtır?</a:t>
            </a:r>
            <a:endParaRPr lang="tr-TR" sz="24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1187624" y="479715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120</a:t>
            </a:r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2909498" y="4831199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180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4752666" y="4823236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200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6660232" y="4797152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D</a:t>
            </a:r>
            <a:r>
              <a:rPr lang="tr-TR" dirty="0" smtClean="0"/>
              <a:t>)  220</a:t>
            </a:r>
            <a:endParaRPr lang="tr-TR" dirty="0"/>
          </a:p>
        </p:txBody>
      </p:sp>
      <p:sp>
        <p:nvSpPr>
          <p:cNvPr id="23" name="Halka 22"/>
          <p:cNvSpPr/>
          <p:nvPr/>
        </p:nvSpPr>
        <p:spPr>
          <a:xfrm>
            <a:off x="2829042" y="4751174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663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Dersimiz bitmiştir.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2204864"/>
            <a:ext cx="7992888" cy="3096344"/>
          </a:xfrm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	</a:t>
            </a:r>
            <a:r>
              <a:rPr lang="tr-TR" sz="2800" b="1" dirty="0">
                <a:solidFill>
                  <a:srgbClr val="C00000"/>
                </a:solidFill>
              </a:rPr>
              <a:t>Hazırlayan: </a:t>
            </a:r>
            <a:r>
              <a:rPr lang="tr-TR" sz="2800" b="1" dirty="0" smtClean="0">
                <a:solidFill>
                  <a:srgbClr val="C00000"/>
                </a:solidFill>
              </a:rPr>
              <a:t>  </a:t>
            </a:r>
            <a:r>
              <a:rPr lang="tr-TR" sz="2800" dirty="0" smtClean="0">
                <a:solidFill>
                  <a:schemeClr val="tx2"/>
                </a:solidFill>
              </a:rPr>
              <a:t>Murat BAŞ</a:t>
            </a:r>
            <a:endParaRPr lang="tr-TR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5513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5139" y="836712"/>
            <a:ext cx="8229600" cy="1143000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C00000"/>
                </a:solidFill>
              </a:rPr>
              <a:t>Sayı Örüntüsü Nedir?</a:t>
            </a:r>
            <a:endParaRPr lang="tr-TR" sz="7200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4276" y="2276872"/>
            <a:ext cx="8507288" cy="1224136"/>
          </a:xfrm>
        </p:spPr>
        <p:txBody>
          <a:bodyPr>
            <a:noAutofit/>
          </a:bodyPr>
          <a:lstStyle/>
          <a:p>
            <a:r>
              <a:rPr lang="tr-TR" sz="3200" dirty="0" smtClean="0"/>
              <a:t>Belirli bir kuralı takip eden sayı  dizisine </a:t>
            </a:r>
            <a:r>
              <a:rPr lang="tr-TR" sz="3200" b="1" i="1" dirty="0" smtClean="0">
                <a:solidFill>
                  <a:srgbClr val="FF0000"/>
                </a:solidFill>
              </a:rPr>
              <a:t>sayı örüntüsü </a:t>
            </a:r>
            <a:r>
              <a:rPr lang="tr-TR" sz="3200" dirty="0" smtClean="0"/>
              <a:t>denir.</a:t>
            </a:r>
            <a:endParaRPr lang="tr-TR" sz="3200" b="1" i="1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435139" y="3517259"/>
            <a:ext cx="8507288" cy="120788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/>
              <a:t>Bir örüntünün olmazsa  olmazı </a:t>
            </a:r>
            <a:r>
              <a:rPr lang="tr-TR" sz="3200" b="1" i="1" dirty="0" smtClean="0">
                <a:solidFill>
                  <a:srgbClr val="FF0000"/>
                </a:solidFill>
              </a:rPr>
              <a:t>örüntünün kuralıdır.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24911" y="4725144"/>
            <a:ext cx="8507288" cy="12241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/>
              <a:t>Bir örüntüyü bulmak için ilk önce örüntünün kuralını bulmalıyız.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2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2"/>
          <p:cNvSpPr txBox="1">
            <a:spLocks/>
          </p:cNvSpPr>
          <p:nvPr/>
        </p:nvSpPr>
        <p:spPr>
          <a:xfrm>
            <a:off x="352369" y="1234987"/>
            <a:ext cx="8396095" cy="125790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/>
              <a:t>2-5-8-11-14-      -20 örüntüsünde        yerine gelebilecek sayıyı bulalım. 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  <p:sp>
        <p:nvSpPr>
          <p:cNvPr id="7" name="İkizkenar Üçgen 6"/>
          <p:cNvSpPr/>
          <p:nvPr/>
        </p:nvSpPr>
        <p:spPr>
          <a:xfrm>
            <a:off x="2699792" y="1340767"/>
            <a:ext cx="530352" cy="3982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İkizkenar Üçgen 7"/>
          <p:cNvSpPr/>
          <p:nvPr/>
        </p:nvSpPr>
        <p:spPr>
          <a:xfrm>
            <a:off x="6311125" y="1340767"/>
            <a:ext cx="530352" cy="45116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353082" y="2653784"/>
            <a:ext cx="8507288" cy="13512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/>
              <a:t>İlk önce örüntünün kuralını bulalım.</a:t>
            </a:r>
          </a:p>
          <a:p>
            <a:pPr marL="0" indent="0">
              <a:buNone/>
            </a:pPr>
            <a:r>
              <a:rPr lang="tr-TR" sz="3200" dirty="0" smtClean="0"/>
              <a:t>Örüntümüzdeki sayılar </a:t>
            </a:r>
            <a:r>
              <a:rPr lang="tr-TR" sz="3200" dirty="0" smtClean="0">
                <a:solidFill>
                  <a:srgbClr val="FF0000"/>
                </a:solidFill>
              </a:rPr>
              <a:t>3</a:t>
            </a:r>
            <a:r>
              <a:rPr lang="tr-TR" sz="3200" dirty="0" smtClean="0"/>
              <a:t>’er </a:t>
            </a:r>
            <a:r>
              <a:rPr lang="tr-TR" sz="3200" dirty="0" err="1" smtClean="0">
                <a:solidFill>
                  <a:srgbClr val="FF0000"/>
                </a:solidFill>
              </a:rPr>
              <a:t>3</a:t>
            </a:r>
            <a:r>
              <a:rPr lang="tr-TR" sz="3200" dirty="0" err="1" smtClean="0"/>
              <a:t>’er</a:t>
            </a:r>
            <a:r>
              <a:rPr lang="tr-TR" sz="3200" dirty="0" smtClean="0"/>
              <a:t> artıyor.</a:t>
            </a:r>
            <a:endParaRPr lang="tr-TR" sz="3200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505482" y="4293096"/>
            <a:ext cx="8507288" cy="13512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/>
              <a:t>O halde örüntümüzün kuralı </a:t>
            </a:r>
            <a:r>
              <a:rPr lang="tr-TR" sz="3200" dirty="0" smtClean="0">
                <a:solidFill>
                  <a:srgbClr val="FF0000"/>
                </a:solidFill>
              </a:rPr>
              <a:t>ileriye doğru  </a:t>
            </a:r>
          </a:p>
          <a:p>
            <a:pPr marL="0" indent="0">
              <a:buNone/>
            </a:pPr>
            <a:r>
              <a:rPr lang="tr-TR" sz="3200" dirty="0" smtClean="0">
                <a:solidFill>
                  <a:srgbClr val="FF0000"/>
                </a:solidFill>
              </a:rPr>
              <a:t>3’ erli ritmik saymaktır.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370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179512" y="1196752"/>
            <a:ext cx="8507288" cy="13512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200" dirty="0" smtClean="0"/>
              <a:t>         yerine gelecek sayıyı bulmak için, </a:t>
            </a:r>
            <a:r>
              <a:rPr lang="tr-TR" sz="3200" dirty="0" smtClean="0">
                <a:solidFill>
                  <a:srgbClr val="FF0000"/>
                </a:solidFill>
              </a:rPr>
              <a:t>14</a:t>
            </a:r>
            <a:r>
              <a:rPr lang="tr-TR" sz="3200" dirty="0" smtClean="0"/>
              <a:t> sayısına </a:t>
            </a:r>
            <a:r>
              <a:rPr lang="tr-TR" sz="3200" dirty="0" smtClean="0">
                <a:solidFill>
                  <a:srgbClr val="FF0000"/>
                </a:solidFill>
              </a:rPr>
              <a:t>3</a:t>
            </a:r>
            <a:r>
              <a:rPr lang="tr-TR" sz="3200" dirty="0" smtClean="0"/>
              <a:t> eklemeliyiz. </a:t>
            </a:r>
            <a:endParaRPr lang="tr-TR" sz="3200" dirty="0"/>
          </a:p>
        </p:txBody>
      </p:sp>
      <p:sp>
        <p:nvSpPr>
          <p:cNvPr id="5" name="İkizkenar Üçgen 4"/>
          <p:cNvSpPr/>
          <p:nvPr/>
        </p:nvSpPr>
        <p:spPr>
          <a:xfrm>
            <a:off x="506215" y="1300660"/>
            <a:ext cx="530352" cy="3982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09254" y="3202885"/>
            <a:ext cx="8507288" cy="13512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200" dirty="0" smtClean="0">
                <a:solidFill>
                  <a:srgbClr val="FF0000"/>
                </a:solidFill>
              </a:rPr>
              <a:t>   14 + 3 = 17 </a:t>
            </a:r>
            <a:r>
              <a:rPr lang="tr-TR" sz="3200" dirty="0" smtClean="0"/>
              <a:t>yapar.        Yerine gelecek olan sayı </a:t>
            </a:r>
            <a:r>
              <a:rPr lang="tr-TR" sz="3200" dirty="0" smtClean="0">
                <a:solidFill>
                  <a:srgbClr val="FF0000"/>
                </a:solidFill>
              </a:rPr>
              <a:t>17</a:t>
            </a:r>
            <a:r>
              <a:rPr lang="tr-TR" sz="3200" dirty="0" smtClean="0"/>
              <a:t> </a:t>
            </a:r>
            <a:r>
              <a:rPr lang="tr-TR" sz="3200" dirty="0" err="1" smtClean="0"/>
              <a:t>dir</a:t>
            </a:r>
            <a:r>
              <a:rPr lang="tr-TR" sz="3200" dirty="0" smtClean="0"/>
              <a:t>.  </a:t>
            </a:r>
            <a:endParaRPr lang="tr-TR" sz="3200" dirty="0"/>
          </a:p>
        </p:txBody>
      </p:sp>
      <p:sp>
        <p:nvSpPr>
          <p:cNvPr id="7" name="İkizkenar Üçgen 6"/>
          <p:cNvSpPr/>
          <p:nvPr/>
        </p:nvSpPr>
        <p:spPr>
          <a:xfrm>
            <a:off x="3749206" y="3207117"/>
            <a:ext cx="530352" cy="3982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06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6529"/>
            <a:ext cx="8229600" cy="1222351"/>
          </a:xfrm>
        </p:spPr>
        <p:txBody>
          <a:bodyPr/>
          <a:lstStyle/>
          <a:p>
            <a:pPr marL="0" indent="0">
              <a:buNone/>
            </a:pPr>
            <a:r>
              <a:rPr lang="tr-TR" sz="3200" dirty="0" smtClean="0"/>
              <a:t>   32-30-28-      -24 örüntüsünde        yerine gelebilecek </a:t>
            </a:r>
            <a:r>
              <a:rPr lang="tr-TR" sz="3200" dirty="0"/>
              <a:t>sayıyı bulalım. </a:t>
            </a:r>
            <a:endParaRPr lang="tr-TR" sz="32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680975" y="1312675"/>
            <a:ext cx="360040" cy="2286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336196" y="1335499"/>
            <a:ext cx="360040" cy="2286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505482" y="2680749"/>
            <a:ext cx="8507288" cy="13512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200" dirty="0" smtClean="0"/>
              <a:t>   İlk önce örüntünün kuralını bulalım.</a:t>
            </a:r>
          </a:p>
          <a:p>
            <a:pPr marL="0" indent="0">
              <a:buNone/>
            </a:pPr>
            <a:r>
              <a:rPr lang="tr-TR" sz="3200" dirty="0" smtClean="0"/>
              <a:t>Örüntümüzdeki sayılar </a:t>
            </a:r>
            <a:r>
              <a:rPr lang="tr-TR" sz="3200" dirty="0" smtClean="0">
                <a:solidFill>
                  <a:srgbClr val="FF0000"/>
                </a:solidFill>
              </a:rPr>
              <a:t>2</a:t>
            </a:r>
            <a:r>
              <a:rPr lang="tr-TR" sz="3200" dirty="0" smtClean="0"/>
              <a:t>’şer </a:t>
            </a:r>
            <a:r>
              <a:rPr lang="tr-TR" sz="3200" dirty="0" err="1" smtClean="0">
                <a:solidFill>
                  <a:srgbClr val="FF0000"/>
                </a:solidFill>
              </a:rPr>
              <a:t>2</a:t>
            </a:r>
            <a:r>
              <a:rPr lang="tr-TR" sz="3200" dirty="0" err="1" smtClean="0"/>
              <a:t>’şer</a:t>
            </a:r>
            <a:r>
              <a:rPr lang="tr-TR" sz="3200" dirty="0" smtClean="0"/>
              <a:t> azalıyor.</a:t>
            </a:r>
            <a:endParaRPr lang="tr-TR" sz="3200" dirty="0"/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505482" y="4293096"/>
            <a:ext cx="8507288" cy="13512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200" dirty="0" smtClean="0"/>
              <a:t>   O halde örüntümüzün kuralı </a:t>
            </a:r>
            <a:r>
              <a:rPr lang="tr-TR" sz="3200" dirty="0" smtClean="0">
                <a:solidFill>
                  <a:srgbClr val="FF0000"/>
                </a:solidFill>
              </a:rPr>
              <a:t>geriye doğru  </a:t>
            </a:r>
          </a:p>
          <a:p>
            <a:pPr marL="0" indent="0">
              <a:buNone/>
            </a:pPr>
            <a:r>
              <a:rPr lang="tr-TR" sz="3200" dirty="0" smtClean="0">
                <a:solidFill>
                  <a:srgbClr val="FF0000"/>
                </a:solidFill>
              </a:rPr>
              <a:t>2’ şerli ritmik saymaktır.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 noGrp="1"/>
          </p:cNvSpPr>
          <p:nvPr>
            <p:ph idx="1"/>
          </p:nvPr>
        </p:nvSpPr>
        <p:spPr>
          <a:xfrm>
            <a:off x="395536" y="1196752"/>
            <a:ext cx="8229600" cy="142151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200" dirty="0" smtClean="0"/>
              <a:t>         yerine gelecek sayıyı bulmak için, </a:t>
            </a:r>
            <a:r>
              <a:rPr lang="tr-TR" sz="3200" dirty="0" smtClean="0">
                <a:solidFill>
                  <a:srgbClr val="FF0000"/>
                </a:solidFill>
              </a:rPr>
              <a:t>28</a:t>
            </a:r>
            <a:r>
              <a:rPr lang="tr-TR" sz="3200" dirty="0" smtClean="0"/>
              <a:t> sayısından  </a:t>
            </a:r>
            <a:r>
              <a:rPr lang="tr-TR" sz="3200" dirty="0" smtClean="0">
                <a:solidFill>
                  <a:srgbClr val="FF0000"/>
                </a:solidFill>
              </a:rPr>
              <a:t>2 </a:t>
            </a:r>
            <a:r>
              <a:rPr lang="tr-TR" sz="3200" dirty="0" smtClean="0"/>
              <a:t>çıkartmalıyız. </a:t>
            </a:r>
            <a:endParaRPr lang="tr-TR" sz="3200" dirty="0"/>
          </a:p>
        </p:txBody>
      </p:sp>
      <p:sp>
        <p:nvSpPr>
          <p:cNvPr id="5" name="Dikdörtgen 4"/>
          <p:cNvSpPr/>
          <p:nvPr/>
        </p:nvSpPr>
        <p:spPr>
          <a:xfrm>
            <a:off x="899592" y="1426975"/>
            <a:ext cx="360040" cy="2286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47936" y="3068960"/>
            <a:ext cx="8229600" cy="142151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200" dirty="0" smtClean="0"/>
              <a:t>    </a:t>
            </a:r>
            <a:r>
              <a:rPr lang="tr-TR" sz="3200" dirty="0" smtClean="0">
                <a:solidFill>
                  <a:srgbClr val="FF0000"/>
                </a:solidFill>
              </a:rPr>
              <a:t>28-2 = 26 </a:t>
            </a:r>
            <a:r>
              <a:rPr lang="tr-TR" sz="3200" dirty="0" smtClean="0"/>
              <a:t>yapar.      Yerine gelebilecek sayı </a:t>
            </a:r>
            <a:r>
              <a:rPr lang="tr-TR" sz="3200" dirty="0" smtClean="0">
                <a:solidFill>
                  <a:srgbClr val="FF0000"/>
                </a:solidFill>
              </a:rPr>
              <a:t>26</a:t>
            </a:r>
            <a:r>
              <a:rPr lang="tr-TR" sz="3200" dirty="0" smtClean="0"/>
              <a:t> </a:t>
            </a:r>
            <a:r>
              <a:rPr lang="tr-TR" sz="3200" dirty="0" err="1" smtClean="0"/>
              <a:t>dır</a:t>
            </a:r>
            <a:r>
              <a:rPr lang="tr-TR" sz="3200" dirty="0" smtClean="0"/>
              <a:t>.   </a:t>
            </a:r>
            <a:endParaRPr lang="tr-TR" sz="3200" dirty="0"/>
          </a:p>
        </p:txBody>
      </p:sp>
      <p:sp>
        <p:nvSpPr>
          <p:cNvPr id="7" name="Dikdörtgen 6"/>
          <p:cNvSpPr/>
          <p:nvPr/>
        </p:nvSpPr>
        <p:spPr>
          <a:xfrm>
            <a:off x="3898714" y="3229359"/>
            <a:ext cx="360040" cy="2286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770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</a:rPr>
              <a:t>DEĞERLENDİRME</a:t>
            </a:r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547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46874"/>
            <a:ext cx="8229600" cy="1058123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1: </a:t>
            </a:r>
            <a:r>
              <a:rPr lang="tr-TR" dirty="0" smtClean="0"/>
              <a:t>5-8-11-      -17 örüntüsünde,       yerine gelebilecek sayı kaçtır?    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612887" y="1697768"/>
            <a:ext cx="372616" cy="36004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5508066" y="1728692"/>
            <a:ext cx="372616" cy="36004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827584" y="3573016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 12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905675" y="3538831"/>
            <a:ext cx="870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  13</a:t>
            </a:r>
            <a:endParaRPr lang="tr-TR" sz="2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4928387" y="3505748"/>
            <a:ext cx="912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 14</a:t>
            </a:r>
            <a:endParaRPr lang="tr-TR" sz="24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6880301" y="3504647"/>
            <a:ext cx="920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 15</a:t>
            </a:r>
            <a:endParaRPr lang="tr-TR" sz="2400" dirty="0"/>
          </a:p>
        </p:txBody>
      </p:sp>
      <p:sp>
        <p:nvSpPr>
          <p:cNvPr id="12" name="Halka 11"/>
          <p:cNvSpPr/>
          <p:nvPr/>
        </p:nvSpPr>
        <p:spPr>
          <a:xfrm>
            <a:off x="4830064" y="3454031"/>
            <a:ext cx="537591" cy="593048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58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/>
      <p:bldP spid="7" grpId="0"/>
      <p:bldP spid="8" grpId="0"/>
      <p:bldP spid="9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589438" y="1556792"/>
            <a:ext cx="8280151" cy="1080666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</a:t>
            </a:r>
            <a:r>
              <a:rPr lang="tr-TR" b="1" dirty="0">
                <a:solidFill>
                  <a:srgbClr val="C00000"/>
                </a:solidFill>
              </a:rPr>
              <a:t>2</a:t>
            </a:r>
            <a:r>
              <a:rPr lang="tr-TR" b="1" dirty="0" smtClean="0">
                <a:solidFill>
                  <a:srgbClr val="C00000"/>
                </a:solidFill>
              </a:rPr>
              <a:t>:</a:t>
            </a:r>
            <a:r>
              <a:rPr lang="tr-TR" dirty="0" smtClean="0">
                <a:solidFill>
                  <a:srgbClr val="C00000"/>
                </a:solidFill>
              </a:rPr>
              <a:t>  </a:t>
            </a:r>
            <a:r>
              <a:rPr lang="tr-TR" dirty="0" smtClean="0"/>
              <a:t>27-22-17-      -7-2 örüntüsünde        yerine gelecek sayı kaçtır?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3276023" y="1628800"/>
            <a:ext cx="288032" cy="3240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varlatılmış Dikdörtgen 5"/>
          <p:cNvSpPr/>
          <p:nvPr/>
        </p:nvSpPr>
        <p:spPr>
          <a:xfrm>
            <a:off x="6300192" y="1664087"/>
            <a:ext cx="288032" cy="3240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971600" y="3212976"/>
            <a:ext cx="775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  15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2649220" y="3208742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</a:t>
            </a:r>
            <a:r>
              <a:rPr lang="tr-TR" dirty="0" smtClean="0"/>
              <a:t>)   14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729514" y="3196488"/>
            <a:ext cx="769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C</a:t>
            </a:r>
            <a:r>
              <a:rPr lang="tr-TR" dirty="0" smtClean="0"/>
              <a:t>)   13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750684" y="3171349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D)  12</a:t>
            </a:r>
            <a:endParaRPr lang="tr-TR" dirty="0"/>
          </a:p>
        </p:txBody>
      </p:sp>
      <p:sp>
        <p:nvSpPr>
          <p:cNvPr id="13" name="Halka 12"/>
          <p:cNvSpPr/>
          <p:nvPr/>
        </p:nvSpPr>
        <p:spPr>
          <a:xfrm>
            <a:off x="6657223" y="3099287"/>
            <a:ext cx="486417" cy="513456"/>
          </a:xfrm>
          <a:prstGeom prst="donut">
            <a:avLst>
              <a:gd name="adj" fmla="val 207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97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7" grpId="0"/>
      <p:bldP spid="8" grpId="0"/>
      <p:bldP spid="10" grpId="0"/>
      <p:bldP spid="11" grpId="0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467</TotalTime>
  <Words>439</Words>
  <Application>Microsoft Office PowerPoint</Application>
  <PresentationFormat>Ekran Gösterisi (4:3)</PresentationFormat>
  <Paragraphs>105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Akış</vt:lpstr>
      <vt:lpstr>SAYI ÖRÜNTÜLERİ</vt:lpstr>
      <vt:lpstr>Sayı Örüntüsü Nedir?</vt:lpstr>
      <vt:lpstr>Slayt 3</vt:lpstr>
      <vt:lpstr>Slayt 4</vt:lpstr>
      <vt:lpstr>Slayt 5</vt:lpstr>
      <vt:lpstr>Slayt 6</vt:lpstr>
      <vt:lpstr>DEĞERLENDİRME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Dersimiz bitmiştir.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SAYI ÖRÜNTÜLERİ</dc:title>
  <dc:creator>ELVAN</dc:creator>
  <cp:lastModifiedBy>nesrin deniz</cp:lastModifiedBy>
  <cp:revision>245</cp:revision>
  <dcterms:created xsi:type="dcterms:W3CDTF">2020-10-28T09:26:44Z</dcterms:created>
  <dcterms:modified xsi:type="dcterms:W3CDTF">2020-11-03T12:55:16Z</dcterms:modified>
</cp:coreProperties>
</file>